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5" r:id="rId1"/>
  </p:sldMasterIdLst>
  <p:sldIdLst>
    <p:sldId id="256" r:id="rId2"/>
    <p:sldId id="257" r:id="rId3"/>
    <p:sldId id="258" r:id="rId4"/>
    <p:sldId id="259" r:id="rId5"/>
    <p:sldId id="264" r:id="rId6"/>
    <p:sldId id="260" r:id="rId7"/>
    <p:sldId id="261" r:id="rId8"/>
    <p:sldId id="262" r:id="rId9"/>
    <p:sldId id="263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4049647-7E25-071E-84B3-336C45E06E37}" v="2262" dt="2022-04-11T18:36:01.722"/>
    <p1510:client id="{90A60085-C78D-4B09-8DFB-DDD8D2A65EF3}" v="350" dt="2022-04-05T19:21:42.356"/>
    <p1510:client id="{F33FEFA9-B76A-DFEB-2492-AAEE878EB8B4}" v="4155" dt="2022-04-07T20:09:14.24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116" d="100"/>
          <a:sy n="116" d="100"/>
        </p:scale>
        <p:origin x="108" y="30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B58E14-23EC-4C25-974C-48FA8398865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17870" y="978408"/>
            <a:ext cx="5021183" cy="5074226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E9FEDD4-20A1-49F6-9E3E-0B26B426BB7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662167" y="3602038"/>
            <a:ext cx="5021183" cy="2244580"/>
          </a:xfrm>
        </p:spPr>
        <p:txBody>
          <a:bodyPr anchor="b">
            <a:normAutofit/>
          </a:bodyPr>
          <a:lstStyle>
            <a:lvl1pPr marL="0" indent="0" algn="l">
              <a:lnSpc>
                <a:spcPct val="100000"/>
              </a:lnSpc>
              <a:buNone/>
              <a:defRPr sz="2200" i="1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80A32F-E6F3-4C2E-B9E3-E47868E425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7AA473-D82F-4EFF-9DF7-AE6D83C51288}" type="datetime1">
              <a:rPr lang="en-US" smtClean="0"/>
              <a:t>4/12/2022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8806724-A87A-4231-BFD9-277482AF78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30D1AF-36B8-4BB8-BD6A-71194F7BC3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3FF94B3-6D3E-44FE-BB02-A9027C0003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6662168" y="6209925"/>
            <a:ext cx="502118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62964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363D8A-C68D-4CF9-9D15-3E09BCC09F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24D94C-E537-4FF3-AAF8-A85F05C31A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24B1D4-6731-4993-8609-16C1D33279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878474-CC00-4A95-9D50-A41C12D1EEC4}" type="datetime1">
              <a:rPr lang="en-US" smtClean="0"/>
              <a:t>4/12/2022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DFB7BBD-CEEB-4256-84B2-6D907E1188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72A8B7-F430-4F4A-BB63-481F51E588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24692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7BAC1C-A332-4BA5-8C9C-FE0396C816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70" y="978408"/>
            <a:ext cx="5020056" cy="4870974"/>
          </a:xfrm>
        </p:spPr>
        <p:txBody>
          <a:bodyPr anchor="t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0D8D137-710E-4125-B5E9-F63E7F1C9C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62167" y="3566639"/>
            <a:ext cx="5021183" cy="2279979"/>
          </a:xfrm>
        </p:spPr>
        <p:txBody>
          <a:bodyPr anchor="b">
            <a:normAutofit/>
          </a:bodyPr>
          <a:lstStyle>
            <a:lvl1pPr marL="0" indent="0">
              <a:buNone/>
              <a:defRPr sz="2200" i="1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5480C5-E9A6-425E-B050-03E444BE92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38C8B4-7FBB-408F-BDB9-F0496874AFB2}" type="datetime1">
              <a:rPr lang="en-US" smtClean="0"/>
              <a:t>4/12/2022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1B4831-6C0B-4E0B-A341-91E4C5D36B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011EE6-252D-46DD-94DF-C42657EF2C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50788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604B06-C54A-4B7B-B6D1-436428EAF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70" y="978408"/>
            <a:ext cx="5021182" cy="520769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723919-9A2F-4D97-8F31-6E35BD5975B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63049" y="969264"/>
            <a:ext cx="5290751" cy="25551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F8DA345-F684-4BAA-A22C-E725B3A6037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63049" y="3621849"/>
            <a:ext cx="5290751" cy="25551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6399C52-9753-45D8-9646-CF31BB0157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B8EE20-A5E2-47D3-8F6D-A2BA7AB2E093}" type="datetime1">
              <a:rPr lang="en-US" smtClean="0"/>
              <a:t>4/12/2022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F95E57-622C-4199-940E-F5462E1AC4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01B7592-00E8-41EF-B749-2A5EA8E460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66500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BF4AA536-072F-4374-926E-17E038EC7E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7995"/>
          </a:xfrm>
          <a:prstGeom prst="rect">
            <a:avLst/>
          </a:prstGeom>
          <a:solidFill>
            <a:schemeClr val="bg2">
              <a:lumMod val="90000"/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2291277-967B-4176-B40B-9EC360626994}"/>
              </a:ext>
            </a:extLst>
          </p:cNvPr>
          <p:cNvSpPr/>
          <p:nvPr/>
        </p:nvSpPr>
        <p:spPr>
          <a:xfrm>
            <a:off x="517869" y="508090"/>
            <a:ext cx="11155680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="0" cap="none" spc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CB11C00-F7CB-4484-807A-D12745CD3C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69" y="978119"/>
            <a:ext cx="11165481" cy="107305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FAAA6E-E243-48B3-9585-3C1420B3E19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7870" y="2178908"/>
            <a:ext cx="5020056" cy="65490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ED01B8-0F2E-41A4-B21C-334393F6A67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17870" y="2876085"/>
            <a:ext cx="5020056" cy="33228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A89B23F-3E60-415A-9CE7-0928B5CFB2B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662168" y="2178908"/>
            <a:ext cx="5021182" cy="65490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0223446-0CDC-402B-8D71-D9D29F6DFFC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662168" y="2876085"/>
            <a:ext cx="5021182" cy="33228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02B77D3-C6EC-4FFD-9E10-24E1AC54201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17870" y="6420414"/>
            <a:ext cx="2743200" cy="365125"/>
          </a:xfrm>
        </p:spPr>
        <p:txBody>
          <a:bodyPr/>
          <a:lstStyle/>
          <a:p>
            <a:fld id="{3382CF99-132F-413F-B7EF-71A5C33F2ED6}" type="datetime1">
              <a:rPr lang="en-US" smtClean="0"/>
              <a:t>4/12/2022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09DF31B-BD07-4DC2-95C2-B77E51AAEF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54CE5A-3A0A-4AAB-81D2-F1C20636E5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47956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8216B8-52AB-412B-BBE7-B6BE698FA2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BF779C3-9D19-467E-A5D2-0920834DA1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17AE06-98E0-4D9F-A059-92C3548821BB}" type="datetime1">
              <a:rPr lang="en-US" smtClean="0"/>
              <a:t>4/12/2022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E272BB4-C8D8-4F74-9677-5AC979932A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96B49B8-779F-4492-ABD9-96F0D042AC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19490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3B976BF-9339-48D6-881A-280D15492E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BA00CA-3DDC-4705-B840-978EF5EA0707}" type="datetime1">
              <a:rPr lang="en-US" smtClean="0"/>
              <a:t>4/12/2022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5277605-C9C8-432E-9662-D7D410B151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22432B6-4A12-46EF-98A7-B5D50BD51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7889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BF191C-AF68-4230-A7B2-F8F07B486E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70" y="978408"/>
            <a:ext cx="5020948" cy="2270641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8F9F11-5FCF-4D7E-BA51-38CB84277D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53182" y="987423"/>
            <a:ext cx="5020948" cy="487362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73B519B-06C0-41BC-95FB-FB1FE436375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17870" y="3361038"/>
            <a:ext cx="5020948" cy="2507949"/>
          </a:xfrm>
        </p:spPr>
        <p:txBody>
          <a:bodyPr>
            <a:normAutofit/>
          </a:bodyPr>
          <a:lstStyle>
            <a:lvl1pPr marL="0" indent="0">
              <a:buNone/>
              <a:defRPr sz="2400" b="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BB8B70C-015C-4832-AFF6-D033E02274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366D49-0BBA-4C5A-AD96-6448CA63451A}" type="datetime1">
              <a:rPr lang="en-US" smtClean="0"/>
              <a:t>4/12/2022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EF1A6FB-8C14-46D1-90A5-0FF11DE786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782C585-6FA1-4E94-9C1C-A1DEDE5510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92818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198B43-D1CE-43F4-A367-EF1FE96889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70" y="978408"/>
            <a:ext cx="5020948" cy="2270641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2B73978-8CDF-4C0E-ABA1-7291A034736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662168" y="987425"/>
            <a:ext cx="5027005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5BECC62-ED45-451E-BEC5-A03C6A554D2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17870" y="3340442"/>
            <a:ext cx="5020948" cy="2528545"/>
          </a:xfrm>
        </p:spPr>
        <p:txBody>
          <a:bodyPr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31A7A86-B983-4315-9312-936B4FCF75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4EB293-A316-472D-A8B4-6947CF1A12B7}" type="datetime1">
              <a:rPr lang="en-US" smtClean="0"/>
              <a:t>4/12/2022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E2E88C0-25A5-46F9-AB35-EAD50E6B91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A0F9EA8-45AD-478E-8606-9328245BC8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E51E4AC6-B446-4768-97EF-CA4B8261433B}"/>
              </a:ext>
            </a:extLst>
          </p:cNvPr>
          <p:cNvCxnSpPr>
            <a:cxnSpLocks/>
          </p:cNvCxnSpPr>
          <p:nvPr/>
        </p:nvCxnSpPr>
        <p:spPr>
          <a:xfrm>
            <a:off x="11689174" y="2172428"/>
            <a:ext cx="0" cy="335474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422884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DF6B8E-1D8E-4105-9BBB-D53AD24B73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3825530-6629-4FEA-9670-EB21A2F5BA4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664C7A-A73F-46F5-BC33-696671DAEE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12F1F0-FE2D-4C1C-B320-8CB9BE735F0F}" type="datetime1">
              <a:rPr lang="en-US" smtClean="0"/>
              <a:t>4/12/2022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2B3CC0-B649-4509-A4B6-DF9D20EFAC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CECCCA-3F2A-46F3-BF45-7C862FF1D7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96383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BD7BD47B-C187-494C-812F-46BE0040B9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7995"/>
          </a:xfrm>
          <a:prstGeom prst="rect">
            <a:avLst/>
          </a:prstGeom>
          <a:solidFill>
            <a:schemeClr val="bg2">
              <a:lumMod val="90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5A50133B-2446-4168-AA17-6538910668F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662168" y="996791"/>
            <a:ext cx="5011962" cy="495692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006A9AD-2756-4C51-A958-6756301EB93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17870" y="996791"/>
            <a:ext cx="5021183" cy="495692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42995D-CCEA-43AF-973B-8B6B56A567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F1B96C-10FD-4EBC-9029-9652B7535D02}" type="datetime1">
              <a:rPr lang="en-US" smtClean="0"/>
              <a:t>4/12/2022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4029CF-BA62-4CCD-956E-FFA0B37B8A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CE0B3D-96AB-41B3-ABDD-5B0DE863DA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618136A-0796-46EB-89BB-4C73C0258F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6662168" y="6209925"/>
            <a:ext cx="502118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1609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D61AD20-E240-4E6F-AF91-689F7AEEE3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70" y="978408"/>
            <a:ext cx="5021182" cy="4870457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2E78801-35D1-4C19-BC2B-EAC7EE917E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62168" y="969264"/>
            <a:ext cx="5021182" cy="487045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282A45-C5B9-4575-8E28-A35767B4D71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17870" y="6420414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734BCCD4-CEB1-405B-A443-DD9CBCBEA552}" type="datetime1">
              <a:rPr lang="en-US" smtClean="0"/>
              <a:t>4/12/2022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9D0933-AA03-4018-8E37-004CFB9F61D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17870" y="97713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CF282A-DF4A-4A2D-9672-8F0F770A3F1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54317" y="6420414"/>
            <a:ext cx="6379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DFDF98CC-160E-494C-8C3C-8CDC5FA257DE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DE57300-C7FF-4578-99A0-42B0295B123C}"/>
              </a:ext>
            </a:extLst>
          </p:cNvPr>
          <p:cNvSpPr/>
          <p:nvPr/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30262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681" r:id="rId2"/>
    <p:sldLayoutId id="2147483682" r:id="rId3"/>
    <p:sldLayoutId id="2147483683" r:id="rId4"/>
    <p:sldLayoutId id="2147483684" r:id="rId5"/>
    <p:sldLayoutId id="2147483678" r:id="rId6"/>
    <p:sldLayoutId id="2147483674" r:id="rId7"/>
    <p:sldLayoutId id="2147483675" r:id="rId8"/>
    <p:sldLayoutId id="2147483676" r:id="rId9"/>
    <p:sldLayoutId id="2147483677" r:id="rId10"/>
    <p:sldLayoutId id="2147483679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5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None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274320" indent="-27432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274320" indent="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548640" indent="-27432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548640" indent="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None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E20BB609-EF92-42DB-836C-0699A590B5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99A0A562-2F62-B716-A0AE-D041B1D98D8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-1" b="15391"/>
          <a:stretch/>
        </p:blipFill>
        <p:spPr>
          <a:xfrm>
            <a:off x="20" y="10"/>
            <a:ext cx="12188932" cy="6857990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475D337E-317A-4DE5-A744-F0371BBDAD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4944761" y="-389238"/>
            <a:ext cx="6858000" cy="7636476"/>
          </a:xfrm>
          <a:prstGeom prst="rect">
            <a:avLst/>
          </a:prstGeom>
          <a:gradFill>
            <a:gsLst>
              <a:gs pos="100000">
                <a:srgbClr val="000000">
                  <a:alpha val="0"/>
                </a:srgbClr>
              </a:gs>
              <a:gs pos="0">
                <a:schemeClr val="tx1"/>
              </a:gs>
              <a:gs pos="0">
                <a:srgbClr val="000000">
                  <a:alpha val="70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652948" y="971397"/>
            <a:ext cx="5040784" cy="2333778"/>
          </a:xfrm>
        </p:spPr>
        <p:txBody>
          <a:bodyPr anchor="t">
            <a:normAutofit fontScale="90000"/>
          </a:bodyPr>
          <a:lstStyle/>
          <a:p>
            <a:pPr algn="r">
              <a:lnSpc>
                <a:spcPct val="90000"/>
              </a:lnSpc>
            </a:pPr>
            <a:r>
              <a:rPr lang="en-US" sz="2800" dirty="0">
                <a:solidFill>
                  <a:srgbClr val="FFFFFF"/>
                </a:solidFill>
                <a:ea typeface="+mj-lt"/>
                <a:cs typeface="+mj-lt"/>
              </a:rPr>
              <a:t>The Impact of Second-hand Smoking on Children’s Health and Interventions to Reduce Second-hand Smoking Related with Children’s Harm</a:t>
            </a:r>
            <a:endParaRPr lang="en-US" sz="2800" dirty="0">
              <a:solidFill>
                <a:srgbClr val="FFFFFF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652947" y="4482450"/>
            <a:ext cx="5040785" cy="1724029"/>
          </a:xfrm>
        </p:spPr>
        <p:txBody>
          <a:bodyPr vert="horz" lIns="91440" tIns="45720" rIns="91440" bIns="45720" rtlCol="0" anchor="t">
            <a:noAutofit/>
          </a:bodyPr>
          <a:lstStyle/>
          <a:p>
            <a:pPr algn="r">
              <a:lnSpc>
                <a:spcPct val="90000"/>
              </a:lnSpc>
            </a:pPr>
            <a:r>
              <a:rPr lang="en-US" sz="2000" dirty="0">
                <a:solidFill>
                  <a:srgbClr val="FFFFFF"/>
                </a:solidFill>
              </a:rPr>
              <a:t>Module: Introduction to Research (BMHP5005)</a:t>
            </a:r>
          </a:p>
          <a:p>
            <a:pPr algn="r">
              <a:lnSpc>
                <a:spcPct val="90000"/>
              </a:lnSpc>
            </a:pPr>
            <a:r>
              <a:rPr lang="en-US" sz="2000" dirty="0">
                <a:solidFill>
                  <a:srgbClr val="FFFFFF"/>
                </a:solidFill>
              </a:rPr>
              <a:t>Assessment 2: Viva Voce</a:t>
            </a:r>
          </a:p>
          <a:p>
            <a:pPr algn="r">
              <a:lnSpc>
                <a:spcPct val="90000"/>
              </a:lnSpc>
            </a:pPr>
            <a:r>
              <a:rPr lang="en-US" sz="2000" dirty="0">
                <a:solidFill>
                  <a:srgbClr val="FFFFFF"/>
                </a:solidFill>
              </a:rPr>
              <a:t>Student Name: Eleonora </a:t>
            </a:r>
            <a:r>
              <a:rPr lang="en-US" sz="2000" dirty="0" err="1">
                <a:solidFill>
                  <a:srgbClr val="FFFFFF"/>
                </a:solidFill>
              </a:rPr>
              <a:t>Krupic</a:t>
            </a:r>
            <a:endParaRPr lang="en-US" sz="2000" dirty="0">
              <a:solidFill>
                <a:srgbClr val="FFFFFF"/>
              </a:solidFill>
            </a:endParaRPr>
          </a:p>
          <a:p>
            <a:pPr algn="r">
              <a:lnSpc>
                <a:spcPct val="90000"/>
              </a:lnSpc>
            </a:pPr>
            <a:r>
              <a:rPr lang="en-US" sz="2000" dirty="0">
                <a:solidFill>
                  <a:srgbClr val="FFFFFF"/>
                </a:solidFill>
              </a:rPr>
              <a:t>Student Number: 2008937</a:t>
            </a:r>
          </a:p>
          <a:p>
            <a:pPr algn="r">
              <a:lnSpc>
                <a:spcPct val="90000"/>
              </a:lnSpc>
            </a:pPr>
            <a:endParaRPr lang="en-US" sz="1700">
              <a:solidFill>
                <a:srgbClr val="FFFFFF"/>
              </a:solidFill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B2C335F7-F61C-4EB4-80F2-4B1438FE66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52947" y="508090"/>
            <a:ext cx="5021183" cy="149279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9C5A44-30AB-E7E8-4904-C9196F6881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70" y="978409"/>
            <a:ext cx="2299471" cy="545592"/>
          </a:xfrm>
        </p:spPr>
        <p:txBody>
          <a:bodyPr>
            <a:normAutofit/>
          </a:bodyPr>
          <a:lstStyle/>
          <a:p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C0BC42-7722-1165-688C-ADC8D18BDE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3036" y="2191265"/>
            <a:ext cx="11145935" cy="4122908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just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 topic is the impact of second-hand smoking on children's health and interventions to reduce second-hand smoking related with children's harm.</a:t>
            </a:r>
          </a:p>
          <a:p>
            <a:pPr algn="just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 aim is to explore second-hand smoking and how parents or caregivers can prevent this issue.</a:t>
            </a:r>
          </a:p>
          <a:p>
            <a:pPr algn="just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Among the objectives, there is a decision-making process choosing relevant literary sources, an analysis of found results from the studies with the focus on successful interventions and their methodologies.</a:t>
            </a:r>
          </a:p>
        </p:txBody>
      </p:sp>
    </p:spTree>
    <p:extLst>
      <p:ext uri="{BB962C8B-B14F-4D97-AF65-F5344CB8AC3E}">
        <p14:creationId xmlns:p14="http://schemas.microsoft.com/office/powerpoint/2010/main" val="43463567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36CEA0-47DE-4955-E557-35C6BA91E5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70" y="1235676"/>
            <a:ext cx="1854627" cy="535459"/>
          </a:xfrm>
        </p:spPr>
        <p:txBody>
          <a:bodyPr>
            <a:normAutofit/>
          </a:bodyPr>
          <a:lstStyle/>
          <a:p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Methods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51E21C-D86D-0700-21BE-0D696E3C9B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3037" y="1846282"/>
            <a:ext cx="4362002" cy="4323859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342900" indent="-342900"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Systematic literature review</a:t>
            </a:r>
          </a:p>
          <a:p>
            <a:pPr marL="342900" indent="-342900"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Database: PubMed</a:t>
            </a:r>
          </a:p>
          <a:p>
            <a:pPr marL="342900" indent="-342900">
              <a:buChar char="•"/>
            </a:pPr>
            <a:r>
              <a:rPr lang="en-US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Keywords: second-hand smoking, children and smoke environment, interventions towards smoking, second-hand smoking interventions, smoking in household and children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C6A2487F-5DA3-3ECC-97BC-730937A871D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28926971"/>
              </p:ext>
            </p:extLst>
          </p:nvPr>
        </p:nvGraphicFramePr>
        <p:xfrm>
          <a:off x="5074508" y="1437735"/>
          <a:ext cx="6594456" cy="460017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297228">
                  <a:extLst>
                    <a:ext uri="{9D8B030D-6E8A-4147-A177-3AD203B41FA5}">
                      <a16:colId xmlns:a16="http://schemas.microsoft.com/office/drawing/2014/main" val="367579832"/>
                    </a:ext>
                  </a:extLst>
                </a:gridCol>
                <a:gridCol w="3297228">
                  <a:extLst>
                    <a:ext uri="{9D8B030D-6E8A-4147-A177-3AD203B41FA5}">
                      <a16:colId xmlns:a16="http://schemas.microsoft.com/office/drawing/2014/main" val="1301025622"/>
                    </a:ext>
                  </a:extLst>
                </a:gridCol>
              </a:tblGrid>
              <a:tr h="546339">
                <a:tc>
                  <a:txBody>
                    <a:bodyPr/>
                    <a:lstStyle/>
                    <a:p>
                      <a:r>
                        <a:rPr lang="en-US" sz="2400" dirty="0"/>
                        <a:t>Inclusion Criteria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dirty="0"/>
                        <a:t>Exclusion Criteria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94265000"/>
                  </a:ext>
                </a:extLst>
              </a:tr>
              <a:tr h="1787493">
                <a:tc>
                  <a:txBody>
                    <a:bodyPr/>
                    <a:lstStyle/>
                    <a:p>
                      <a:pPr marL="285750" indent="-285750">
                        <a:buFont typeface="Arial"/>
                        <a:buChar char="•"/>
                      </a:pPr>
                      <a:r>
                        <a:rPr lang="en-US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Academic articles published after the year 2012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US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English language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US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Focused on second-hand smoking only, children's health and ways of possible reduction of such cases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US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Studies from the UK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US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Connection with parents or caregivers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endParaRPr lang="en-US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indent="-342900">
                        <a:buFont typeface="Arial"/>
                        <a:buChar char="•"/>
                      </a:pPr>
                      <a:r>
                        <a:rPr lang="en-US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Focus not on this topic – not relevant to the aim of this study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US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No data from families or children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US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Books, magazines, secondary literature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US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Research outside the UK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3079020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8964022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E15BC7-A0DA-8669-B63A-24AC313172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3375" y="609600"/>
            <a:ext cx="4074695" cy="560173"/>
          </a:xfrm>
        </p:spPr>
        <p:txBody>
          <a:bodyPr>
            <a:normAutofit fontScale="90000"/>
          </a:bodyPr>
          <a:lstStyle/>
          <a:p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700" dirty="0">
                <a:latin typeface="Arial" panose="020B0604020202020204" pitchFamily="34" charset="0"/>
                <a:cs typeface="Arial" panose="020B0604020202020204" pitchFamily="34" charset="0"/>
              </a:rPr>
              <a:t>Literature Review I.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579858A3-A4A1-B190-1B33-E2BBB30CFDC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3274713"/>
              </p:ext>
            </p:extLst>
          </p:nvPr>
        </p:nvGraphicFramePr>
        <p:xfrm>
          <a:off x="8238" y="1299411"/>
          <a:ext cx="12051958" cy="546385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023286">
                  <a:extLst>
                    <a:ext uri="{9D8B030D-6E8A-4147-A177-3AD203B41FA5}">
                      <a16:colId xmlns:a16="http://schemas.microsoft.com/office/drawing/2014/main" val="3961805046"/>
                    </a:ext>
                  </a:extLst>
                </a:gridCol>
                <a:gridCol w="2726725">
                  <a:extLst>
                    <a:ext uri="{9D8B030D-6E8A-4147-A177-3AD203B41FA5}">
                      <a16:colId xmlns:a16="http://schemas.microsoft.com/office/drawing/2014/main" val="3799939372"/>
                    </a:ext>
                  </a:extLst>
                </a:gridCol>
                <a:gridCol w="2982929">
                  <a:extLst>
                    <a:ext uri="{9D8B030D-6E8A-4147-A177-3AD203B41FA5}">
                      <a16:colId xmlns:a16="http://schemas.microsoft.com/office/drawing/2014/main" val="2674213800"/>
                    </a:ext>
                  </a:extLst>
                </a:gridCol>
                <a:gridCol w="3319018">
                  <a:extLst>
                    <a:ext uri="{9D8B030D-6E8A-4147-A177-3AD203B41FA5}">
                      <a16:colId xmlns:a16="http://schemas.microsoft.com/office/drawing/2014/main" val="2138495579"/>
                    </a:ext>
                  </a:extLst>
                </a:gridCol>
              </a:tblGrid>
              <a:tr h="360859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1" i="0" u="none" strike="noStrike" noProof="0" dirty="0">
                          <a:solidFill>
                            <a:schemeClr val="tx1"/>
                          </a:solidFill>
                          <a:latin typeface="Bierstadt"/>
                        </a:rPr>
                        <a:t>Author(s), title, and year of publication</a:t>
                      </a:r>
                      <a:endParaRPr lang="en-US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1" i="0" u="none" strike="noStrike" noProof="0" dirty="0">
                          <a:solidFill>
                            <a:schemeClr val="tx1"/>
                          </a:solidFill>
                          <a:latin typeface="Bierstadt"/>
                        </a:rPr>
                        <a:t>Aim of study </a:t>
                      </a:r>
                      <a:endParaRPr lang="en-US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1" i="0" u="none" strike="noStrike" noProof="0" dirty="0">
                          <a:solidFill>
                            <a:schemeClr val="tx1"/>
                          </a:solidFill>
                          <a:latin typeface="Bierstadt"/>
                        </a:rPr>
                        <a:t>Methods, Sample size and characteristics</a:t>
                      </a:r>
                      <a:endParaRPr lang="en-US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1" i="0" u="none" strike="noStrike" noProof="0" dirty="0">
                          <a:solidFill>
                            <a:schemeClr val="tx1"/>
                          </a:solidFill>
                          <a:latin typeface="Bierstadt"/>
                        </a:rPr>
                        <a:t>Summary of main findings </a:t>
                      </a:r>
                      <a:endParaRPr lang="en-US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44431530"/>
                  </a:ext>
                </a:extLst>
              </a:tr>
              <a:tr h="1883171"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0" i="0" u="none" strike="noStrike" noProof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E. </a:t>
                      </a:r>
                      <a:r>
                        <a:rPr lang="en-US" sz="1600" b="0" i="0" u="none" strike="noStrike" noProof="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Ratschen</a:t>
                      </a:r>
                      <a:r>
                        <a:rPr lang="en-US" sz="1600" b="0" i="0" u="none" strike="noStrike" noProof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, R. Thorley, L. Jones, M. O. Breton, J. Cook, A. McNeill, J. Britton, T. Coleman, S. Lewis, </a:t>
                      </a:r>
                      <a:r>
                        <a:rPr lang="en-US" sz="1600" b="0" i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 </a:t>
                      </a:r>
                      <a:r>
                        <a:rPr lang="en-US" sz="1600" b="0" i="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randomised</a:t>
                      </a:r>
                      <a:r>
                        <a:rPr lang="en-US" sz="1600" b="0" i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controlled trial of a complex intervention to reduce children's exposure to secondhand smoke in the home, 2017</a:t>
                      </a:r>
                      <a:endParaRPr lang="en-US" sz="1600" b="0" i="0" u="none" strike="noStrike" noProof="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lang="en-US" sz="1600" b="0" i="0" u="none" strike="noStrike" noProof="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600" b="0" i="0" u="none" strike="noStrike" noProof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Steps dealing with the reduction of second-hand smoking cases in families in which there is unwillingness towards this situation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600" b="0" i="0" u="none" strike="noStrike" noProof="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Randomised</a:t>
                      </a:r>
                      <a:r>
                        <a:rPr lang="en-US" sz="1600" b="0" i="0" u="none" strike="noStrike" noProof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controlled trial – scientific experimentation to control specific factors, 205 caregivers 18+ years old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600" b="0" i="0" u="none" strike="noStrike" noProof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There is a way of intervention that can ensure healthier life to children whose families are addicted to tobacco.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96932057"/>
                  </a:ext>
                </a:extLst>
              </a:tr>
              <a:tr h="2293934"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0" i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I. Shiue, Correlations of indoor second-hand smoking, household smoking rules, regional deprivation and children mental health: Scottish Health Survey, 2013, 2015</a:t>
                      </a:r>
                    </a:p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lang="en-US" sz="1600" b="0" i="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600" b="0" i="0" u="none" strike="noStrike" noProof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The aim was to find out what are the links between children's and family mental health and household rules concerning smoking.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600" b="0" i="0" u="none" strike="noStrike" noProof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Questionnaire, interviews, regression analysis, parents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600" b="0" i="0" u="none" strike="noStrike" noProof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It was found children's health is not impacted on the highest level when a family has smoking rules, such as smoking outdoors only. The study shows specific percentages of children and areas most influenced (Glasgow, f. e.)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5233216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7412513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E643E6-9B98-FE6D-5C16-90E3D14372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70" y="708455"/>
            <a:ext cx="3708141" cy="461318"/>
          </a:xfrm>
        </p:spPr>
        <p:txBody>
          <a:bodyPr>
            <a:normAutofit/>
          </a:bodyPr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Literature Review II.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E294B50A-E657-EC7F-BD8D-3D64169E68A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8101616"/>
              </p:ext>
            </p:extLst>
          </p:nvPr>
        </p:nvGraphicFramePr>
        <p:xfrm>
          <a:off x="192363" y="1309816"/>
          <a:ext cx="11807274" cy="54864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974326">
                  <a:extLst>
                    <a:ext uri="{9D8B030D-6E8A-4147-A177-3AD203B41FA5}">
                      <a16:colId xmlns:a16="http://schemas.microsoft.com/office/drawing/2014/main" val="3961805046"/>
                    </a:ext>
                  </a:extLst>
                </a:gridCol>
                <a:gridCol w="2751438">
                  <a:extLst>
                    <a:ext uri="{9D8B030D-6E8A-4147-A177-3AD203B41FA5}">
                      <a16:colId xmlns:a16="http://schemas.microsoft.com/office/drawing/2014/main" val="3799939372"/>
                    </a:ext>
                  </a:extLst>
                </a:gridCol>
                <a:gridCol w="2487827">
                  <a:extLst>
                    <a:ext uri="{9D8B030D-6E8A-4147-A177-3AD203B41FA5}">
                      <a16:colId xmlns:a16="http://schemas.microsoft.com/office/drawing/2014/main" val="2674213800"/>
                    </a:ext>
                  </a:extLst>
                </a:gridCol>
                <a:gridCol w="3593683">
                  <a:extLst>
                    <a:ext uri="{9D8B030D-6E8A-4147-A177-3AD203B41FA5}">
                      <a16:colId xmlns:a16="http://schemas.microsoft.com/office/drawing/2014/main" val="2138495579"/>
                    </a:ext>
                  </a:extLst>
                </a:gridCol>
              </a:tblGrid>
              <a:tr h="322955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1" i="0" u="none" strike="noStrike" noProof="0" dirty="0">
                          <a:solidFill>
                            <a:schemeClr val="tx1"/>
                          </a:solidFill>
                          <a:latin typeface="Bierstadt"/>
                        </a:rPr>
                        <a:t>Author(s), title, and year of publication</a:t>
                      </a:r>
                      <a:endParaRPr lang="en-US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1" i="0" u="none" strike="noStrike" noProof="0" dirty="0">
                          <a:solidFill>
                            <a:schemeClr val="tx1"/>
                          </a:solidFill>
                          <a:latin typeface="Bierstadt"/>
                        </a:rPr>
                        <a:t>Aim of study </a:t>
                      </a:r>
                      <a:endParaRPr lang="en-US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1" i="0" u="none" strike="noStrike" noProof="0" dirty="0">
                          <a:solidFill>
                            <a:schemeClr val="tx1"/>
                          </a:solidFill>
                          <a:latin typeface="Bierstadt"/>
                        </a:rPr>
                        <a:t>Methods, Sample size and characteristics</a:t>
                      </a:r>
                      <a:endParaRPr lang="en-US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1" i="0" u="none" strike="noStrike" noProof="0" dirty="0">
                          <a:solidFill>
                            <a:schemeClr val="tx1"/>
                          </a:solidFill>
                          <a:latin typeface="Bierstadt"/>
                        </a:rPr>
                        <a:t>Summary of main findings </a:t>
                      </a:r>
                      <a:endParaRPr lang="en-US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44431530"/>
                  </a:ext>
                </a:extLst>
              </a:tr>
              <a:tr h="1524000"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0" i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S. Turner, D. Mackay, S. Dick, S. Semple, J. P. Pell, Associations between a smoke-free homes intervention and childhood admissions to hospital in Scotland: an interrupted time-series analysis of whole-population data, 2020</a:t>
                      </a:r>
                      <a:endParaRPr lang="en-US" sz="1600" b="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lang="en-US" sz="1600" b="0" i="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600" b="0" i="0" u="none" strike="noStrike" noProof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To find out whether the </a:t>
                      </a:r>
                      <a:r>
                        <a:rPr lang="en-US" sz="1600" b="0" i="0" u="none" strike="noStrike" noProof="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TiRO</a:t>
                      </a:r>
                      <a:r>
                        <a:rPr lang="en-US" sz="1600" b="0" i="0" u="none" strike="noStrike" noProof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(Take it right outside) campaign was successful – a campaign focusing on the impact of second-hand smoking and how to make sure children and not exposed to a high volume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600" b="0" i="0" u="none" strike="noStrike" noProof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Data from hospitals – documentation of children aged 16 or younger, 740 055 admissions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600" b="0" i="0" u="none" strike="noStrike" noProof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Based on the data, the campaign was not successful in lowering asthma cases of children aged between 5 to 15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09198098"/>
                  </a:ext>
                </a:extLst>
              </a:tr>
              <a:tr h="1728447"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0" i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I. Wilson, S. Semple, L. M. Mills, D. Ritchie, A. Shaw, R. O'Donnell, P. Bonella, S. Turner, A. Amos, REFRESH--reducing families' exposure to secondhand smoke in the home: a feasibility study, 2013</a:t>
                      </a:r>
                    </a:p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lang="en-US" sz="1600" b="0" i="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600" b="0" i="0" u="none" strike="noStrike" noProof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Another way to the intervention towards children experiencing smoke in many forms (the air at home, direct tobacco smoke)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0" i="0" u="none" strike="noStrike" noProof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59 mothers who smoke and have at least one child aged from birth to 6, measurement of the air condition in households as well as interviews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600" b="0" i="0" u="none" strike="noStrike" noProof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Discussions with mothers about their specific situation and air conditions at home from a motivational perspective has its important and results, moreover there should be some air measurements done on a regular basis at homes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47671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5630469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1D94E6-8691-E1C6-4CAD-ABB68E6350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70" y="978409"/>
            <a:ext cx="5021182" cy="553830"/>
          </a:xfrm>
        </p:spPr>
        <p:txBody>
          <a:bodyPr>
            <a:normAutofit fontScale="90000"/>
          </a:bodyPr>
          <a:lstStyle/>
          <a:p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Results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3530F3-CE20-23F9-8360-F90E6D4E5F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3037" y="2248848"/>
            <a:ext cx="11145936" cy="3605250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algn="just"/>
            <a:r>
              <a:rPr lang="en-US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All four articles included at least one of the parents/caregivers smoking as well as positive results to a certain level of explored interventions.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Two out of four studies showed interventions that helped children aged 5 or under (the qualitative study not only motivating mothers and showing them the real side of their air quality at home and the Take it Right Outside campaign).</a:t>
            </a:r>
          </a:p>
          <a:p>
            <a:pPr algn="just"/>
            <a:r>
              <a:rPr lang="en-US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Only one study discussed the impact of second-hand smoking on children's mental health, more precisely their emotions and behavior. The other three studies aimed at the physical health – asthma predominantly.</a:t>
            </a:r>
          </a:p>
          <a:p>
            <a:pPr algn="just"/>
            <a:r>
              <a:rPr lang="en-US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Important findings and recommendations for parents are setting up household rules and measuring the air quality in households that two studies have explored.</a:t>
            </a:r>
          </a:p>
          <a:p>
            <a:pPr algn="just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8572307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4B8914-42B5-FE1E-845E-E9895D3149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3036" y="928982"/>
            <a:ext cx="2129548" cy="621259"/>
          </a:xfrm>
        </p:spPr>
        <p:txBody>
          <a:bodyPr>
            <a:normAutofit/>
          </a:bodyPr>
          <a:lstStyle/>
          <a:p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Discussion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E10850-64D8-2CF6-3F47-65C155C5D8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3036" y="1820562"/>
            <a:ext cx="11145936" cy="3487197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just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These studies are crucial for parents and care givers. Moreover, social workers should be aware of the second-hand smoking issue in order to educate the people they meet with or to give them the right example.</a:t>
            </a:r>
          </a:p>
          <a:p>
            <a:pPr algn="just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Even though we do not see the smoke in our households, with air quality measurements the dangerous side of second-hand smoking is being exposed.</a:t>
            </a:r>
          </a:p>
          <a:p>
            <a:pPr algn="just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For further and deeper exploration of this topic, more studies aiming at the impact of parent's second-hand smoking on children's mental health could have been found.</a:t>
            </a:r>
          </a:p>
        </p:txBody>
      </p:sp>
    </p:spTree>
    <p:extLst>
      <p:ext uri="{BB962C8B-B14F-4D97-AF65-F5344CB8AC3E}">
        <p14:creationId xmlns:p14="http://schemas.microsoft.com/office/powerpoint/2010/main" val="195119882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4C0330F-1D4F-4552-B799-615DD237B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50C084C-2967-474A-B5F9-270F1FB436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solidFill>
            <a:schemeClr val="bg2">
              <a:lumMod val="90000"/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CAD904-758F-5224-E395-81D8B9EA16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71" y="976160"/>
            <a:ext cx="2307708" cy="679645"/>
          </a:xfrm>
        </p:spPr>
        <p:txBody>
          <a:bodyPr>
            <a:normAutofit/>
          </a:bodyPr>
          <a:lstStyle/>
          <a:p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2BE0106-0C20-465B-A1BE-0BAC2737B1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8ED9B8-43CD-80E4-FEBF-5C66EF29C7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7870" y="1835476"/>
            <a:ext cx="4945183" cy="4525916"/>
          </a:xfrm>
        </p:spPr>
        <p:txBody>
          <a:bodyPr vert="horz" lIns="91440" tIns="45720" rIns="91440" bIns="45720" rtlCol="0" anchor="t">
            <a:noAutofit/>
          </a:bodyPr>
          <a:lstStyle/>
          <a:p>
            <a:pPr algn="just">
              <a:lnSpc>
                <a:spcPct val="10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Based on the results, the main message is that parents or caregivers have the second-hand smoking, that negatively impact their children, in their hands. </a:t>
            </a:r>
          </a:p>
          <a:p>
            <a:pPr algn="just">
              <a:lnSpc>
                <a:spcPct val="10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Although the interventions are not easy and not all parents are willing to stop or change their smoking habits, they were successful to a certain level as it has been shown. </a:t>
            </a:r>
          </a:p>
          <a:p>
            <a:pPr algn="just">
              <a:lnSpc>
                <a:spcPct val="10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One of the possible ways is setting up household rules or measuring the air quality showing the real side leading to changing habits of smoking around children, inside households.</a:t>
            </a: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D848A12E-2FAE-3054-BC45-D512787B1A8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2827" r="26906" b="-1"/>
          <a:stretch/>
        </p:blipFill>
        <p:spPr>
          <a:xfrm>
            <a:off x="6662167" y="657369"/>
            <a:ext cx="4994209" cy="55314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953526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9F3ADC-2E2D-6836-9FCC-6EE4F517B3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70" y="529389"/>
            <a:ext cx="5021182" cy="657727"/>
          </a:xfrm>
        </p:spPr>
        <p:txBody>
          <a:bodyPr>
            <a:normAutofit/>
          </a:bodyPr>
          <a:lstStyle/>
          <a:p>
            <a:r>
              <a:rPr lang="en-US" sz="2800" b="0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05290E-C455-5438-0452-A9E486136C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1149" y="1187115"/>
            <a:ext cx="11580430" cy="5670885"/>
          </a:xfrm>
        </p:spPr>
        <p:txBody>
          <a:bodyPr vert="horz" lIns="91440" tIns="45720" rIns="91440" bIns="45720" rtlCol="0" anchor="t">
            <a:normAutofit fontScale="85000" lnSpcReduction="10000"/>
          </a:bodyPr>
          <a:lstStyle/>
          <a:p>
            <a:r>
              <a:rPr lang="en-US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Hyman, G., 2017. </a:t>
            </a:r>
            <a:r>
              <a:rPr lang="en-US" i="1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Balcony smokers likely violate Condominium Act</a:t>
            </a:r>
            <a:r>
              <a:rPr lang="en-US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[online] thestar.com. Available at: &lt;https://www.thestar.com/life/homes/2017/02/18/balcony-smokers-likely-violate-condominium-act.html&gt; [Accessed 10 April 2022].</a:t>
            </a:r>
            <a:endParaRPr lang="en-US" dirty="0">
              <a:latin typeface="Arial" panose="020B0604020202020204" pitchFamily="34" charset="0"/>
              <a:ea typeface="+mn-lt"/>
              <a:cs typeface="Arial" panose="020B0604020202020204" pitchFamily="34" charset="0"/>
            </a:endParaRPr>
          </a:p>
          <a:p>
            <a:r>
              <a:rPr lang="en-US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Leader, D., 2021. </a:t>
            </a:r>
            <a:r>
              <a:rPr lang="en-US" i="1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How Secondhand Smoke Can Cause Many Illnesses</a:t>
            </a:r>
            <a:r>
              <a:rPr lang="en-US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[online] </a:t>
            </a:r>
            <a:r>
              <a:rPr lang="en-US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Verywell</a:t>
            </a:r>
            <a:r>
              <a:rPr lang="en-US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Health. Available at: &lt;https://www.verywellhealth.com/the-health-risks-of-secondhand-smoke-915020&gt; [Accessed 10 April 2022].</a:t>
            </a:r>
            <a:endParaRPr lang="en-US" dirty="0">
              <a:latin typeface="Arial" panose="020B0604020202020204" pitchFamily="34" charset="0"/>
              <a:ea typeface="+mn-lt"/>
              <a:cs typeface="Arial" panose="020B0604020202020204" pitchFamily="34" charset="0"/>
            </a:endParaRP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Ratschen</a:t>
            </a:r>
            <a:r>
              <a:rPr lang="en-US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E., Thorley, R., Jones, L., </a:t>
            </a:r>
            <a:r>
              <a:rPr lang="en-US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Opazo</a:t>
            </a:r>
            <a:r>
              <a:rPr lang="en-US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Breton, M., Cook, J., McNeill, A., Britton, J., Coleman, T. and Lewis, S., 2017. A </a:t>
            </a:r>
            <a:r>
              <a:rPr lang="en-US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randomised</a:t>
            </a:r>
            <a:r>
              <a:rPr lang="en-US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controlled trial of a complex intervention to reduce children’s exposure to secondhand smoke in the home. </a:t>
            </a:r>
            <a:r>
              <a:rPr lang="en-US" i="1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Tobacco Control</a:t>
            </a:r>
            <a:r>
              <a:rPr lang="en-US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27(2), pp.155-162.</a:t>
            </a:r>
          </a:p>
          <a:p>
            <a:r>
              <a:rPr lang="en-US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Shiue, I., 2015. Correlations of indoor second-hand smoking, household smoking rules, regional deprivation and children mental health: Scottish Health Survey, 2013. </a:t>
            </a:r>
            <a:r>
              <a:rPr lang="en-US" i="1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Environmental Science and Pollution Research</a:t>
            </a:r>
            <a:r>
              <a:rPr lang="en-US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22(13), pp.9858-9863.</a:t>
            </a:r>
          </a:p>
          <a:p>
            <a:r>
              <a:rPr lang="en-US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Turner, S., Mackay, D., Dick, S., Semple, S. and Pell, J., 2020. Associations between a smoke-free homes intervention and childhood admissions to hospital in Scotland: an interrupted time-series analysis of whole-population data. </a:t>
            </a:r>
            <a:r>
              <a:rPr lang="en-US" i="1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Lancet Public Health</a:t>
            </a:r>
            <a:r>
              <a:rPr lang="en-US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5(9), pp.e493-e500.</a:t>
            </a:r>
          </a:p>
          <a:p>
            <a:r>
              <a:rPr lang="en-GB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Wilson, I., Semple, S., Mills, L., Ritchie, D., Shaw, A., O'Donnell, R., </a:t>
            </a:r>
            <a:r>
              <a:rPr lang="en-GB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Bonella</a:t>
            </a:r>
            <a:r>
              <a:rPr lang="en-GB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P., Turner, S. and Amos, A., 2012. REFRESH—reducing families' exposure to </a:t>
            </a:r>
            <a:r>
              <a:rPr lang="en-GB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secondhand</a:t>
            </a:r>
            <a:r>
              <a:rPr lang="en-GB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smoke in the home: a feasibility study. </a:t>
            </a:r>
            <a:r>
              <a:rPr lang="en-GB" i="1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Tobacco Control</a:t>
            </a:r>
            <a:r>
              <a:rPr lang="en-GB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22(5), pp.e8-e8.</a:t>
            </a:r>
            <a:endParaRPr lang="en-US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74675371"/>
      </p:ext>
    </p:extLst>
  </p:cSld>
  <p:clrMapOvr>
    <a:masterClrMapping/>
  </p:clrMapOvr>
</p:sld>
</file>

<file path=ppt/theme/theme1.xml><?xml version="1.0" encoding="utf-8"?>
<a:theme xmlns:a="http://schemas.openxmlformats.org/drawingml/2006/main" name="GestaltVTI">
  <a:themeElements>
    <a:clrScheme name="Custom 86">
      <a:dk1>
        <a:srgbClr val="000000"/>
      </a:dk1>
      <a:lt1>
        <a:sysClr val="window" lastClr="FFFFFF"/>
      </a:lt1>
      <a:dk2>
        <a:srgbClr val="262626"/>
      </a:dk2>
      <a:lt2>
        <a:srgbClr val="F7F7F7"/>
      </a:lt2>
      <a:accent1>
        <a:srgbClr val="EBA000"/>
      </a:accent1>
      <a:accent2>
        <a:srgbClr val="00BAC8"/>
      </a:accent2>
      <a:accent3>
        <a:srgbClr val="E64823"/>
      </a:accent3>
      <a:accent4>
        <a:srgbClr val="4D5AFF"/>
      </a:accent4>
      <a:accent5>
        <a:srgbClr val="FE5D21"/>
      </a:accent5>
      <a:accent6>
        <a:srgbClr val="00C777"/>
      </a:accent6>
      <a:hlink>
        <a:srgbClr val="2998E3"/>
      </a:hlink>
      <a:folHlink>
        <a:srgbClr val="939393"/>
      </a:folHlink>
    </a:clrScheme>
    <a:fontScheme name="Bierstadt">
      <a:majorFont>
        <a:latin typeface="Bierstadt"/>
        <a:ea typeface=""/>
        <a:cs typeface=""/>
      </a:majorFont>
      <a:minorFont>
        <a:latin typeface="Bierstad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estaltVTI" id="{4F87C71D-53D1-4B71-BF97-FD0EA4B25665}" vid="{A110AFC4-8D8A-4C02-8885-7BA370B379B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48</TotalTime>
  <Words>1373</Words>
  <Application>Microsoft Office PowerPoint</Application>
  <PresentationFormat>Widescreen</PresentationFormat>
  <Paragraphs>71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2" baseType="lpstr">
      <vt:lpstr>Arial</vt:lpstr>
      <vt:lpstr>Bierstadt</vt:lpstr>
      <vt:lpstr>GestaltVTI</vt:lpstr>
      <vt:lpstr>The Impact of Second-hand Smoking on Children’s Health and Interventions to Reduce Second-hand Smoking Related with Children’s Harm</vt:lpstr>
      <vt:lpstr>Introduction</vt:lpstr>
      <vt:lpstr>Methods</vt:lpstr>
      <vt:lpstr> Literature Review I.</vt:lpstr>
      <vt:lpstr>Literature Review II.</vt:lpstr>
      <vt:lpstr>Results</vt:lpstr>
      <vt:lpstr>Discussion</vt:lpstr>
      <vt:lpstr>Conclusion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Eleonora Krupic (2008937)</cp:lastModifiedBy>
  <cp:revision>1178</cp:revision>
  <dcterms:created xsi:type="dcterms:W3CDTF">2022-04-05T18:50:36Z</dcterms:created>
  <dcterms:modified xsi:type="dcterms:W3CDTF">2022-04-12T08:18:55Z</dcterms:modified>
</cp:coreProperties>
</file>