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5"/>
  </p:notesMasterIdLst>
  <p:handoutMasterIdLst>
    <p:handoutMasterId r:id="rId16"/>
  </p:handoutMasterIdLst>
  <p:sldIdLst>
    <p:sldId id="256" r:id="rId2"/>
    <p:sldId id="258" r:id="rId3"/>
    <p:sldId id="259" r:id="rId4"/>
    <p:sldId id="263" r:id="rId5"/>
    <p:sldId id="264" r:id="rId6"/>
    <p:sldId id="261" r:id="rId7"/>
    <p:sldId id="265" r:id="rId8"/>
    <p:sldId id="266" r:id="rId9"/>
    <p:sldId id="267" r:id="rId10"/>
    <p:sldId id="269" r:id="rId11"/>
    <p:sldId id="270" r:id="rId12"/>
    <p:sldId id="271" r:id="rId13"/>
    <p:sldId id="272" r:id="rId14"/>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8AD15BD-AC31-4799-8BE4-279114178BE7}">
          <p14:sldIdLst>
            <p14:sldId id="256"/>
          </p14:sldIdLst>
        </p14:section>
        <p14:section name="Untitled Section" id="{B6482EE4-3DAE-4530-9D8D-98BD3EFDACBB}">
          <p14:sldIdLst>
            <p14:sldId id="258"/>
          </p14:sldIdLst>
        </p14:section>
        <p14:section name="Untitled Section" id="{7C674AC2-8924-4BBF-812B-AC9C1AC99A76}">
          <p14:sldIdLst>
            <p14:sldId id="259"/>
            <p14:sldId id="263"/>
            <p14:sldId id="264"/>
            <p14:sldId id="261"/>
            <p14:sldId id="265"/>
            <p14:sldId id="266"/>
            <p14:sldId id="267"/>
            <p14:sldId id="269"/>
            <p14:sldId id="270"/>
            <p14:sldId id="271"/>
            <p14:sldId id="27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5" autoAdjust="0"/>
    <p:restoredTop sz="93834" autoAdjust="0"/>
  </p:normalViewPr>
  <p:slideViewPr>
    <p:cSldViewPr snapToGrid="0">
      <p:cViewPr>
        <p:scale>
          <a:sx n="60" d="100"/>
          <a:sy n="60" d="100"/>
        </p:scale>
        <p:origin x="908" y="120"/>
      </p:cViewPr>
      <p:guideLst/>
    </p:cSldViewPr>
  </p:slideViewPr>
  <p:outlineViewPr>
    <p:cViewPr>
      <p:scale>
        <a:sx n="33" d="100"/>
        <a:sy n="33" d="100"/>
      </p:scale>
      <p:origin x="0" y="-1628"/>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60" d="100"/>
          <a:sy n="60" d="100"/>
        </p:scale>
        <p:origin x="2484" y="-21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3E49C5E-5018-48B2-95B2-3FE9547D2B38}"/>
              </a:ext>
            </a:extLst>
          </p:cNvPr>
          <p:cNvSpPr>
            <a:spLocks noGrp="1"/>
          </p:cNvSpPr>
          <p:nvPr>
            <p:ph type="hdr" sz="quarter"/>
          </p:nvPr>
        </p:nvSpPr>
        <p:spPr>
          <a:xfrm>
            <a:off x="0" y="1"/>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B70C4DBA-D839-46F2-9BCA-80F5642A3367}"/>
              </a:ext>
            </a:extLst>
          </p:cNvPr>
          <p:cNvSpPr>
            <a:spLocks noGrp="1"/>
          </p:cNvSpPr>
          <p:nvPr>
            <p:ph type="dt" sz="quarter" idx="1"/>
          </p:nvPr>
        </p:nvSpPr>
        <p:spPr>
          <a:xfrm>
            <a:off x="3970938" y="1"/>
            <a:ext cx="3037840" cy="466434"/>
          </a:xfrm>
          <a:prstGeom prst="rect">
            <a:avLst/>
          </a:prstGeom>
        </p:spPr>
        <p:txBody>
          <a:bodyPr vert="horz" lIns="93177" tIns="46589" rIns="93177" bIns="46589" rtlCol="0"/>
          <a:lstStyle>
            <a:lvl1pPr algn="r">
              <a:defRPr sz="1200"/>
            </a:lvl1pPr>
          </a:lstStyle>
          <a:p>
            <a:fld id="{A3786E14-EE10-4B99-84F8-F25839D3C26F}" type="datetimeFigureOut">
              <a:rPr lang="en-US" smtClean="0"/>
              <a:t>12/12/2018</a:t>
            </a:fld>
            <a:endParaRPr lang="en-US"/>
          </a:p>
        </p:txBody>
      </p:sp>
      <p:sp>
        <p:nvSpPr>
          <p:cNvPr id="4" name="Footer Placeholder 3">
            <a:extLst>
              <a:ext uri="{FF2B5EF4-FFF2-40B4-BE49-F238E27FC236}">
                <a16:creationId xmlns:a16="http://schemas.microsoft.com/office/drawing/2014/main" id="{456B56DC-64C6-4C7B-BC00-4CE4A80795C7}"/>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52E52F1-E24D-443D-AD45-D76829C5CD01}"/>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B1840410-C49B-4FEF-9F38-57D4ABBE5C07}"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595517-1265-4726-A519-347EA05A4B30}"/>
              </a:ext>
            </a:extLst>
          </p:cNvPr>
          <p:cNvSpPr>
            <a:spLocks noGrp="1"/>
          </p:cNvSpPr>
          <p:nvPr>
            <p:ph type="hdr" sz="quarter"/>
          </p:nvPr>
        </p:nvSpPr>
        <p:spPr>
          <a:xfrm>
            <a:off x="0" y="1"/>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F27B7D45-D743-40AB-900E-19E0805F5642}"/>
              </a:ext>
            </a:extLst>
          </p:cNvPr>
          <p:cNvSpPr>
            <a:spLocks noGrp="1"/>
          </p:cNvSpPr>
          <p:nvPr>
            <p:ph type="dt" idx="1"/>
          </p:nvPr>
        </p:nvSpPr>
        <p:spPr>
          <a:xfrm>
            <a:off x="3970938" y="1"/>
            <a:ext cx="3037840" cy="466434"/>
          </a:xfrm>
          <a:prstGeom prst="rect">
            <a:avLst/>
          </a:prstGeom>
        </p:spPr>
        <p:txBody>
          <a:bodyPr vert="horz" lIns="93177" tIns="46589" rIns="93177" bIns="46589" rtlCol="0"/>
          <a:lstStyle>
            <a:lvl1pPr algn="r">
              <a:defRPr sz="1200"/>
            </a:lvl1pPr>
          </a:lstStyle>
          <a:p>
            <a:fld id="{A98BEFEF-27D1-494C-BFF6-D4A299C787F7}" type="datetimeFigureOut">
              <a:rPr lang="en-US" smtClean="0"/>
              <a:t>12/12/2018</a:t>
            </a:fld>
            <a:endParaRPr lang="en-US"/>
          </a:p>
        </p:txBody>
      </p:sp>
      <p:sp>
        <p:nvSpPr>
          <p:cNvPr id="4" name="Slide Image Placeholder 3">
            <a:extLst>
              <a:ext uri="{FF2B5EF4-FFF2-40B4-BE49-F238E27FC236}">
                <a16:creationId xmlns:a16="http://schemas.microsoft.com/office/drawing/2014/main" id="{54EB32EE-4B0E-4178-8206-A0583BE28319}"/>
              </a:ext>
            </a:extLst>
          </p:cNvPr>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a:extLst>
              <a:ext uri="{FF2B5EF4-FFF2-40B4-BE49-F238E27FC236}">
                <a16:creationId xmlns:a16="http://schemas.microsoft.com/office/drawing/2014/main" id="{1613B931-C1B0-4AC6-82F8-9FF9615D3671}"/>
              </a:ext>
            </a:extLst>
          </p:cNvPr>
          <p:cNvSpPr>
            <a:spLocks noGrp="1"/>
          </p:cNvSpPr>
          <p:nvPr>
            <p:ph type="body" sz="quarter" idx="3"/>
          </p:nvPr>
        </p:nvSpPr>
        <p:spPr>
          <a:xfrm>
            <a:off x="701040" y="4473892"/>
            <a:ext cx="5608320" cy="3660459"/>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5B3BB8E7-E18B-42A8-A5D0-373240E921FC}"/>
              </a:ext>
            </a:extLst>
          </p:cNvPr>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a:extLst>
              <a:ext uri="{FF2B5EF4-FFF2-40B4-BE49-F238E27FC236}">
                <a16:creationId xmlns:a16="http://schemas.microsoft.com/office/drawing/2014/main" id="{7070E643-2ADF-4DB5-9B63-CA1961C24FD5}"/>
              </a:ext>
            </a:extLst>
          </p:cNvPr>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28D9E44-EFFA-4C3D-A558-734C6538D5D3}"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876063B-A455-4615-B67B-CCCC2687C034}" type="slidenum">
              <a:rPr lang="en-US" smtClean="0"/>
              <a:t>1</a:t>
            </a:fld>
            <a:endParaRPr lang="en-US"/>
          </a:p>
        </p:txBody>
      </p:sp>
    </p:spTree>
    <p:extLst>
      <p:ext uri="{BB962C8B-B14F-4D97-AF65-F5344CB8AC3E}">
        <p14:creationId xmlns:p14="http://schemas.microsoft.com/office/powerpoint/2010/main" val="30417805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In 2018, “political correctness” is a buzzword thrown around throughout most of the Western world to describe the act of avoiding expressions or actions which insult, exclude, or otherwise marginalize already marginalized groups. While this is widely seen as a positive move in society (by the speaker, herself actually) it has had negative connotations, caused in particular by those who have taken it to extremes. </a:t>
            </a:r>
          </a:p>
          <a:p>
            <a:pPr lvl="0"/>
            <a:endParaRPr lang="en-US" dirty="0"/>
          </a:p>
          <a:p>
            <a:pPr lvl="0"/>
            <a:r>
              <a:rPr lang="en-US" dirty="0"/>
              <a:t>Political correctness as a means of creating unbiased discussion, by correcting derogatory phrases and supporting cultural relativism is the </a:t>
            </a:r>
            <a:r>
              <a:rPr lang="en-US" i="1" dirty="0"/>
              <a:t>positive </a:t>
            </a:r>
            <a:r>
              <a:rPr lang="en-US" dirty="0"/>
              <a:t>side of the concept. But the rampant effort to not offend </a:t>
            </a:r>
            <a:r>
              <a:rPr lang="en-US" i="1" dirty="0"/>
              <a:t>anyone</a:t>
            </a:r>
            <a:r>
              <a:rPr lang="en-US" dirty="0"/>
              <a:t> has its issues. </a:t>
            </a:r>
          </a:p>
          <a:p>
            <a:pPr lvl="0"/>
            <a:r>
              <a:rPr lang="en-US" dirty="0"/>
              <a:t>Political Correctness is a postmodernist concept and fueled by cultural sensitivity in an age of globalization. It is not inherently bad, but it can be weaponized and corrupted. </a:t>
            </a:r>
          </a:p>
          <a:p>
            <a:pPr lvl="0"/>
            <a:endParaRPr lang="en-US" dirty="0"/>
          </a:p>
          <a:p>
            <a:pPr lvl="0"/>
            <a:r>
              <a:rPr lang="en-US" dirty="0"/>
              <a:t>All observations are made from a position, but anthropologists should strive to look at the world through the lens of cultural relativism. In which, beliefs, values, practices, and customs are based on the subject’s own cultural ideas, rather than judged from the spectator’s viewpoint. </a:t>
            </a:r>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2</a:t>
            </a:fld>
            <a:endParaRPr lang="en-US"/>
          </a:p>
        </p:txBody>
      </p:sp>
    </p:spTree>
    <p:extLst>
      <p:ext uri="{BB962C8B-B14F-4D97-AF65-F5344CB8AC3E}">
        <p14:creationId xmlns:p14="http://schemas.microsoft.com/office/powerpoint/2010/main" val="4112017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As humans we are inherently made up of philosophies and beliefs, born out of our unique life experiences and upbringings, and those ideas – while valuable – should be set aside when undertaking anthropological studies. </a:t>
            </a:r>
          </a:p>
          <a:p>
            <a:pPr lvl="0"/>
            <a:endParaRPr lang="en-US" dirty="0"/>
          </a:p>
          <a:p>
            <a:r>
              <a:rPr lang="en-US" dirty="0"/>
              <a:t>It is important to remember when researching groups that an individuals’ unique “truths” are believed to be just </a:t>
            </a:r>
            <a:r>
              <a:rPr lang="en-US" i="1" dirty="0"/>
              <a:t>that</a:t>
            </a:r>
            <a:r>
              <a:rPr lang="en-US" dirty="0"/>
              <a:t>. Their truths. It is not the anthropologist’s job to decide who is morally correct and to imbue their research with their own bias on the matter. </a:t>
            </a:r>
          </a:p>
        </p:txBody>
      </p:sp>
      <p:sp>
        <p:nvSpPr>
          <p:cNvPr id="4" name="Slide Number Placeholder 3"/>
          <p:cNvSpPr>
            <a:spLocks noGrp="1"/>
          </p:cNvSpPr>
          <p:nvPr>
            <p:ph type="sldNum" sz="quarter" idx="5"/>
          </p:nvPr>
        </p:nvSpPr>
        <p:spPr/>
        <p:txBody>
          <a:bodyPr/>
          <a:lstStyle/>
          <a:p>
            <a:fld id="{A876063B-A455-4615-B67B-CCCC2687C034}" type="slidenum">
              <a:rPr lang="en-US" smtClean="0"/>
              <a:t>3</a:t>
            </a:fld>
            <a:endParaRPr lang="en-US"/>
          </a:p>
        </p:txBody>
      </p:sp>
    </p:spTree>
    <p:extLst>
      <p:ext uri="{BB962C8B-B14F-4D97-AF65-F5344CB8AC3E}">
        <p14:creationId xmlns:p14="http://schemas.microsoft.com/office/powerpoint/2010/main" val="2274286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In the 70s there was a movement within anthropology to view social anthropology as a “colonist” field. This ideology still lingers in the corners of most of academia’s humanities. History, for instance, is often written by the victors – the ‘oppressors’ often have control over the narrative, painting the oppressed in a negative light. Prevalent discourses on indigenous peoples are typically provided by western ‘colonists’ whose opinions are slanted towards their own benefit. </a:t>
            </a:r>
          </a:p>
          <a:p>
            <a:pPr lvl="0"/>
            <a:endParaRPr lang="en-US" dirty="0"/>
          </a:p>
          <a:p>
            <a:pPr lvl="0"/>
            <a:r>
              <a:rPr lang="en-US" dirty="0"/>
              <a:t>In 1990, James Hamill wrote that there is ‘no simple or primitive cultures; all cultures are equally complex and equally modern.’ – which aligns with the movement in the 1990s to reject the notion of a ‘primitive society’ deeming it as a politically incorrect phrase, which was inherently racist. Rooted in the colonizing origins, where the (often) white invaders were “saving” and “modernizing” a “primitive society”.</a:t>
            </a:r>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4</a:t>
            </a:fld>
            <a:endParaRPr lang="en-US"/>
          </a:p>
        </p:txBody>
      </p:sp>
    </p:spTree>
    <p:extLst>
      <p:ext uri="{BB962C8B-B14F-4D97-AF65-F5344CB8AC3E}">
        <p14:creationId xmlns:p14="http://schemas.microsoft.com/office/powerpoint/2010/main" val="119202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This shift within the anthropological field should not have been viewed as a ‘politically incorrect’ concept, rather at this point the field was evolving to better understand how cultures evolve and also the modes under which they evolved as they come in contact with other cultures. </a:t>
            </a:r>
          </a:p>
          <a:p>
            <a:pPr lvl="0"/>
            <a:endParaRPr lang="en-US" sz="1100" dirty="0"/>
          </a:p>
          <a:p>
            <a:pPr lvl="1"/>
            <a:r>
              <a:rPr lang="en-US" dirty="0"/>
              <a:t>Especially those cultures who were possibly more advanced cultures or those who had already had outside contact which had led to their more advanced development. </a:t>
            </a:r>
            <a:endParaRPr lang="en-US" sz="1100" dirty="0"/>
          </a:p>
          <a:p>
            <a:r>
              <a:rPr lang="en-US" dirty="0"/>
              <a:t> </a:t>
            </a:r>
            <a:endParaRPr lang="en-US" sz="1100" dirty="0"/>
          </a:p>
          <a:p>
            <a:pPr lvl="0"/>
            <a:r>
              <a:rPr lang="en-US" dirty="0"/>
              <a:t>It is important to note that anthropologists by and large hail from the Western world, meaning their understanding of the world has been cultivated under a specific world outlook – ethnocentrism is an easy hole to fall into, but that does not mean that anthropology has to overcorrect to compensate for.</a:t>
            </a:r>
            <a:endParaRPr lang="en-US" sz="1100" dirty="0"/>
          </a:p>
          <a:p>
            <a:endParaRPr lang="en-US" dirty="0"/>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5</a:t>
            </a:fld>
            <a:endParaRPr lang="en-US"/>
          </a:p>
        </p:txBody>
      </p:sp>
    </p:spTree>
    <p:extLst>
      <p:ext uri="{BB962C8B-B14F-4D97-AF65-F5344CB8AC3E}">
        <p14:creationId xmlns:p14="http://schemas.microsoft.com/office/powerpoint/2010/main" val="29191836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That being said, anthropology as a whole has grown and </a:t>
            </a:r>
            <a:r>
              <a:rPr lang="en-US" i="1" dirty="0"/>
              <a:t>learned</a:t>
            </a:r>
            <a:r>
              <a:rPr lang="en-US" dirty="0"/>
              <a:t> over the years, since field work first began. Words such as “savage” and “primitive” have been dropped, but their condemnation seems hollow, as the connotations of their use have just been repackaged in less ‘offensive’ phrases. This is a linguistics issue, as a word like “primitive” should indicate an early, less advanced, member of a society – and yet implications have been applied onto the word to indicate unsavory and often racist ideologies when it is used. Now we use phrases such as “indigenous”, “native” and “aboriginal” – but will these words be changed again within the next decade? This continual replacement of words has been coined as an “euphemism treadmill”.  </a:t>
            </a:r>
          </a:p>
          <a:p>
            <a:pPr lvl="0"/>
            <a:endParaRPr lang="en-US" dirty="0"/>
          </a:p>
          <a:p>
            <a:r>
              <a:rPr lang="en-US" dirty="0"/>
              <a:t>This push has not just been felt in anthropology, but across all fields that study and write about other cultures, past and present. The issue with these terms is that they’re continuously changing and what is perceived as “politically correct” has changed over the years. </a:t>
            </a:r>
          </a:p>
        </p:txBody>
      </p:sp>
      <p:sp>
        <p:nvSpPr>
          <p:cNvPr id="4" name="Slide Number Placeholder 3"/>
          <p:cNvSpPr>
            <a:spLocks noGrp="1"/>
          </p:cNvSpPr>
          <p:nvPr>
            <p:ph type="sldNum" sz="quarter" idx="5"/>
          </p:nvPr>
        </p:nvSpPr>
        <p:spPr/>
        <p:txBody>
          <a:bodyPr/>
          <a:lstStyle/>
          <a:p>
            <a:fld id="{A876063B-A455-4615-B67B-CCCC2687C034}" type="slidenum">
              <a:rPr lang="en-US" smtClean="0"/>
              <a:t>6</a:t>
            </a:fld>
            <a:endParaRPr lang="en-US"/>
          </a:p>
        </p:txBody>
      </p:sp>
    </p:spTree>
    <p:extLst>
      <p:ext uri="{BB962C8B-B14F-4D97-AF65-F5344CB8AC3E}">
        <p14:creationId xmlns:p14="http://schemas.microsoft.com/office/powerpoint/2010/main" val="2828110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Edmund Leach said in 1982 that “social anthropologists should not see themselves as seekers after objective truth: their purpose is to again insight into other people’s behavior, or, for the matter, their own.” Herein lies the issue with ‘political correctness’ – it is </a:t>
            </a:r>
            <a:r>
              <a:rPr lang="en-US" i="1" dirty="0"/>
              <a:t>not</a:t>
            </a:r>
            <a:r>
              <a:rPr lang="en-US" dirty="0"/>
              <a:t> the anthropologist’s job to discern right from wrong or even to convey their own moral righteousness. </a:t>
            </a:r>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7</a:t>
            </a:fld>
            <a:endParaRPr lang="en-US"/>
          </a:p>
        </p:txBody>
      </p:sp>
    </p:spTree>
    <p:extLst>
      <p:ext uri="{BB962C8B-B14F-4D97-AF65-F5344CB8AC3E}">
        <p14:creationId xmlns:p14="http://schemas.microsoft.com/office/powerpoint/2010/main" val="1922459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Christopher Hallpike wrote in 2011 that “The net result of all this political correctness and moral </a:t>
            </a:r>
            <a:r>
              <a:rPr lang="en-US" dirty="0" err="1"/>
              <a:t>fervour</a:t>
            </a:r>
            <a:r>
              <a:rPr lang="en-US" dirty="0"/>
              <a:t> for equality is that, while sociocultural anthropology still loves to describe itself as a ‘discipline’, it has actually abandoned any semblance of intellectual discipline, with neither a coherent body of theory nor even any area of distinctive factual expertise.” </a:t>
            </a:r>
          </a:p>
          <a:p>
            <a:pPr lvl="0"/>
            <a:endParaRPr lang="en-US" dirty="0"/>
          </a:p>
          <a:p>
            <a:pPr lvl="0"/>
            <a:r>
              <a:rPr lang="en-US" dirty="0"/>
              <a:t>In this quote, he scathingly accessed that “the modern fields of anthropological study (the fashion industry, hair salons, the internet, and globalization) may (or may not) be very interesting, what contribution will they make to the world of learning, what body of coherent knowledge will they produce that is worth being called ‘anthropology’ at all? Probably the only relic of traditional anthropology remaining in this insatiable pursuit of ‘relevance’ and modernity is that such projects tend to involve the use of some fieldwork, and the subject really only survives as an institutional skeleton of university departments, professional associations, and journals.”</a:t>
            </a:r>
          </a:p>
          <a:p>
            <a:pPr lvl="0"/>
            <a:endParaRPr lang="en-US" sz="1100" dirty="0"/>
          </a:p>
          <a:p>
            <a:pPr lvl="1"/>
            <a:r>
              <a:rPr lang="en-US" dirty="0"/>
              <a:t>It is Hallpike who seems acutely aware that anthropology’s pursuit to remain politically correct is damaging the base of its study. </a:t>
            </a:r>
            <a:endParaRPr lang="en-US" sz="1100" dirty="0"/>
          </a:p>
          <a:p>
            <a:pPr lvl="1"/>
            <a:r>
              <a:rPr lang="en-US" dirty="0"/>
              <a:t>Has globalization forced anthropology’s hand? Where does the field go with its attempts to remain relevant and ‘modern’?</a:t>
            </a:r>
            <a:endParaRPr lang="en-US" sz="1100" dirty="0"/>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8</a:t>
            </a:fld>
            <a:endParaRPr lang="en-US"/>
          </a:p>
        </p:txBody>
      </p:sp>
    </p:spTree>
    <p:extLst>
      <p:ext uri="{BB962C8B-B14F-4D97-AF65-F5344CB8AC3E}">
        <p14:creationId xmlns:p14="http://schemas.microsoft.com/office/powerpoint/2010/main" val="1295784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The issue with political correctness is that in order to perform the role of a “politically correct” anthropologist, anthropologists would have to serve as </a:t>
            </a:r>
            <a:r>
              <a:rPr lang="en-US" i="1" dirty="0"/>
              <a:t>advocates</a:t>
            </a:r>
            <a:r>
              <a:rPr lang="en-US" dirty="0"/>
              <a:t>, which I will return to shortly, in regards to the 1995 GDAT on Advocacy. </a:t>
            </a:r>
            <a:br>
              <a:rPr lang="en-US" dirty="0"/>
            </a:br>
            <a:endParaRPr lang="en-US" sz="1100" dirty="0"/>
          </a:p>
          <a:p>
            <a:pPr lvl="0"/>
            <a:r>
              <a:rPr lang="en-US" dirty="0"/>
              <a:t>Political correctness requires two things of its activists:</a:t>
            </a:r>
            <a:endParaRPr lang="en-US" sz="1100" dirty="0"/>
          </a:p>
          <a:p>
            <a:pPr lvl="1"/>
            <a:r>
              <a:rPr lang="en-US" b="1" dirty="0"/>
              <a:t>Moral Certainty</a:t>
            </a:r>
            <a:r>
              <a:rPr lang="en-US" dirty="0"/>
              <a:t> that something is </a:t>
            </a:r>
            <a:r>
              <a:rPr lang="en-US" i="1" dirty="0"/>
              <a:t>wrong</a:t>
            </a:r>
            <a:endParaRPr lang="en-US" sz="1100" dirty="0"/>
          </a:p>
          <a:p>
            <a:pPr lvl="1"/>
            <a:r>
              <a:rPr lang="en-US" b="1" dirty="0"/>
              <a:t>Empirical Confidence</a:t>
            </a:r>
            <a:r>
              <a:rPr lang="en-US" dirty="0"/>
              <a:t> that change is necessary to make it </a:t>
            </a:r>
            <a:r>
              <a:rPr lang="en-US" i="1" dirty="0"/>
              <a:t>right</a:t>
            </a:r>
            <a:endParaRPr lang="en-US" sz="1100" dirty="0"/>
          </a:p>
          <a:p>
            <a:endParaRPr lang="en-US" dirty="0"/>
          </a:p>
          <a:p>
            <a:r>
              <a:rPr lang="en-US" dirty="0"/>
              <a:t>How can anthropologists make these decisions, when their purpose is to remain unbiased and impartial? Anthropologists study the cultures of people whose worldviews may be deemed morally unacceptable and yet they are treated with the same respect offered to the more widely accepted worldviews. </a:t>
            </a:r>
          </a:p>
        </p:txBody>
      </p:sp>
      <p:sp>
        <p:nvSpPr>
          <p:cNvPr id="4" name="Slide Number Placeholder 3"/>
          <p:cNvSpPr>
            <a:spLocks noGrp="1"/>
          </p:cNvSpPr>
          <p:nvPr>
            <p:ph type="sldNum" sz="quarter" idx="5"/>
          </p:nvPr>
        </p:nvSpPr>
        <p:spPr/>
        <p:txBody>
          <a:bodyPr/>
          <a:lstStyle/>
          <a:p>
            <a:fld id="{A876063B-A455-4615-B67B-CCCC2687C034}" type="slidenum">
              <a:rPr lang="en-US" smtClean="0"/>
              <a:t>9</a:t>
            </a:fld>
            <a:endParaRPr lang="en-US"/>
          </a:p>
        </p:txBody>
      </p:sp>
    </p:spTree>
    <p:extLst>
      <p:ext uri="{BB962C8B-B14F-4D97-AF65-F5344CB8AC3E}">
        <p14:creationId xmlns:p14="http://schemas.microsoft.com/office/powerpoint/2010/main" val="9843129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lvl="0"/>
            <a:r>
              <a:rPr lang="en-US" dirty="0"/>
              <a:t>The political correctness discussion at hand is not dissimilar from the 1995 GDAT debate on the topic on Advocacy in Anthropology. </a:t>
            </a:r>
            <a:endParaRPr lang="en-US" sz="1100" dirty="0"/>
          </a:p>
          <a:p>
            <a:pPr lvl="1"/>
            <a:r>
              <a:rPr lang="en-US" dirty="0"/>
              <a:t>Anthropological advocacy must be based on a moral equality – but who decides which party is inequal and how things must change to create equality? </a:t>
            </a:r>
            <a:endParaRPr lang="en-US" sz="1100" dirty="0"/>
          </a:p>
          <a:p>
            <a:pPr lvl="1"/>
            <a:r>
              <a:rPr lang="en-US" dirty="0"/>
              <a:t>Advocacy is often on the behalf of the oppressed (or the group perceived to be oppressed). </a:t>
            </a:r>
            <a:endParaRPr lang="en-US" sz="1100" dirty="0"/>
          </a:p>
          <a:p>
            <a:pPr lvl="2"/>
            <a:r>
              <a:rPr lang="en-US" dirty="0"/>
              <a:t>This is highly problematic because it is an unclear concept.</a:t>
            </a:r>
            <a:endParaRPr lang="en-US" sz="1100" dirty="0"/>
          </a:p>
          <a:p>
            <a:pPr lvl="1"/>
            <a:r>
              <a:rPr lang="en-US" dirty="0"/>
              <a:t>The victim stereotypes are easy to fall into – particularly where political correctness is involved and someone is seeking to gain moral superiority </a:t>
            </a:r>
            <a:endParaRPr lang="en-US" sz="1100" dirty="0"/>
          </a:p>
          <a:p>
            <a:pPr lvl="2"/>
            <a:r>
              <a:rPr lang="en-US" dirty="0"/>
              <a:t>Good vs. Bad/ Right vs. Wrong/ Us vs. Them/ Left vs. Right </a:t>
            </a:r>
            <a:endParaRPr lang="en-US" sz="1100" dirty="0"/>
          </a:p>
          <a:p>
            <a:pPr lvl="1"/>
            <a:r>
              <a:rPr lang="en-US" dirty="0"/>
              <a:t>It was suggested in the debate, that in order to become </a:t>
            </a:r>
            <a:r>
              <a:rPr lang="en-US" i="1" dirty="0"/>
              <a:t>advocates</a:t>
            </a:r>
            <a:r>
              <a:rPr lang="en-US" dirty="0"/>
              <a:t> anthropologists would have to betray their informants, by making judgements on whether their actions were morally sound. In doing so, it would compromise the ethics of anthropology. </a:t>
            </a:r>
            <a:endParaRPr lang="en-US" sz="1100" dirty="0"/>
          </a:p>
          <a:p>
            <a:pPr lvl="2"/>
            <a:r>
              <a:rPr lang="en-US" dirty="0"/>
              <a:t>Isn’t this the same as anthropology deciding to venture down the politically correct’ path? In order to adhere to the politically correct ‘norms’ wouldn’t anthropologists have to deem their informants </a:t>
            </a:r>
            <a:r>
              <a:rPr lang="en-US" i="1" dirty="0"/>
              <a:t>incorrect</a:t>
            </a:r>
            <a:r>
              <a:rPr lang="en-US" dirty="0"/>
              <a:t>? In order for one party to be correct, the other would have to be incorrect. </a:t>
            </a:r>
            <a:endParaRPr lang="en-US" sz="1100" dirty="0"/>
          </a:p>
          <a:p>
            <a:r>
              <a:rPr lang="en-US" dirty="0"/>
              <a:t>Again, I am arguing that the </a:t>
            </a:r>
            <a:r>
              <a:rPr lang="en-US" i="1" dirty="0"/>
              <a:t>extreme</a:t>
            </a:r>
            <a:r>
              <a:rPr lang="en-US" dirty="0"/>
              <a:t> side of political correctness is at fault. Utilizing appropriate, non-offensive titles and labels for groups is not taboo for anthropologists. It is the extremes, where any potential for offense is avoided and cosseted. </a:t>
            </a:r>
          </a:p>
        </p:txBody>
      </p:sp>
      <p:sp>
        <p:nvSpPr>
          <p:cNvPr id="4" name="Slide Number Placeholder 3"/>
          <p:cNvSpPr>
            <a:spLocks noGrp="1"/>
          </p:cNvSpPr>
          <p:nvPr>
            <p:ph type="sldNum" sz="quarter" idx="5"/>
          </p:nvPr>
        </p:nvSpPr>
        <p:spPr/>
        <p:txBody>
          <a:bodyPr/>
          <a:lstStyle/>
          <a:p>
            <a:fld id="{A876063B-A455-4615-B67B-CCCC2687C034}" type="slidenum">
              <a:rPr lang="en-US" smtClean="0"/>
              <a:t>10</a:t>
            </a:fld>
            <a:endParaRPr lang="en-US"/>
          </a:p>
        </p:txBody>
      </p:sp>
    </p:spTree>
    <p:extLst>
      <p:ext uri="{BB962C8B-B14F-4D97-AF65-F5344CB8AC3E}">
        <p14:creationId xmlns:p14="http://schemas.microsoft.com/office/powerpoint/2010/main" val="33773316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lvl="0"/>
            <a:r>
              <a:rPr lang="en-US" dirty="0"/>
              <a:t>In the 1996 GDAT debate Cultural Studies and the Death of Anthropology, it was discussed that the academic field of “cultural studies” carries politically correct ideologies which are hurting the field of anthropology. </a:t>
            </a:r>
            <a:endParaRPr lang="en-US" sz="1100" dirty="0"/>
          </a:p>
          <a:p>
            <a:pPr lvl="1"/>
            <a:r>
              <a:rPr lang="en-US" dirty="0"/>
              <a:t>Cultural Studies aims to take a moral high ground.</a:t>
            </a:r>
            <a:endParaRPr lang="en-US" sz="1100" dirty="0"/>
          </a:p>
          <a:p>
            <a:pPr lvl="2"/>
            <a:r>
              <a:rPr lang="en-US" dirty="0"/>
              <a:t>In Peter Wade’s introduction he notes that John Gledhill may chide [the] current cultural studies for its ‘meta-discourse which [finds] colonialism, racism and sexism everywhere’ and for an inadequate view of the global structures of capitalism.</a:t>
            </a:r>
            <a:endParaRPr lang="en-US" sz="1100" dirty="0"/>
          </a:p>
          <a:p>
            <a:pPr lvl="3"/>
            <a:r>
              <a:rPr lang="en-US" dirty="0"/>
              <a:t>Perhaps then it is cultural studies that seeks to push political correctness onto anthropology. </a:t>
            </a:r>
            <a:endParaRPr lang="en-US" sz="1100" dirty="0"/>
          </a:p>
          <a:p>
            <a:pPr lvl="1"/>
            <a:r>
              <a:rPr lang="en-US" dirty="0"/>
              <a:t>In one example, the Birmingham Centre for Contemporary Cultural Studies had sought to eradicate the use of the word “ethnicity” as it had deemed it a divisive phrase. Ethnicity had been and still is a strong interest of anthropology. </a:t>
            </a:r>
            <a:endParaRPr lang="en-US" sz="1100" dirty="0"/>
          </a:p>
          <a:p>
            <a:pPr lvl="2"/>
            <a:r>
              <a:rPr lang="en-US" dirty="0"/>
              <a:t>Eventually, it was realized that there are distinctive ethnic groups with voices and that “ethnicity” did in fact exist and was not an inherently divisive or anti-anyone concept. </a:t>
            </a:r>
            <a:endParaRPr lang="en-US" sz="1100" dirty="0"/>
          </a:p>
          <a:p>
            <a:pPr lvl="1"/>
            <a:r>
              <a:rPr lang="en-US" dirty="0"/>
              <a:t>In other words, in a pursuit to be “right” and to gain a moral high ground, they overlooked the reality and forgot the people that they were attempting to “speak for”. </a:t>
            </a:r>
            <a:endParaRPr lang="en-US" sz="1100" dirty="0"/>
          </a:p>
          <a:p>
            <a:pPr lvl="2"/>
            <a:r>
              <a:rPr lang="en-US" dirty="0"/>
              <a:t>In some ways this satisfies the notion that the pursuit for political correctness is in direct response to centuries of colonization and its inequality. But in correcting itself, the truths were lost in translation. </a:t>
            </a:r>
            <a:endParaRPr lang="en-US" sz="1100" dirty="0"/>
          </a:p>
          <a:p>
            <a:pPr lvl="0"/>
            <a:r>
              <a:rPr lang="en-US" dirty="0"/>
              <a:t>During this debate, Nadia Lovell also noted that her students were less inclined to study African countries due to “politically correct reasons” which were never fully discussed through the course of the debate. She also notes that modern field work largely takes place in Western civilizations. </a:t>
            </a:r>
            <a:endParaRPr lang="en-US" sz="1100" dirty="0"/>
          </a:p>
          <a:p>
            <a:pPr lvl="1"/>
            <a:r>
              <a:rPr lang="en-US" dirty="0"/>
              <a:t>Perhaps then, anthropology needs to do better in its pursuits to attract individuals from across the world to research and document their own cultures. If that were the case, there would be less of a chance for offensive or demonizing verbiage to be used, as groups would be able to label themselves and would be able to accurately represent their cultural norms. </a:t>
            </a:r>
            <a:endParaRPr lang="en-US" sz="1100" dirty="0"/>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11</a:t>
            </a:fld>
            <a:endParaRPr lang="en-US" dirty="0"/>
          </a:p>
        </p:txBody>
      </p:sp>
    </p:spTree>
    <p:extLst>
      <p:ext uri="{BB962C8B-B14F-4D97-AF65-F5344CB8AC3E}">
        <p14:creationId xmlns:p14="http://schemas.microsoft.com/office/powerpoint/2010/main" val="5202686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In recent years both the anthropological field and other cultural academic fields have pushed to change the traditional BC and AD dating system to BCE/CE, in an attempt to remove the religious implications and to create a “politically correct” dating system, in the age of globalization.  </a:t>
            </a:r>
            <a:endParaRPr lang="en-US" sz="1100" dirty="0"/>
          </a:p>
          <a:p>
            <a:pPr lvl="1"/>
            <a:r>
              <a:rPr lang="en-US" dirty="0"/>
              <a:t>The World Almanac began using BCE/CE in 2007. </a:t>
            </a:r>
            <a:endParaRPr lang="en-US" sz="1100" dirty="0"/>
          </a:p>
          <a:p>
            <a:pPr lvl="0"/>
            <a:r>
              <a:rPr lang="en-US" dirty="0"/>
              <a:t>However, the usage of BCE/CE has been slow to catch on. It is surprisingly difficult to change a worldwide dating system, which has been in use since the 9</a:t>
            </a:r>
            <a:r>
              <a:rPr lang="en-US" baseline="30000" dirty="0"/>
              <a:t>th</a:t>
            </a:r>
            <a:r>
              <a:rPr lang="en-US" dirty="0"/>
              <a:t> century.</a:t>
            </a:r>
            <a:endParaRPr lang="en-US" sz="1100" dirty="0"/>
          </a:p>
          <a:p>
            <a:pPr lvl="0"/>
            <a:r>
              <a:rPr lang="en-US" dirty="0"/>
              <a:t>It makes sense to want to change BC/AD due to its Christocentric origins, in the age of religious tolerance and acceptance, but it does seem that no one was expecting the widespread difficulties associated with changing the system since the widespread acceptance of BC/AD in 15</a:t>
            </a:r>
            <a:r>
              <a:rPr lang="en-US" baseline="30000" dirty="0"/>
              <a:t>th</a:t>
            </a:r>
            <a:r>
              <a:rPr lang="en-US" dirty="0"/>
              <a:t> century Western Europe. </a:t>
            </a:r>
            <a:endParaRPr lang="en-US" sz="1100" dirty="0"/>
          </a:p>
          <a:p>
            <a:pPr lvl="1"/>
            <a:r>
              <a:rPr lang="en-US" dirty="0"/>
              <a:t>How do you change thousands of buildings with the dates etched into them?</a:t>
            </a:r>
            <a:endParaRPr lang="en-US" sz="1100" dirty="0"/>
          </a:p>
          <a:p>
            <a:pPr lvl="1"/>
            <a:r>
              <a:rPr lang="en-US" dirty="0"/>
              <a:t>Literature? </a:t>
            </a:r>
            <a:endParaRPr lang="en-US" sz="1100" dirty="0"/>
          </a:p>
          <a:p>
            <a:pPr lvl="1"/>
            <a:r>
              <a:rPr lang="en-US" dirty="0"/>
              <a:t>Gravestones? </a:t>
            </a:r>
            <a:endParaRPr lang="en-US" sz="1100" dirty="0"/>
          </a:p>
          <a:p>
            <a:r>
              <a:rPr lang="en-US" dirty="0"/>
              <a:t>The rush to change BC/AD, was motivated by an attempt to remain politically correct. A change, which seems incapable of spreading the way that BC/AD did. </a:t>
            </a:r>
          </a:p>
        </p:txBody>
      </p:sp>
      <p:sp>
        <p:nvSpPr>
          <p:cNvPr id="4" name="Slide Number Placeholder 3"/>
          <p:cNvSpPr>
            <a:spLocks noGrp="1"/>
          </p:cNvSpPr>
          <p:nvPr>
            <p:ph type="sldNum" sz="quarter" idx="5"/>
          </p:nvPr>
        </p:nvSpPr>
        <p:spPr/>
        <p:txBody>
          <a:bodyPr/>
          <a:lstStyle/>
          <a:p>
            <a:fld id="{A876063B-A455-4615-B67B-CCCC2687C034}" type="slidenum">
              <a:rPr lang="en-US" smtClean="0"/>
              <a:t>12</a:t>
            </a:fld>
            <a:endParaRPr lang="en-US"/>
          </a:p>
        </p:txBody>
      </p:sp>
    </p:spTree>
    <p:extLst>
      <p:ext uri="{BB962C8B-B14F-4D97-AF65-F5344CB8AC3E}">
        <p14:creationId xmlns:p14="http://schemas.microsoft.com/office/powerpoint/2010/main" val="2494854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Political correctness in theory is a positive movement throughout the world. As the internet and other means bring cultures closer together and expose us to new and differing opinions and beliefs, respect and understanding should be given where it’s due. But in its current application, where old norms are thrown out in favor of new ‘trendy’ ideas and where demonizing cultural norms that are outside of the largely accepted worldviews is commonplace, anthropology needs to tread lightly. It is easy to get caught up in changing ideologies, but it is important to remember that anthropology is intended to be unbiased and impartial. Anthropologists </a:t>
            </a:r>
            <a:r>
              <a:rPr lang="en-US" i="1" dirty="0"/>
              <a:t>cannot</a:t>
            </a:r>
            <a:r>
              <a:rPr lang="en-US" dirty="0"/>
              <a:t> bring their personal belief systems and morals into their research, this includes political correctness. While prejudice may exist in their subject’s belief systems, it is not for anthropologists to tell them that they are right or wrong. One man’s right, is another man’s wrong. The inalienable rights of one people, may be the taboos of another. To generalize for a moment; most societies have beliefs that other societies may believe to be inherently racist or sexist. Even within societies, there are members within the societies whose belief system and morals differ. </a:t>
            </a:r>
          </a:p>
          <a:p>
            <a:endParaRPr lang="en-US" dirty="0"/>
          </a:p>
        </p:txBody>
      </p:sp>
      <p:sp>
        <p:nvSpPr>
          <p:cNvPr id="4" name="Slide Number Placeholder 3"/>
          <p:cNvSpPr>
            <a:spLocks noGrp="1"/>
          </p:cNvSpPr>
          <p:nvPr>
            <p:ph type="sldNum" sz="quarter" idx="5"/>
          </p:nvPr>
        </p:nvSpPr>
        <p:spPr/>
        <p:txBody>
          <a:bodyPr/>
          <a:lstStyle/>
          <a:p>
            <a:fld id="{A876063B-A455-4615-B67B-CCCC2687C034}" type="slidenum">
              <a:rPr lang="en-US" smtClean="0"/>
              <a:t>13</a:t>
            </a:fld>
            <a:endParaRPr lang="en-US"/>
          </a:p>
        </p:txBody>
      </p:sp>
    </p:spTree>
    <p:extLst>
      <p:ext uri="{BB962C8B-B14F-4D97-AF65-F5344CB8AC3E}">
        <p14:creationId xmlns:p14="http://schemas.microsoft.com/office/powerpoint/2010/main" val="12849137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588" y="0"/>
            <a:ext cx="12193588" cy="6861555"/>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a:prstGeom prst="rect">
            <a:avLst/>
          </a:prstGeo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tx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158984" y="1792224"/>
            <a:ext cx="990599" cy="304799"/>
          </a:xfrm>
        </p:spPr>
        <p:txBody>
          <a:bodyPr/>
          <a:lstStyle>
            <a:lvl1pPr algn="l">
              <a:defRPr b="0">
                <a:solidFill>
                  <a:schemeClr val="bg1"/>
                </a:solidFill>
              </a:defRPr>
            </a:lvl1p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a:xfrm rot="5400000">
            <a:off x="8951976" y="3227832"/>
            <a:ext cx="3867912" cy="310896"/>
          </a:xfrm>
        </p:spPr>
        <p:txBody>
          <a:bodyPr/>
          <a:lstStyle>
            <a:lvl1pPr>
              <a:defRPr sz="1000" b="0">
                <a:solidFill>
                  <a:schemeClr val="bg1"/>
                </a:solidFill>
              </a:defRPr>
            </a:lvl1pPr>
          </a:lstStyle>
          <a:p>
            <a:endParaRPr lang="en-US"/>
          </a:p>
        </p:txBody>
      </p:sp>
      <p:sp>
        <p:nvSpPr>
          <p:cNvPr id="8" name="Rectangle 7"/>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5A1BBD95-920B-4E4E-A396-F77D5326658C}" type="slidenum">
              <a:rPr lang="en-US" smtClean="0"/>
              <a:t>‹#›</a:t>
            </a:fld>
            <a:endParaRPr lang="en-US"/>
          </a:p>
        </p:txBody>
      </p:sp>
    </p:spTree>
    <p:extLst>
      <p:ext uri="{BB962C8B-B14F-4D97-AF65-F5344CB8AC3E}">
        <p14:creationId xmlns:p14="http://schemas.microsoft.com/office/powerpoint/2010/main" val="924539564"/>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9"/>
            <a:ext cx="8825659" cy="706964"/>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lvl1pPr>
              <a:defRPr sz="1000" b="1"/>
            </a:lvl1pPr>
          </a:lstStyle>
          <a:p>
            <a:endParaRPr lang="en-US"/>
          </a:p>
        </p:txBody>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273061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9192"/>
            <a:ext cx="4343400" cy="2286000"/>
          </a:xfrm>
          <a:prstGeom prst="rect">
            <a:avLst/>
          </a:prstGeom>
        </p:spPr>
        <p:txBody>
          <a:bodyPr anchor="ctr" anchorCtr="0"/>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4576" y="2679192"/>
            <a:ext cx="3758184" cy="2286000"/>
          </a:xfrm>
        </p:spPr>
        <p:txBody>
          <a:bodyPr anchor="ctr" anchorCtr="0"/>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lvl1pPr>
              <a:defRPr sz="1000" b="1"/>
            </a:lvl1p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2430473836"/>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54953" y="969264"/>
            <a:ext cx="8825659" cy="704088"/>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8032"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76" y="2603500"/>
            <a:ext cx="4828032"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BC7963-B44D-4DF3-BFB1-CCCC0678F2B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16393688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54954" y="969264"/>
            <a:ext cx="8825659" cy="704088"/>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98448"/>
            <a:ext cx="4828032" cy="284378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76" y="2606040"/>
            <a:ext cx="4828032"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1" y="3187921"/>
            <a:ext cx="4825160" cy="285431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BC7963-B44D-4DF3-BFB1-CCCC0678F2B4}"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301244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52144" y="969264"/>
            <a:ext cx="8825659" cy="704088"/>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BC7963-B44D-4DF3-BFB1-CCCC0678F2B4}" type="datetimeFigureOut">
              <a:rPr lang="en-US" smtClean="0"/>
              <a:t>12/12/2018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303059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BC7963-B44D-4DF3-BFB1-CCCC0678F2B4}" type="datetimeFigureOut">
              <a:rPr lang="en-US" smtClean="0"/>
              <a:t>12/12/2018</a:t>
            </a:fld>
            <a:endParaRPr lang="en-US"/>
          </a:p>
        </p:txBody>
      </p:sp>
      <p:sp>
        <p:nvSpPr>
          <p:cNvPr id="3" name="Footer Placeholder 2"/>
          <p:cNvSpPr>
            <a:spLocks noGrp="1"/>
          </p:cNvSpPr>
          <p:nvPr>
            <p:ph type="ftr" sz="quarter" idx="11"/>
          </p:nvPr>
        </p:nvSpPr>
        <p:spPr/>
        <p:txBody>
          <a:bodyPr/>
          <a:lstStyle/>
          <a:p>
            <a:endParaRPr lang="en-US"/>
          </a:p>
        </p:txBody>
      </p:sp>
      <p:sp>
        <p:nvSpPr>
          <p:cNvPr id="6" name="Rectangle 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330131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3" y="1298448"/>
            <a:ext cx="2793159" cy="1597152"/>
          </a:xfrm>
          <a:prstGeom prst="rect">
            <a:avLst/>
          </a:prstGeo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79008" y="1447800"/>
            <a:ext cx="5195997"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3" y="3129280"/>
            <a:ext cx="2793159" cy="2895599"/>
          </a:xfrm>
        </p:spPr>
        <p:txBody>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8BC7963-B44D-4DF3-BFB1-CCCC0678F2B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142157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a:prstGeom prst="rect">
            <a:avLst/>
          </a:prstGeo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8BC7963-B44D-4DF3-BFB1-CCCC0678F2B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3962933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7" y="4969927"/>
            <a:ext cx="8825657" cy="566738"/>
          </a:xfrm>
          <a:prstGeom prst="rect">
            <a:avLst/>
          </a:prstGeo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7" y="5536665"/>
            <a:ext cx="8825656" cy="493712"/>
          </a:xfrm>
        </p:spPr>
        <p:txBody>
          <a:bodyPr>
            <a:normAutofit/>
          </a:bodyPr>
          <a:lstStyle>
            <a:lvl1pPr marL="0" indent="0">
              <a:buNone/>
              <a:defRPr sz="1200">
                <a:solidFill>
                  <a:schemeClr val="tx2">
                    <a:lumMod val="40000"/>
                    <a:lumOff val="6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8BC7963-B44D-4DF3-BFB1-CCCC0678F2B4}" type="datetimeFigureOut">
              <a:rPr lang="en-US" smtClean="0"/>
              <a:t>12/12/2018</a:t>
            </a:fld>
            <a:endParaRPr lang="en-US"/>
          </a:p>
        </p:txBody>
      </p:sp>
      <p:sp>
        <p:nvSpPr>
          <p:cNvPr id="6" name="Footer Placeholder 5"/>
          <p:cNvSpPr>
            <a:spLocks noGrp="1"/>
          </p:cNvSpPr>
          <p:nvPr>
            <p:ph type="ftr" sz="quarter" idx="11"/>
          </p:nvPr>
        </p:nvSpPr>
        <p:spPr/>
        <p:txBody>
          <a:bodyPr/>
          <a:lstStyle/>
          <a:p>
            <a:endParaRPr lang="en-US"/>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1069735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0704"/>
            <a:ext cx="8833104" cy="1371600"/>
          </a:xfrm>
          <a:prstGeom prst="rect">
            <a:avLst/>
          </a:prstGeom>
        </p:spPr>
        <p:txBody>
          <a:bodyPr anchor="ctr" anchorCtr="0"/>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2144" y="3547872"/>
            <a:ext cx="8825659" cy="2478024"/>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954208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588" y="0"/>
            <a:ext cx="12193588" cy="6861555"/>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898295" y="596767"/>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15" name="TextBox 14"/>
          <p:cNvSpPr txBox="1"/>
          <p:nvPr/>
        </p:nvSpPr>
        <p:spPr bwMode="gray">
          <a:xfrm>
            <a:off x="9715063" y="2629300"/>
            <a:ext cx="801912" cy="156966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9600" dirty="0">
                <a:solidFill>
                  <a:schemeClr val="tx2">
                    <a:lumMod val="40000"/>
                    <a:lumOff val="60000"/>
                  </a:schemeClr>
                </a:solidFill>
              </a:rPr>
              <a:t>”</a:t>
            </a:r>
          </a:p>
        </p:txBody>
      </p:sp>
      <p:sp>
        <p:nvSpPr>
          <p:cNvPr id="2" name="Title 1"/>
          <p:cNvSpPr>
            <a:spLocks noGrp="1"/>
          </p:cNvSpPr>
          <p:nvPr>
            <p:ph type="title"/>
          </p:nvPr>
        </p:nvSpPr>
        <p:spPr>
          <a:xfrm>
            <a:off x="1574801" y="980517"/>
            <a:ext cx="8460983" cy="2698249"/>
          </a:xfrm>
          <a:prstGeom prst="rect">
            <a:avLst/>
          </a:prstGeom>
        </p:spPr>
        <p:txBody>
          <a:bodyPr anchor="ctr" anchorCtr="0"/>
          <a:lstStyle>
            <a:lvl1pPr>
              <a:defRPr sz="4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945945" y="3679987"/>
            <a:ext cx="7725772" cy="342174"/>
          </a:xfrm>
        </p:spPr>
        <p:txBody>
          <a:bodyPr vert="horz" lIns="91440" tIns="45720" rIns="91440" bIns="45720" rtlCol="0" anchor="t">
            <a:normAutofit/>
          </a:bodyPr>
          <a:lstStyle>
            <a:lvl1pPr>
              <a:buNone/>
              <a:defRPr lang="en-US" sz="1400" cap="small" dirty="0">
                <a:solidFill>
                  <a:schemeClr val="tx2">
                    <a:lumMod val="40000"/>
                    <a:lumOff val="60000"/>
                  </a:schemeClr>
                </a:solidFill>
                <a:latin typeface="+mn-lt"/>
              </a:defRPr>
            </a:lvl1pPr>
          </a:lstStyle>
          <a:p>
            <a:pPr marL="0" lvl="0" indent="0">
              <a:buNone/>
            </a:pPr>
            <a:r>
              <a:rPr lang="en-US"/>
              <a:t>Edit Master text styles</a:t>
            </a:r>
          </a:p>
        </p:txBody>
      </p:sp>
      <p:sp>
        <p:nvSpPr>
          <p:cNvPr id="10" name="Text Placeholder 3"/>
          <p:cNvSpPr>
            <a:spLocks noGrp="1"/>
          </p:cNvSpPr>
          <p:nvPr>
            <p:ph type="body" sz="half" idx="2"/>
          </p:nvPr>
        </p:nvSpPr>
        <p:spPr>
          <a:xfrm>
            <a:off x="1154954" y="5029198"/>
            <a:ext cx="8825659" cy="997858"/>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23" name="Rectangle 2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25505725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588" y="0"/>
            <a:ext cx="12193588" cy="6861555"/>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3525"/>
            <a:ext cx="8865623" cy="1819656"/>
          </a:xfrm>
          <a:prstGeom prst="rect">
            <a:avLst/>
          </a:prstGeo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9200"/>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5302575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312916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79764"/>
            <a:ext cx="3129168"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5380"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4"/>
            <a:ext cx="3145380"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595032"/>
            <a:ext cx="3161029" cy="58473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79764"/>
            <a:ext cx="3161029" cy="2847290"/>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991" y="2603500"/>
            <a:ext cx="32564"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5824" y="2603500"/>
            <a:ext cx="0" cy="3423554"/>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8BC7963-B44D-4DF3-BFB1-CCCC0678F2B4}"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117257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nchor="ctr" anchorCtr="0"/>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5"/>
            <a:ext cx="3050438" cy="576260"/>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10916"/>
            <a:ext cx="2691242" cy="158409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7"/>
            <a:ext cx="3050438"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8"/>
            <a:ext cx="3050438" cy="91257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3" y="4532842"/>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3" y="5109107"/>
            <a:ext cx="3050438" cy="917947"/>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4245" y="2603500"/>
            <a:ext cx="1"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7352" y="2603500"/>
            <a:ext cx="0" cy="3461811"/>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8BC7963-B44D-4DF3-BFB1-CCCC0678F2B4}" type="datetimeFigureOut">
              <a:rPr lang="en-US" smtClean="0"/>
              <a:t>12/12/2018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2730732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595033"/>
            <a:ext cx="8825659" cy="3424768"/>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7308990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588" y="0"/>
            <a:ext cx="12193588" cy="6861555"/>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6"/>
            <a:ext cx="1441567" cy="4748591"/>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5"/>
            <a:ext cx="6256025" cy="474859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C7963-B44D-4DF3-BFB1-CCCC0678F2B4}" type="datetimeFigureOut">
              <a:rPr lang="en-US" smtClean="0"/>
              <a:t>12/12/2018</a:t>
            </a:fld>
            <a:endParaRPr lang="en-US"/>
          </a:p>
        </p:txBody>
      </p:sp>
      <p:sp>
        <p:nvSpPr>
          <p:cNvPr id="5" name="Footer Placeholder 4"/>
          <p:cNvSpPr>
            <a:spLocks noGrp="1"/>
          </p:cNvSpPr>
          <p:nvPr>
            <p:ph type="ftr" sz="quarter" idx="11"/>
          </p:nvPr>
        </p:nvSpPr>
        <p:spPr/>
        <p:txBody>
          <a:bodyPr/>
          <a:lstStyle/>
          <a:p>
            <a:endParaRPr lang="en-US"/>
          </a:p>
        </p:txBody>
      </p:sp>
      <p:sp>
        <p:nvSpPr>
          <p:cNvPr id="20" name="Rectangle 1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5A1BBD95-920B-4E4E-A396-F77D5326658C}" type="slidenum">
              <a:rPr lang="en-US" smtClean="0"/>
              <a:t>‹#›</a:t>
            </a:fld>
            <a:endParaRPr lang="en-US"/>
          </a:p>
        </p:txBody>
      </p:sp>
    </p:spTree>
    <p:extLst>
      <p:ext uri="{BB962C8B-B14F-4D97-AF65-F5344CB8AC3E}">
        <p14:creationId xmlns:p14="http://schemas.microsoft.com/office/powerpoint/2010/main" val="1581669387"/>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588" y="0"/>
            <a:ext cx="12193588" cy="6861555"/>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2760" y="6391656"/>
            <a:ext cx="990599" cy="304799"/>
          </a:xfrm>
          <a:prstGeom prst="rect">
            <a:avLst/>
          </a:prstGeom>
        </p:spPr>
        <p:txBody>
          <a:bodyPr vert="horz" lIns="91440" tIns="45720" rIns="91440" bIns="45720" rtlCol="0" anchor="ctr" anchorCtr="0"/>
          <a:lstStyle>
            <a:lvl1pPr algn="r">
              <a:defRPr sz="1000" b="1" i="0">
                <a:solidFill>
                  <a:schemeClr val="accent1"/>
                </a:solidFill>
              </a:defRPr>
            </a:lvl1pPr>
          </a:lstStyle>
          <a:p>
            <a:fld id="{78BC7963-B44D-4DF3-BFB1-CCCC0678F2B4}" type="datetimeFigureOut">
              <a:rPr lang="en-US" smtClean="0"/>
              <a:t>12/12/2018</a:t>
            </a:fld>
            <a:endParaRPr lang="en-US"/>
          </a:p>
        </p:txBody>
      </p:sp>
      <p:sp>
        <p:nvSpPr>
          <p:cNvPr id="5" name="Footer Placeholder 4"/>
          <p:cNvSpPr>
            <a:spLocks noGrp="1"/>
          </p:cNvSpPr>
          <p:nvPr>
            <p:ph type="ftr" sz="quarter" idx="3"/>
          </p:nvPr>
        </p:nvSpPr>
        <p:spPr>
          <a:xfrm>
            <a:off x="557784" y="6391656"/>
            <a:ext cx="3867912" cy="310896"/>
          </a:xfrm>
          <a:prstGeom prst="rect">
            <a:avLst/>
          </a:prstGeom>
        </p:spPr>
        <p:txBody>
          <a:bodyPr vert="horz" lIns="91440" tIns="45720" rIns="91440" bIns="45720" rtlCol="0" anchor="ctr" anchorCtr="0"/>
          <a:lstStyle>
            <a:lvl1pPr algn="l">
              <a:defRPr sz="1000" b="1" i="0">
                <a:solidFill>
                  <a:schemeClr val="accent1"/>
                </a:solidFill>
              </a:defRPr>
            </a:lvl1pPr>
          </a:lstStyle>
          <a:p>
            <a:endParaRPr lang="en-US"/>
          </a:p>
        </p:txBody>
      </p:sp>
      <p:sp>
        <p:nvSpPr>
          <p:cNvPr id="29" name="Rectangle 2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5A1BBD95-920B-4E4E-A396-F77D5326658C}" type="slidenum">
              <a:rPr lang="en-US" smtClean="0"/>
              <a:t>‹#›</a:t>
            </a:fld>
            <a:endParaRPr lang="en-US"/>
          </a:p>
        </p:txBody>
      </p:sp>
    </p:spTree>
    <p:extLst>
      <p:ext uri="{BB962C8B-B14F-4D97-AF65-F5344CB8AC3E}">
        <p14:creationId xmlns:p14="http://schemas.microsoft.com/office/powerpoint/2010/main" val="49846733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4.jp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2.png"/><Relationship Id="rId5" Type="http://schemas.openxmlformats.org/officeDocument/2006/relationships/image" Target="../media/image5.jp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6095A-7FCE-40F4-A197-FAA6F5A8FCE6}"/>
              </a:ext>
            </a:extLst>
          </p:cNvPr>
          <p:cNvSpPr>
            <a:spLocks noGrp="1"/>
          </p:cNvSpPr>
          <p:nvPr>
            <p:ph type="ctrTitle"/>
          </p:nvPr>
        </p:nvSpPr>
        <p:spPr/>
        <p:txBody>
          <a:bodyPr/>
          <a:lstStyle/>
          <a:p>
            <a:r>
              <a:rPr lang="en-US" sz="2800" dirty="0">
                <a:latin typeface="Arial" panose="020B0604020202020204" pitchFamily="34" charset="0"/>
                <a:cs typeface="Arial" panose="020B0604020202020204" pitchFamily="34" charset="0"/>
              </a:rPr>
              <a:t>Proposed Idea: The concept of “Political Correctness” should be avoided in anthropological studies. </a:t>
            </a:r>
            <a:br>
              <a:rPr lang="en-US" sz="2800" dirty="0">
                <a:latin typeface="Arial" panose="020B0604020202020204" pitchFamily="34" charset="0"/>
                <a:cs typeface="Arial" panose="020B0604020202020204" pitchFamily="34" charset="0"/>
              </a:rPr>
            </a:br>
            <a:endParaRPr lang="en-US" sz="28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7E193EB-9119-4F9B-B49D-BABD654658E2}"/>
              </a:ext>
            </a:extLst>
          </p:cNvPr>
          <p:cNvSpPr>
            <a:spLocks noGrp="1"/>
          </p:cNvSpPr>
          <p:nvPr>
            <p:ph type="subTitle" idx="1"/>
          </p:nvPr>
        </p:nvSpPr>
        <p:spPr/>
        <p:txBody>
          <a:bodyPr/>
          <a:lstStyle/>
          <a:p>
            <a:r>
              <a:rPr lang="en-US" dirty="0">
                <a:latin typeface="Arial" panose="020B0604020202020204" pitchFamily="34" charset="0"/>
                <a:cs typeface="Arial" panose="020B0604020202020204" pitchFamily="34" charset="0"/>
              </a:rPr>
              <a:t>A Presentation by Maggie Lovitt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for key debates anthropological theory </a:t>
            </a:r>
          </a:p>
        </p:txBody>
      </p:sp>
      <p:pic>
        <p:nvPicPr>
          <p:cNvPr id="4" name="Intro">
            <a:hlinkClick r:id="" action="ppaction://media"/>
            <a:extLst>
              <a:ext uri="{FF2B5EF4-FFF2-40B4-BE49-F238E27FC236}">
                <a16:creationId xmlns:a16="http://schemas.microsoft.com/office/drawing/2014/main" id="{3A533497-89B6-4168-A6F9-87418CA1978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24289" y="567660"/>
            <a:ext cx="406400" cy="406400"/>
          </a:xfrm>
          <a:prstGeom prst="rect">
            <a:avLst/>
          </a:prstGeom>
        </p:spPr>
      </p:pic>
    </p:spTree>
    <p:extLst>
      <p:ext uri="{BB962C8B-B14F-4D97-AF65-F5344CB8AC3E}">
        <p14:creationId xmlns:p14="http://schemas.microsoft.com/office/powerpoint/2010/main" val="2460186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72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D96F2-3EF4-4F5D-BBFC-E4CE3ACB36CA}"/>
              </a:ext>
            </a:extLst>
          </p:cNvPr>
          <p:cNvSpPr>
            <a:spLocks noGrp="1"/>
          </p:cNvSpPr>
          <p:nvPr>
            <p:ph type="title"/>
          </p:nvPr>
        </p:nvSpPr>
        <p:spPr/>
        <p:txBody>
          <a:bodyPr/>
          <a:lstStyle/>
          <a:p>
            <a:r>
              <a:rPr lang="en-US" dirty="0"/>
              <a:t>What is “Political Correctness”?</a:t>
            </a:r>
          </a:p>
        </p:txBody>
      </p:sp>
      <p:pic>
        <p:nvPicPr>
          <p:cNvPr id="6" name="Content Placeholder 5">
            <a:extLst>
              <a:ext uri="{FF2B5EF4-FFF2-40B4-BE49-F238E27FC236}">
                <a16:creationId xmlns:a16="http://schemas.microsoft.com/office/drawing/2014/main" id="{0972F8CC-F34A-4EEC-ACF4-74071A9EE194}"/>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5130800" y="1565463"/>
            <a:ext cx="6625908" cy="3727073"/>
          </a:xfrm>
        </p:spPr>
      </p:pic>
      <p:sp>
        <p:nvSpPr>
          <p:cNvPr id="4" name="Text Placeholder 3">
            <a:extLst>
              <a:ext uri="{FF2B5EF4-FFF2-40B4-BE49-F238E27FC236}">
                <a16:creationId xmlns:a16="http://schemas.microsoft.com/office/drawing/2014/main" id="{CC70D6D1-22B6-4AB7-85F8-8C655552193E}"/>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Avoidance of expressions or actions which insult, exclude, or otherwise marginalize already marginalized groups.</a:t>
            </a:r>
          </a:p>
          <a:p>
            <a:pPr marL="285750" indent="-285750">
              <a:buFont typeface="Arial" panose="020B0604020202020204" pitchFamily="34" charset="0"/>
              <a:buChar char="•"/>
            </a:pPr>
            <a:r>
              <a:rPr lang="en-US" dirty="0"/>
              <a:t>A postmodernist concept  fueled by cultural sensitivity in an age of globalization</a:t>
            </a:r>
          </a:p>
        </p:txBody>
      </p:sp>
      <p:pic>
        <p:nvPicPr>
          <p:cNvPr id="5" name="Slide 1">
            <a:hlinkClick r:id="" action="ppaction://media"/>
            <a:extLst>
              <a:ext uri="{FF2B5EF4-FFF2-40B4-BE49-F238E27FC236}">
                <a16:creationId xmlns:a16="http://schemas.microsoft.com/office/drawing/2014/main" id="{ECB64F24-B312-4F0E-9486-53AB9E68391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49466" y="538479"/>
            <a:ext cx="511388" cy="511388"/>
          </a:xfrm>
          <a:prstGeom prst="rect">
            <a:avLst/>
          </a:prstGeom>
        </p:spPr>
      </p:pic>
    </p:spTree>
    <p:extLst>
      <p:ext uri="{BB962C8B-B14F-4D97-AF65-F5344CB8AC3E}">
        <p14:creationId xmlns:p14="http://schemas.microsoft.com/office/powerpoint/2010/main" val="2983082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66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AA799-322E-43B1-AC8D-326FE4BE21F0}"/>
              </a:ext>
            </a:extLst>
          </p:cNvPr>
          <p:cNvSpPr>
            <a:spLocks noGrp="1"/>
          </p:cNvSpPr>
          <p:nvPr>
            <p:ph type="title"/>
          </p:nvPr>
        </p:nvSpPr>
        <p:spPr>
          <a:xfrm>
            <a:off x="1346200" y="2286000"/>
            <a:ext cx="4343400" cy="2286000"/>
          </a:xfrm>
        </p:spPr>
        <p:txBody>
          <a:bodyPr/>
          <a:lstStyle/>
          <a:p>
            <a:r>
              <a:rPr lang="en-US" dirty="0"/>
              <a:t>A Point of View </a:t>
            </a:r>
          </a:p>
        </p:txBody>
      </p:sp>
      <p:sp>
        <p:nvSpPr>
          <p:cNvPr id="4" name="Text Placeholder 3">
            <a:extLst>
              <a:ext uri="{FF2B5EF4-FFF2-40B4-BE49-F238E27FC236}">
                <a16:creationId xmlns:a16="http://schemas.microsoft.com/office/drawing/2014/main" id="{6E710C88-C4F1-4812-A689-FAAA7AC930D0}"/>
              </a:ext>
            </a:extLst>
          </p:cNvPr>
          <p:cNvSpPr txBox="1">
            <a:spLocks/>
          </p:cNvSpPr>
          <p:nvPr/>
        </p:nvSpPr>
        <p:spPr>
          <a:xfrm>
            <a:off x="6502401" y="1606296"/>
            <a:ext cx="5485266" cy="3645408"/>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US" dirty="0"/>
              <a:t>Anthropologists should strive to look at the world through the lens of cultural relativism; where beliefs, values, practices, and customs are based on the subject’s own cultural ideas.</a:t>
            </a:r>
          </a:p>
          <a:p>
            <a:pPr>
              <a:buFont typeface="Arial" panose="020B0604020202020204" pitchFamily="34" charset="0"/>
              <a:buChar char="•"/>
            </a:pPr>
            <a:r>
              <a:rPr lang="en-US" dirty="0"/>
              <a:t>Humans are made up of philosophies and beliefs, born out of unique life experiences and upbringings.</a:t>
            </a:r>
          </a:p>
          <a:p>
            <a:pPr>
              <a:buFont typeface="Arial" panose="020B0604020202020204" pitchFamily="34" charset="0"/>
              <a:buChar char="•"/>
            </a:pPr>
            <a:r>
              <a:rPr lang="en-US" dirty="0"/>
              <a:t>It is not the anthropologist’s job to decide who is morally correct and to imbue their research with their own bias on the matter. </a:t>
            </a:r>
          </a:p>
          <a:p>
            <a:pPr>
              <a:buFont typeface="Arial" panose="020B0604020202020204" pitchFamily="34" charset="0"/>
              <a:buChar char="•"/>
            </a:pPr>
            <a:endParaRPr lang="en-US" dirty="0"/>
          </a:p>
        </p:txBody>
      </p:sp>
      <p:pic>
        <p:nvPicPr>
          <p:cNvPr id="3" name="Slide 2">
            <a:hlinkClick r:id="" action="ppaction://media"/>
            <a:extLst>
              <a:ext uri="{FF2B5EF4-FFF2-40B4-BE49-F238E27FC236}">
                <a16:creationId xmlns:a16="http://schemas.microsoft.com/office/drawing/2014/main" id="{A0537CB6-83A3-4CC4-BD47-3E63EA37647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34132" y="567266"/>
            <a:ext cx="406400" cy="406400"/>
          </a:xfrm>
          <a:prstGeom prst="rect">
            <a:avLst/>
          </a:prstGeom>
        </p:spPr>
      </p:pic>
    </p:spTree>
    <p:extLst>
      <p:ext uri="{BB962C8B-B14F-4D97-AF65-F5344CB8AC3E}">
        <p14:creationId xmlns:p14="http://schemas.microsoft.com/office/powerpoint/2010/main" val="837307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66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A8867-1AAB-41C7-AC75-EBB036743607}"/>
              </a:ext>
            </a:extLst>
          </p:cNvPr>
          <p:cNvSpPr>
            <a:spLocks noGrp="1"/>
          </p:cNvSpPr>
          <p:nvPr>
            <p:ph type="title"/>
          </p:nvPr>
        </p:nvSpPr>
        <p:spPr/>
        <p:txBody>
          <a:bodyPr/>
          <a:lstStyle/>
          <a:p>
            <a:r>
              <a:rPr lang="en-US" dirty="0"/>
              <a:t>There is ‘no simple or primitive cultures; all cultures are equally complex and equally modern.’ </a:t>
            </a:r>
          </a:p>
        </p:txBody>
      </p:sp>
      <p:sp>
        <p:nvSpPr>
          <p:cNvPr id="3" name="Text Placeholder 2">
            <a:extLst>
              <a:ext uri="{FF2B5EF4-FFF2-40B4-BE49-F238E27FC236}">
                <a16:creationId xmlns:a16="http://schemas.microsoft.com/office/drawing/2014/main" id="{01840892-8186-414F-B73D-58B9E963937E}"/>
              </a:ext>
            </a:extLst>
          </p:cNvPr>
          <p:cNvSpPr>
            <a:spLocks noGrp="1"/>
          </p:cNvSpPr>
          <p:nvPr>
            <p:ph type="body" sz="half" idx="14"/>
          </p:nvPr>
        </p:nvSpPr>
        <p:spPr/>
        <p:txBody>
          <a:bodyPr/>
          <a:lstStyle/>
          <a:p>
            <a:r>
              <a:rPr lang="en-US" dirty="0"/>
              <a:t>James Hamill, 1990</a:t>
            </a:r>
          </a:p>
        </p:txBody>
      </p:sp>
      <p:sp>
        <p:nvSpPr>
          <p:cNvPr id="4" name="Text Placeholder 3">
            <a:extLst>
              <a:ext uri="{FF2B5EF4-FFF2-40B4-BE49-F238E27FC236}">
                <a16:creationId xmlns:a16="http://schemas.microsoft.com/office/drawing/2014/main" id="{6157B8BA-BC9A-4E06-8EDD-DB963419A340}"/>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In the 1970s social anthropology was viewed as a “colonist” field. </a:t>
            </a:r>
          </a:p>
          <a:p>
            <a:pPr marL="285750" indent="-285750">
              <a:buFont typeface="Arial" panose="020B0604020202020204" pitchFamily="34" charset="0"/>
              <a:buChar char="•"/>
            </a:pPr>
            <a:r>
              <a:rPr lang="en-US" dirty="0"/>
              <a:t>In the 1990s there was a movement to remove the term “primitive” due to its colonizing roots. </a:t>
            </a:r>
          </a:p>
        </p:txBody>
      </p:sp>
      <p:pic>
        <p:nvPicPr>
          <p:cNvPr id="5" name="Slide 3">
            <a:hlinkClick r:id="" action="ppaction://media"/>
            <a:extLst>
              <a:ext uri="{FF2B5EF4-FFF2-40B4-BE49-F238E27FC236}">
                <a16:creationId xmlns:a16="http://schemas.microsoft.com/office/drawing/2014/main" id="{B0699B3F-31F5-4A36-9052-E3E1745358D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00268" y="574117"/>
            <a:ext cx="406400" cy="406400"/>
          </a:xfrm>
          <a:prstGeom prst="rect">
            <a:avLst/>
          </a:prstGeom>
          <a:noFill/>
        </p:spPr>
      </p:pic>
    </p:spTree>
    <p:extLst>
      <p:ext uri="{BB962C8B-B14F-4D97-AF65-F5344CB8AC3E}">
        <p14:creationId xmlns:p14="http://schemas.microsoft.com/office/powerpoint/2010/main" val="1529914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218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FE35D-7B23-4ACE-A097-A8AF9716E1E3}"/>
              </a:ext>
            </a:extLst>
          </p:cNvPr>
          <p:cNvSpPr>
            <a:spLocks noGrp="1"/>
          </p:cNvSpPr>
          <p:nvPr>
            <p:ph type="title"/>
          </p:nvPr>
        </p:nvSpPr>
        <p:spPr/>
        <p:txBody>
          <a:bodyPr/>
          <a:lstStyle/>
          <a:p>
            <a:pPr algn="ctr"/>
            <a:r>
              <a:rPr lang="en-US" dirty="0"/>
              <a:t>Colonizing Origins </a:t>
            </a:r>
          </a:p>
        </p:txBody>
      </p:sp>
      <p:pic>
        <p:nvPicPr>
          <p:cNvPr id="5" name="Content Placeholder 4">
            <a:extLst>
              <a:ext uri="{FF2B5EF4-FFF2-40B4-BE49-F238E27FC236}">
                <a16:creationId xmlns:a16="http://schemas.microsoft.com/office/drawing/2014/main" id="{E81ED2D3-411C-4BEC-BC68-19792C8D5A0D}"/>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683543" y="2801980"/>
            <a:ext cx="8824913" cy="2999020"/>
          </a:xfrm>
        </p:spPr>
      </p:pic>
      <p:pic>
        <p:nvPicPr>
          <p:cNvPr id="3" name="Slide 4">
            <a:hlinkClick r:id="" action="ppaction://media"/>
            <a:extLst>
              <a:ext uri="{FF2B5EF4-FFF2-40B4-BE49-F238E27FC236}">
                <a16:creationId xmlns:a16="http://schemas.microsoft.com/office/drawing/2014/main" id="{600A9B97-39D1-4870-9BEF-147DED58DD9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93122" y="524936"/>
            <a:ext cx="406400" cy="406400"/>
          </a:xfrm>
          <a:prstGeom prst="rect">
            <a:avLst/>
          </a:prstGeom>
        </p:spPr>
      </p:pic>
    </p:spTree>
    <p:extLst>
      <p:ext uri="{BB962C8B-B14F-4D97-AF65-F5344CB8AC3E}">
        <p14:creationId xmlns:p14="http://schemas.microsoft.com/office/powerpoint/2010/main" val="1384387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29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C62E6-70CD-4BE9-B6EC-95C62E5AD32B}"/>
              </a:ext>
            </a:extLst>
          </p:cNvPr>
          <p:cNvSpPr>
            <a:spLocks noGrp="1"/>
          </p:cNvSpPr>
          <p:nvPr>
            <p:ph type="title"/>
          </p:nvPr>
        </p:nvSpPr>
        <p:spPr/>
        <p:txBody>
          <a:bodyPr/>
          <a:lstStyle/>
          <a:p>
            <a:r>
              <a:rPr lang="en-US" dirty="0"/>
              <a:t>“Euphemism Treadmill”</a:t>
            </a:r>
            <a:br>
              <a:rPr lang="en-US" dirty="0"/>
            </a:br>
            <a:r>
              <a:rPr lang="en-US" sz="1200" dirty="0"/>
              <a:t>process whereby words introduced to replace an offensive word, over time become offensive themselves</a:t>
            </a:r>
            <a:endParaRPr lang="en-US" dirty="0"/>
          </a:p>
        </p:txBody>
      </p:sp>
      <p:sp>
        <p:nvSpPr>
          <p:cNvPr id="3" name="Text Placeholder 2">
            <a:extLst>
              <a:ext uri="{FF2B5EF4-FFF2-40B4-BE49-F238E27FC236}">
                <a16:creationId xmlns:a16="http://schemas.microsoft.com/office/drawing/2014/main" id="{D0BE8F37-83B0-4ECB-A27F-EDF45D2F212E}"/>
              </a:ext>
            </a:extLst>
          </p:cNvPr>
          <p:cNvSpPr>
            <a:spLocks noGrp="1"/>
          </p:cNvSpPr>
          <p:nvPr>
            <p:ph type="body" sz="half" idx="2"/>
          </p:nvPr>
        </p:nvSpPr>
        <p:spPr/>
        <p:txBody>
          <a:bodyPr>
            <a:normAutofit/>
          </a:bodyPr>
          <a:lstStyle/>
          <a:p>
            <a:r>
              <a:rPr lang="en-US" dirty="0"/>
              <a:t>Words such as “savage” and “primitive” have been dropped in favor of words such as “indigenous”, “native” and “aboriginal”.</a:t>
            </a:r>
          </a:p>
          <a:p>
            <a:endParaRPr lang="en-US" dirty="0"/>
          </a:p>
        </p:txBody>
      </p:sp>
      <p:pic>
        <p:nvPicPr>
          <p:cNvPr id="4" name="Slide 5">
            <a:hlinkClick r:id="" action="ppaction://media"/>
            <a:extLst>
              <a:ext uri="{FF2B5EF4-FFF2-40B4-BE49-F238E27FC236}">
                <a16:creationId xmlns:a16="http://schemas.microsoft.com/office/drawing/2014/main" id="{D75CEF33-211A-4E2D-9BE0-E28A886FBC8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51067" y="516467"/>
            <a:ext cx="406400" cy="406400"/>
          </a:xfrm>
          <a:prstGeom prst="rect">
            <a:avLst/>
          </a:prstGeom>
        </p:spPr>
      </p:pic>
    </p:spTree>
    <p:extLst>
      <p:ext uri="{BB962C8B-B14F-4D97-AF65-F5344CB8AC3E}">
        <p14:creationId xmlns:p14="http://schemas.microsoft.com/office/powerpoint/2010/main" val="1699516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12389-0813-4077-AFA6-489FE1B1214B}"/>
              </a:ext>
            </a:extLst>
          </p:cNvPr>
          <p:cNvSpPr>
            <a:spLocks noGrp="1"/>
          </p:cNvSpPr>
          <p:nvPr>
            <p:ph type="title"/>
          </p:nvPr>
        </p:nvSpPr>
        <p:spPr/>
        <p:txBody>
          <a:bodyPr/>
          <a:lstStyle/>
          <a:p>
            <a:r>
              <a:rPr lang="en-US" sz="2800" dirty="0"/>
              <a:t>“Social anthropologists should not see themselves as seekers after objective truth: their purpose is to again insight into other people’s behavior, or, for the matter, their own.” </a:t>
            </a:r>
          </a:p>
        </p:txBody>
      </p:sp>
      <p:sp>
        <p:nvSpPr>
          <p:cNvPr id="3" name="Text Placeholder 2">
            <a:extLst>
              <a:ext uri="{FF2B5EF4-FFF2-40B4-BE49-F238E27FC236}">
                <a16:creationId xmlns:a16="http://schemas.microsoft.com/office/drawing/2014/main" id="{DA163FA0-4314-4E8D-A606-A271308F28EC}"/>
              </a:ext>
            </a:extLst>
          </p:cNvPr>
          <p:cNvSpPr>
            <a:spLocks noGrp="1"/>
          </p:cNvSpPr>
          <p:nvPr>
            <p:ph type="body" sz="half" idx="14"/>
          </p:nvPr>
        </p:nvSpPr>
        <p:spPr/>
        <p:txBody>
          <a:bodyPr/>
          <a:lstStyle/>
          <a:p>
            <a:r>
              <a:rPr lang="en-US" dirty="0"/>
              <a:t>Edmund Leach, 1982</a:t>
            </a:r>
          </a:p>
        </p:txBody>
      </p:sp>
      <p:pic>
        <p:nvPicPr>
          <p:cNvPr id="4" name="Slide 6">
            <a:hlinkClick r:id="" action="ppaction://media"/>
            <a:extLst>
              <a:ext uri="{FF2B5EF4-FFF2-40B4-BE49-F238E27FC236}">
                <a16:creationId xmlns:a16="http://schemas.microsoft.com/office/drawing/2014/main" id="{7E105341-0D76-41BC-AF5F-BD1993539B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87664" y="574117"/>
            <a:ext cx="406400" cy="406400"/>
          </a:xfrm>
          <a:prstGeom prst="rect">
            <a:avLst/>
          </a:prstGeom>
        </p:spPr>
      </p:pic>
    </p:spTree>
    <p:extLst>
      <p:ext uri="{BB962C8B-B14F-4D97-AF65-F5344CB8AC3E}">
        <p14:creationId xmlns:p14="http://schemas.microsoft.com/office/powerpoint/2010/main" val="104429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31E55-23BE-4CD3-B358-07D6D2B8774A}"/>
              </a:ext>
            </a:extLst>
          </p:cNvPr>
          <p:cNvSpPr>
            <a:spLocks noGrp="1"/>
          </p:cNvSpPr>
          <p:nvPr>
            <p:ph type="title"/>
          </p:nvPr>
        </p:nvSpPr>
        <p:spPr/>
        <p:txBody>
          <a:bodyPr/>
          <a:lstStyle/>
          <a:p>
            <a:r>
              <a:rPr lang="en-US" sz="2000" dirty="0"/>
              <a:t>“The net result of all this political correctness and moral </a:t>
            </a:r>
            <a:r>
              <a:rPr lang="en-US" sz="2000" dirty="0" err="1"/>
              <a:t>fervour</a:t>
            </a:r>
            <a:r>
              <a:rPr lang="en-US" sz="2000" dirty="0"/>
              <a:t> for equality is that, while sociocultural anthropology still loves to describe itself as a ‘discipline’, it has actually abandoned any semblance of intellectual discipline, with neither a coherent body of theory nor even any area of distinctive factual expertise.” </a:t>
            </a:r>
            <a:br>
              <a:rPr lang="en-US" sz="2000" dirty="0"/>
            </a:br>
            <a:endParaRPr lang="en-US" sz="2000" dirty="0"/>
          </a:p>
        </p:txBody>
      </p:sp>
      <p:sp>
        <p:nvSpPr>
          <p:cNvPr id="3" name="Text Placeholder 2">
            <a:extLst>
              <a:ext uri="{FF2B5EF4-FFF2-40B4-BE49-F238E27FC236}">
                <a16:creationId xmlns:a16="http://schemas.microsoft.com/office/drawing/2014/main" id="{8B88BAC3-98EF-41B8-AA96-BF4DD444736C}"/>
              </a:ext>
            </a:extLst>
          </p:cNvPr>
          <p:cNvSpPr>
            <a:spLocks noGrp="1"/>
          </p:cNvSpPr>
          <p:nvPr>
            <p:ph type="body" sz="half" idx="14"/>
          </p:nvPr>
        </p:nvSpPr>
        <p:spPr/>
        <p:txBody>
          <a:bodyPr/>
          <a:lstStyle/>
          <a:p>
            <a:r>
              <a:rPr lang="en-US" dirty="0"/>
              <a:t>Christopher Hallpike, 2011</a:t>
            </a:r>
          </a:p>
        </p:txBody>
      </p:sp>
      <p:sp>
        <p:nvSpPr>
          <p:cNvPr id="4" name="Text Placeholder 3">
            <a:extLst>
              <a:ext uri="{FF2B5EF4-FFF2-40B4-BE49-F238E27FC236}">
                <a16:creationId xmlns:a16="http://schemas.microsoft.com/office/drawing/2014/main" id="{7644F504-6B13-48D6-AF35-A228A1232624}"/>
              </a:ext>
            </a:extLst>
          </p:cNvPr>
          <p:cNvSpPr>
            <a:spLocks noGrp="1"/>
          </p:cNvSpPr>
          <p:nvPr>
            <p:ph type="body" sz="half" idx="2"/>
          </p:nvPr>
        </p:nvSpPr>
        <p:spPr/>
        <p:txBody>
          <a:bodyPr>
            <a:normAutofit fontScale="85000" lnSpcReduction="20000"/>
          </a:bodyPr>
          <a:lstStyle/>
          <a:p>
            <a:r>
              <a:rPr lang="en-US" dirty="0"/>
              <a:t>“the modern fields of anthropological study (the fashion industry, hair salons, the internet, and globalization) may (or may not) be very interesting, what contribution will they make to the world of learning, what body of coherent knowledge will they produce that is worth being called ‘anthropology’ at all? Probably the only relic of traditional anthropology remaining in this insatiable pursuit of ‘relevance’ and modernity is that such projects tend to involve the use of some fieldwork, and the subject really only survives as an institutional skeleton of university departments, professional associations, and journals.”</a:t>
            </a:r>
          </a:p>
          <a:p>
            <a:endParaRPr lang="en-US" dirty="0"/>
          </a:p>
        </p:txBody>
      </p:sp>
      <p:pic>
        <p:nvPicPr>
          <p:cNvPr id="5" name="Slide 7">
            <a:hlinkClick r:id="" action="ppaction://media"/>
            <a:extLst>
              <a:ext uri="{FF2B5EF4-FFF2-40B4-BE49-F238E27FC236}">
                <a16:creationId xmlns:a16="http://schemas.microsoft.com/office/drawing/2014/main" id="{4C7249F4-7F63-4C94-B265-65F15DDC63C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17199" y="574117"/>
            <a:ext cx="406400" cy="406400"/>
          </a:xfrm>
          <a:prstGeom prst="rect">
            <a:avLst/>
          </a:prstGeom>
        </p:spPr>
      </p:pic>
    </p:spTree>
    <p:extLst>
      <p:ext uri="{BB962C8B-B14F-4D97-AF65-F5344CB8AC3E}">
        <p14:creationId xmlns:p14="http://schemas.microsoft.com/office/powerpoint/2010/main" val="347414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924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109892-A867-46CE-8618-D506BB3B6B51}"/>
              </a:ext>
            </a:extLst>
          </p:cNvPr>
          <p:cNvSpPr>
            <a:spLocks noGrp="1"/>
          </p:cNvSpPr>
          <p:nvPr>
            <p:ph type="title"/>
          </p:nvPr>
        </p:nvSpPr>
        <p:spPr/>
        <p:txBody>
          <a:bodyPr/>
          <a:lstStyle/>
          <a:p>
            <a:r>
              <a:rPr lang="en-US" dirty="0"/>
              <a:t>Political Correctness Requires</a:t>
            </a:r>
          </a:p>
        </p:txBody>
      </p:sp>
      <p:sp>
        <p:nvSpPr>
          <p:cNvPr id="3" name="Text Placeholder 2">
            <a:extLst>
              <a:ext uri="{FF2B5EF4-FFF2-40B4-BE49-F238E27FC236}">
                <a16:creationId xmlns:a16="http://schemas.microsoft.com/office/drawing/2014/main" id="{58633DD2-B274-4D2C-A0C5-BB21641CAB98}"/>
              </a:ext>
            </a:extLst>
          </p:cNvPr>
          <p:cNvSpPr>
            <a:spLocks noGrp="1"/>
          </p:cNvSpPr>
          <p:nvPr>
            <p:ph type="body" idx="1"/>
          </p:nvPr>
        </p:nvSpPr>
        <p:spPr/>
        <p:txBody>
          <a:bodyPr/>
          <a:lstStyle/>
          <a:p>
            <a:r>
              <a:rPr lang="en-US" dirty="0"/>
              <a:t>Moral Certainty</a:t>
            </a:r>
          </a:p>
        </p:txBody>
      </p:sp>
      <p:sp>
        <p:nvSpPr>
          <p:cNvPr id="4" name="Content Placeholder 3">
            <a:extLst>
              <a:ext uri="{FF2B5EF4-FFF2-40B4-BE49-F238E27FC236}">
                <a16:creationId xmlns:a16="http://schemas.microsoft.com/office/drawing/2014/main" id="{CABB35AC-0463-4781-B410-DA69FDF18B98}"/>
              </a:ext>
            </a:extLst>
          </p:cNvPr>
          <p:cNvSpPr>
            <a:spLocks noGrp="1"/>
          </p:cNvSpPr>
          <p:nvPr>
            <p:ph sz="half" idx="2"/>
          </p:nvPr>
        </p:nvSpPr>
        <p:spPr/>
        <p:txBody>
          <a:bodyPr/>
          <a:lstStyle/>
          <a:p>
            <a:pPr lvl="0"/>
            <a:r>
              <a:rPr lang="en-US" dirty="0"/>
              <a:t>that something is </a:t>
            </a:r>
            <a:r>
              <a:rPr lang="en-US" i="1" dirty="0"/>
              <a:t>wrong</a:t>
            </a:r>
            <a:endParaRPr lang="en-US" sz="1400" dirty="0"/>
          </a:p>
        </p:txBody>
      </p:sp>
      <p:sp>
        <p:nvSpPr>
          <p:cNvPr id="5" name="Text Placeholder 4">
            <a:extLst>
              <a:ext uri="{FF2B5EF4-FFF2-40B4-BE49-F238E27FC236}">
                <a16:creationId xmlns:a16="http://schemas.microsoft.com/office/drawing/2014/main" id="{25435ED9-1B7D-4D23-A425-3FD18D71F635}"/>
              </a:ext>
            </a:extLst>
          </p:cNvPr>
          <p:cNvSpPr>
            <a:spLocks noGrp="1"/>
          </p:cNvSpPr>
          <p:nvPr>
            <p:ph type="body" sz="quarter" idx="3"/>
          </p:nvPr>
        </p:nvSpPr>
        <p:spPr/>
        <p:txBody>
          <a:bodyPr/>
          <a:lstStyle/>
          <a:p>
            <a:r>
              <a:rPr lang="en-US" dirty="0"/>
              <a:t>Empirical Confidence</a:t>
            </a:r>
          </a:p>
        </p:txBody>
      </p:sp>
      <p:sp>
        <p:nvSpPr>
          <p:cNvPr id="6" name="Content Placeholder 5">
            <a:extLst>
              <a:ext uri="{FF2B5EF4-FFF2-40B4-BE49-F238E27FC236}">
                <a16:creationId xmlns:a16="http://schemas.microsoft.com/office/drawing/2014/main" id="{C0E70969-1428-4CCB-82D5-EECD61A2490B}"/>
              </a:ext>
            </a:extLst>
          </p:cNvPr>
          <p:cNvSpPr>
            <a:spLocks noGrp="1"/>
          </p:cNvSpPr>
          <p:nvPr>
            <p:ph sz="quarter" idx="4"/>
          </p:nvPr>
        </p:nvSpPr>
        <p:spPr/>
        <p:txBody>
          <a:bodyPr/>
          <a:lstStyle/>
          <a:p>
            <a:r>
              <a:rPr lang="en-US" dirty="0"/>
              <a:t>that change is necessary to make it </a:t>
            </a:r>
            <a:r>
              <a:rPr lang="en-US" i="1" dirty="0"/>
              <a:t>right</a:t>
            </a:r>
            <a:endParaRPr lang="en-US" sz="1600" dirty="0"/>
          </a:p>
          <a:p>
            <a:pPr marL="0" indent="0">
              <a:buNone/>
            </a:pPr>
            <a:endParaRPr lang="en-US" dirty="0"/>
          </a:p>
        </p:txBody>
      </p:sp>
      <p:pic>
        <p:nvPicPr>
          <p:cNvPr id="7" name="Slide 8">
            <a:hlinkClick r:id="" action="ppaction://media"/>
            <a:extLst>
              <a:ext uri="{FF2B5EF4-FFF2-40B4-BE49-F238E27FC236}">
                <a16:creationId xmlns:a16="http://schemas.microsoft.com/office/drawing/2014/main" id="{2004EEFB-BACD-4A03-A7DB-9D3F06D255D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27471" y="562864"/>
            <a:ext cx="406400" cy="406400"/>
          </a:xfrm>
          <a:prstGeom prst="rect">
            <a:avLst/>
          </a:prstGeom>
        </p:spPr>
      </p:pic>
    </p:spTree>
    <p:extLst>
      <p:ext uri="{BB962C8B-B14F-4D97-AF65-F5344CB8AC3E}">
        <p14:creationId xmlns:p14="http://schemas.microsoft.com/office/powerpoint/2010/main" val="4162438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01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C8877-DD89-4B72-A7FF-34186BA9443F}"/>
              </a:ext>
            </a:extLst>
          </p:cNvPr>
          <p:cNvSpPr>
            <a:spLocks noGrp="1"/>
          </p:cNvSpPr>
          <p:nvPr>
            <p:ph type="title"/>
          </p:nvPr>
        </p:nvSpPr>
        <p:spPr/>
        <p:txBody>
          <a:bodyPr/>
          <a:lstStyle/>
          <a:p>
            <a:r>
              <a:rPr lang="en-US" dirty="0"/>
              <a:t>Advocacy in Anthropology (1995)</a:t>
            </a:r>
          </a:p>
        </p:txBody>
      </p:sp>
      <p:sp>
        <p:nvSpPr>
          <p:cNvPr id="3" name="Text Placeholder 2">
            <a:extLst>
              <a:ext uri="{FF2B5EF4-FFF2-40B4-BE49-F238E27FC236}">
                <a16:creationId xmlns:a16="http://schemas.microsoft.com/office/drawing/2014/main" id="{85C6C5A4-29BF-4D66-940F-5984B6DB27D7}"/>
              </a:ext>
            </a:extLst>
          </p:cNvPr>
          <p:cNvSpPr>
            <a:spLocks noGrp="1"/>
          </p:cNvSpPr>
          <p:nvPr>
            <p:ph type="body" sz="half" idx="2"/>
          </p:nvPr>
        </p:nvSpPr>
        <p:spPr/>
        <p:txBody>
          <a:bodyPr/>
          <a:lstStyle/>
          <a:p>
            <a:pPr marL="285750" indent="-285750">
              <a:buFont typeface="Arial" panose="020B0604020202020204" pitchFamily="34" charset="0"/>
              <a:buChar char="•"/>
            </a:pPr>
            <a:r>
              <a:rPr lang="en-US" dirty="0"/>
              <a:t>Advocacy is on the behalf of the oppressed</a:t>
            </a:r>
          </a:p>
          <a:p>
            <a:pPr marL="285750" indent="-285750">
              <a:buFont typeface="Arial" panose="020B0604020202020204" pitchFamily="34" charset="0"/>
              <a:buChar char="•"/>
            </a:pPr>
            <a:r>
              <a:rPr lang="en-US" dirty="0"/>
              <a:t>Victim stereotypes are prevalent </a:t>
            </a:r>
          </a:p>
          <a:p>
            <a:pPr marL="742950" lvl="1" indent="-285750">
              <a:buFont typeface="Arial" panose="020B0604020202020204" pitchFamily="34" charset="0"/>
              <a:buChar char="•"/>
            </a:pPr>
            <a:r>
              <a:rPr lang="en-US" dirty="0"/>
              <a:t>Good vs. Bad</a:t>
            </a:r>
          </a:p>
          <a:p>
            <a:pPr marL="742950" lvl="1" indent="-285750">
              <a:buFont typeface="Arial" panose="020B0604020202020204" pitchFamily="34" charset="0"/>
              <a:buChar char="•"/>
            </a:pPr>
            <a:r>
              <a:rPr lang="en-US" dirty="0"/>
              <a:t>Right vs. Wrong</a:t>
            </a:r>
          </a:p>
          <a:p>
            <a:pPr marL="742950" lvl="1" indent="-285750">
              <a:buFont typeface="Arial" panose="020B0604020202020204" pitchFamily="34" charset="0"/>
              <a:buChar char="•"/>
            </a:pPr>
            <a:r>
              <a:rPr lang="en-US" dirty="0"/>
              <a:t>Us vs. Theme</a:t>
            </a:r>
          </a:p>
          <a:p>
            <a:pPr marL="742950" lvl="1" indent="-285750">
              <a:buFont typeface="Arial" panose="020B0604020202020204" pitchFamily="34" charset="0"/>
              <a:buChar char="•"/>
            </a:pPr>
            <a:r>
              <a:rPr lang="en-US" dirty="0"/>
              <a:t>Left vs. Right </a:t>
            </a:r>
          </a:p>
        </p:txBody>
      </p:sp>
      <p:pic>
        <p:nvPicPr>
          <p:cNvPr id="4" name="Slide 9">
            <a:hlinkClick r:id="" action="ppaction://media"/>
            <a:extLst>
              <a:ext uri="{FF2B5EF4-FFF2-40B4-BE49-F238E27FC236}">
                <a16:creationId xmlns:a16="http://schemas.microsoft.com/office/drawing/2014/main" id="{AC600347-85F1-47F2-823C-7C76B9823AA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71126" y="567661"/>
            <a:ext cx="406400" cy="406400"/>
          </a:xfrm>
          <a:prstGeom prst="rect">
            <a:avLst/>
          </a:prstGeom>
        </p:spPr>
      </p:pic>
    </p:spTree>
    <p:extLst>
      <p:ext uri="{BB962C8B-B14F-4D97-AF65-F5344CB8AC3E}">
        <p14:creationId xmlns:p14="http://schemas.microsoft.com/office/powerpoint/2010/main" val="2616441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5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7D8D5-9188-40B6-8325-EE04F25189FB}"/>
              </a:ext>
            </a:extLst>
          </p:cNvPr>
          <p:cNvSpPr>
            <a:spLocks noGrp="1"/>
          </p:cNvSpPr>
          <p:nvPr>
            <p:ph type="title"/>
          </p:nvPr>
        </p:nvSpPr>
        <p:spPr/>
        <p:txBody>
          <a:bodyPr/>
          <a:lstStyle/>
          <a:p>
            <a:r>
              <a:rPr lang="en-US" dirty="0"/>
              <a:t>Cultural Studies and the Death of Anthropology (1996)</a:t>
            </a:r>
          </a:p>
        </p:txBody>
      </p:sp>
      <p:sp>
        <p:nvSpPr>
          <p:cNvPr id="3" name="Text Placeholder 2">
            <a:extLst>
              <a:ext uri="{FF2B5EF4-FFF2-40B4-BE49-F238E27FC236}">
                <a16:creationId xmlns:a16="http://schemas.microsoft.com/office/drawing/2014/main" id="{C00061C4-A1BA-40D6-A9EC-AC1F8F4EDCEC}"/>
              </a:ext>
            </a:extLst>
          </p:cNvPr>
          <p:cNvSpPr>
            <a:spLocks noGrp="1"/>
          </p:cNvSpPr>
          <p:nvPr>
            <p:ph type="body" sz="half" idx="2"/>
          </p:nvPr>
        </p:nvSpPr>
        <p:spPr/>
        <p:txBody>
          <a:bodyPr/>
          <a:lstStyle/>
          <a:p>
            <a:r>
              <a:rPr lang="en-US" dirty="0"/>
              <a:t>Cultural Studies aims to take the moral high ground. </a:t>
            </a:r>
          </a:p>
          <a:p>
            <a:r>
              <a:rPr lang="en-US" dirty="0"/>
              <a:t>Example: Birmingham Centre for Contemporary Cultural Studies attempted to remove the word “ethnicity”</a:t>
            </a:r>
          </a:p>
        </p:txBody>
      </p:sp>
      <p:pic>
        <p:nvPicPr>
          <p:cNvPr id="4" name="Slide 10">
            <a:hlinkClick r:id="" action="ppaction://media"/>
            <a:extLst>
              <a:ext uri="{FF2B5EF4-FFF2-40B4-BE49-F238E27FC236}">
                <a16:creationId xmlns:a16="http://schemas.microsoft.com/office/drawing/2014/main" id="{297499AF-E690-41EB-B9F3-79E26655C5A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623558" y="654304"/>
            <a:ext cx="406400" cy="406400"/>
          </a:xfrm>
          <a:prstGeom prst="rect">
            <a:avLst/>
          </a:prstGeom>
        </p:spPr>
      </p:pic>
    </p:spTree>
    <p:extLst>
      <p:ext uri="{BB962C8B-B14F-4D97-AF65-F5344CB8AC3E}">
        <p14:creationId xmlns:p14="http://schemas.microsoft.com/office/powerpoint/2010/main" val="672217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7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477F0-6F37-417D-B6F7-2C118FEE26BD}"/>
              </a:ext>
            </a:extLst>
          </p:cNvPr>
          <p:cNvSpPr>
            <a:spLocks noGrp="1"/>
          </p:cNvSpPr>
          <p:nvPr>
            <p:ph type="title"/>
          </p:nvPr>
        </p:nvSpPr>
        <p:spPr/>
        <p:txBody>
          <a:bodyPr/>
          <a:lstStyle/>
          <a:p>
            <a:r>
              <a:rPr lang="en-US" dirty="0"/>
              <a:t>Politically Correct Dating Systems</a:t>
            </a:r>
          </a:p>
        </p:txBody>
      </p:sp>
      <p:pic>
        <p:nvPicPr>
          <p:cNvPr id="6" name="Content Placeholder 5">
            <a:extLst>
              <a:ext uri="{FF2B5EF4-FFF2-40B4-BE49-F238E27FC236}">
                <a16:creationId xmlns:a16="http://schemas.microsoft.com/office/drawing/2014/main" id="{C74A5DAE-00B4-42AF-8BA0-566E1D4237A1}"/>
              </a:ext>
            </a:extLst>
          </p:cNvPr>
          <p:cNvPicPr>
            <a:picLocks noGrp="1" noChangeAspect="1"/>
          </p:cNvPicPr>
          <p:nvPr>
            <p:ph sz="half" idx="1"/>
          </p:nvPr>
        </p:nvPicPr>
        <p:blipFill>
          <a:blip r:embed="rId5">
            <a:extLst>
              <a:ext uri="{28A0092B-C50C-407E-A947-70E740481C1C}">
                <a14:useLocalDpi xmlns:a14="http://schemas.microsoft.com/office/drawing/2010/main" val="0"/>
              </a:ext>
            </a:extLst>
          </a:blip>
          <a:stretch>
            <a:fillRect/>
          </a:stretch>
        </p:blipFill>
        <p:spPr>
          <a:xfrm>
            <a:off x="1462445" y="2928620"/>
            <a:ext cx="2807454" cy="2770187"/>
          </a:xfrm>
        </p:spPr>
      </p:pic>
      <p:sp>
        <p:nvSpPr>
          <p:cNvPr id="4" name="Content Placeholder 3">
            <a:extLst>
              <a:ext uri="{FF2B5EF4-FFF2-40B4-BE49-F238E27FC236}">
                <a16:creationId xmlns:a16="http://schemas.microsoft.com/office/drawing/2014/main" id="{1C916FD3-2D71-4ABD-A82F-5339F707246E}"/>
              </a:ext>
            </a:extLst>
          </p:cNvPr>
          <p:cNvSpPr>
            <a:spLocks noGrp="1"/>
          </p:cNvSpPr>
          <p:nvPr>
            <p:ph sz="half" idx="2"/>
          </p:nvPr>
        </p:nvSpPr>
        <p:spPr/>
        <p:txBody>
          <a:bodyPr/>
          <a:lstStyle/>
          <a:p>
            <a:r>
              <a:rPr lang="en-US" dirty="0"/>
              <a:t>The World Almanac began using BCE/CE in 2007</a:t>
            </a:r>
          </a:p>
          <a:p>
            <a:r>
              <a:rPr lang="en-US" dirty="0"/>
              <a:t>The BC/AD system was widely accepted by the 15</a:t>
            </a:r>
            <a:r>
              <a:rPr lang="en-US" baseline="30000" dirty="0"/>
              <a:t>th</a:t>
            </a:r>
            <a:r>
              <a:rPr lang="en-US" dirty="0"/>
              <a:t> century</a:t>
            </a:r>
          </a:p>
        </p:txBody>
      </p:sp>
      <p:pic>
        <p:nvPicPr>
          <p:cNvPr id="3" name="Slide 11">
            <a:hlinkClick r:id="" action="ppaction://media"/>
            <a:extLst>
              <a:ext uri="{FF2B5EF4-FFF2-40B4-BE49-F238E27FC236}">
                <a16:creationId xmlns:a16="http://schemas.microsoft.com/office/drawing/2014/main" id="{81614009-A500-4EEF-AAD9-6F0125023A4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30408" y="562864"/>
            <a:ext cx="406400" cy="406400"/>
          </a:xfrm>
          <a:prstGeom prst="rect">
            <a:avLst/>
          </a:prstGeom>
        </p:spPr>
      </p:pic>
    </p:spTree>
    <p:extLst>
      <p:ext uri="{BB962C8B-B14F-4D97-AF65-F5344CB8AC3E}">
        <p14:creationId xmlns:p14="http://schemas.microsoft.com/office/powerpoint/2010/main" val="2825849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39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2FEFD-B4E2-45B4-AC68-513316FDEC06}"/>
              </a:ext>
            </a:extLst>
          </p:cNvPr>
          <p:cNvSpPr>
            <a:spLocks noGrp="1"/>
          </p:cNvSpPr>
          <p:nvPr>
            <p:ph type="title"/>
          </p:nvPr>
        </p:nvSpPr>
        <p:spPr/>
        <p:txBody>
          <a:bodyPr/>
          <a:lstStyle/>
          <a:p>
            <a:r>
              <a:rPr lang="en-US" dirty="0"/>
              <a:t>Final Thoughts</a:t>
            </a:r>
          </a:p>
        </p:txBody>
      </p:sp>
      <p:sp>
        <p:nvSpPr>
          <p:cNvPr id="3" name="Content Placeholder 2">
            <a:extLst>
              <a:ext uri="{FF2B5EF4-FFF2-40B4-BE49-F238E27FC236}">
                <a16:creationId xmlns:a16="http://schemas.microsoft.com/office/drawing/2014/main" id="{E5FA0297-B463-47CC-BD15-E1B85E6CA8F1}"/>
              </a:ext>
            </a:extLst>
          </p:cNvPr>
          <p:cNvSpPr>
            <a:spLocks noGrp="1"/>
          </p:cNvSpPr>
          <p:nvPr>
            <p:ph idx="1"/>
          </p:nvPr>
        </p:nvSpPr>
        <p:spPr/>
        <p:txBody>
          <a:bodyPr>
            <a:normAutofit/>
          </a:bodyPr>
          <a:lstStyle/>
          <a:p>
            <a:r>
              <a:rPr lang="en-US" dirty="0"/>
              <a:t>Political correctness in theory is a positive movement throughout the world.</a:t>
            </a:r>
          </a:p>
          <a:p>
            <a:r>
              <a:rPr lang="en-US" dirty="0"/>
              <a:t>While prejudice may exist in their subject’s belief systems, it is not for anthropologists to tell them that they are right or wrong.  </a:t>
            </a:r>
          </a:p>
          <a:p>
            <a:r>
              <a:rPr lang="en-US" dirty="0"/>
              <a:t>Political correctness must be judiciously used within the field of anthropology. </a:t>
            </a:r>
          </a:p>
          <a:p>
            <a:endParaRPr lang="en-US" dirty="0"/>
          </a:p>
        </p:txBody>
      </p:sp>
      <p:pic>
        <p:nvPicPr>
          <p:cNvPr id="4" name="Slide 12">
            <a:hlinkClick r:id="" action="ppaction://media"/>
            <a:extLst>
              <a:ext uri="{FF2B5EF4-FFF2-40B4-BE49-F238E27FC236}">
                <a16:creationId xmlns:a16="http://schemas.microsoft.com/office/drawing/2014/main" id="{A489C0AA-0A16-45DC-A45A-73396584DF2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92391" y="561953"/>
            <a:ext cx="406400" cy="406400"/>
          </a:xfrm>
          <a:prstGeom prst="rect">
            <a:avLst/>
          </a:prstGeom>
        </p:spPr>
      </p:pic>
    </p:spTree>
    <p:extLst>
      <p:ext uri="{BB962C8B-B14F-4D97-AF65-F5344CB8AC3E}">
        <p14:creationId xmlns:p14="http://schemas.microsoft.com/office/powerpoint/2010/main" val="3776448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13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2557</TotalTime>
  <Words>2747</Words>
  <Application>Microsoft Office PowerPoint</Application>
  <PresentationFormat>Widescreen</PresentationFormat>
  <Paragraphs>117</Paragraphs>
  <Slides>13</Slides>
  <Notes>13</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Century Gothic</vt:lpstr>
      <vt:lpstr>Wingdings 3</vt:lpstr>
      <vt:lpstr>Ion Boardroom</vt:lpstr>
      <vt:lpstr>Proposed Idea: The concept of “Political Correctness” should be avoided in anthropological studies.  </vt:lpstr>
      <vt:lpstr>What is “Political Correctness”?</vt:lpstr>
      <vt:lpstr>A Point of View </vt:lpstr>
      <vt:lpstr>There is ‘no simple or primitive cultures; all cultures are equally complex and equally modern.’ </vt:lpstr>
      <vt:lpstr>Colonizing Origins </vt:lpstr>
      <vt:lpstr>“Euphemism Treadmill” process whereby words introduced to replace an offensive word, over time become offensive themselves</vt:lpstr>
      <vt:lpstr>“Social anthropologists should not see themselves as seekers after objective truth: their purpose is to again insight into other people’s behavior, or, for the matter, their own.” </vt:lpstr>
      <vt:lpstr>“The net result of all this political correctness and moral fervour for equality is that, while sociocultural anthropology still loves to describe itself as a ‘discipline’, it has actually abandoned any semblance of intellectual discipline, with neither a coherent body of theory nor even any area of distinctive factual expertise.”  </vt:lpstr>
      <vt:lpstr>Political Correctness Requires</vt:lpstr>
      <vt:lpstr>Advocacy in Anthropology (1995)</vt:lpstr>
      <vt:lpstr>Cultural Studies and the Death of Anthropology (1996)</vt:lpstr>
      <vt:lpstr>Politically Correct Dating Systems</vt:lpstr>
      <vt:lpstr>Final Thoughts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Proposed Idea: The concept of “Political Correctness” should be avoided in anthropological studies.</dc:title>
  <dc:creator>Maggie lovitt</dc:creator>
  <cp:lastModifiedBy>Maggie lovitt</cp:lastModifiedBy>
  <cp:revision>23</cp:revision>
  <cp:lastPrinted>2018-12-12T21:52:49Z</cp:lastPrinted>
  <dcterms:created xsi:type="dcterms:W3CDTF">2018-11-29T00:32:15Z</dcterms:created>
  <dcterms:modified xsi:type="dcterms:W3CDTF">2018-12-14T15:35:08Z</dcterms:modified>
</cp:coreProperties>
</file>