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62" r:id="rId4"/>
    <p:sldId id="258" r:id="rId5"/>
    <p:sldId id="260" r:id="rId6"/>
    <p:sldId id="259" r:id="rId7"/>
    <p:sldId id="264" r:id="rId8"/>
    <p:sldId id="266" r:id="rId9"/>
    <p:sldId id="267" r:id="rId10"/>
    <p:sldId id="268" r:id="rId11"/>
    <p:sldId id="26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D8DD"/>
    <a:srgbClr val="9E81AF"/>
    <a:srgbClr val="9226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4C9200-F9EF-A84C-8A6C-C6142A4A5A61}" v="74" dt="2018-05-09T21:41:36.216"/>
    <p1510:client id="{F3EE1EF2-5E5B-4AC3-9135-908B4C151ECF}" v="253" dt="2018-05-09T21:15:40.0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25"/>
    <p:restoredTop sz="94676"/>
  </p:normalViewPr>
  <p:slideViewPr>
    <p:cSldViewPr snapToGrid="0">
      <p:cViewPr varScale="1">
        <p:scale>
          <a:sx n="53" d="100"/>
          <a:sy n="53" d="100"/>
        </p:scale>
        <p:origin x="200" y="1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077A70-FDB1-4976-9C8F-D12A7660AAB8}" type="doc">
      <dgm:prSet loTypeId="urn:microsoft.com/office/officeart/2008/layout/LinedLis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805E1F-DE45-41E9-82CB-061FA48704C1}">
      <dgm:prSet/>
      <dgm:spPr/>
      <dgm:t>
        <a:bodyPr/>
        <a:lstStyle/>
        <a:p>
          <a:r>
            <a:rPr lang="en-GB" baseline="0"/>
            <a:t>Itinerary summary</a:t>
          </a:r>
          <a:endParaRPr lang="en-US"/>
        </a:p>
      </dgm:t>
    </dgm:pt>
    <dgm:pt modelId="{A152FCA4-EABF-4541-97A6-2609A5E2CE44}" type="parTrans" cxnId="{BDFF84E1-33A8-4AD0-B8A0-149DC0A38F89}">
      <dgm:prSet/>
      <dgm:spPr/>
      <dgm:t>
        <a:bodyPr/>
        <a:lstStyle/>
        <a:p>
          <a:endParaRPr lang="en-US"/>
        </a:p>
      </dgm:t>
    </dgm:pt>
    <dgm:pt modelId="{60B66BAF-F5DF-4511-B025-DEB6D8C449A8}" type="sibTrans" cxnId="{BDFF84E1-33A8-4AD0-B8A0-149DC0A38F89}">
      <dgm:prSet/>
      <dgm:spPr/>
      <dgm:t>
        <a:bodyPr/>
        <a:lstStyle/>
        <a:p>
          <a:endParaRPr lang="en-US"/>
        </a:p>
      </dgm:t>
    </dgm:pt>
    <dgm:pt modelId="{609C10C1-5D5C-4C80-917E-B265C9092F3E}">
      <dgm:prSet/>
      <dgm:spPr/>
      <dgm:t>
        <a:bodyPr/>
        <a:lstStyle/>
        <a:p>
          <a:r>
            <a:rPr lang="en-GB" baseline="0"/>
            <a:t>Media strategies chosen, and why</a:t>
          </a:r>
          <a:endParaRPr lang="en-US"/>
        </a:p>
      </dgm:t>
    </dgm:pt>
    <dgm:pt modelId="{F54C1405-1488-4627-A104-6646503CCC85}" type="parTrans" cxnId="{6462CED6-D47B-4E21-B546-11C67932FAEB}">
      <dgm:prSet/>
      <dgm:spPr/>
      <dgm:t>
        <a:bodyPr/>
        <a:lstStyle/>
        <a:p>
          <a:endParaRPr lang="en-US"/>
        </a:p>
      </dgm:t>
    </dgm:pt>
    <dgm:pt modelId="{F9DFA490-8622-47BB-8CA1-418B5A263ADF}" type="sibTrans" cxnId="{6462CED6-D47B-4E21-B546-11C67932FAEB}">
      <dgm:prSet/>
      <dgm:spPr/>
      <dgm:t>
        <a:bodyPr/>
        <a:lstStyle/>
        <a:p>
          <a:endParaRPr lang="en-US"/>
        </a:p>
      </dgm:t>
    </dgm:pt>
    <dgm:pt modelId="{146DBF31-07E9-489D-AC4A-7A004B131053}">
      <dgm:prSet/>
      <dgm:spPr/>
      <dgm:t>
        <a:bodyPr/>
        <a:lstStyle/>
        <a:p>
          <a:r>
            <a:rPr lang="en-GB" baseline="0"/>
            <a:t>Brief ICM definition </a:t>
          </a:r>
          <a:endParaRPr lang="en-US"/>
        </a:p>
      </dgm:t>
    </dgm:pt>
    <dgm:pt modelId="{87DE82F6-E7B3-49C1-87C9-8D9A2D35EADA}" type="parTrans" cxnId="{FF1B62F8-804B-40ED-A3C6-8BE4037C8217}">
      <dgm:prSet/>
      <dgm:spPr/>
      <dgm:t>
        <a:bodyPr/>
        <a:lstStyle/>
        <a:p>
          <a:endParaRPr lang="en-US"/>
        </a:p>
      </dgm:t>
    </dgm:pt>
    <dgm:pt modelId="{02321070-A763-41E2-ACCB-F7EEAF85A1D7}" type="sibTrans" cxnId="{FF1B62F8-804B-40ED-A3C6-8BE4037C8217}">
      <dgm:prSet/>
      <dgm:spPr/>
      <dgm:t>
        <a:bodyPr/>
        <a:lstStyle/>
        <a:p>
          <a:endParaRPr lang="en-US"/>
        </a:p>
      </dgm:t>
    </dgm:pt>
    <dgm:pt modelId="{92FCFAB3-7713-46E6-847D-CBE7AAAE94FE}">
      <dgm:prSet/>
      <dgm:spPr/>
      <dgm:t>
        <a:bodyPr/>
        <a:lstStyle/>
        <a:p>
          <a:r>
            <a:rPr lang="en-GB" baseline="0"/>
            <a:t>Visual display of branding ideas</a:t>
          </a:r>
          <a:endParaRPr lang="en-US"/>
        </a:p>
      </dgm:t>
    </dgm:pt>
    <dgm:pt modelId="{BD30F660-7ED3-4C88-9FAF-CF5B00BB1A41}" type="parTrans" cxnId="{D3A8133A-581B-4F92-A1DF-4B5CEFA31304}">
      <dgm:prSet/>
      <dgm:spPr/>
      <dgm:t>
        <a:bodyPr/>
        <a:lstStyle/>
        <a:p>
          <a:endParaRPr lang="en-US"/>
        </a:p>
      </dgm:t>
    </dgm:pt>
    <dgm:pt modelId="{D49A05E5-478E-45E7-81FD-D61246759BCE}" type="sibTrans" cxnId="{D3A8133A-581B-4F92-A1DF-4B5CEFA31304}">
      <dgm:prSet/>
      <dgm:spPr/>
      <dgm:t>
        <a:bodyPr/>
        <a:lstStyle/>
        <a:p>
          <a:endParaRPr lang="en-US"/>
        </a:p>
      </dgm:t>
    </dgm:pt>
    <dgm:pt modelId="{6169DE78-E5F3-44D6-B42C-2749A701DAF9}">
      <dgm:prSet/>
      <dgm:spPr/>
      <dgm:t>
        <a:bodyPr/>
        <a:lstStyle/>
        <a:p>
          <a:r>
            <a:rPr lang="en-GB" baseline="0"/>
            <a:t>Marketing mock-ups</a:t>
          </a:r>
          <a:endParaRPr lang="en-US"/>
        </a:p>
      </dgm:t>
    </dgm:pt>
    <dgm:pt modelId="{5EF65DE9-E8D4-4651-97AD-A91006F095F0}" type="parTrans" cxnId="{3D29301C-1254-4955-994B-AB42825431FA}">
      <dgm:prSet/>
      <dgm:spPr/>
      <dgm:t>
        <a:bodyPr/>
        <a:lstStyle/>
        <a:p>
          <a:endParaRPr lang="en-US"/>
        </a:p>
      </dgm:t>
    </dgm:pt>
    <dgm:pt modelId="{E5FC3488-F1CF-4785-98DD-2BB566B3ACFD}" type="sibTrans" cxnId="{3D29301C-1254-4955-994B-AB42825431FA}">
      <dgm:prSet/>
      <dgm:spPr/>
      <dgm:t>
        <a:bodyPr/>
        <a:lstStyle/>
        <a:p>
          <a:endParaRPr lang="en-US"/>
        </a:p>
      </dgm:t>
    </dgm:pt>
    <dgm:pt modelId="{6730F644-DA49-D94A-9D5A-E6466A04D5BB}" type="pres">
      <dgm:prSet presAssocID="{DD077A70-FDB1-4976-9C8F-D12A7660AAB8}" presName="vert0" presStyleCnt="0">
        <dgm:presLayoutVars>
          <dgm:dir/>
          <dgm:animOne val="branch"/>
          <dgm:animLvl val="lvl"/>
        </dgm:presLayoutVars>
      </dgm:prSet>
      <dgm:spPr/>
    </dgm:pt>
    <dgm:pt modelId="{34C89282-F9E7-7742-B7D3-454979E80619}" type="pres">
      <dgm:prSet presAssocID="{66805E1F-DE45-41E9-82CB-061FA48704C1}" presName="thickLine" presStyleLbl="alignNode1" presStyleIdx="0" presStyleCnt="5"/>
      <dgm:spPr/>
    </dgm:pt>
    <dgm:pt modelId="{DA1AAA37-9333-BD4D-B38F-879AA8BD781E}" type="pres">
      <dgm:prSet presAssocID="{66805E1F-DE45-41E9-82CB-061FA48704C1}" presName="horz1" presStyleCnt="0"/>
      <dgm:spPr/>
    </dgm:pt>
    <dgm:pt modelId="{94CDE4E9-436E-584B-B463-7BBBE3AB5A4A}" type="pres">
      <dgm:prSet presAssocID="{66805E1F-DE45-41E9-82CB-061FA48704C1}" presName="tx1" presStyleLbl="revTx" presStyleIdx="0" presStyleCnt="5"/>
      <dgm:spPr/>
    </dgm:pt>
    <dgm:pt modelId="{087A7034-5270-2A4E-89DB-49757CC7F97A}" type="pres">
      <dgm:prSet presAssocID="{66805E1F-DE45-41E9-82CB-061FA48704C1}" presName="vert1" presStyleCnt="0"/>
      <dgm:spPr/>
    </dgm:pt>
    <dgm:pt modelId="{3F075A71-3CF0-2944-8674-8A07544D8A91}" type="pres">
      <dgm:prSet presAssocID="{146DBF31-07E9-489D-AC4A-7A004B131053}" presName="thickLine" presStyleLbl="alignNode1" presStyleIdx="1" presStyleCnt="5"/>
      <dgm:spPr/>
    </dgm:pt>
    <dgm:pt modelId="{9555A024-DA02-8142-BF11-3DE716E2FB87}" type="pres">
      <dgm:prSet presAssocID="{146DBF31-07E9-489D-AC4A-7A004B131053}" presName="horz1" presStyleCnt="0"/>
      <dgm:spPr/>
    </dgm:pt>
    <dgm:pt modelId="{706DBA16-F2F6-8345-BC51-1107A52BEDD1}" type="pres">
      <dgm:prSet presAssocID="{146DBF31-07E9-489D-AC4A-7A004B131053}" presName="tx1" presStyleLbl="revTx" presStyleIdx="1" presStyleCnt="5"/>
      <dgm:spPr/>
    </dgm:pt>
    <dgm:pt modelId="{F6460617-75C9-D14A-9841-314A13A532C2}" type="pres">
      <dgm:prSet presAssocID="{146DBF31-07E9-489D-AC4A-7A004B131053}" presName="vert1" presStyleCnt="0"/>
      <dgm:spPr/>
    </dgm:pt>
    <dgm:pt modelId="{0F09949F-3032-0645-BB42-76F8CF3B2152}" type="pres">
      <dgm:prSet presAssocID="{92FCFAB3-7713-46E6-847D-CBE7AAAE94FE}" presName="thickLine" presStyleLbl="alignNode1" presStyleIdx="2" presStyleCnt="5"/>
      <dgm:spPr/>
    </dgm:pt>
    <dgm:pt modelId="{81796079-BCF4-7D45-BF18-3D8A5B965CF7}" type="pres">
      <dgm:prSet presAssocID="{92FCFAB3-7713-46E6-847D-CBE7AAAE94FE}" presName="horz1" presStyleCnt="0"/>
      <dgm:spPr/>
    </dgm:pt>
    <dgm:pt modelId="{84F7DD1B-E808-B843-98E2-CFB1F570182E}" type="pres">
      <dgm:prSet presAssocID="{92FCFAB3-7713-46E6-847D-CBE7AAAE94FE}" presName="tx1" presStyleLbl="revTx" presStyleIdx="2" presStyleCnt="5"/>
      <dgm:spPr/>
    </dgm:pt>
    <dgm:pt modelId="{F49B8F15-ED8A-3A41-AC8E-78322A4B4A76}" type="pres">
      <dgm:prSet presAssocID="{92FCFAB3-7713-46E6-847D-CBE7AAAE94FE}" presName="vert1" presStyleCnt="0"/>
      <dgm:spPr/>
    </dgm:pt>
    <dgm:pt modelId="{EBA3BF07-F930-8A49-AEFA-932EE22BE212}" type="pres">
      <dgm:prSet presAssocID="{609C10C1-5D5C-4C80-917E-B265C9092F3E}" presName="thickLine" presStyleLbl="alignNode1" presStyleIdx="3" presStyleCnt="5"/>
      <dgm:spPr/>
    </dgm:pt>
    <dgm:pt modelId="{A72DF0AF-BB59-544E-A6F9-9DA86ED2ADC1}" type="pres">
      <dgm:prSet presAssocID="{609C10C1-5D5C-4C80-917E-B265C9092F3E}" presName="horz1" presStyleCnt="0"/>
      <dgm:spPr/>
    </dgm:pt>
    <dgm:pt modelId="{7C2739D3-6101-9449-9817-E71B918AD218}" type="pres">
      <dgm:prSet presAssocID="{609C10C1-5D5C-4C80-917E-B265C9092F3E}" presName="tx1" presStyleLbl="revTx" presStyleIdx="3" presStyleCnt="5"/>
      <dgm:spPr/>
    </dgm:pt>
    <dgm:pt modelId="{C46FB07D-5974-FC45-8E42-3AD44532294C}" type="pres">
      <dgm:prSet presAssocID="{609C10C1-5D5C-4C80-917E-B265C9092F3E}" presName="vert1" presStyleCnt="0"/>
      <dgm:spPr/>
    </dgm:pt>
    <dgm:pt modelId="{F8C8C446-D01F-CB4D-8272-100B10128D91}" type="pres">
      <dgm:prSet presAssocID="{6169DE78-E5F3-44D6-B42C-2749A701DAF9}" presName="thickLine" presStyleLbl="alignNode1" presStyleIdx="4" presStyleCnt="5"/>
      <dgm:spPr/>
    </dgm:pt>
    <dgm:pt modelId="{3C18CF77-1451-1542-958A-49988E225B7A}" type="pres">
      <dgm:prSet presAssocID="{6169DE78-E5F3-44D6-B42C-2749A701DAF9}" presName="horz1" presStyleCnt="0"/>
      <dgm:spPr/>
    </dgm:pt>
    <dgm:pt modelId="{14DED5C2-1B77-E942-BD20-B9ED2983E810}" type="pres">
      <dgm:prSet presAssocID="{6169DE78-E5F3-44D6-B42C-2749A701DAF9}" presName="tx1" presStyleLbl="revTx" presStyleIdx="4" presStyleCnt="5"/>
      <dgm:spPr/>
    </dgm:pt>
    <dgm:pt modelId="{0B236709-3FBA-774F-8760-8EDB5060E8E3}" type="pres">
      <dgm:prSet presAssocID="{6169DE78-E5F3-44D6-B42C-2749A701DAF9}" presName="vert1" presStyleCnt="0"/>
      <dgm:spPr/>
    </dgm:pt>
  </dgm:ptLst>
  <dgm:cxnLst>
    <dgm:cxn modelId="{3D29301C-1254-4955-994B-AB42825431FA}" srcId="{DD077A70-FDB1-4976-9C8F-D12A7660AAB8}" destId="{6169DE78-E5F3-44D6-B42C-2749A701DAF9}" srcOrd="4" destOrd="0" parTransId="{5EF65DE9-E8D4-4651-97AD-A91006F095F0}" sibTransId="{E5FC3488-F1CF-4785-98DD-2BB566B3ACFD}"/>
    <dgm:cxn modelId="{D3A8133A-581B-4F92-A1DF-4B5CEFA31304}" srcId="{DD077A70-FDB1-4976-9C8F-D12A7660AAB8}" destId="{92FCFAB3-7713-46E6-847D-CBE7AAAE94FE}" srcOrd="2" destOrd="0" parTransId="{BD30F660-7ED3-4C88-9FAF-CF5B00BB1A41}" sibTransId="{D49A05E5-478E-45E7-81FD-D61246759BCE}"/>
    <dgm:cxn modelId="{59F14B3D-8232-B440-92FA-CB08A89686B0}" type="presOf" srcId="{6169DE78-E5F3-44D6-B42C-2749A701DAF9}" destId="{14DED5C2-1B77-E942-BD20-B9ED2983E810}" srcOrd="0" destOrd="0" presId="urn:microsoft.com/office/officeart/2008/layout/LinedList"/>
    <dgm:cxn modelId="{CC02F353-73F0-C745-8E5A-3587EF6B8A0A}" type="presOf" srcId="{66805E1F-DE45-41E9-82CB-061FA48704C1}" destId="{94CDE4E9-436E-584B-B463-7BBBE3AB5A4A}" srcOrd="0" destOrd="0" presId="urn:microsoft.com/office/officeart/2008/layout/LinedList"/>
    <dgm:cxn modelId="{20636A8D-2AB9-CC45-BCC4-841FE653FD2A}" type="presOf" srcId="{609C10C1-5D5C-4C80-917E-B265C9092F3E}" destId="{7C2739D3-6101-9449-9817-E71B918AD218}" srcOrd="0" destOrd="0" presId="urn:microsoft.com/office/officeart/2008/layout/LinedList"/>
    <dgm:cxn modelId="{62319F8E-7A39-B248-9BA6-A340F954FCB1}" type="presOf" srcId="{DD077A70-FDB1-4976-9C8F-D12A7660AAB8}" destId="{6730F644-DA49-D94A-9D5A-E6466A04D5BB}" srcOrd="0" destOrd="0" presId="urn:microsoft.com/office/officeart/2008/layout/LinedList"/>
    <dgm:cxn modelId="{E0865DAA-AE75-7F4E-A6E5-93FC73EF3584}" type="presOf" srcId="{146DBF31-07E9-489D-AC4A-7A004B131053}" destId="{706DBA16-F2F6-8345-BC51-1107A52BEDD1}" srcOrd="0" destOrd="0" presId="urn:microsoft.com/office/officeart/2008/layout/LinedList"/>
    <dgm:cxn modelId="{9BDC53C1-0381-7B4D-A139-A31EA9ACE37C}" type="presOf" srcId="{92FCFAB3-7713-46E6-847D-CBE7AAAE94FE}" destId="{84F7DD1B-E808-B843-98E2-CFB1F570182E}" srcOrd="0" destOrd="0" presId="urn:microsoft.com/office/officeart/2008/layout/LinedList"/>
    <dgm:cxn modelId="{6462CED6-D47B-4E21-B546-11C67932FAEB}" srcId="{DD077A70-FDB1-4976-9C8F-D12A7660AAB8}" destId="{609C10C1-5D5C-4C80-917E-B265C9092F3E}" srcOrd="3" destOrd="0" parTransId="{F54C1405-1488-4627-A104-6646503CCC85}" sibTransId="{F9DFA490-8622-47BB-8CA1-418B5A263ADF}"/>
    <dgm:cxn modelId="{BDFF84E1-33A8-4AD0-B8A0-149DC0A38F89}" srcId="{DD077A70-FDB1-4976-9C8F-D12A7660AAB8}" destId="{66805E1F-DE45-41E9-82CB-061FA48704C1}" srcOrd="0" destOrd="0" parTransId="{A152FCA4-EABF-4541-97A6-2609A5E2CE44}" sibTransId="{60B66BAF-F5DF-4511-B025-DEB6D8C449A8}"/>
    <dgm:cxn modelId="{FF1B62F8-804B-40ED-A3C6-8BE4037C8217}" srcId="{DD077A70-FDB1-4976-9C8F-D12A7660AAB8}" destId="{146DBF31-07E9-489D-AC4A-7A004B131053}" srcOrd="1" destOrd="0" parTransId="{87DE82F6-E7B3-49C1-87C9-8D9A2D35EADA}" sibTransId="{02321070-A763-41E2-ACCB-F7EEAF85A1D7}"/>
    <dgm:cxn modelId="{FA1ED58A-5283-B949-B45B-3CC6C93F5E28}" type="presParOf" srcId="{6730F644-DA49-D94A-9D5A-E6466A04D5BB}" destId="{34C89282-F9E7-7742-B7D3-454979E80619}" srcOrd="0" destOrd="0" presId="urn:microsoft.com/office/officeart/2008/layout/LinedList"/>
    <dgm:cxn modelId="{858C1D28-AD63-8E41-B98D-5150BD2904BA}" type="presParOf" srcId="{6730F644-DA49-D94A-9D5A-E6466A04D5BB}" destId="{DA1AAA37-9333-BD4D-B38F-879AA8BD781E}" srcOrd="1" destOrd="0" presId="urn:microsoft.com/office/officeart/2008/layout/LinedList"/>
    <dgm:cxn modelId="{7F00326B-A6A0-6B48-AD80-A564B98B03AE}" type="presParOf" srcId="{DA1AAA37-9333-BD4D-B38F-879AA8BD781E}" destId="{94CDE4E9-436E-584B-B463-7BBBE3AB5A4A}" srcOrd="0" destOrd="0" presId="urn:microsoft.com/office/officeart/2008/layout/LinedList"/>
    <dgm:cxn modelId="{20990F92-0744-2644-AC7A-6D4DA04B2395}" type="presParOf" srcId="{DA1AAA37-9333-BD4D-B38F-879AA8BD781E}" destId="{087A7034-5270-2A4E-89DB-49757CC7F97A}" srcOrd="1" destOrd="0" presId="urn:microsoft.com/office/officeart/2008/layout/LinedList"/>
    <dgm:cxn modelId="{6DF0F24E-510E-2444-A545-77A18D466444}" type="presParOf" srcId="{6730F644-DA49-D94A-9D5A-E6466A04D5BB}" destId="{3F075A71-3CF0-2944-8674-8A07544D8A91}" srcOrd="2" destOrd="0" presId="urn:microsoft.com/office/officeart/2008/layout/LinedList"/>
    <dgm:cxn modelId="{9DCAED20-7E77-9C4E-9060-7CDC083AD111}" type="presParOf" srcId="{6730F644-DA49-D94A-9D5A-E6466A04D5BB}" destId="{9555A024-DA02-8142-BF11-3DE716E2FB87}" srcOrd="3" destOrd="0" presId="urn:microsoft.com/office/officeart/2008/layout/LinedList"/>
    <dgm:cxn modelId="{168D81E3-B7EB-8C48-8B6D-B4A0133387D7}" type="presParOf" srcId="{9555A024-DA02-8142-BF11-3DE716E2FB87}" destId="{706DBA16-F2F6-8345-BC51-1107A52BEDD1}" srcOrd="0" destOrd="0" presId="urn:microsoft.com/office/officeart/2008/layout/LinedList"/>
    <dgm:cxn modelId="{F39713BD-D4C2-EF4B-A65D-111E8A76FC82}" type="presParOf" srcId="{9555A024-DA02-8142-BF11-3DE716E2FB87}" destId="{F6460617-75C9-D14A-9841-314A13A532C2}" srcOrd="1" destOrd="0" presId="urn:microsoft.com/office/officeart/2008/layout/LinedList"/>
    <dgm:cxn modelId="{FD18D8D1-AA19-3349-B544-C46343CF05B1}" type="presParOf" srcId="{6730F644-DA49-D94A-9D5A-E6466A04D5BB}" destId="{0F09949F-3032-0645-BB42-76F8CF3B2152}" srcOrd="4" destOrd="0" presId="urn:microsoft.com/office/officeart/2008/layout/LinedList"/>
    <dgm:cxn modelId="{4666628F-FF42-2740-94AD-6BF73F72B104}" type="presParOf" srcId="{6730F644-DA49-D94A-9D5A-E6466A04D5BB}" destId="{81796079-BCF4-7D45-BF18-3D8A5B965CF7}" srcOrd="5" destOrd="0" presId="urn:microsoft.com/office/officeart/2008/layout/LinedList"/>
    <dgm:cxn modelId="{B7634F5A-6296-554A-9A6A-AC4EDBCA5A08}" type="presParOf" srcId="{81796079-BCF4-7D45-BF18-3D8A5B965CF7}" destId="{84F7DD1B-E808-B843-98E2-CFB1F570182E}" srcOrd="0" destOrd="0" presId="urn:microsoft.com/office/officeart/2008/layout/LinedList"/>
    <dgm:cxn modelId="{B86CC17C-D477-6747-9764-6713F02EA32F}" type="presParOf" srcId="{81796079-BCF4-7D45-BF18-3D8A5B965CF7}" destId="{F49B8F15-ED8A-3A41-AC8E-78322A4B4A76}" srcOrd="1" destOrd="0" presId="urn:microsoft.com/office/officeart/2008/layout/LinedList"/>
    <dgm:cxn modelId="{5E70637A-A908-CB4F-B278-93C42AD68A62}" type="presParOf" srcId="{6730F644-DA49-D94A-9D5A-E6466A04D5BB}" destId="{EBA3BF07-F930-8A49-AEFA-932EE22BE212}" srcOrd="6" destOrd="0" presId="urn:microsoft.com/office/officeart/2008/layout/LinedList"/>
    <dgm:cxn modelId="{AEA165CD-A5FE-2D49-AA73-F440D8B029E0}" type="presParOf" srcId="{6730F644-DA49-D94A-9D5A-E6466A04D5BB}" destId="{A72DF0AF-BB59-544E-A6F9-9DA86ED2ADC1}" srcOrd="7" destOrd="0" presId="urn:microsoft.com/office/officeart/2008/layout/LinedList"/>
    <dgm:cxn modelId="{CB0965D4-443A-9B4E-B7CF-E11FAE607690}" type="presParOf" srcId="{A72DF0AF-BB59-544E-A6F9-9DA86ED2ADC1}" destId="{7C2739D3-6101-9449-9817-E71B918AD218}" srcOrd="0" destOrd="0" presId="urn:microsoft.com/office/officeart/2008/layout/LinedList"/>
    <dgm:cxn modelId="{F2EA48AC-1017-CF40-BD5E-8A43D35ABAF0}" type="presParOf" srcId="{A72DF0AF-BB59-544E-A6F9-9DA86ED2ADC1}" destId="{C46FB07D-5974-FC45-8E42-3AD44532294C}" srcOrd="1" destOrd="0" presId="urn:microsoft.com/office/officeart/2008/layout/LinedList"/>
    <dgm:cxn modelId="{00241754-B56A-F047-BA02-8492C35E741C}" type="presParOf" srcId="{6730F644-DA49-D94A-9D5A-E6466A04D5BB}" destId="{F8C8C446-D01F-CB4D-8272-100B10128D91}" srcOrd="8" destOrd="0" presId="urn:microsoft.com/office/officeart/2008/layout/LinedList"/>
    <dgm:cxn modelId="{29075B5E-4E59-CE46-8A5E-E38254B0C8DA}" type="presParOf" srcId="{6730F644-DA49-D94A-9D5A-E6466A04D5BB}" destId="{3C18CF77-1451-1542-958A-49988E225B7A}" srcOrd="9" destOrd="0" presId="urn:microsoft.com/office/officeart/2008/layout/LinedList"/>
    <dgm:cxn modelId="{4A34B2EA-3A05-234F-B2E4-CA2B92102B70}" type="presParOf" srcId="{3C18CF77-1451-1542-958A-49988E225B7A}" destId="{14DED5C2-1B77-E942-BD20-B9ED2983E810}" srcOrd="0" destOrd="0" presId="urn:microsoft.com/office/officeart/2008/layout/LinedList"/>
    <dgm:cxn modelId="{AB8F844B-C1C4-A64B-82BE-D07A3DC54177}" type="presParOf" srcId="{3C18CF77-1451-1542-958A-49988E225B7A}" destId="{0B236709-3FBA-774F-8760-8EDB5060E8E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F2B37F-772D-4359-AF70-EA9846C06572}" type="doc">
      <dgm:prSet loTypeId="urn:microsoft.com/office/officeart/2008/layout/LinedList" loCatId="list" qsTypeId="urn:microsoft.com/office/officeart/2005/8/quickstyle/simple4" qsCatId="simple" csTypeId="urn:microsoft.com/office/officeart/2005/8/colors/accent4_1" csCatId="accent4"/>
      <dgm:spPr/>
      <dgm:t>
        <a:bodyPr/>
        <a:lstStyle/>
        <a:p>
          <a:endParaRPr lang="en-US"/>
        </a:p>
      </dgm:t>
    </dgm:pt>
    <dgm:pt modelId="{A5FECA36-AD0E-406C-81C6-DC2BEBA3F6CF}">
      <dgm:prSet/>
      <dgm:spPr/>
      <dgm:t>
        <a:bodyPr/>
        <a:lstStyle/>
        <a:p>
          <a:r>
            <a:rPr lang="en-GB" baseline="0"/>
            <a:t>Integrated Marketing Communications is when a range of promotional methods are used to portray a consistent message</a:t>
          </a:r>
          <a:endParaRPr lang="en-US"/>
        </a:p>
      </dgm:t>
    </dgm:pt>
    <dgm:pt modelId="{F4AB4FDD-43F5-4373-BB5A-0786DF8CB951}" type="parTrans" cxnId="{9B687ACF-7C40-407D-961A-DAA1FA8EA15A}">
      <dgm:prSet/>
      <dgm:spPr/>
      <dgm:t>
        <a:bodyPr/>
        <a:lstStyle/>
        <a:p>
          <a:endParaRPr lang="en-US"/>
        </a:p>
      </dgm:t>
    </dgm:pt>
    <dgm:pt modelId="{0FCC4CF4-8CBD-46B8-9482-64865BEF28F5}" type="sibTrans" cxnId="{9B687ACF-7C40-407D-961A-DAA1FA8EA15A}">
      <dgm:prSet/>
      <dgm:spPr/>
      <dgm:t>
        <a:bodyPr/>
        <a:lstStyle/>
        <a:p>
          <a:endParaRPr lang="en-US"/>
        </a:p>
      </dgm:t>
    </dgm:pt>
    <dgm:pt modelId="{E4288918-D247-49EF-A962-A6FF50DCDEC0}">
      <dgm:prSet/>
      <dgm:spPr/>
      <dgm:t>
        <a:bodyPr/>
        <a:lstStyle/>
        <a:p>
          <a:r>
            <a:rPr lang="en-GB" baseline="0"/>
            <a:t>Often multiple outlooks are used so they work in synergy with each other, meaning they have more impact together than they do alone</a:t>
          </a:r>
          <a:endParaRPr lang="en-US"/>
        </a:p>
      </dgm:t>
    </dgm:pt>
    <dgm:pt modelId="{164FA28F-79E0-4D82-97CF-3004D9F07D30}" type="parTrans" cxnId="{E6F04459-B1B1-490A-9D01-5B337FA7A67D}">
      <dgm:prSet/>
      <dgm:spPr/>
      <dgm:t>
        <a:bodyPr/>
        <a:lstStyle/>
        <a:p>
          <a:endParaRPr lang="en-US"/>
        </a:p>
      </dgm:t>
    </dgm:pt>
    <dgm:pt modelId="{DA97A068-6833-4AD8-80F7-4BBCB9457A1D}" type="sibTrans" cxnId="{E6F04459-B1B1-490A-9D01-5B337FA7A67D}">
      <dgm:prSet/>
      <dgm:spPr/>
      <dgm:t>
        <a:bodyPr/>
        <a:lstStyle/>
        <a:p>
          <a:endParaRPr lang="en-US"/>
        </a:p>
      </dgm:t>
    </dgm:pt>
    <dgm:pt modelId="{236A5019-8ED5-4E42-BCA8-2525F82087F6}" type="pres">
      <dgm:prSet presAssocID="{65F2B37F-772D-4359-AF70-EA9846C06572}" presName="vert0" presStyleCnt="0">
        <dgm:presLayoutVars>
          <dgm:dir/>
          <dgm:animOne val="branch"/>
          <dgm:animLvl val="lvl"/>
        </dgm:presLayoutVars>
      </dgm:prSet>
      <dgm:spPr/>
    </dgm:pt>
    <dgm:pt modelId="{CB5FA4AB-664C-5D47-89A3-54B30358905D}" type="pres">
      <dgm:prSet presAssocID="{A5FECA36-AD0E-406C-81C6-DC2BEBA3F6CF}" presName="thickLine" presStyleLbl="alignNode1" presStyleIdx="0" presStyleCnt="2"/>
      <dgm:spPr/>
    </dgm:pt>
    <dgm:pt modelId="{03119579-3DBC-1745-BA89-0366A16BEAC2}" type="pres">
      <dgm:prSet presAssocID="{A5FECA36-AD0E-406C-81C6-DC2BEBA3F6CF}" presName="horz1" presStyleCnt="0"/>
      <dgm:spPr/>
    </dgm:pt>
    <dgm:pt modelId="{5BC4B35C-9150-E24A-9007-0B4CF758FD9E}" type="pres">
      <dgm:prSet presAssocID="{A5FECA36-AD0E-406C-81C6-DC2BEBA3F6CF}" presName="tx1" presStyleLbl="revTx" presStyleIdx="0" presStyleCnt="2"/>
      <dgm:spPr/>
    </dgm:pt>
    <dgm:pt modelId="{62D8DD88-B588-2E4F-9FF2-886CF786E75E}" type="pres">
      <dgm:prSet presAssocID="{A5FECA36-AD0E-406C-81C6-DC2BEBA3F6CF}" presName="vert1" presStyleCnt="0"/>
      <dgm:spPr/>
    </dgm:pt>
    <dgm:pt modelId="{B6ECEB57-2707-2D40-8D1D-F6E6A19DE28B}" type="pres">
      <dgm:prSet presAssocID="{E4288918-D247-49EF-A962-A6FF50DCDEC0}" presName="thickLine" presStyleLbl="alignNode1" presStyleIdx="1" presStyleCnt="2"/>
      <dgm:spPr/>
    </dgm:pt>
    <dgm:pt modelId="{A4DC0C3B-8D95-5244-A1CB-510E3A6E0223}" type="pres">
      <dgm:prSet presAssocID="{E4288918-D247-49EF-A962-A6FF50DCDEC0}" presName="horz1" presStyleCnt="0"/>
      <dgm:spPr/>
    </dgm:pt>
    <dgm:pt modelId="{9C955304-962A-774A-9EE9-44E99CCCB5CC}" type="pres">
      <dgm:prSet presAssocID="{E4288918-D247-49EF-A962-A6FF50DCDEC0}" presName="tx1" presStyleLbl="revTx" presStyleIdx="1" presStyleCnt="2"/>
      <dgm:spPr/>
    </dgm:pt>
    <dgm:pt modelId="{8096DC16-194E-004B-960E-BE967442C772}" type="pres">
      <dgm:prSet presAssocID="{E4288918-D247-49EF-A962-A6FF50DCDEC0}" presName="vert1" presStyleCnt="0"/>
      <dgm:spPr/>
    </dgm:pt>
  </dgm:ptLst>
  <dgm:cxnLst>
    <dgm:cxn modelId="{CD0B6E06-5C68-6744-A266-FD6AA2ACD136}" type="presOf" srcId="{A5FECA36-AD0E-406C-81C6-DC2BEBA3F6CF}" destId="{5BC4B35C-9150-E24A-9007-0B4CF758FD9E}" srcOrd="0" destOrd="0" presId="urn:microsoft.com/office/officeart/2008/layout/LinedList"/>
    <dgm:cxn modelId="{2B473E08-1BED-F54A-BFCA-C16AF2013209}" type="presOf" srcId="{65F2B37F-772D-4359-AF70-EA9846C06572}" destId="{236A5019-8ED5-4E42-BCA8-2525F82087F6}" srcOrd="0" destOrd="0" presId="urn:microsoft.com/office/officeart/2008/layout/LinedList"/>
    <dgm:cxn modelId="{E6F04459-B1B1-490A-9D01-5B337FA7A67D}" srcId="{65F2B37F-772D-4359-AF70-EA9846C06572}" destId="{E4288918-D247-49EF-A962-A6FF50DCDEC0}" srcOrd="1" destOrd="0" parTransId="{164FA28F-79E0-4D82-97CF-3004D9F07D30}" sibTransId="{DA97A068-6833-4AD8-80F7-4BBCB9457A1D}"/>
    <dgm:cxn modelId="{3E0B747F-68E0-DA4F-A7F0-E059A9FFE9E6}" type="presOf" srcId="{E4288918-D247-49EF-A962-A6FF50DCDEC0}" destId="{9C955304-962A-774A-9EE9-44E99CCCB5CC}" srcOrd="0" destOrd="0" presId="urn:microsoft.com/office/officeart/2008/layout/LinedList"/>
    <dgm:cxn modelId="{9B687ACF-7C40-407D-961A-DAA1FA8EA15A}" srcId="{65F2B37F-772D-4359-AF70-EA9846C06572}" destId="{A5FECA36-AD0E-406C-81C6-DC2BEBA3F6CF}" srcOrd="0" destOrd="0" parTransId="{F4AB4FDD-43F5-4373-BB5A-0786DF8CB951}" sibTransId="{0FCC4CF4-8CBD-46B8-9482-64865BEF28F5}"/>
    <dgm:cxn modelId="{9B4167DC-F4EB-0446-8D5F-930F963BB686}" type="presParOf" srcId="{236A5019-8ED5-4E42-BCA8-2525F82087F6}" destId="{CB5FA4AB-664C-5D47-89A3-54B30358905D}" srcOrd="0" destOrd="0" presId="urn:microsoft.com/office/officeart/2008/layout/LinedList"/>
    <dgm:cxn modelId="{133B75A5-537A-B64C-8C4B-3F2664EACBDC}" type="presParOf" srcId="{236A5019-8ED5-4E42-BCA8-2525F82087F6}" destId="{03119579-3DBC-1745-BA89-0366A16BEAC2}" srcOrd="1" destOrd="0" presId="urn:microsoft.com/office/officeart/2008/layout/LinedList"/>
    <dgm:cxn modelId="{3382E44E-C134-A744-8B58-7AD04D5CA518}" type="presParOf" srcId="{03119579-3DBC-1745-BA89-0366A16BEAC2}" destId="{5BC4B35C-9150-E24A-9007-0B4CF758FD9E}" srcOrd="0" destOrd="0" presId="urn:microsoft.com/office/officeart/2008/layout/LinedList"/>
    <dgm:cxn modelId="{D1D5C5F2-A9E0-6049-8E79-387B592A3C47}" type="presParOf" srcId="{03119579-3DBC-1745-BA89-0366A16BEAC2}" destId="{62D8DD88-B588-2E4F-9FF2-886CF786E75E}" srcOrd="1" destOrd="0" presId="urn:microsoft.com/office/officeart/2008/layout/LinedList"/>
    <dgm:cxn modelId="{A2896FF5-E1C3-794A-8C73-B3B09468B957}" type="presParOf" srcId="{236A5019-8ED5-4E42-BCA8-2525F82087F6}" destId="{B6ECEB57-2707-2D40-8D1D-F6E6A19DE28B}" srcOrd="2" destOrd="0" presId="urn:microsoft.com/office/officeart/2008/layout/LinedList"/>
    <dgm:cxn modelId="{8AD2A9C2-4EA4-FC4D-B8E6-2C32017F7914}" type="presParOf" srcId="{236A5019-8ED5-4E42-BCA8-2525F82087F6}" destId="{A4DC0C3B-8D95-5244-A1CB-510E3A6E0223}" srcOrd="3" destOrd="0" presId="urn:microsoft.com/office/officeart/2008/layout/LinedList"/>
    <dgm:cxn modelId="{37A3DF45-14E9-FF45-8650-297D1E694675}" type="presParOf" srcId="{A4DC0C3B-8D95-5244-A1CB-510E3A6E0223}" destId="{9C955304-962A-774A-9EE9-44E99CCCB5CC}" srcOrd="0" destOrd="0" presId="urn:microsoft.com/office/officeart/2008/layout/LinedList"/>
    <dgm:cxn modelId="{9EA8FFB9-D450-1D40-B370-7A80E657559A}" type="presParOf" srcId="{A4DC0C3B-8D95-5244-A1CB-510E3A6E0223}" destId="{8096DC16-194E-004B-960E-BE967442C7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1293A5-5BF7-42D3-83B6-24CC78B09E51}" type="doc">
      <dgm:prSet loTypeId="urn:microsoft.com/office/officeart/2005/8/layout/vProcess5" loCatId="process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A6423DE-B57B-44CC-949F-EC2298F8C37F}">
      <dgm:prSet/>
      <dgm:spPr>
        <a:solidFill>
          <a:schemeClr val="accent1"/>
        </a:solidFill>
      </dgm:spPr>
      <dgm:t>
        <a:bodyPr/>
        <a:lstStyle/>
        <a:p>
          <a:r>
            <a:rPr lang="en-GB" baseline="0" dirty="0"/>
            <a:t>Social Media – Facebook, some form of customer interactive idea: create a </a:t>
          </a:r>
          <a:r>
            <a:rPr lang="en-GB" baseline="0" dirty="0" err="1"/>
            <a:t>GeoFilter</a:t>
          </a:r>
          <a:endParaRPr lang="en-US" dirty="0"/>
        </a:p>
      </dgm:t>
    </dgm:pt>
    <dgm:pt modelId="{A9D311BC-7895-433A-B002-E7597AE7B958}" type="parTrans" cxnId="{9DABEA30-5F37-4B7D-A4B8-A4B59BC730D5}">
      <dgm:prSet/>
      <dgm:spPr/>
      <dgm:t>
        <a:bodyPr/>
        <a:lstStyle/>
        <a:p>
          <a:endParaRPr lang="en-US"/>
        </a:p>
      </dgm:t>
    </dgm:pt>
    <dgm:pt modelId="{C5E73696-EDE4-4DCD-8766-759000CE112E}" type="sibTrans" cxnId="{9DABEA30-5F37-4B7D-A4B8-A4B59BC730D5}">
      <dgm:prSet/>
      <dgm:spPr/>
      <dgm:t>
        <a:bodyPr/>
        <a:lstStyle/>
        <a:p>
          <a:endParaRPr lang="en-US"/>
        </a:p>
      </dgm:t>
    </dgm:pt>
    <dgm:pt modelId="{B3933474-0ACB-4835-A02F-D16CCCAE0E3F}">
      <dgm:prSet/>
      <dgm:spPr>
        <a:solidFill>
          <a:schemeClr val="accent1"/>
        </a:solidFill>
      </dgm:spPr>
      <dgm:t>
        <a:bodyPr/>
        <a:lstStyle/>
        <a:p>
          <a:r>
            <a:rPr lang="en-GB" baseline="0"/>
            <a:t>Working with Marriott to create a package deal advertised on their website.</a:t>
          </a:r>
          <a:endParaRPr lang="en-US"/>
        </a:p>
      </dgm:t>
    </dgm:pt>
    <dgm:pt modelId="{ED3A784B-8B56-4F6F-AEAE-CA191AAD309F}" type="parTrans" cxnId="{4A42E3C2-DD03-4F49-9504-E470FC123658}">
      <dgm:prSet/>
      <dgm:spPr/>
      <dgm:t>
        <a:bodyPr/>
        <a:lstStyle/>
        <a:p>
          <a:endParaRPr lang="en-US"/>
        </a:p>
      </dgm:t>
    </dgm:pt>
    <dgm:pt modelId="{5492863C-72D5-414D-9E5D-6208BAAAD76E}" type="sibTrans" cxnId="{4A42E3C2-DD03-4F49-9504-E470FC123658}">
      <dgm:prSet/>
      <dgm:spPr/>
      <dgm:t>
        <a:bodyPr/>
        <a:lstStyle/>
        <a:p>
          <a:endParaRPr lang="en-US"/>
        </a:p>
      </dgm:t>
    </dgm:pt>
    <dgm:pt modelId="{9346E066-11D7-4542-894D-BEC34374411D}">
      <dgm:prSet/>
      <dgm:spPr>
        <a:solidFill>
          <a:schemeClr val="accent1"/>
        </a:solidFill>
      </dgm:spPr>
      <dgm:t>
        <a:bodyPr/>
        <a:lstStyle/>
        <a:p>
          <a:r>
            <a:rPr lang="en-GB" baseline="0" dirty="0"/>
            <a:t>Advertisement on other partnered websites, like US travel agents</a:t>
          </a:r>
          <a:endParaRPr lang="en-US" dirty="0"/>
        </a:p>
      </dgm:t>
    </dgm:pt>
    <dgm:pt modelId="{456D770D-DA50-4848-A83B-5409149ED3C8}" type="parTrans" cxnId="{5A473DC7-9597-461B-8EF8-7BD0C3F5890F}">
      <dgm:prSet/>
      <dgm:spPr/>
      <dgm:t>
        <a:bodyPr/>
        <a:lstStyle/>
        <a:p>
          <a:endParaRPr lang="en-US"/>
        </a:p>
      </dgm:t>
    </dgm:pt>
    <dgm:pt modelId="{322AE217-496B-4341-A90F-21E9BAEBD2E1}" type="sibTrans" cxnId="{5A473DC7-9597-461B-8EF8-7BD0C3F5890F}">
      <dgm:prSet/>
      <dgm:spPr/>
      <dgm:t>
        <a:bodyPr/>
        <a:lstStyle/>
        <a:p>
          <a:endParaRPr lang="en-US"/>
        </a:p>
      </dgm:t>
    </dgm:pt>
    <dgm:pt modelId="{1D35DD72-9C1D-E740-95D3-4663691AE7FA}" type="pres">
      <dgm:prSet presAssocID="{6E1293A5-5BF7-42D3-83B6-24CC78B09E51}" presName="outerComposite" presStyleCnt="0">
        <dgm:presLayoutVars>
          <dgm:chMax val="5"/>
          <dgm:dir/>
          <dgm:resizeHandles val="exact"/>
        </dgm:presLayoutVars>
      </dgm:prSet>
      <dgm:spPr/>
    </dgm:pt>
    <dgm:pt modelId="{9FC339F8-CB4A-3340-AF0C-D7C96E0170EE}" type="pres">
      <dgm:prSet presAssocID="{6E1293A5-5BF7-42D3-83B6-24CC78B09E51}" presName="dummyMaxCanvas" presStyleCnt="0">
        <dgm:presLayoutVars/>
      </dgm:prSet>
      <dgm:spPr/>
    </dgm:pt>
    <dgm:pt modelId="{280EB35E-6DC1-824D-8C6B-EE7B6EA109C6}" type="pres">
      <dgm:prSet presAssocID="{6E1293A5-5BF7-42D3-83B6-24CC78B09E51}" presName="ThreeNodes_1" presStyleLbl="node1" presStyleIdx="0" presStyleCnt="3">
        <dgm:presLayoutVars>
          <dgm:bulletEnabled val="1"/>
        </dgm:presLayoutVars>
      </dgm:prSet>
      <dgm:spPr/>
    </dgm:pt>
    <dgm:pt modelId="{B7BF9B0A-1ABB-584B-9A2A-E010AB880AB6}" type="pres">
      <dgm:prSet presAssocID="{6E1293A5-5BF7-42D3-83B6-24CC78B09E51}" presName="ThreeNodes_2" presStyleLbl="node1" presStyleIdx="1" presStyleCnt="3">
        <dgm:presLayoutVars>
          <dgm:bulletEnabled val="1"/>
        </dgm:presLayoutVars>
      </dgm:prSet>
      <dgm:spPr/>
    </dgm:pt>
    <dgm:pt modelId="{526780B3-0863-074A-BD05-D06CFD470E29}" type="pres">
      <dgm:prSet presAssocID="{6E1293A5-5BF7-42D3-83B6-24CC78B09E51}" presName="ThreeNodes_3" presStyleLbl="node1" presStyleIdx="2" presStyleCnt="3">
        <dgm:presLayoutVars>
          <dgm:bulletEnabled val="1"/>
        </dgm:presLayoutVars>
      </dgm:prSet>
      <dgm:spPr/>
    </dgm:pt>
    <dgm:pt modelId="{8FB9FC4F-8822-2642-B7BD-B22E8B277B43}" type="pres">
      <dgm:prSet presAssocID="{6E1293A5-5BF7-42D3-83B6-24CC78B09E51}" presName="ThreeConn_1-2" presStyleLbl="fgAccFollowNode1" presStyleIdx="0" presStyleCnt="2">
        <dgm:presLayoutVars>
          <dgm:bulletEnabled val="1"/>
        </dgm:presLayoutVars>
      </dgm:prSet>
      <dgm:spPr/>
    </dgm:pt>
    <dgm:pt modelId="{BD0EBFDC-47A6-AC4A-845B-C0FAB5C6645E}" type="pres">
      <dgm:prSet presAssocID="{6E1293A5-5BF7-42D3-83B6-24CC78B09E51}" presName="ThreeConn_2-3" presStyleLbl="fgAccFollowNode1" presStyleIdx="1" presStyleCnt="2">
        <dgm:presLayoutVars>
          <dgm:bulletEnabled val="1"/>
        </dgm:presLayoutVars>
      </dgm:prSet>
      <dgm:spPr/>
    </dgm:pt>
    <dgm:pt modelId="{721E8C6A-102B-7141-BA8A-11CCD835B88F}" type="pres">
      <dgm:prSet presAssocID="{6E1293A5-5BF7-42D3-83B6-24CC78B09E51}" presName="ThreeNodes_1_text" presStyleLbl="node1" presStyleIdx="2" presStyleCnt="3">
        <dgm:presLayoutVars>
          <dgm:bulletEnabled val="1"/>
        </dgm:presLayoutVars>
      </dgm:prSet>
      <dgm:spPr/>
    </dgm:pt>
    <dgm:pt modelId="{C67943F2-3AFE-1C48-816F-CD2019640924}" type="pres">
      <dgm:prSet presAssocID="{6E1293A5-5BF7-42D3-83B6-24CC78B09E51}" presName="ThreeNodes_2_text" presStyleLbl="node1" presStyleIdx="2" presStyleCnt="3">
        <dgm:presLayoutVars>
          <dgm:bulletEnabled val="1"/>
        </dgm:presLayoutVars>
      </dgm:prSet>
      <dgm:spPr/>
    </dgm:pt>
    <dgm:pt modelId="{0C781D38-B599-FA4D-952A-2ABF1C76D03C}" type="pres">
      <dgm:prSet presAssocID="{6E1293A5-5BF7-42D3-83B6-24CC78B09E5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E4F6912-8E62-9746-B0FA-D8E83A973B3A}" type="presOf" srcId="{0A6423DE-B57B-44CC-949F-EC2298F8C37F}" destId="{280EB35E-6DC1-824D-8C6B-EE7B6EA109C6}" srcOrd="0" destOrd="0" presId="urn:microsoft.com/office/officeart/2005/8/layout/vProcess5"/>
    <dgm:cxn modelId="{00A3171F-AA9C-D942-9ACC-0CD4789C2CC5}" type="presOf" srcId="{9346E066-11D7-4542-894D-BEC34374411D}" destId="{0C781D38-B599-FA4D-952A-2ABF1C76D03C}" srcOrd="1" destOrd="0" presId="urn:microsoft.com/office/officeart/2005/8/layout/vProcess5"/>
    <dgm:cxn modelId="{9DABEA30-5F37-4B7D-A4B8-A4B59BC730D5}" srcId="{6E1293A5-5BF7-42D3-83B6-24CC78B09E51}" destId="{0A6423DE-B57B-44CC-949F-EC2298F8C37F}" srcOrd="0" destOrd="0" parTransId="{A9D311BC-7895-433A-B002-E7597AE7B958}" sibTransId="{C5E73696-EDE4-4DCD-8766-759000CE112E}"/>
    <dgm:cxn modelId="{15C3C550-1398-8C4D-89BB-DD064155B1AE}" type="presOf" srcId="{B3933474-0ACB-4835-A02F-D16CCCAE0E3F}" destId="{C67943F2-3AFE-1C48-816F-CD2019640924}" srcOrd="1" destOrd="0" presId="urn:microsoft.com/office/officeart/2005/8/layout/vProcess5"/>
    <dgm:cxn modelId="{38CB095D-5742-4A4F-B198-0453FE03A596}" type="presOf" srcId="{C5E73696-EDE4-4DCD-8766-759000CE112E}" destId="{8FB9FC4F-8822-2642-B7BD-B22E8B277B43}" srcOrd="0" destOrd="0" presId="urn:microsoft.com/office/officeart/2005/8/layout/vProcess5"/>
    <dgm:cxn modelId="{317FBA91-440F-CA44-AF8E-E0841E05C366}" type="presOf" srcId="{5492863C-72D5-414D-9E5D-6208BAAAD76E}" destId="{BD0EBFDC-47A6-AC4A-845B-C0FAB5C6645E}" srcOrd="0" destOrd="0" presId="urn:microsoft.com/office/officeart/2005/8/layout/vProcess5"/>
    <dgm:cxn modelId="{B7AB399D-AA32-2242-8171-1C42F2DC72CC}" type="presOf" srcId="{6E1293A5-5BF7-42D3-83B6-24CC78B09E51}" destId="{1D35DD72-9C1D-E740-95D3-4663691AE7FA}" srcOrd="0" destOrd="0" presId="urn:microsoft.com/office/officeart/2005/8/layout/vProcess5"/>
    <dgm:cxn modelId="{4A42E3C2-DD03-4F49-9504-E470FC123658}" srcId="{6E1293A5-5BF7-42D3-83B6-24CC78B09E51}" destId="{B3933474-0ACB-4835-A02F-D16CCCAE0E3F}" srcOrd="1" destOrd="0" parTransId="{ED3A784B-8B56-4F6F-AEAE-CA191AAD309F}" sibTransId="{5492863C-72D5-414D-9E5D-6208BAAAD76E}"/>
    <dgm:cxn modelId="{509B0EC3-9D28-C943-8692-DA8FA0006FC6}" type="presOf" srcId="{0A6423DE-B57B-44CC-949F-EC2298F8C37F}" destId="{721E8C6A-102B-7141-BA8A-11CCD835B88F}" srcOrd="1" destOrd="0" presId="urn:microsoft.com/office/officeart/2005/8/layout/vProcess5"/>
    <dgm:cxn modelId="{5A473DC7-9597-461B-8EF8-7BD0C3F5890F}" srcId="{6E1293A5-5BF7-42D3-83B6-24CC78B09E51}" destId="{9346E066-11D7-4542-894D-BEC34374411D}" srcOrd="2" destOrd="0" parTransId="{456D770D-DA50-4848-A83B-5409149ED3C8}" sibTransId="{322AE217-496B-4341-A90F-21E9BAEBD2E1}"/>
    <dgm:cxn modelId="{7499ECC9-5370-5140-BB86-98C514FABAF5}" type="presOf" srcId="{9346E066-11D7-4542-894D-BEC34374411D}" destId="{526780B3-0863-074A-BD05-D06CFD470E29}" srcOrd="0" destOrd="0" presId="urn:microsoft.com/office/officeart/2005/8/layout/vProcess5"/>
    <dgm:cxn modelId="{53797CD8-24A1-B444-8C82-7032561905FC}" type="presOf" srcId="{B3933474-0ACB-4835-A02F-D16CCCAE0E3F}" destId="{B7BF9B0A-1ABB-584B-9A2A-E010AB880AB6}" srcOrd="0" destOrd="0" presId="urn:microsoft.com/office/officeart/2005/8/layout/vProcess5"/>
    <dgm:cxn modelId="{097CA3F9-F2C5-F048-A52E-4254880EBDB7}" type="presParOf" srcId="{1D35DD72-9C1D-E740-95D3-4663691AE7FA}" destId="{9FC339F8-CB4A-3340-AF0C-D7C96E0170EE}" srcOrd="0" destOrd="0" presId="urn:microsoft.com/office/officeart/2005/8/layout/vProcess5"/>
    <dgm:cxn modelId="{09A3B417-D385-7A45-A52A-3CD8FB1DBFF1}" type="presParOf" srcId="{1D35DD72-9C1D-E740-95D3-4663691AE7FA}" destId="{280EB35E-6DC1-824D-8C6B-EE7B6EA109C6}" srcOrd="1" destOrd="0" presId="urn:microsoft.com/office/officeart/2005/8/layout/vProcess5"/>
    <dgm:cxn modelId="{C0430417-08C8-A84E-9E4E-4B9F131C0726}" type="presParOf" srcId="{1D35DD72-9C1D-E740-95D3-4663691AE7FA}" destId="{B7BF9B0A-1ABB-584B-9A2A-E010AB880AB6}" srcOrd="2" destOrd="0" presId="urn:microsoft.com/office/officeart/2005/8/layout/vProcess5"/>
    <dgm:cxn modelId="{8033D733-5C17-A743-8D3A-02EEB5E7E168}" type="presParOf" srcId="{1D35DD72-9C1D-E740-95D3-4663691AE7FA}" destId="{526780B3-0863-074A-BD05-D06CFD470E29}" srcOrd="3" destOrd="0" presId="urn:microsoft.com/office/officeart/2005/8/layout/vProcess5"/>
    <dgm:cxn modelId="{8523AA21-0B96-EB4F-86F6-4AF1DCC966F3}" type="presParOf" srcId="{1D35DD72-9C1D-E740-95D3-4663691AE7FA}" destId="{8FB9FC4F-8822-2642-B7BD-B22E8B277B43}" srcOrd="4" destOrd="0" presId="urn:microsoft.com/office/officeart/2005/8/layout/vProcess5"/>
    <dgm:cxn modelId="{5566B91D-D370-9445-B79B-C7C7AC0E6D38}" type="presParOf" srcId="{1D35DD72-9C1D-E740-95D3-4663691AE7FA}" destId="{BD0EBFDC-47A6-AC4A-845B-C0FAB5C6645E}" srcOrd="5" destOrd="0" presId="urn:microsoft.com/office/officeart/2005/8/layout/vProcess5"/>
    <dgm:cxn modelId="{C252BAEF-7E77-6445-9F7E-5EB48B43FEDF}" type="presParOf" srcId="{1D35DD72-9C1D-E740-95D3-4663691AE7FA}" destId="{721E8C6A-102B-7141-BA8A-11CCD835B88F}" srcOrd="6" destOrd="0" presId="urn:microsoft.com/office/officeart/2005/8/layout/vProcess5"/>
    <dgm:cxn modelId="{BD0D7458-4B7A-D24C-90FC-B76B8995B864}" type="presParOf" srcId="{1D35DD72-9C1D-E740-95D3-4663691AE7FA}" destId="{C67943F2-3AFE-1C48-816F-CD2019640924}" srcOrd="7" destOrd="0" presId="urn:microsoft.com/office/officeart/2005/8/layout/vProcess5"/>
    <dgm:cxn modelId="{44B7F01A-EE74-4744-B896-404FF1327829}" type="presParOf" srcId="{1D35DD72-9C1D-E740-95D3-4663691AE7FA}" destId="{0C781D38-B599-FA4D-952A-2ABF1C76D03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9E8013F-3E8D-4450-8648-340E2BCDEF48}" type="doc">
      <dgm:prSet loTypeId="urn:microsoft.com/office/officeart/2008/layout/LinedList" loCatId="list" qsTypeId="urn:microsoft.com/office/officeart/2005/8/quickstyle/simple4" qsCatId="simple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B8BBC36C-F55C-495B-9804-0006BA7B37E2}">
      <dgm:prSet/>
      <dgm:spPr/>
      <dgm:t>
        <a:bodyPr/>
        <a:lstStyle/>
        <a:p>
          <a:r>
            <a:rPr lang="en-GB" dirty="0"/>
            <a:t>Methods of marketing: Social Media, working with the Marriott Hotel and other partnered websites.</a:t>
          </a:r>
        </a:p>
        <a:p>
          <a:endParaRPr lang="en-US" dirty="0"/>
        </a:p>
      </dgm:t>
    </dgm:pt>
    <dgm:pt modelId="{5B02CF5D-B6AA-4398-926F-BF9933450ADE}" type="parTrans" cxnId="{3346FA3A-2CBF-4C79-9966-4218C2A3A423}">
      <dgm:prSet/>
      <dgm:spPr/>
      <dgm:t>
        <a:bodyPr/>
        <a:lstStyle/>
        <a:p>
          <a:endParaRPr lang="en-US"/>
        </a:p>
      </dgm:t>
    </dgm:pt>
    <dgm:pt modelId="{EAA68F34-B0A0-4033-A27E-B09734F1E79B}" type="sibTrans" cxnId="{3346FA3A-2CBF-4C79-9966-4218C2A3A423}">
      <dgm:prSet/>
      <dgm:spPr/>
      <dgm:t>
        <a:bodyPr/>
        <a:lstStyle/>
        <a:p>
          <a:endParaRPr lang="en-US"/>
        </a:p>
      </dgm:t>
    </dgm:pt>
    <dgm:pt modelId="{311A2E88-EE95-420F-85F6-C02126A67DBA}">
      <dgm:prSet/>
      <dgm:spPr/>
      <dgm:t>
        <a:bodyPr/>
        <a:lstStyle/>
        <a:p>
          <a:r>
            <a:rPr lang="en-GB"/>
            <a:t>Problems with current marketing: Travel agencies in America have a lack of information on how to advertise Wales as a destination and often miss the country out, or only providing simplistic information. </a:t>
          </a:r>
          <a:endParaRPr lang="en-US"/>
        </a:p>
      </dgm:t>
    </dgm:pt>
    <dgm:pt modelId="{741510BB-CE20-4F63-A5CB-B906C91B140A}" type="parTrans" cxnId="{DB74D09E-E57D-406C-876D-522D8C923539}">
      <dgm:prSet/>
      <dgm:spPr/>
      <dgm:t>
        <a:bodyPr/>
        <a:lstStyle/>
        <a:p>
          <a:endParaRPr lang="en-US"/>
        </a:p>
      </dgm:t>
    </dgm:pt>
    <dgm:pt modelId="{E17D8BE6-EA87-4B2B-82AB-70142B81494C}" type="sibTrans" cxnId="{DB74D09E-E57D-406C-876D-522D8C923539}">
      <dgm:prSet/>
      <dgm:spPr/>
      <dgm:t>
        <a:bodyPr/>
        <a:lstStyle/>
        <a:p>
          <a:endParaRPr lang="en-US"/>
        </a:p>
      </dgm:t>
    </dgm:pt>
    <dgm:pt modelId="{2612DFC0-5DB6-1948-AAC6-98827D8240ED}" type="pres">
      <dgm:prSet presAssocID="{29E8013F-3E8D-4450-8648-340E2BCDEF48}" presName="vert0" presStyleCnt="0">
        <dgm:presLayoutVars>
          <dgm:dir/>
          <dgm:animOne val="branch"/>
          <dgm:animLvl val="lvl"/>
        </dgm:presLayoutVars>
      </dgm:prSet>
      <dgm:spPr/>
    </dgm:pt>
    <dgm:pt modelId="{3767344C-B5AE-4F4C-98D5-654086F45BD7}" type="pres">
      <dgm:prSet presAssocID="{B8BBC36C-F55C-495B-9804-0006BA7B37E2}" presName="thickLine" presStyleLbl="alignNode1" presStyleIdx="0" presStyleCnt="2"/>
      <dgm:spPr/>
    </dgm:pt>
    <dgm:pt modelId="{E0A45CD5-D400-064F-A11F-124258F3C544}" type="pres">
      <dgm:prSet presAssocID="{B8BBC36C-F55C-495B-9804-0006BA7B37E2}" presName="horz1" presStyleCnt="0"/>
      <dgm:spPr/>
    </dgm:pt>
    <dgm:pt modelId="{BACC6F02-ED99-3C47-92A2-5F752F903118}" type="pres">
      <dgm:prSet presAssocID="{B8BBC36C-F55C-495B-9804-0006BA7B37E2}" presName="tx1" presStyleLbl="revTx" presStyleIdx="0" presStyleCnt="2"/>
      <dgm:spPr/>
    </dgm:pt>
    <dgm:pt modelId="{1BD5EA86-9C75-224F-B328-B24C3E28240A}" type="pres">
      <dgm:prSet presAssocID="{B8BBC36C-F55C-495B-9804-0006BA7B37E2}" presName="vert1" presStyleCnt="0"/>
      <dgm:spPr/>
    </dgm:pt>
    <dgm:pt modelId="{62E01F5E-6A23-A444-A4EB-E62ACA7FD7DF}" type="pres">
      <dgm:prSet presAssocID="{311A2E88-EE95-420F-85F6-C02126A67DBA}" presName="thickLine" presStyleLbl="alignNode1" presStyleIdx="1" presStyleCnt="2"/>
      <dgm:spPr/>
    </dgm:pt>
    <dgm:pt modelId="{46232E2F-AAE1-BD42-A754-7C4C05FE4C47}" type="pres">
      <dgm:prSet presAssocID="{311A2E88-EE95-420F-85F6-C02126A67DBA}" presName="horz1" presStyleCnt="0"/>
      <dgm:spPr/>
    </dgm:pt>
    <dgm:pt modelId="{5CC93F91-55EC-784A-90B6-748CDD239E5D}" type="pres">
      <dgm:prSet presAssocID="{311A2E88-EE95-420F-85F6-C02126A67DBA}" presName="tx1" presStyleLbl="revTx" presStyleIdx="1" presStyleCnt="2"/>
      <dgm:spPr/>
    </dgm:pt>
    <dgm:pt modelId="{964382AC-FA96-B749-8208-77CC67CCD8EF}" type="pres">
      <dgm:prSet presAssocID="{311A2E88-EE95-420F-85F6-C02126A67DBA}" presName="vert1" presStyleCnt="0"/>
      <dgm:spPr/>
    </dgm:pt>
  </dgm:ptLst>
  <dgm:cxnLst>
    <dgm:cxn modelId="{3346FA3A-2CBF-4C79-9966-4218C2A3A423}" srcId="{29E8013F-3E8D-4450-8648-340E2BCDEF48}" destId="{B8BBC36C-F55C-495B-9804-0006BA7B37E2}" srcOrd="0" destOrd="0" parTransId="{5B02CF5D-B6AA-4398-926F-BF9933450ADE}" sibTransId="{EAA68F34-B0A0-4033-A27E-B09734F1E79B}"/>
    <dgm:cxn modelId="{DB74D09E-E57D-406C-876D-522D8C923539}" srcId="{29E8013F-3E8D-4450-8648-340E2BCDEF48}" destId="{311A2E88-EE95-420F-85F6-C02126A67DBA}" srcOrd="1" destOrd="0" parTransId="{741510BB-CE20-4F63-A5CB-B906C91B140A}" sibTransId="{E17D8BE6-EA87-4B2B-82AB-70142B81494C}"/>
    <dgm:cxn modelId="{0D19CEAE-A3AE-AA41-BF7D-E4A98D93319A}" type="presOf" srcId="{B8BBC36C-F55C-495B-9804-0006BA7B37E2}" destId="{BACC6F02-ED99-3C47-92A2-5F752F903118}" srcOrd="0" destOrd="0" presId="urn:microsoft.com/office/officeart/2008/layout/LinedList"/>
    <dgm:cxn modelId="{033D10C9-303E-1141-AB7F-392E23D9300E}" type="presOf" srcId="{311A2E88-EE95-420F-85F6-C02126A67DBA}" destId="{5CC93F91-55EC-784A-90B6-748CDD239E5D}" srcOrd="0" destOrd="0" presId="urn:microsoft.com/office/officeart/2008/layout/LinedList"/>
    <dgm:cxn modelId="{DA774AEB-49CB-1E44-9911-E67D59ABD058}" type="presOf" srcId="{29E8013F-3E8D-4450-8648-340E2BCDEF48}" destId="{2612DFC0-5DB6-1948-AAC6-98827D8240ED}" srcOrd="0" destOrd="0" presId="urn:microsoft.com/office/officeart/2008/layout/LinedList"/>
    <dgm:cxn modelId="{161CBDAF-1E56-DD42-9463-CF3CB52A6350}" type="presParOf" srcId="{2612DFC0-5DB6-1948-AAC6-98827D8240ED}" destId="{3767344C-B5AE-4F4C-98D5-654086F45BD7}" srcOrd="0" destOrd="0" presId="urn:microsoft.com/office/officeart/2008/layout/LinedList"/>
    <dgm:cxn modelId="{841D87CE-6430-6245-BC06-62E031E9863D}" type="presParOf" srcId="{2612DFC0-5DB6-1948-AAC6-98827D8240ED}" destId="{E0A45CD5-D400-064F-A11F-124258F3C544}" srcOrd="1" destOrd="0" presId="urn:microsoft.com/office/officeart/2008/layout/LinedList"/>
    <dgm:cxn modelId="{112AF765-1262-B94E-A817-9596D4C40271}" type="presParOf" srcId="{E0A45CD5-D400-064F-A11F-124258F3C544}" destId="{BACC6F02-ED99-3C47-92A2-5F752F903118}" srcOrd="0" destOrd="0" presId="urn:microsoft.com/office/officeart/2008/layout/LinedList"/>
    <dgm:cxn modelId="{08FB5793-B619-F547-B37B-7CC4D28B301F}" type="presParOf" srcId="{E0A45CD5-D400-064F-A11F-124258F3C544}" destId="{1BD5EA86-9C75-224F-B328-B24C3E28240A}" srcOrd="1" destOrd="0" presId="urn:microsoft.com/office/officeart/2008/layout/LinedList"/>
    <dgm:cxn modelId="{9FE3BAA1-AFB4-4041-840B-2F33BDC7AD3B}" type="presParOf" srcId="{2612DFC0-5DB6-1948-AAC6-98827D8240ED}" destId="{62E01F5E-6A23-A444-A4EB-E62ACA7FD7DF}" srcOrd="2" destOrd="0" presId="urn:microsoft.com/office/officeart/2008/layout/LinedList"/>
    <dgm:cxn modelId="{EC0857AF-9EE0-9B4A-B5E5-196925263284}" type="presParOf" srcId="{2612DFC0-5DB6-1948-AAC6-98827D8240ED}" destId="{46232E2F-AAE1-BD42-A754-7C4C05FE4C47}" srcOrd="3" destOrd="0" presId="urn:microsoft.com/office/officeart/2008/layout/LinedList"/>
    <dgm:cxn modelId="{75D7C422-B404-F348-91CA-A0A3C6ACE66E}" type="presParOf" srcId="{46232E2F-AAE1-BD42-A754-7C4C05FE4C47}" destId="{5CC93F91-55EC-784A-90B6-748CDD239E5D}" srcOrd="0" destOrd="0" presId="urn:microsoft.com/office/officeart/2008/layout/LinedList"/>
    <dgm:cxn modelId="{CDD125E0-6D5D-1B43-AC28-EA13600D0EE0}" type="presParOf" srcId="{46232E2F-AAE1-BD42-A754-7C4C05FE4C47}" destId="{964382AC-FA96-B749-8208-77CC67CCD8E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89282-F9E7-7742-B7D3-454979E80619}">
      <dsp:nvSpPr>
        <dsp:cNvPr id="0" name=""/>
        <dsp:cNvSpPr/>
      </dsp:nvSpPr>
      <dsp:spPr>
        <a:xfrm>
          <a:off x="0" y="437"/>
          <a:ext cx="96012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7000"/>
                <a:satMod val="105000"/>
                <a:lumMod val="11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73000"/>
                <a:satMod val="103000"/>
                <a:lum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1000"/>
                <a:satMod val="109000"/>
                <a:lumMod val="105000"/>
              </a:schemeClr>
            </a:gs>
          </a:gsLst>
          <a:lin ang="5400000" scaled="0"/>
        </a:gradFill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4CDE4E9-436E-584B-B463-7BBBE3AB5A4A}">
      <dsp:nvSpPr>
        <dsp:cNvPr id="0" name=""/>
        <dsp:cNvSpPr/>
      </dsp:nvSpPr>
      <dsp:spPr>
        <a:xfrm>
          <a:off x="0" y="437"/>
          <a:ext cx="9601200" cy="716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baseline="0"/>
            <a:t>Itinerary summary</a:t>
          </a:r>
          <a:endParaRPr lang="en-US" sz="3400" kern="1200"/>
        </a:p>
      </dsp:txBody>
      <dsp:txXfrm>
        <a:off x="0" y="437"/>
        <a:ext cx="9601200" cy="716105"/>
      </dsp:txXfrm>
    </dsp:sp>
    <dsp:sp modelId="{3F075A71-3CF0-2944-8674-8A07544D8A91}">
      <dsp:nvSpPr>
        <dsp:cNvPr id="0" name=""/>
        <dsp:cNvSpPr/>
      </dsp:nvSpPr>
      <dsp:spPr>
        <a:xfrm>
          <a:off x="0" y="716542"/>
          <a:ext cx="96012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7000"/>
                <a:satMod val="105000"/>
                <a:lumMod val="11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73000"/>
                <a:satMod val="103000"/>
                <a:lum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1000"/>
                <a:satMod val="109000"/>
                <a:lumMod val="105000"/>
              </a:schemeClr>
            </a:gs>
          </a:gsLst>
          <a:lin ang="5400000" scaled="0"/>
        </a:gradFill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06DBA16-F2F6-8345-BC51-1107A52BEDD1}">
      <dsp:nvSpPr>
        <dsp:cNvPr id="0" name=""/>
        <dsp:cNvSpPr/>
      </dsp:nvSpPr>
      <dsp:spPr>
        <a:xfrm>
          <a:off x="0" y="716542"/>
          <a:ext cx="9601200" cy="716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baseline="0"/>
            <a:t>Brief ICM definition </a:t>
          </a:r>
          <a:endParaRPr lang="en-US" sz="3400" kern="1200"/>
        </a:p>
      </dsp:txBody>
      <dsp:txXfrm>
        <a:off x="0" y="716542"/>
        <a:ext cx="9601200" cy="716105"/>
      </dsp:txXfrm>
    </dsp:sp>
    <dsp:sp modelId="{0F09949F-3032-0645-BB42-76F8CF3B2152}">
      <dsp:nvSpPr>
        <dsp:cNvPr id="0" name=""/>
        <dsp:cNvSpPr/>
      </dsp:nvSpPr>
      <dsp:spPr>
        <a:xfrm>
          <a:off x="0" y="1432647"/>
          <a:ext cx="96012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7000"/>
                <a:satMod val="105000"/>
                <a:lumMod val="11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73000"/>
                <a:satMod val="103000"/>
                <a:lum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1000"/>
                <a:satMod val="109000"/>
                <a:lumMod val="105000"/>
              </a:schemeClr>
            </a:gs>
          </a:gsLst>
          <a:lin ang="5400000" scaled="0"/>
        </a:gradFill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4F7DD1B-E808-B843-98E2-CFB1F570182E}">
      <dsp:nvSpPr>
        <dsp:cNvPr id="0" name=""/>
        <dsp:cNvSpPr/>
      </dsp:nvSpPr>
      <dsp:spPr>
        <a:xfrm>
          <a:off x="0" y="1432647"/>
          <a:ext cx="9601200" cy="716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baseline="0"/>
            <a:t>Visual display of branding ideas</a:t>
          </a:r>
          <a:endParaRPr lang="en-US" sz="3400" kern="1200"/>
        </a:p>
      </dsp:txBody>
      <dsp:txXfrm>
        <a:off x="0" y="1432647"/>
        <a:ext cx="9601200" cy="716105"/>
      </dsp:txXfrm>
    </dsp:sp>
    <dsp:sp modelId="{EBA3BF07-F930-8A49-AEFA-932EE22BE212}">
      <dsp:nvSpPr>
        <dsp:cNvPr id="0" name=""/>
        <dsp:cNvSpPr/>
      </dsp:nvSpPr>
      <dsp:spPr>
        <a:xfrm>
          <a:off x="0" y="2148752"/>
          <a:ext cx="96012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7000"/>
                <a:satMod val="105000"/>
                <a:lumMod val="11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73000"/>
                <a:satMod val="103000"/>
                <a:lum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1000"/>
                <a:satMod val="109000"/>
                <a:lumMod val="105000"/>
              </a:schemeClr>
            </a:gs>
          </a:gsLst>
          <a:lin ang="5400000" scaled="0"/>
        </a:gradFill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C2739D3-6101-9449-9817-E71B918AD218}">
      <dsp:nvSpPr>
        <dsp:cNvPr id="0" name=""/>
        <dsp:cNvSpPr/>
      </dsp:nvSpPr>
      <dsp:spPr>
        <a:xfrm>
          <a:off x="0" y="2148752"/>
          <a:ext cx="9601200" cy="716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baseline="0"/>
            <a:t>Media strategies chosen, and why</a:t>
          </a:r>
          <a:endParaRPr lang="en-US" sz="3400" kern="1200"/>
        </a:p>
      </dsp:txBody>
      <dsp:txXfrm>
        <a:off x="0" y="2148752"/>
        <a:ext cx="9601200" cy="716105"/>
      </dsp:txXfrm>
    </dsp:sp>
    <dsp:sp modelId="{F8C8C446-D01F-CB4D-8272-100B10128D91}">
      <dsp:nvSpPr>
        <dsp:cNvPr id="0" name=""/>
        <dsp:cNvSpPr/>
      </dsp:nvSpPr>
      <dsp:spPr>
        <a:xfrm>
          <a:off x="0" y="2864857"/>
          <a:ext cx="96012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7000"/>
                <a:satMod val="105000"/>
                <a:lumMod val="11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73000"/>
                <a:satMod val="103000"/>
                <a:lum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1000"/>
                <a:satMod val="109000"/>
                <a:lumMod val="105000"/>
              </a:schemeClr>
            </a:gs>
          </a:gsLst>
          <a:lin ang="5400000" scaled="0"/>
        </a:gradFill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4DED5C2-1B77-E942-BD20-B9ED2983E810}">
      <dsp:nvSpPr>
        <dsp:cNvPr id="0" name=""/>
        <dsp:cNvSpPr/>
      </dsp:nvSpPr>
      <dsp:spPr>
        <a:xfrm>
          <a:off x="0" y="2864857"/>
          <a:ext cx="9601200" cy="716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baseline="0"/>
            <a:t>Marketing mock-ups</a:t>
          </a:r>
          <a:endParaRPr lang="en-US" sz="3400" kern="1200"/>
        </a:p>
      </dsp:txBody>
      <dsp:txXfrm>
        <a:off x="0" y="2864857"/>
        <a:ext cx="9601200" cy="7161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5FA4AB-664C-5D47-89A3-54B30358905D}">
      <dsp:nvSpPr>
        <dsp:cNvPr id="0" name=""/>
        <dsp:cNvSpPr/>
      </dsp:nvSpPr>
      <dsp:spPr>
        <a:xfrm>
          <a:off x="0" y="0"/>
          <a:ext cx="9601200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BC4B35C-9150-E24A-9007-0B4CF758FD9E}">
      <dsp:nvSpPr>
        <dsp:cNvPr id="0" name=""/>
        <dsp:cNvSpPr/>
      </dsp:nvSpPr>
      <dsp:spPr>
        <a:xfrm>
          <a:off x="0" y="0"/>
          <a:ext cx="9601200" cy="1790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baseline="0"/>
            <a:t>Integrated Marketing Communications is when a range of promotional methods are used to portray a consistent message</a:t>
          </a:r>
          <a:endParaRPr lang="en-US" sz="3700" kern="1200"/>
        </a:p>
      </dsp:txBody>
      <dsp:txXfrm>
        <a:off x="0" y="0"/>
        <a:ext cx="9601200" cy="1790700"/>
      </dsp:txXfrm>
    </dsp:sp>
    <dsp:sp modelId="{B6ECEB57-2707-2D40-8D1D-F6E6A19DE28B}">
      <dsp:nvSpPr>
        <dsp:cNvPr id="0" name=""/>
        <dsp:cNvSpPr/>
      </dsp:nvSpPr>
      <dsp:spPr>
        <a:xfrm>
          <a:off x="0" y="1790700"/>
          <a:ext cx="9601200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C955304-962A-774A-9EE9-44E99CCCB5CC}">
      <dsp:nvSpPr>
        <dsp:cNvPr id="0" name=""/>
        <dsp:cNvSpPr/>
      </dsp:nvSpPr>
      <dsp:spPr>
        <a:xfrm>
          <a:off x="0" y="1790700"/>
          <a:ext cx="9601200" cy="1790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baseline="0"/>
            <a:t>Often multiple outlooks are used so they work in synergy with each other, meaning they have more impact together than they do alone</a:t>
          </a:r>
          <a:endParaRPr lang="en-US" sz="3700" kern="1200"/>
        </a:p>
      </dsp:txBody>
      <dsp:txXfrm>
        <a:off x="0" y="1790700"/>
        <a:ext cx="9601200" cy="17907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0EB35E-6DC1-824D-8C6B-EE7B6EA109C6}">
      <dsp:nvSpPr>
        <dsp:cNvPr id="0" name=""/>
        <dsp:cNvSpPr/>
      </dsp:nvSpPr>
      <dsp:spPr>
        <a:xfrm>
          <a:off x="0" y="0"/>
          <a:ext cx="8161020" cy="1074420"/>
        </a:xfrm>
        <a:prstGeom prst="roundRect">
          <a:avLst>
            <a:gd name="adj" fmla="val 10000"/>
          </a:avLst>
        </a:prstGeom>
        <a:solidFill>
          <a:schemeClr val="accent1"/>
        </a:solidFill>
        <a:ln>
          <a:noFill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/>
            <a:t>Social Media – Facebook, some form of customer interactive idea: create a </a:t>
          </a:r>
          <a:r>
            <a:rPr lang="en-GB" sz="2800" kern="1200" baseline="0" dirty="0" err="1"/>
            <a:t>GeoFilter</a:t>
          </a:r>
          <a:endParaRPr lang="en-US" sz="2800" kern="1200" dirty="0"/>
        </a:p>
      </dsp:txBody>
      <dsp:txXfrm>
        <a:off x="31469" y="31469"/>
        <a:ext cx="7001636" cy="1011482"/>
      </dsp:txXfrm>
    </dsp:sp>
    <dsp:sp modelId="{B7BF9B0A-1ABB-584B-9A2A-E010AB880AB6}">
      <dsp:nvSpPr>
        <dsp:cNvPr id="0" name=""/>
        <dsp:cNvSpPr/>
      </dsp:nvSpPr>
      <dsp:spPr>
        <a:xfrm>
          <a:off x="720089" y="1253489"/>
          <a:ext cx="8161020" cy="1074420"/>
        </a:xfrm>
        <a:prstGeom prst="roundRect">
          <a:avLst>
            <a:gd name="adj" fmla="val 10000"/>
          </a:avLst>
        </a:prstGeom>
        <a:solidFill>
          <a:schemeClr val="accent1"/>
        </a:solidFill>
        <a:ln>
          <a:noFill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Working with Marriott to create a package deal advertised on their website.</a:t>
          </a:r>
          <a:endParaRPr lang="en-US" sz="2800" kern="1200"/>
        </a:p>
      </dsp:txBody>
      <dsp:txXfrm>
        <a:off x="751558" y="1284958"/>
        <a:ext cx="6679619" cy="1011482"/>
      </dsp:txXfrm>
    </dsp:sp>
    <dsp:sp modelId="{526780B3-0863-074A-BD05-D06CFD470E29}">
      <dsp:nvSpPr>
        <dsp:cNvPr id="0" name=""/>
        <dsp:cNvSpPr/>
      </dsp:nvSpPr>
      <dsp:spPr>
        <a:xfrm>
          <a:off x="1440179" y="2506979"/>
          <a:ext cx="8161020" cy="1074420"/>
        </a:xfrm>
        <a:prstGeom prst="roundRect">
          <a:avLst>
            <a:gd name="adj" fmla="val 10000"/>
          </a:avLst>
        </a:prstGeom>
        <a:solidFill>
          <a:schemeClr val="accent1"/>
        </a:solidFill>
        <a:ln>
          <a:noFill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/>
            <a:t>Advertisement on other partnered websites, like US travel agents</a:t>
          </a:r>
          <a:endParaRPr lang="en-US" sz="2800" kern="1200" dirty="0"/>
        </a:p>
      </dsp:txBody>
      <dsp:txXfrm>
        <a:off x="1471648" y="2538448"/>
        <a:ext cx="6679619" cy="1011482"/>
      </dsp:txXfrm>
    </dsp:sp>
    <dsp:sp modelId="{8FB9FC4F-8822-2642-B7BD-B22E8B277B43}">
      <dsp:nvSpPr>
        <dsp:cNvPr id="0" name=""/>
        <dsp:cNvSpPr/>
      </dsp:nvSpPr>
      <dsp:spPr>
        <a:xfrm>
          <a:off x="7462647" y="814768"/>
          <a:ext cx="698373" cy="69837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in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7619781" y="814768"/>
        <a:ext cx="384105" cy="525526"/>
      </dsp:txXfrm>
    </dsp:sp>
    <dsp:sp modelId="{BD0EBFDC-47A6-AC4A-845B-C0FAB5C6645E}">
      <dsp:nvSpPr>
        <dsp:cNvPr id="0" name=""/>
        <dsp:cNvSpPr/>
      </dsp:nvSpPr>
      <dsp:spPr>
        <a:xfrm>
          <a:off x="8182737" y="2061095"/>
          <a:ext cx="698373" cy="69837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200117"/>
            <a:satOff val="-15386"/>
            <a:lumOff val="-3874"/>
            <a:alphaOff val="0"/>
          </a:schemeClr>
        </a:solidFill>
        <a:ln w="6350" cap="flat" cmpd="sng" algn="in">
          <a:solidFill>
            <a:schemeClr val="accent2">
              <a:tint val="40000"/>
              <a:alpha val="90000"/>
              <a:hueOff val="-1200117"/>
              <a:satOff val="-15386"/>
              <a:lumOff val="-387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339871" y="2061095"/>
        <a:ext cx="384105" cy="5255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7344C-B5AE-4F4C-98D5-654086F45BD7}">
      <dsp:nvSpPr>
        <dsp:cNvPr id="0" name=""/>
        <dsp:cNvSpPr/>
      </dsp:nvSpPr>
      <dsp:spPr>
        <a:xfrm>
          <a:off x="0" y="0"/>
          <a:ext cx="9601200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CC6F02-ED99-3C47-92A2-5F752F903118}">
      <dsp:nvSpPr>
        <dsp:cNvPr id="0" name=""/>
        <dsp:cNvSpPr/>
      </dsp:nvSpPr>
      <dsp:spPr>
        <a:xfrm>
          <a:off x="0" y="0"/>
          <a:ext cx="9601200" cy="1790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Methods of marketing: Social Media, working with the Marriott Hotel and other partnered websites.</a:t>
          </a:r>
        </a:p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 dirty="0"/>
        </a:p>
      </dsp:txBody>
      <dsp:txXfrm>
        <a:off x="0" y="0"/>
        <a:ext cx="9601200" cy="1790700"/>
      </dsp:txXfrm>
    </dsp:sp>
    <dsp:sp modelId="{62E01F5E-6A23-A444-A4EB-E62ACA7FD7DF}">
      <dsp:nvSpPr>
        <dsp:cNvPr id="0" name=""/>
        <dsp:cNvSpPr/>
      </dsp:nvSpPr>
      <dsp:spPr>
        <a:xfrm>
          <a:off x="0" y="1790700"/>
          <a:ext cx="9601200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C93F91-55EC-784A-90B6-748CDD239E5D}">
      <dsp:nvSpPr>
        <dsp:cNvPr id="0" name=""/>
        <dsp:cNvSpPr/>
      </dsp:nvSpPr>
      <dsp:spPr>
        <a:xfrm>
          <a:off x="0" y="1790700"/>
          <a:ext cx="9601200" cy="1790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Problems with current marketing: Travel agencies in America have a lack of information on how to advertise Wales as a destination and often miss the country out, or only providing simplistic information. </a:t>
          </a:r>
          <a:endParaRPr lang="en-US" sz="3000" kern="1200"/>
        </a:p>
      </dsp:txBody>
      <dsp:txXfrm>
        <a:off x="0" y="1790700"/>
        <a:ext cx="9601200" cy="17907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B69D0D-5FA2-544B-8909-14A01CB80C0D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BCE5FE-AF97-E643-BD33-B4F735AC7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053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BCE5FE-AF97-E643-BD33-B4F735AC72E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1391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BCE5FE-AF97-E643-BD33-B4F735AC72E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2509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OLIVIA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BCE5FE-AF97-E643-BD33-B4F735AC72E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137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BCE5FE-AF97-E643-BD33-B4F735AC72E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3679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OLIVIA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BCE5FE-AF97-E643-BD33-B4F735AC72E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9641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BCE5FE-AF97-E643-BD33-B4F735AC72E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661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OLIVIA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BCE5FE-AF97-E643-BD33-B4F735AC72E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3808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OLIVIA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BCE5FE-AF97-E643-BD33-B4F735AC72E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466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2547052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908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906829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574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558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982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5/11/18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009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32153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88376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168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01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01925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tiff"/><Relationship Id="rId5" Type="http://schemas.openxmlformats.org/officeDocument/2006/relationships/image" Target="../media/image2.jp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isitswanseabay.com/listings/gower-coast-adventures/" TargetMode="External"/><Relationship Id="rId3" Type="http://schemas.openxmlformats.org/officeDocument/2006/relationships/hyperlink" Target="https://www.elledecor.com/life-culture/travel/g3066/worlds-best-bea" TargetMode="External"/><Relationship Id="rId7" Type="http://schemas.openxmlformats.org/officeDocument/2006/relationships/hyperlink" Target="https://www.travelstore.com/explore-your-world/destinations/british-isles" TargetMode="External"/><Relationship Id="rId2" Type="http://schemas.openxmlformats.org/officeDocument/2006/relationships/hyperlink" Target="http://www.adventurefamilyinmotion.com/wp-content/uploads/2014/01/Wave-Pool-Indoor-850x490-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legraph.co.uk/travel/destinations/europe/uk/wales/8634009/The-Gower-Peninsula-Wales-the-perfect-break.html" TargetMode="External"/><Relationship Id="rId5" Type="http://schemas.openxmlformats.org/officeDocument/2006/relationships/hyperlink" Target="http://www.stickpng.com/img/icons-logos-emojis/tech-companies/facebook-icon" TargetMode="External"/><Relationship Id="rId4" Type="http://schemas.openxmlformats.org/officeDocument/2006/relationships/hyperlink" Target="https://www.shareicon.net/ghost-social-media-snapchat-snapchat-logo-88620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Marketing plan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Tia Thomas (1706468) and Olivia Griffiths (1703630)</a:t>
            </a:r>
          </a:p>
        </p:txBody>
      </p:sp>
    </p:spTree>
    <p:extLst>
      <p:ext uri="{BB962C8B-B14F-4D97-AF65-F5344CB8AC3E}">
        <p14:creationId xmlns:p14="http://schemas.microsoft.com/office/powerpoint/2010/main" val="267848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EC72FC-578D-4D68-AC57-26D7624460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9795571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0578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53052"/>
            <a:ext cx="3855720" cy="2190632"/>
          </a:xfrm>
          <a:solidFill>
            <a:schemeClr val="tx2"/>
          </a:solidFill>
        </p:spPr>
        <p:txBody>
          <a:bodyPr/>
          <a:lstStyle/>
          <a:p>
            <a:r>
              <a:rPr lang="en-GB"/>
              <a:t>Itinerary Summary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47068"/>
              </p:ext>
            </p:extLst>
          </p:nvPr>
        </p:nvGraphicFramePr>
        <p:xfrm>
          <a:off x="5660571" y="-63338"/>
          <a:ext cx="6531429" cy="692133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26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050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0615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GB" sz="1050">
                          <a:effectLst/>
                        </a:rPr>
                        <a:t> </a:t>
                      </a:r>
                      <a:endParaRPr lang="en-GB" sz="105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55056" marR="55056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SCHEDULE </a:t>
                      </a:r>
                      <a:endParaRPr lang="en-GB" sz="105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55056" marR="55056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7790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DAY 1</a:t>
                      </a:r>
                      <a:endParaRPr lang="en-GB" sz="105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55056" marR="55056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7:00PM: Arrive at Cardiff Airport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8:00PM (arrival at Swansea): Train from Cardiff Airport to Swansea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8:05PM: Check in to the Marriott Hotel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Rest of evening available for guests to enjoy a meal at the hotel and recuperate after a long day of travel.</a:t>
                      </a:r>
                      <a:endParaRPr lang="en-GB" sz="105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55056" marR="55056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39098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DAY 2</a:t>
                      </a:r>
                      <a:endParaRPr lang="en-GB" sz="105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55056" marR="55056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8:00AM: Enjoy a full cooked Welsh breakfast 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9:00AM: Travel to the Gower Peninsula 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9:30AM-2:30PM:  </a:t>
                      </a:r>
                      <a:r>
                        <a:rPr lang="en-GB" sz="1050">
                          <a:solidFill>
                            <a:schemeClr val="tx1"/>
                          </a:solidFill>
                          <a:effectLst/>
                        </a:rPr>
                        <a:t>Gower Coast Adventures</a:t>
                      </a:r>
                      <a:endParaRPr lang="en-GB" sz="105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chemeClr val="tx1"/>
                          </a:solidFill>
                          <a:effectLst/>
                        </a:rPr>
                        <a:t>3:00PM: Return to hotel to recuperate before dinner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5:00PM: Have dinner at Tino’s, possibly try traditional Welsh </a:t>
                      </a:r>
                      <a:r>
                        <a:rPr lang="en-GB" sz="1050" err="1">
                          <a:effectLst/>
                        </a:rPr>
                        <a:t>cawl</a:t>
                      </a:r>
                      <a:endParaRPr lang="en-GB" sz="1050">
                        <a:effectLst/>
                      </a:endParaRP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9:00PM: Return to the Marriott</a:t>
                      </a:r>
                      <a:endParaRPr lang="en-GB" sz="1050">
                        <a:solidFill>
                          <a:srgbClr val="FF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55056" marR="55056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39098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DAY 3</a:t>
                      </a:r>
                      <a:endParaRPr lang="en-GB" sz="105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55056" marR="55056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9:00AM: Breakfast available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10:00AM: Day at Swansea Bay to attend the Wales Air Show and enjoy the on site activities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>
                          <a:effectLst/>
                        </a:rPr>
                        <a:t>2:30 PM: Stroll around Swansea’s indoor market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4:30PM: Return to hotel to freshen up for dinner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6:00PM: Evening meal at </a:t>
                      </a:r>
                      <a:r>
                        <a:rPr lang="en-GB" sz="1050">
                          <a:solidFill>
                            <a:schemeClr val="tx1"/>
                          </a:solidFill>
                          <a:effectLst/>
                        </a:rPr>
                        <a:t>The Smugglers Haunt for</a:t>
                      </a:r>
                      <a:r>
                        <a:rPr lang="en-GB" sz="1050">
                          <a:effectLst/>
                        </a:rPr>
                        <a:t> a locally sourced dinner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9:00PM: Return to the Marriott</a:t>
                      </a:r>
                      <a:endParaRPr lang="en-GB" sz="1050">
                        <a:solidFill>
                          <a:srgbClr val="FF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55056" marR="55056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029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GB" sz="1050" kern="50">
                          <a:effectLst/>
                        </a:rPr>
                        <a:t>DAY 4</a:t>
                      </a:r>
                      <a:endParaRPr lang="en-GB" sz="105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55056" marR="55056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8:00AM: Breakfast available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9:00AM: Go to the LC and enjoy the water park 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12:00PM: Lunch at Diablo’s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2:00PM-4:00PM: Visit National Waterfront Museum </a:t>
                      </a:r>
                      <a:endParaRPr lang="en-GB" sz="105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4:30PM: Time to freshen up before dinner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6:00PM: Enjoy final meal at the hotel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GB" sz="1050" kern="50">
                          <a:effectLst/>
                        </a:rPr>
                        <a:t>8:00PM: Early finish due to early start in the morning</a:t>
                      </a:r>
                      <a:endParaRPr lang="en-GB" sz="105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55056" marR="55056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433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GB" sz="1050" kern="50">
                          <a:effectLst/>
                        </a:rPr>
                        <a:t>DAY 5</a:t>
                      </a:r>
                      <a:endParaRPr lang="en-GB" sz="105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55056" marR="55056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4:00AM: Early check-out, train to Cardiff airport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7:00AM: Board flight back to California</a:t>
                      </a:r>
                      <a:endParaRPr lang="en-GB" sz="105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55056" marR="55056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42CDC54-50E6-064E-8845-FE4F0AD3E93D}"/>
              </a:ext>
            </a:extLst>
          </p:cNvPr>
          <p:cNvSpPr txBox="1"/>
          <p:nvPr/>
        </p:nvSpPr>
        <p:spPr>
          <a:xfrm>
            <a:off x="723900" y="653052"/>
            <a:ext cx="3944353" cy="5632311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endParaRPr lang="en-GB" sz="3600" dirty="0">
              <a:solidFill>
                <a:schemeClr val="bg1"/>
              </a:solidFill>
            </a:endParaRPr>
          </a:p>
          <a:p>
            <a:r>
              <a:rPr lang="en-GB" sz="3600" dirty="0">
                <a:solidFill>
                  <a:schemeClr val="bg1"/>
                </a:solidFill>
              </a:rPr>
              <a:t>Itinerary Summary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Five day plan of family friendly and cultural activities around Swansea and the Gower Peninsula.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Designed to attract middle class families of four from America.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Estimated price before any group discounts for 2 adults and 2 children would be £4,354.75 including everything except lunch and evening meals.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96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What is Integrated Marketing Communications (IMC)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3D0178F-14B8-40AE-A9F4-6E22C99D2C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181476"/>
              </p:ext>
            </p:extLst>
          </p:nvPr>
        </p:nvGraphicFramePr>
        <p:xfrm>
          <a:off x="1289538" y="2262554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8112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3091998-84D5-4E43-8C1D-36EE1EA709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53" b="90000" l="9898" r="89975">
                        <a14:foregroundMark x1="25983" y1="21739" x2="30584" y2="18971"/>
                        <a14:foregroundMark x1="46129" y1="10294" x2="51015" y2="9853"/>
                        <a14:foregroundMark x1="41782" y1="10686" x2="46129" y2="10294"/>
                        <a14:foregroundMark x1="51015" y1="9853" x2="60406" y2="12353"/>
                        <a14:foregroundMark x1="60406" y1="12353" x2="68655" y2="18676"/>
                        <a14:foregroundMark x1="68655" y1="18676" x2="75000" y2="28382"/>
                        <a14:foregroundMark x1="75000" y1="28382" x2="78934" y2="45294"/>
                        <a14:foregroundMark x1="78553" y1="45147" x2="84010" y2="66765"/>
                        <a14:foregroundMark x1="84010" y1="66765" x2="74619" y2="68971"/>
                        <a14:foregroundMark x1="74619" y1="68971" x2="72208" y2="67647"/>
                        <a14:foregroundMark x1="72208" y1="67353" x2="66117" y2="76029"/>
                        <a14:foregroundMark x1="66117" y1="76029" x2="47208" y2="83382"/>
                        <a14:foregroundMark x1="47208" y1="83382" x2="37817" y2="81765"/>
                        <a14:foregroundMark x1="37817" y1="81765" x2="29061" y2="76029"/>
                        <a14:foregroundMark x1="29061" y1="76029" x2="22716" y2="67647"/>
                        <a14:foregroundMark x1="22208" y1="68971" x2="12310" y2="69118"/>
                        <a14:foregroundMark x1="12310" y1="69118" x2="13438" y2="62230"/>
                        <a14:foregroundMark x1="40863" y1="21176" x2="30584" y2="31618"/>
                        <a14:foregroundMark x1="30584" y1="31618" x2="44670" y2="21176"/>
                        <a14:foregroundMark x1="44670" y1="21176" x2="16117" y2="54559"/>
                        <a14:foregroundMark x1="16117" y1="54559" x2="45305" y2="28824"/>
                        <a14:foregroundMark x1="45305" y1="28824" x2="33122" y2="40882"/>
                        <a14:foregroundMark x1="33122" y1="40882" x2="47843" y2="29265"/>
                        <a14:foregroundMark x1="47843" y1="29265" x2="35025" y2="41912"/>
                        <a14:foregroundMark x1="35025" y1="41912" x2="55964" y2="25294"/>
                        <a14:foregroundMark x1="55964" y1="25294" x2="30584" y2="49706"/>
                        <a14:foregroundMark x1="30584" y1="49706" x2="49365" y2="34559"/>
                        <a14:foregroundMark x1="49365" y1="34559" x2="36548" y2="47500"/>
                        <a14:foregroundMark x1="36548" y1="47500" x2="55964" y2="33824"/>
                        <a14:foregroundMark x1="55964" y1="33824" x2="29442" y2="59265"/>
                        <a14:foregroundMark x1="29442" y1="59265" x2="56726" y2="39118"/>
                        <a14:foregroundMark x1="56726" y1="39118" x2="27665" y2="67059"/>
                        <a14:foregroundMark x1="27665" y1="67059" x2="63579" y2="38971"/>
                        <a14:foregroundMark x1="63579" y1="38971" x2="42005" y2="57941"/>
                        <a14:foregroundMark x1="42005" y1="57941" x2="63452" y2="42647"/>
                        <a14:foregroundMark x1="63452" y1="42647" x2="48731" y2="57647"/>
                        <a14:foregroundMark x1="48731" y1="57647" x2="61421" y2="49706"/>
                        <a14:foregroundMark x1="61421" y1="49706" x2="47335" y2="63824"/>
                        <a14:foregroundMark x1="47335" y1="63824" x2="63198" y2="53382"/>
                        <a14:foregroundMark x1="63198" y1="53382" x2="42766" y2="71765"/>
                        <a14:foregroundMark x1="42766" y1="71765" x2="63579" y2="55882"/>
                        <a14:foregroundMark x1="63579" y1="55882" x2="38325" y2="77941"/>
                        <a14:foregroundMark x1="38325" y1="77941" x2="57487" y2="65147"/>
                        <a14:foregroundMark x1="57487" y1="65147" x2="43655" y2="78529"/>
                        <a14:foregroundMark x1="43655" y1="78529" x2="65102" y2="64412"/>
                        <a14:foregroundMark x1="65102" y1="64412" x2="45431" y2="79118"/>
                        <a14:foregroundMark x1="45431" y1="79118" x2="61802" y2="67794"/>
                        <a14:foregroundMark x1="61802" y1="67794" x2="50381" y2="77647"/>
                        <a14:foregroundMark x1="50381" y1="77647" x2="69162" y2="66324"/>
                        <a14:foregroundMark x1="69162" y1="66324" x2="52284" y2="79118"/>
                        <a14:foregroundMark x1="52284" y1="79118" x2="61041" y2="72941"/>
                        <a14:foregroundMark x1="61041" y1="72941" x2="53426" y2="80147"/>
                        <a14:foregroundMark x1="53426" y1="80147" x2="67893" y2="70882"/>
                        <a14:foregroundMark x1="45178" y1="77794" x2="34772" y2="74118"/>
                        <a14:foregroundMark x1="34772" y1="74118" x2="26396" y2="68088"/>
                        <a14:foregroundMark x1="19289" y1="44706" x2="19733" y2="37348"/>
                        <a14:foregroundMark x1="27864" y1="21528" x2="34391" y2="17206"/>
                        <a14:foregroundMark x1="34391" y1="17206" x2="43782" y2="15147"/>
                        <a14:foregroundMark x1="43782" y1="15147" x2="63071" y2="20735"/>
                        <a14:foregroundMark x1="63071" y1="20735" x2="74239" y2="40588"/>
                        <a14:foregroundMark x1="74239" y1="40588" x2="75254" y2="44118"/>
                        <a14:foregroundMark x1="71447" y1="26618" x2="49873" y2="11912"/>
                        <a14:foregroundMark x1="55584" y1="21176" x2="55457" y2="37353"/>
                        <a14:foregroundMark x1="20812" y1="41324" x2="20178" y2="46029"/>
                        <a14:foregroundMark x1="17766" y1="44448" x2="17766" y2="44706"/>
                        <a14:foregroundMark x1="20939" y1="42794" x2="39975" y2="40000"/>
                        <a14:foregroundMark x1="33122" y1="43529" x2="30203" y2="44118"/>
                        <a14:foregroundMark x1="30203" y1="43971" x2="27284" y2="46471"/>
                        <a14:foregroundMark x1="27284" y1="46176" x2="37437" y2="47353"/>
                        <a14:foregroundMark x1="37437" y1="47353" x2="36929" y2="48824"/>
                        <a14:foregroundMark x1="24619" y1="47059" x2="39975" y2="50147"/>
                        <a14:foregroundMark x1="61421" y1="50882" x2="71447" y2="50882"/>
                        <a14:foregroundMark x1="71447" y1="50882" x2="71574" y2="50588"/>
                        <a14:foregroundMark x1="18254" y1="42453" x2="18528" y2="43088"/>
                        <a14:foregroundMark x1="57234" y1="37941" x2="56345" y2="39853"/>
                        <a14:foregroundMark x1="13071" y1="46471" x2="16751" y2="46176"/>
                        <a14:backgroundMark x1="14038" y1="42852" x2="7614" y2="43382"/>
                        <a14:backgroundMark x1="7614" y1="43382" x2="14013" y2="42965"/>
                        <a14:backgroundMark x1="11041" y1="48676" x2="11041" y2="48676"/>
                        <a14:backgroundMark x1="11041" y1="47353" x2="13071" y2="55147"/>
                        <a14:backgroundMark x1="11548" y1="47794" x2="11548" y2="47794"/>
                        <a14:backgroundMark x1="10660" y1="41912" x2="12183" y2="46471"/>
                        <a14:backgroundMark x1="11168" y1="45294" x2="10787" y2="48824"/>
                        <a14:backgroundMark x1="13452" y1="54412" x2="13071" y2="62206"/>
                        <a14:backgroundMark x1="42386" y1="83235" x2="42386" y2="83235"/>
                        <a14:backgroundMark x1="43020" y1="10294" x2="43020" y2="10294"/>
                        <a14:backgroundMark x1="41497" y1="10294" x2="39594" y2="11176"/>
                        <a14:backgroundMark x1="39594" y1="11029" x2="36929" y2="12353"/>
                        <a14:backgroundMark x1="36929" y1="12206" x2="34010" y2="13824"/>
                        <a14:backgroundMark x1="34010" y1="13529" x2="30330" y2="15882"/>
                        <a14:backgroundMark x1="30330" y1="15735" x2="26777" y2="18235"/>
                        <a14:backgroundMark x1="28426" y1="17647" x2="25127" y2="21029"/>
                        <a14:backgroundMark x1="25000" y1="20882" x2="21320" y2="25441"/>
                        <a14:backgroundMark x1="21701" y1="25441" x2="19543" y2="30588"/>
                        <a14:backgroundMark x1="19289" y1="30735" x2="17513" y2="36324"/>
                        <a14:backgroundMark x1="17386" y1="36765" x2="16878" y2="40441"/>
                        <a14:backgroundMark x1="16878" y1="40294" x2="16878" y2="40294"/>
                        <a14:backgroundMark x1="17893" y1="34853" x2="17513" y2="36765"/>
                        <a14:backgroundMark x1="16244" y1="40735" x2="15482" y2="43676"/>
                        <a14:backgroundMark x1="16244" y1="40735" x2="16117" y2="42206"/>
                        <a14:backgroundMark x1="16244" y1="40294" x2="16371" y2="41471"/>
                        <a14:backgroundMark x1="15736" y1="44212" x2="15736" y2="43235"/>
                      </a14:backgroundRemoval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r="4" b="17835"/>
          <a:stretch/>
        </p:blipFill>
        <p:spPr>
          <a:xfrm>
            <a:off x="903514" y="918364"/>
            <a:ext cx="3020596" cy="2140700"/>
          </a:xfrm>
          <a:prstGeom prst="rect">
            <a:avLst/>
          </a:prstGeom>
          <a:gradFill>
            <a:gsLst>
              <a:gs pos="0">
                <a:srgbClr val="DCD8DD"/>
              </a:gs>
              <a:gs pos="50000">
                <a:schemeClr val="bg2">
                  <a:tint val="98000"/>
                  <a:shade val="90000"/>
                  <a:satMod val="130000"/>
                  <a:lumMod val="103000"/>
                </a:schemeClr>
              </a:gs>
              <a:gs pos="100000">
                <a:schemeClr val="bg1"/>
              </a:gs>
            </a:gsLst>
            <a:lin ang="5400000" scaled="0"/>
          </a:gradFill>
        </p:spPr>
      </p:pic>
      <p:pic>
        <p:nvPicPr>
          <p:cNvPr id="10" name="Content Placeholder 4">
            <a:extLst>
              <a:ext uri="{FF2B5EF4-FFF2-40B4-BE49-F238E27FC236}">
                <a16:creationId xmlns:a16="http://schemas.microsoft.com/office/drawing/2014/main" id="{593FA183-597E-C94D-9BB1-99ECA3105C4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7291"/>
          <a:stretch/>
        </p:blipFill>
        <p:spPr>
          <a:xfrm>
            <a:off x="8818314" y="4312642"/>
            <a:ext cx="3020596" cy="238520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514" y="3059064"/>
            <a:ext cx="5712439" cy="1654449"/>
          </a:xfrm>
        </p:spPr>
        <p:txBody>
          <a:bodyPr anchor="ctr">
            <a:normAutofit/>
          </a:bodyPr>
          <a:lstStyle/>
          <a:p>
            <a:r>
              <a:rPr lang="en-GB" sz="3600" dirty="0"/>
              <a:t>Visual Display of branding </a:t>
            </a:r>
            <a:br>
              <a:rPr lang="en-GB" sz="3600" dirty="0"/>
            </a:br>
            <a:r>
              <a:rPr lang="en-GB" sz="3600" dirty="0"/>
              <a:t>Key messages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AEEFF0D-C057-4BE9-95A5-E4AD5E2F19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3514" y="4460215"/>
            <a:ext cx="7299138" cy="2385207"/>
          </a:xfrm>
        </p:spPr>
        <p:txBody>
          <a:bodyPr>
            <a:normAutofit/>
          </a:bodyPr>
          <a:lstStyle/>
          <a:p>
            <a:r>
              <a:rPr lang="en-US" sz="2400" dirty="0"/>
              <a:t>Explore Swansea company name</a:t>
            </a:r>
          </a:p>
          <a:p>
            <a:r>
              <a:rPr lang="en-US" sz="2400" dirty="0"/>
              <a:t>Images of the nature spots, events and pictures of children having fun doing family activities on offer in Swansea</a:t>
            </a:r>
          </a:p>
          <a:p>
            <a:r>
              <a:rPr lang="en-US" sz="2400" dirty="0"/>
              <a:t>A </a:t>
            </a:r>
            <a:r>
              <a:rPr lang="en-GB" sz="2400" dirty="0"/>
              <a:t>colourful</a:t>
            </a:r>
            <a:r>
              <a:rPr lang="en-US" sz="2400" dirty="0"/>
              <a:t>, fun logo, relating to the nature theme </a:t>
            </a:r>
          </a:p>
          <a:p>
            <a:endParaRPr lang="en-US" sz="19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0298E9-6577-764F-8D2C-47FD91D05B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2648" y="359298"/>
            <a:ext cx="4355666" cy="25109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F21F172-FA52-0C4F-8C22-FC2D791F71D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7334" r="-2" b="40500"/>
          <a:stretch/>
        </p:blipFill>
        <p:spPr>
          <a:xfrm>
            <a:off x="8202652" y="1952439"/>
            <a:ext cx="3313747" cy="214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581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Media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453474-DA32-4992-A354-961DF7E1D0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2464840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79598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9D00D68-D372-2C4E-AA0A-90C073E8BD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" y="369633"/>
            <a:ext cx="5096704" cy="3032539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B45049DA-DBD0-3D40-A3ED-E23131367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9291" y="901960"/>
            <a:ext cx="6176776" cy="1485900"/>
          </a:xfrm>
        </p:spPr>
        <p:txBody>
          <a:bodyPr>
            <a:normAutofit/>
          </a:bodyPr>
          <a:lstStyle/>
          <a:p>
            <a:r>
              <a:rPr lang="en-GB" sz="3600" dirty="0"/>
              <a:t>Social Media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3113C11-B01E-944E-8557-4E776C9C50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3217" y="3402172"/>
            <a:ext cx="1893612" cy="18936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E720AA7-5C0A-3D42-A574-4B2B4B4465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5574" y="5115822"/>
            <a:ext cx="1080417" cy="10804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4BFD7C-C3C5-B941-A65B-D64E58C1087C}"/>
              </a:ext>
            </a:extLst>
          </p:cNvPr>
          <p:cNvSpPr txBox="1"/>
          <p:nvPr/>
        </p:nvSpPr>
        <p:spPr>
          <a:xfrm>
            <a:off x="6364837" y="1645286"/>
            <a:ext cx="53900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GB" sz="2400" dirty="0">
                <a:solidFill>
                  <a:schemeClr val="tx2"/>
                </a:solidFill>
              </a:rPr>
              <a:t>Social Media is free to use, can reach a large amount of people and is able to target specific audiences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2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en-GB" sz="2400" dirty="0">
                <a:solidFill>
                  <a:schemeClr val="tx2"/>
                </a:solidFill>
              </a:rPr>
              <a:t>Snapchat provide a customisable </a:t>
            </a:r>
            <a:r>
              <a:rPr lang="en-GB" sz="2400" dirty="0" err="1">
                <a:solidFill>
                  <a:schemeClr val="tx2"/>
                </a:solidFill>
              </a:rPr>
              <a:t>GeoFilter</a:t>
            </a:r>
            <a:r>
              <a:rPr lang="en-GB" sz="2400" dirty="0">
                <a:solidFill>
                  <a:schemeClr val="tx2"/>
                </a:solidFill>
              </a:rPr>
              <a:t> service, price will vary depending on the size you wish the filter to cover.</a:t>
            </a:r>
          </a:p>
        </p:txBody>
      </p:sp>
      <p:pic>
        <p:nvPicPr>
          <p:cNvPr id="28" name="Content Placeholder 4">
            <a:extLst>
              <a:ext uri="{FF2B5EF4-FFF2-40B4-BE49-F238E27FC236}">
                <a16:creationId xmlns:a16="http://schemas.microsoft.com/office/drawing/2014/main" id="{5C3C7741-7AB0-2449-BC9B-C2FB351EEB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144" y="3402172"/>
            <a:ext cx="1716044" cy="3484355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4179412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9">
            <a:extLst>
              <a:ext uri="{FF2B5EF4-FFF2-40B4-BE49-F238E27FC236}">
                <a16:creationId xmlns:a16="http://schemas.microsoft.com/office/drawing/2014/main" id="{825E602A-53EB-4CB1-9633-3EC058740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31">
            <a:extLst>
              <a:ext uri="{FF2B5EF4-FFF2-40B4-BE49-F238E27FC236}">
                <a16:creationId xmlns:a16="http://schemas.microsoft.com/office/drawing/2014/main" id="{E832F3F2-2294-4A8D-ABDC-234B853C7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A635FCDF-670F-4AF7-943A-14B224DF46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867" y="3901489"/>
            <a:ext cx="4051812" cy="2086682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9D00D68-D372-2C4E-AA0A-90C073E8BD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752720"/>
            <a:ext cx="5972303" cy="279205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B45049DA-DBD0-3D40-A3ED-E23131367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52719"/>
            <a:ext cx="6176776" cy="1485900"/>
          </a:xfrm>
        </p:spPr>
        <p:txBody>
          <a:bodyPr>
            <a:normAutofit/>
          </a:bodyPr>
          <a:lstStyle/>
          <a:p>
            <a:r>
              <a:rPr lang="en-GB" dirty="0"/>
              <a:t>Marriott</a:t>
            </a:r>
          </a:p>
        </p:txBody>
      </p:sp>
      <p:sp>
        <p:nvSpPr>
          <p:cNvPr id="25" name="Content Placeholder 9">
            <a:extLst>
              <a:ext uri="{FF2B5EF4-FFF2-40B4-BE49-F238E27FC236}">
                <a16:creationId xmlns:a16="http://schemas.microsoft.com/office/drawing/2014/main" id="{243239D7-318E-4315-94C2-CC57A52EF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767889"/>
            <a:ext cx="6176776" cy="42672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-383540"/>
            <a:r>
              <a:rPr lang="en-US" sz="2800" dirty="0"/>
              <a:t>Familiarity for guests from all over the world.</a:t>
            </a:r>
          </a:p>
          <a:p>
            <a:pPr marL="0" indent="-383540"/>
            <a:r>
              <a:rPr lang="en-US" sz="2800" dirty="0"/>
              <a:t>Assurance of standard.</a:t>
            </a:r>
          </a:p>
          <a:p>
            <a:pPr marL="0" indent="-383540"/>
            <a:r>
              <a:rPr lang="en-US" sz="2800" dirty="0"/>
              <a:t>More likely to offer discounts for bulk bookings allowing more margin for profit.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215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0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7FA75FEC-CB04-4136-B90A-CB24D9F11F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184" b="4"/>
          <a:stretch/>
        </p:blipFill>
        <p:spPr>
          <a:xfrm>
            <a:off x="6104467" y="2265037"/>
            <a:ext cx="2445173" cy="3749039"/>
          </a:xfrm>
          <a:prstGeom prst="rect">
            <a:avLst/>
          </a:prstGeom>
        </p:spPr>
      </p:pic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B371552B-2696-4ABD-B926-058220FE92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476" r="2838" b="8"/>
          <a:stretch/>
        </p:blipFill>
        <p:spPr>
          <a:xfrm>
            <a:off x="8631283" y="1175657"/>
            <a:ext cx="3460987" cy="2673910"/>
          </a:xfrm>
          <a:prstGeom prst="rect">
            <a:avLst/>
          </a:prstGeom>
        </p:spPr>
      </p:pic>
      <p:pic>
        <p:nvPicPr>
          <p:cNvPr id="2" name="Picture 2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B3A1B687-36BB-4A04-AAD9-1DEACA3CE3A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523" r="-3" b="35089"/>
          <a:stretch/>
        </p:blipFill>
        <p:spPr>
          <a:xfrm>
            <a:off x="8710507" y="4169734"/>
            <a:ext cx="3097170" cy="2524980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B45049DA-DBD0-3D40-A3ED-E23131367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Partnered Websites</a:t>
            </a:r>
          </a:p>
        </p:txBody>
      </p:sp>
      <p:sp>
        <p:nvSpPr>
          <p:cNvPr id="25" name="Content Placeholder 9">
            <a:extLst>
              <a:ext uri="{FF2B5EF4-FFF2-40B4-BE49-F238E27FC236}">
                <a16:creationId xmlns:a16="http://schemas.microsoft.com/office/drawing/2014/main" id="{243239D7-318E-4315-94C2-CC57A52EF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0343" y="1502229"/>
            <a:ext cx="4696567" cy="436517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83540" indent="-383540"/>
            <a:r>
              <a:rPr lang="en-US" sz="2400" dirty="0"/>
              <a:t>Lack of information and advertisement for holidays in Wales. </a:t>
            </a:r>
          </a:p>
          <a:p>
            <a:pPr marL="383540" indent="-383540"/>
            <a:r>
              <a:rPr lang="en-US" sz="2400" dirty="0"/>
              <a:t>Propose to advertise and sell the package and Wales as a destination in American travel agencies and on American travel websites. </a:t>
            </a:r>
          </a:p>
          <a:p>
            <a:pPr marL="383540" indent="-383540"/>
            <a:r>
              <a:rPr lang="en-US" sz="2400" dirty="0"/>
              <a:t>Using advertising banners on any partnered websites, e.g. Marriott which will link to website or Facebook page. </a:t>
            </a:r>
          </a:p>
          <a:p>
            <a:pPr marL="383540" indent="-383540"/>
            <a:r>
              <a:rPr lang="en-US" sz="2400"/>
              <a:t>Advertise on pages for events happening in Swansea, such as the Wales Air Show.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853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1FAD8-9DE6-C044-B78C-F29E19054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4F2F48-A80A-4DF9-BEB0-9629137452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9450257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1630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7482" y="1428750"/>
            <a:ext cx="10381129" cy="524099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383540" indent="-383540"/>
            <a:r>
              <a:rPr lang="en-GB" dirty="0" err="1"/>
              <a:t>Adventurefamilyinmotion.com</a:t>
            </a:r>
            <a:r>
              <a:rPr lang="en-GB" dirty="0"/>
              <a:t>. (2018). [Online] Available at: </a:t>
            </a:r>
            <a:r>
              <a:rPr lang="en-GB" dirty="0">
                <a:hlinkClick r:id="rId2"/>
              </a:rPr>
              <a:t>http://www.adventurefamilyinmotion.com/wp-content/uploads/2014/01/Wave-Pool-Indoor-850x490-3.jpg</a:t>
            </a:r>
            <a:r>
              <a:rPr lang="en-GB" dirty="0"/>
              <a:t> [Accessed 2 May 2018].</a:t>
            </a:r>
          </a:p>
          <a:p>
            <a:pPr marL="311785" indent="-383540"/>
            <a:r>
              <a:rPr lang="en-GB" dirty="0"/>
              <a:t>ELLE Decor. (2016). The Best Beaches In The World. [Online] Available at: </a:t>
            </a:r>
            <a:r>
              <a:rPr lang="en-GB" dirty="0">
                <a:hlinkClick r:id="rId3"/>
              </a:rPr>
              <a:t>https://www.elledecor.com/life-culture/travel/g3066/worlds-best-bea</a:t>
            </a:r>
            <a:r>
              <a:rPr lang="en-GB" dirty="0"/>
              <a:t> [Accessed 7 May 2018].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/>
              <a:t>Marriott. (2018), </a:t>
            </a:r>
            <a:r>
              <a:rPr lang="en-GB" i="1" dirty="0"/>
              <a:t>Marriott Logo PNG</a:t>
            </a:r>
            <a:r>
              <a:rPr lang="en-GB" dirty="0"/>
              <a:t> [Online]. Available at: </a:t>
            </a:r>
            <a:r>
              <a:rPr lang="en-GB" u="sng" dirty="0"/>
              <a:t>http://</a:t>
            </a:r>
            <a:r>
              <a:rPr lang="en-GB" u="sng" dirty="0" err="1"/>
              <a:t>www.stickpng.com</a:t>
            </a:r>
            <a:r>
              <a:rPr lang="en-GB" u="sng" dirty="0"/>
              <a:t>/</a:t>
            </a:r>
            <a:r>
              <a:rPr lang="en-GB" u="sng" dirty="0" err="1"/>
              <a:t>img</a:t>
            </a:r>
            <a:r>
              <a:rPr lang="en-GB" u="sng" dirty="0"/>
              <a:t>/icons-logos-emojis/iconic-brands/</a:t>
            </a:r>
            <a:r>
              <a:rPr lang="en-GB" u="sng" dirty="0" err="1"/>
              <a:t>marriott</a:t>
            </a:r>
            <a:r>
              <a:rPr lang="en-GB" u="sng" dirty="0"/>
              <a:t>-logo</a:t>
            </a:r>
            <a:r>
              <a:rPr lang="en-GB" dirty="0"/>
              <a:t> [Accessed 6 May 2018].</a:t>
            </a:r>
          </a:p>
          <a:p>
            <a:pPr marL="311785" indent="-383540"/>
            <a:r>
              <a:rPr lang="en-GB" dirty="0" err="1"/>
              <a:t>Pickton</a:t>
            </a:r>
            <a:r>
              <a:rPr lang="en-GB" dirty="0"/>
              <a:t>, D. and Broderick, A. (2018). </a:t>
            </a:r>
            <a:r>
              <a:rPr lang="en-GB" i="1" dirty="0" err="1"/>
              <a:t>Intergrated</a:t>
            </a:r>
            <a:r>
              <a:rPr lang="en-GB" i="1" dirty="0"/>
              <a:t> Marketing Communications</a:t>
            </a:r>
            <a:r>
              <a:rPr lang="en-GB" dirty="0"/>
              <a:t>. 2nd ed. Harlow: Pearson.</a:t>
            </a:r>
          </a:p>
          <a:p>
            <a:pPr marL="311785" indent="-383540"/>
            <a:r>
              <a:rPr lang="en-GB" dirty="0" err="1"/>
              <a:t>Shareicon.net</a:t>
            </a:r>
            <a:r>
              <a:rPr lang="en-GB" dirty="0"/>
              <a:t>. (2018). Ghost, social media, Snapchat, snapchat logo. [Online] Available at: </a:t>
            </a:r>
            <a:r>
              <a:rPr lang="en-GB" dirty="0">
                <a:hlinkClick r:id="rId4"/>
              </a:rPr>
              <a:t>https://www.shareicon.net/ghost-social-media-snapchat-snapchat-logo-886200</a:t>
            </a:r>
            <a:r>
              <a:rPr lang="en-GB" dirty="0"/>
              <a:t> [Accessed 2 May 2018].</a:t>
            </a:r>
            <a:endParaRPr lang="en-GB" dirty="0">
              <a:solidFill>
                <a:schemeClr val="tx1"/>
              </a:solidFill>
            </a:endParaRPr>
          </a:p>
          <a:p>
            <a:pPr marL="311785" indent="-383540"/>
            <a:r>
              <a:rPr lang="en-GB" dirty="0" err="1"/>
              <a:t>Stickpng.com</a:t>
            </a:r>
            <a:r>
              <a:rPr lang="en-GB" dirty="0"/>
              <a:t>. (2018). Facebook Icon transparent PNG - </a:t>
            </a:r>
            <a:r>
              <a:rPr lang="en-GB" dirty="0" err="1"/>
              <a:t>StickPNG</a:t>
            </a:r>
            <a:r>
              <a:rPr lang="en-GB" dirty="0"/>
              <a:t>. [Online] Available at: </a:t>
            </a:r>
            <a:r>
              <a:rPr lang="en-GB" dirty="0">
                <a:hlinkClick r:id="rId5"/>
              </a:rPr>
              <a:t>http://www.stickpng.com/img/icons-logos-emojis/tech-companies/facebook-icon</a:t>
            </a:r>
            <a:r>
              <a:rPr lang="en-GB" dirty="0"/>
              <a:t> [Accessed 1 May 2018].</a:t>
            </a:r>
            <a:endParaRPr lang="en-GB" dirty="0">
              <a:solidFill>
                <a:schemeClr val="tx1"/>
              </a:solidFill>
            </a:endParaRPr>
          </a:p>
          <a:p>
            <a:pPr marL="311785" indent="-383540"/>
            <a:r>
              <a:rPr lang="en-GB" dirty="0" err="1"/>
              <a:t>Telegraph.co.uk</a:t>
            </a:r>
            <a:r>
              <a:rPr lang="en-GB" dirty="0"/>
              <a:t>. (2011). The Gower Peninsula, Wales: the perfect break. [Online] Available at: </a:t>
            </a:r>
            <a:r>
              <a:rPr lang="en-GB" dirty="0">
                <a:hlinkClick r:id="rId6"/>
              </a:rPr>
              <a:t>https://www.telegraph.co.uk/travel/destinations/europe/uk/wales/8634009/The-Gower-Peninsula-Wales-the-perfect-break.html</a:t>
            </a:r>
            <a:r>
              <a:rPr lang="en-GB" dirty="0"/>
              <a:t> [Accessed 6 May 2018].</a:t>
            </a:r>
            <a:endParaRPr lang="en-GB" dirty="0">
              <a:solidFill>
                <a:schemeClr val="tx1"/>
              </a:solidFill>
            </a:endParaRPr>
          </a:p>
          <a:p>
            <a:pPr marL="311785" indent="-383540"/>
            <a:r>
              <a:rPr lang="en-GB" dirty="0" err="1"/>
              <a:t>TravelStore</a:t>
            </a:r>
            <a:r>
              <a:rPr lang="en-GB" dirty="0"/>
              <a:t>. (2018). Britain-England-Scotland. [Online] Available at: </a:t>
            </a:r>
            <a:r>
              <a:rPr lang="en-GB" dirty="0">
                <a:hlinkClick r:id="rId7"/>
              </a:rPr>
              <a:t>https://www.travelstore.com/explore-your-world/destinations/british-isles</a:t>
            </a:r>
            <a:r>
              <a:rPr lang="en-GB" dirty="0"/>
              <a:t> [Accessed 2 May 2018].</a:t>
            </a:r>
            <a:endParaRPr lang="en-GB" dirty="0">
              <a:solidFill>
                <a:schemeClr val="tx1"/>
              </a:solidFill>
            </a:endParaRPr>
          </a:p>
          <a:p>
            <a:pPr marL="311785" indent="-383540"/>
            <a:r>
              <a:rPr lang="en-GB" dirty="0"/>
              <a:t>Visit Swansea Bay. (2018). Gower Coast Adventures. [Online] Available at: </a:t>
            </a:r>
            <a:r>
              <a:rPr lang="en-GB" dirty="0">
                <a:hlinkClick r:id="rId8"/>
              </a:rPr>
              <a:t>https://www.visitswanseabay.com/listings/gower-coast-adventures/</a:t>
            </a:r>
            <a:r>
              <a:rPr lang="en-GB" dirty="0"/>
              <a:t> [Accessed 4 May 2018].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383540" indent="-383540"/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383540" indent="-38354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974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rop">
  <a:themeElements>
    <a:clrScheme name="Custom 4">
      <a:dk1>
        <a:srgbClr val="000000"/>
      </a:dk1>
      <a:lt1>
        <a:srgbClr val="FFFFFF"/>
      </a:lt1>
      <a:dk2>
        <a:srgbClr val="373545"/>
      </a:dk2>
      <a:lt2>
        <a:srgbClr val="DCD8DC"/>
      </a:lt2>
      <a:accent1>
        <a:srgbClr val="363545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8683C6"/>
      </a:hlink>
      <a:folHlink>
        <a:srgbClr val="8C8C8C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{A9B96388-5B7B-9C4D-A102-8E5F1BB69C40}tf10001072</Template>
  <TotalTime>0</TotalTime>
  <Words>684</Words>
  <Application>Microsoft Macintosh PowerPoint</Application>
  <PresentationFormat>Widescreen</PresentationFormat>
  <Paragraphs>105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Franklin Gothic Book</vt:lpstr>
      <vt:lpstr>Times New Roman</vt:lpstr>
      <vt:lpstr>Wingdings</vt:lpstr>
      <vt:lpstr>Crop</vt:lpstr>
      <vt:lpstr>Marketing plan</vt:lpstr>
      <vt:lpstr>Overview</vt:lpstr>
      <vt:lpstr>Itinerary Summary</vt:lpstr>
      <vt:lpstr>What is Integrated Marketing Communications (IMC)</vt:lpstr>
      <vt:lpstr>Visual Display of branding  Key messages</vt:lpstr>
      <vt:lpstr>Media strategies</vt:lpstr>
      <vt:lpstr>Social Media</vt:lpstr>
      <vt:lpstr>Marriott</vt:lpstr>
      <vt:lpstr>Partnered Websites</vt:lpstr>
      <vt:lpstr>Summary</vt:lpstr>
      <vt:lpstr>References</vt:lpstr>
    </vt:vector>
  </TitlesOfParts>
  <LinksUpToDate>false</LinksUpToDate>
  <SharedDoc>false</SharedDoc>
  <HyperlinksChanged>false</HyperlinksChanged>
  <AppVersion>16.0012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plan</dc:title>
  <cp:lastModifiedBy>Tia Thomas (1706468)</cp:lastModifiedBy>
  <cp:revision>1</cp:revision>
  <dcterms:modified xsi:type="dcterms:W3CDTF">2018-05-11T10:17:44Z</dcterms:modified>
</cp:coreProperties>
</file>