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handoutMasterIdLst>
    <p:handoutMasterId r:id="rId24"/>
  </p:handoutMasterIdLst>
  <p:sldIdLst>
    <p:sldId id="269" r:id="rId2"/>
    <p:sldId id="277" r:id="rId3"/>
    <p:sldId id="257" r:id="rId4"/>
    <p:sldId id="258" r:id="rId5"/>
    <p:sldId id="259" r:id="rId6"/>
    <p:sldId id="260" r:id="rId7"/>
    <p:sldId id="261" r:id="rId8"/>
    <p:sldId id="262" r:id="rId9"/>
    <p:sldId id="263" r:id="rId10"/>
    <p:sldId id="264" r:id="rId11"/>
    <p:sldId id="265" r:id="rId12"/>
    <p:sldId id="266" r:id="rId13"/>
    <p:sldId id="270" r:id="rId14"/>
    <p:sldId id="273" r:id="rId15"/>
    <p:sldId id="274" r:id="rId16"/>
    <p:sldId id="278" r:id="rId17"/>
    <p:sldId id="272" r:id="rId18"/>
    <p:sldId id="275" r:id="rId19"/>
    <p:sldId id="276" r:id="rId20"/>
    <p:sldId id="267" r:id="rId21"/>
    <p:sldId id="268" r:id="rId2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2" d="100"/>
          <a:sy n="72" d="100"/>
        </p:scale>
        <p:origin x="90"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9648F0ED-2F5A-437E-AB5A-095BD57AD986}" type="datetimeFigureOut">
              <a:rPr lang="en-US" smtClean="0"/>
              <a:t>15-Dec-16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E3AB347D-1BEB-4A0C-9B71-ACDDEDB361D2}" type="slidenum">
              <a:rPr lang="en-US" smtClean="0"/>
              <a:t>‹#›</a:t>
            </a:fld>
            <a:endParaRPr lang="en-US"/>
          </a:p>
        </p:txBody>
      </p:sp>
    </p:spTree>
    <p:extLst>
      <p:ext uri="{BB962C8B-B14F-4D97-AF65-F5344CB8AC3E}">
        <p14:creationId xmlns:p14="http://schemas.microsoft.com/office/powerpoint/2010/main" val="352985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F60F463-6E38-431B-9107-D1DD298E7186}" type="datetimeFigureOut">
              <a:rPr lang="en-US" smtClean="0"/>
              <a:t>15-Dec-16</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6806802-793D-4AAF-90DC-646D73CC75B0}" type="slidenum">
              <a:rPr lang="en-US" smtClean="0"/>
              <a:t>‹#›</a:t>
            </a:fld>
            <a:endParaRPr lang="en-US"/>
          </a:p>
        </p:txBody>
      </p:sp>
    </p:spTree>
    <p:extLst>
      <p:ext uri="{BB962C8B-B14F-4D97-AF65-F5344CB8AC3E}">
        <p14:creationId xmlns:p14="http://schemas.microsoft.com/office/powerpoint/2010/main" val="3974966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16038" y="1033463"/>
            <a:ext cx="9191626" cy="5170487"/>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2682307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2189017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3</a:t>
            </a:fld>
            <a:endParaRPr lang="en-US" dirty="0">
              <a:solidFill>
                <a:prstClr val="black"/>
              </a:solidFill>
            </a:endParaRPr>
          </a:p>
        </p:txBody>
      </p:sp>
    </p:spTree>
    <p:extLst>
      <p:ext uri="{BB962C8B-B14F-4D97-AF65-F5344CB8AC3E}">
        <p14:creationId xmlns:p14="http://schemas.microsoft.com/office/powerpoint/2010/main" val="2670978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4</a:t>
            </a:fld>
            <a:endParaRPr lang="en-US" dirty="0">
              <a:solidFill>
                <a:prstClr val="black"/>
              </a:solidFill>
            </a:endParaRPr>
          </a:p>
        </p:txBody>
      </p:sp>
    </p:spTree>
    <p:extLst>
      <p:ext uri="{BB962C8B-B14F-4D97-AF65-F5344CB8AC3E}">
        <p14:creationId xmlns:p14="http://schemas.microsoft.com/office/powerpoint/2010/main" val="3776362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5</a:t>
            </a:fld>
            <a:endParaRPr lang="en-US" dirty="0">
              <a:solidFill>
                <a:prstClr val="black"/>
              </a:solidFill>
            </a:endParaRPr>
          </a:p>
        </p:txBody>
      </p:sp>
    </p:spTree>
    <p:extLst>
      <p:ext uri="{BB962C8B-B14F-4D97-AF65-F5344CB8AC3E}">
        <p14:creationId xmlns:p14="http://schemas.microsoft.com/office/powerpoint/2010/main" val="945157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6</a:t>
            </a:fld>
            <a:endParaRPr lang="en-US" dirty="0">
              <a:solidFill>
                <a:prstClr val="black"/>
              </a:solidFill>
            </a:endParaRPr>
          </a:p>
        </p:txBody>
      </p:sp>
    </p:spTree>
    <p:extLst>
      <p:ext uri="{BB962C8B-B14F-4D97-AF65-F5344CB8AC3E}">
        <p14:creationId xmlns:p14="http://schemas.microsoft.com/office/powerpoint/2010/main" val="3574398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7</a:t>
            </a:fld>
            <a:endParaRPr lang="en-US" dirty="0">
              <a:solidFill>
                <a:prstClr val="black"/>
              </a:solidFill>
            </a:endParaRPr>
          </a:p>
        </p:txBody>
      </p:sp>
    </p:spTree>
    <p:extLst>
      <p:ext uri="{BB962C8B-B14F-4D97-AF65-F5344CB8AC3E}">
        <p14:creationId xmlns:p14="http://schemas.microsoft.com/office/powerpoint/2010/main" val="13146008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8</a:t>
            </a:fld>
            <a:endParaRPr lang="en-US" dirty="0">
              <a:solidFill>
                <a:prstClr val="black"/>
              </a:solidFill>
            </a:endParaRPr>
          </a:p>
        </p:txBody>
      </p:sp>
    </p:spTree>
    <p:extLst>
      <p:ext uri="{BB962C8B-B14F-4D97-AF65-F5344CB8AC3E}">
        <p14:creationId xmlns:p14="http://schemas.microsoft.com/office/powerpoint/2010/main" val="3824927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9</a:t>
            </a:fld>
            <a:endParaRPr lang="en-US" dirty="0">
              <a:solidFill>
                <a:prstClr val="black"/>
              </a:solidFill>
            </a:endParaRPr>
          </a:p>
        </p:txBody>
      </p:sp>
    </p:spTree>
    <p:extLst>
      <p:ext uri="{BB962C8B-B14F-4D97-AF65-F5344CB8AC3E}">
        <p14:creationId xmlns:p14="http://schemas.microsoft.com/office/powerpoint/2010/main" val="3693967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10</a:t>
            </a:fld>
            <a:endParaRPr lang="en-US" dirty="0">
              <a:solidFill>
                <a:prstClr val="black"/>
              </a:solidFill>
            </a:endParaRPr>
          </a:p>
        </p:txBody>
      </p:sp>
    </p:spTree>
    <p:extLst>
      <p:ext uri="{BB962C8B-B14F-4D97-AF65-F5344CB8AC3E}">
        <p14:creationId xmlns:p14="http://schemas.microsoft.com/office/powerpoint/2010/main" val="15280406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11</a:t>
            </a:fld>
            <a:endParaRPr lang="en-US" dirty="0">
              <a:solidFill>
                <a:prstClr val="black"/>
              </a:solidFill>
            </a:endParaRPr>
          </a:p>
        </p:txBody>
      </p:sp>
    </p:spTree>
    <p:extLst>
      <p:ext uri="{BB962C8B-B14F-4D97-AF65-F5344CB8AC3E}">
        <p14:creationId xmlns:p14="http://schemas.microsoft.com/office/powerpoint/2010/main" val="1660425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12</a:t>
            </a:fld>
            <a:endParaRPr lang="en-US" dirty="0">
              <a:solidFill>
                <a:prstClr val="black"/>
              </a:solidFill>
            </a:endParaRPr>
          </a:p>
        </p:txBody>
      </p:sp>
    </p:spTree>
    <p:extLst>
      <p:ext uri="{BB962C8B-B14F-4D97-AF65-F5344CB8AC3E}">
        <p14:creationId xmlns:p14="http://schemas.microsoft.com/office/powerpoint/2010/main" val="1793152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13</a:t>
            </a:fld>
            <a:endParaRPr lang="en-GB" altLang="en-US" dirty="0">
              <a:solidFill>
                <a:srgbClr val="000000"/>
              </a:solidFill>
            </a:endParaRPr>
          </a:p>
        </p:txBody>
      </p:sp>
    </p:spTree>
    <p:extLst>
      <p:ext uri="{BB962C8B-B14F-4D97-AF65-F5344CB8AC3E}">
        <p14:creationId xmlns:p14="http://schemas.microsoft.com/office/powerpoint/2010/main" val="38164879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17</a:t>
            </a:fld>
            <a:endParaRPr lang="en-GB" altLang="en-US" dirty="0">
              <a:solidFill>
                <a:srgbClr val="000000"/>
              </a:solidFill>
            </a:endParaRPr>
          </a:p>
        </p:txBody>
      </p:sp>
    </p:spTree>
    <p:extLst>
      <p:ext uri="{BB962C8B-B14F-4D97-AF65-F5344CB8AC3E}">
        <p14:creationId xmlns:p14="http://schemas.microsoft.com/office/powerpoint/2010/main" val="3637052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18</a:t>
            </a:fld>
            <a:endParaRPr lang="en-GB" altLang="en-US">
              <a:solidFill>
                <a:srgbClr val="000000"/>
              </a:solidFill>
            </a:endParaRPr>
          </a:p>
        </p:txBody>
      </p:sp>
    </p:spTree>
    <p:extLst>
      <p:ext uri="{BB962C8B-B14F-4D97-AF65-F5344CB8AC3E}">
        <p14:creationId xmlns:p14="http://schemas.microsoft.com/office/powerpoint/2010/main" val="26353587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19</a:t>
            </a:fld>
            <a:endParaRPr lang="en-GB" altLang="en-US">
              <a:solidFill>
                <a:srgbClr val="000000"/>
              </a:solidFill>
            </a:endParaRPr>
          </a:p>
        </p:txBody>
      </p:sp>
    </p:spTree>
    <p:extLst>
      <p:ext uri="{BB962C8B-B14F-4D97-AF65-F5344CB8AC3E}">
        <p14:creationId xmlns:p14="http://schemas.microsoft.com/office/powerpoint/2010/main" val="19119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20</a:t>
            </a:fld>
            <a:endParaRPr lang="en-US" dirty="0">
              <a:solidFill>
                <a:prstClr val="black"/>
              </a:solidFill>
            </a:endParaRPr>
          </a:p>
        </p:txBody>
      </p:sp>
    </p:spTree>
    <p:extLst>
      <p:ext uri="{BB962C8B-B14F-4D97-AF65-F5344CB8AC3E}">
        <p14:creationId xmlns:p14="http://schemas.microsoft.com/office/powerpoint/2010/main" val="33468961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2896146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15/12/2016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560971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927100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15/12/2016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857092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144705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633442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77957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38868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720665255"/>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15/12/2016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767878025"/>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64718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2377049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478249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bstu.bund.de/EN/Home/home_node.html"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2635623"/>
            <a:ext cx="8403006" cy="1770700"/>
          </a:xfrm>
        </p:spPr>
        <p:txBody>
          <a:bodyPr/>
          <a:lstStyle/>
          <a:p>
            <a:r>
              <a:rPr lang="en-GB" sz="4000" b="1" dirty="0" smtClean="0"/>
              <a:t>AHHI6013</a:t>
            </a:r>
            <a:br>
              <a:rPr lang="en-GB" sz="4000" b="1" dirty="0" smtClean="0"/>
            </a:br>
            <a:r>
              <a:rPr lang="en-GB" sz="4000" dirty="0" smtClean="0">
                <a:solidFill>
                  <a:srgbClr val="FFFF00"/>
                </a:solidFill>
              </a:rPr>
              <a:t>Week 10</a:t>
            </a:r>
            <a:br>
              <a:rPr lang="en-GB" sz="4000" dirty="0" smtClean="0">
                <a:solidFill>
                  <a:srgbClr val="FFFF00"/>
                </a:solidFill>
              </a:rPr>
            </a:br>
            <a:r>
              <a:rPr lang="en-GB" sz="4000" b="1" dirty="0" smtClean="0"/>
              <a:t>Stasiland: </a:t>
            </a:r>
            <a:br>
              <a:rPr lang="en-GB" sz="4000" b="1" dirty="0" smtClean="0"/>
            </a:br>
            <a:r>
              <a:rPr lang="en-GB" sz="4000" b="1" dirty="0" smtClean="0"/>
              <a:t>Surveillance and Subversion in the German Democratic Republic, 1949–1990</a:t>
            </a:r>
            <a:r>
              <a:rPr lang="en-GB" sz="4000" dirty="0" smtClean="0"/>
              <a:t/>
            </a:r>
            <a:br>
              <a:rPr lang="en-GB" sz="4000" dirty="0" smtClean="0"/>
            </a:br>
            <a:r>
              <a:rPr lang="en-GB" sz="4000" dirty="0" smtClean="0">
                <a:solidFill>
                  <a:srgbClr val="92D050"/>
                </a:solidFill>
              </a:rPr>
              <a:t>Lecture 2</a:t>
            </a:r>
            <a:r>
              <a:rPr lang="en-GB" sz="4000" dirty="0">
                <a:solidFill>
                  <a:srgbClr val="92D050"/>
                </a:solidFill>
              </a:rPr>
              <a:t>: Life in the GDR</a:t>
            </a:r>
            <a:br>
              <a:rPr lang="en-GB" sz="4000" dirty="0">
                <a:solidFill>
                  <a:srgbClr val="92D050"/>
                </a:solidFill>
              </a:rPr>
            </a:br>
            <a:r>
              <a:rPr lang="en-GB" sz="3800" dirty="0" smtClean="0">
                <a:solidFill>
                  <a:srgbClr val="92D050"/>
                </a:solidFill>
              </a:rPr>
              <a:t/>
            </a:r>
            <a:br>
              <a:rPr lang="en-GB" sz="3800" dirty="0" smtClean="0">
                <a:solidFill>
                  <a:srgbClr val="92D050"/>
                </a:solidFill>
              </a:rPr>
            </a:br>
            <a:endParaRPr lang="en-US" sz="3800" b="1" dirty="0">
              <a:solidFill>
                <a:srgbClr val="92D050"/>
              </a:solidFill>
            </a:endParaRPr>
          </a:p>
        </p:txBody>
      </p:sp>
    </p:spTree>
    <p:extLst>
      <p:ext uri="{BB962C8B-B14F-4D97-AF65-F5344CB8AC3E}">
        <p14:creationId xmlns:p14="http://schemas.microsoft.com/office/powerpoint/2010/main" val="33126903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86798"/>
            <a:ext cx="11210524" cy="4703244"/>
          </a:xfrm>
        </p:spPr>
        <p:txBody>
          <a:bodyPr>
            <a:normAutofit/>
          </a:bodyPr>
          <a:lstStyle/>
          <a:p>
            <a:pPr marL="45720" indent="0" algn="r">
              <a:buNone/>
            </a:pPr>
            <a:r>
              <a:rPr lang="en-GB" u="sng" dirty="0" smtClean="0"/>
              <a:t>Tuesday lecture</a:t>
            </a:r>
          </a:p>
          <a:p>
            <a:pPr marL="45720" indent="0" algn="just">
              <a:buNone/>
            </a:pPr>
            <a:r>
              <a:rPr lang="en-GB" b="1" dirty="0"/>
              <a:t>Totalitarianism or </a:t>
            </a:r>
            <a:r>
              <a:rPr lang="en-GB" b="1" dirty="0" smtClean="0"/>
              <a:t>‘Participatory Dictatorship’?</a:t>
            </a:r>
          </a:p>
          <a:p>
            <a:pPr algn="just">
              <a:buFontTx/>
              <a:buChar char="-"/>
            </a:pPr>
            <a:r>
              <a:rPr lang="en-GB" dirty="0" smtClean="0"/>
              <a:t>Outline of key terms and ‘basics’ of GDR history</a:t>
            </a:r>
          </a:p>
          <a:p>
            <a:pPr algn="just">
              <a:buFontTx/>
              <a:buChar char="-"/>
            </a:pPr>
            <a:r>
              <a:rPr lang="en-GB" dirty="0" smtClean="0"/>
              <a:t>Discussion of historiographical debates about GDR and Stasi</a:t>
            </a:r>
          </a:p>
          <a:p>
            <a:pPr marL="45720" indent="0" algn="r">
              <a:buNone/>
            </a:pPr>
            <a:r>
              <a:rPr lang="en-GB" u="sng" dirty="0" smtClean="0"/>
              <a:t>Friday lecture</a:t>
            </a:r>
          </a:p>
          <a:p>
            <a:pPr marL="45720" indent="0" algn="just">
              <a:buNone/>
            </a:pPr>
            <a:r>
              <a:rPr lang="en-GB" b="1" dirty="0" smtClean="0"/>
              <a:t>Life in the GDR</a:t>
            </a:r>
            <a:endParaRPr lang="en-GB" dirty="0" smtClean="0"/>
          </a:p>
          <a:p>
            <a:pPr algn="just">
              <a:buFontTx/>
              <a:buChar char="-"/>
            </a:pPr>
            <a:r>
              <a:rPr lang="en-GB" dirty="0" smtClean="0"/>
              <a:t>Analyses of Christa Wolf’s story ‘What Remains’ as an exemplar of day-to-day life in the GDR</a:t>
            </a:r>
          </a:p>
          <a:p>
            <a:pPr algn="just">
              <a:buFontTx/>
              <a:buChar char="-"/>
            </a:pPr>
            <a:r>
              <a:rPr lang="en-GB" dirty="0" smtClean="0"/>
              <a:t>Discussion of dissent to and subversion of GDR regime</a:t>
            </a:r>
          </a:p>
          <a:p>
            <a:pPr algn="just">
              <a:buFontTx/>
              <a:buChar char="-"/>
            </a:pPr>
            <a:r>
              <a:rPr lang="en-GB" dirty="0" smtClean="0"/>
              <a:t>Reflect on memory of GDR in contemporary German society</a:t>
            </a:r>
          </a:p>
          <a:p>
            <a:pPr algn="just">
              <a:buFontTx/>
              <a:buChar char="-"/>
            </a:pPr>
            <a:endParaRPr lang="en-GB" dirty="0" smtClean="0"/>
          </a:p>
        </p:txBody>
      </p:sp>
      <p:sp>
        <p:nvSpPr>
          <p:cNvPr id="3" name="Title 2"/>
          <p:cNvSpPr>
            <a:spLocks noGrp="1"/>
          </p:cNvSpPr>
          <p:nvPr>
            <p:ph type="title"/>
          </p:nvPr>
        </p:nvSpPr>
        <p:spPr/>
        <p:txBody>
          <a:bodyPr/>
          <a:lstStyle/>
          <a:p>
            <a:r>
              <a:rPr lang="en-GB" dirty="0" smtClean="0"/>
              <a:t>Week 10 lecture outline</a:t>
            </a:r>
            <a:endParaRPr lang="en-US" dirty="0"/>
          </a:p>
        </p:txBody>
      </p:sp>
    </p:spTree>
    <p:extLst>
      <p:ext uri="{BB962C8B-B14F-4D97-AF65-F5344CB8AC3E}">
        <p14:creationId xmlns:p14="http://schemas.microsoft.com/office/powerpoint/2010/main" val="8491749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744074"/>
          </a:xfrm>
        </p:spPr>
        <p:txBody>
          <a:bodyPr>
            <a:normAutofit lnSpcReduction="10000"/>
          </a:bodyPr>
          <a:lstStyle/>
          <a:p>
            <a:r>
              <a:rPr lang="en-GB" dirty="0" smtClean="0"/>
              <a:t>GDR population </a:t>
            </a:r>
            <a:r>
              <a:rPr lang="en-GB" sz="1400" dirty="0" smtClean="0"/>
              <a:t>(according to </a:t>
            </a:r>
            <a:r>
              <a:rPr lang="en-US" sz="1400" dirty="0" smtClean="0"/>
              <a:t>Federal </a:t>
            </a:r>
            <a:r>
              <a:rPr lang="en-US" sz="1400" dirty="0"/>
              <a:t>Statistical Office of </a:t>
            </a:r>
            <a:r>
              <a:rPr lang="en-US" sz="1400" dirty="0" smtClean="0"/>
              <a:t>Germany</a:t>
            </a:r>
            <a:r>
              <a:rPr lang="en-GB" sz="1400" dirty="0"/>
              <a:t>)</a:t>
            </a:r>
            <a:endParaRPr lang="en-GB" sz="1400" dirty="0" smtClean="0"/>
          </a:p>
          <a:p>
            <a:pPr marL="45720" indent="0">
              <a:buNone/>
            </a:pPr>
            <a:r>
              <a:rPr lang="fr-FR" dirty="0"/>
              <a:t> 	1950 est. 	</a:t>
            </a:r>
            <a:r>
              <a:rPr lang="fr-FR" dirty="0" smtClean="0"/>
              <a:t>18,388,000 </a:t>
            </a:r>
            <a:endParaRPr lang="fr-FR" dirty="0"/>
          </a:p>
          <a:p>
            <a:pPr marL="45720" indent="0">
              <a:buNone/>
            </a:pPr>
            <a:r>
              <a:rPr lang="fr-FR" dirty="0"/>
              <a:t> </a:t>
            </a:r>
            <a:r>
              <a:rPr lang="fr-FR" dirty="0" smtClean="0"/>
              <a:t>  </a:t>
            </a:r>
            <a:r>
              <a:rPr lang="fr-FR" dirty="0"/>
              <a:t>	1970 est. 	17,068,000 </a:t>
            </a:r>
          </a:p>
          <a:p>
            <a:pPr marL="45720" indent="0">
              <a:buNone/>
            </a:pPr>
            <a:r>
              <a:rPr lang="fr-FR" dirty="0"/>
              <a:t> 	1990 est. 	16,111,000 </a:t>
            </a:r>
            <a:endParaRPr lang="fr-FR" dirty="0" smtClean="0"/>
          </a:p>
          <a:p>
            <a:pPr marL="45720" indent="0">
              <a:buNone/>
            </a:pPr>
            <a:endParaRPr lang="fr-FR" dirty="0" smtClean="0"/>
          </a:p>
          <a:p>
            <a:r>
              <a:rPr lang="en-GB" dirty="0" smtClean="0"/>
              <a:t>At the time of the end of the regime, there were:</a:t>
            </a:r>
          </a:p>
          <a:p>
            <a:pPr lvl="1">
              <a:buFontTx/>
              <a:buChar char="-"/>
            </a:pPr>
            <a:r>
              <a:rPr lang="en-US" sz="2000" dirty="0" smtClean="0"/>
              <a:t>91,000 </a:t>
            </a:r>
            <a:r>
              <a:rPr lang="en-US" sz="2000" dirty="0"/>
              <a:t>full-time Stasi </a:t>
            </a:r>
            <a:r>
              <a:rPr lang="en-US" sz="2000" dirty="0" smtClean="0"/>
              <a:t>employees (versus 7,000 Gestapo employees for whole of Germany pre-WWII)</a:t>
            </a:r>
          </a:p>
          <a:p>
            <a:pPr marL="320040" lvl="1" indent="0" algn="r">
              <a:buNone/>
            </a:pPr>
            <a:r>
              <a:rPr lang="en-GB" sz="1200" i="1" dirty="0" smtClean="0"/>
              <a:t>Note: this figure includes “</a:t>
            </a:r>
            <a:r>
              <a:rPr lang="en-US" sz="1200" i="1" dirty="0"/>
              <a:t>every single Stasi employee, from the </a:t>
            </a:r>
            <a:r>
              <a:rPr lang="en-US" sz="1200" i="1" dirty="0" smtClean="0"/>
              <a:t>operational officer </a:t>
            </a:r>
            <a:r>
              <a:rPr lang="en-US" sz="1200" i="1" dirty="0"/>
              <a:t>who held sway over the life opportunities of East </a:t>
            </a:r>
            <a:r>
              <a:rPr lang="en-US" sz="1200" i="1" dirty="0" smtClean="0"/>
              <a:t>Germans, to </a:t>
            </a:r>
            <a:r>
              <a:rPr lang="en-US" sz="1200" i="1" dirty="0"/>
              <a:t>the night watchman at a remote Stasi post in the </a:t>
            </a:r>
            <a:r>
              <a:rPr lang="en-US" sz="1200" i="1" dirty="0" smtClean="0"/>
              <a:t>countryside.”</a:t>
            </a:r>
          </a:p>
          <a:p>
            <a:pPr marL="605790" lvl="1" indent="-285750">
              <a:buFontTx/>
              <a:buChar char="-"/>
            </a:pPr>
            <a:r>
              <a:rPr lang="en-GB" sz="2000" dirty="0" smtClean="0"/>
              <a:t>173,000 informants </a:t>
            </a:r>
          </a:p>
          <a:p>
            <a:pPr marL="605790" lvl="1" indent="-285750">
              <a:buFontTx/>
              <a:buChar char="-"/>
            </a:pPr>
            <a:endParaRPr lang="en-GB" sz="2000" dirty="0"/>
          </a:p>
          <a:p>
            <a:pPr marL="331470" indent="-285750"/>
            <a:r>
              <a:rPr lang="en-GB" dirty="0" smtClean="0"/>
              <a:t>This means that c. 264,000 – around 1 in 60 – East Germans were either formally employed or affiliated with the Stasi (a figure that does not include ‘contact persons’ or those who offered information on a onetime basis)</a:t>
            </a:r>
            <a:endParaRPr lang="en-GB" dirty="0"/>
          </a:p>
          <a:p>
            <a:pPr marL="605790" lvl="1" indent="-285750">
              <a:buFontTx/>
              <a:buChar char="-"/>
            </a:pPr>
            <a:endParaRPr lang="en-GB" dirty="0" smtClean="0"/>
          </a:p>
          <a:p>
            <a:pPr marL="45720" indent="0">
              <a:buNone/>
            </a:pPr>
            <a:endParaRPr lang="en-US" dirty="0"/>
          </a:p>
        </p:txBody>
      </p:sp>
      <p:sp>
        <p:nvSpPr>
          <p:cNvPr id="3" name="Title 2"/>
          <p:cNvSpPr>
            <a:spLocks noGrp="1"/>
          </p:cNvSpPr>
          <p:nvPr>
            <p:ph type="title"/>
          </p:nvPr>
        </p:nvSpPr>
        <p:spPr/>
        <p:txBody>
          <a:bodyPr/>
          <a:lstStyle/>
          <a:p>
            <a:r>
              <a:rPr lang="en-GB" dirty="0" smtClean="0"/>
              <a:t>‘Stasiland’</a:t>
            </a:r>
            <a:endParaRPr lang="en-US" dirty="0"/>
          </a:p>
        </p:txBody>
      </p:sp>
    </p:spTree>
    <p:extLst>
      <p:ext uri="{BB962C8B-B14F-4D97-AF65-F5344CB8AC3E}">
        <p14:creationId xmlns:p14="http://schemas.microsoft.com/office/powerpoint/2010/main" val="6740302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158329" cy="4831854"/>
          </a:xfrm>
        </p:spPr>
        <p:txBody>
          <a:bodyPr>
            <a:normAutofit fontScale="92500" lnSpcReduction="10000"/>
          </a:bodyPr>
          <a:lstStyle/>
          <a:p>
            <a:pPr marL="45720" indent="0" algn="just">
              <a:buNone/>
            </a:pPr>
            <a:r>
              <a:rPr lang="en-GB" dirty="0" smtClean="0"/>
              <a:t>“It is necessary to rethink the social character of political processes in the GDR with respects to the means, the structures and the goals of politics. In this book, I develop the notion of a ‘</a:t>
            </a:r>
            <a:r>
              <a:rPr lang="en-GB" b="1" dirty="0" smtClean="0"/>
              <a:t>participatory dictatorship</a:t>
            </a:r>
            <a:r>
              <a:rPr lang="en-GB" dirty="0" smtClean="0"/>
              <a:t>’ … [a] somewhat oxymoronic expression intended to emphasise the extent to which ‘democratic centralism’ as practiced in the GDR did actually involve large numbers of people, for a wide variety of reasons: not always or necessarily out of a genuine commitment to Marxist-Leninist ideals; nor always as a result of being coerced or cowed into compliance; nor always in a defiant  representation of one’s own interests. The notion of a participatory dictatorship is intended to underline the ways in which the people themselves were at one and the same time constrained and affected by, and yet also actively and voluntarily carried the ever-changing social and political system of the GDR.”</a:t>
            </a:r>
          </a:p>
          <a:p>
            <a:pPr algn="r">
              <a:buFontTx/>
              <a:buChar char="-"/>
            </a:pPr>
            <a:r>
              <a:rPr lang="en-GB" sz="1500" dirty="0" smtClean="0"/>
              <a:t>Mary Fulbrook, </a:t>
            </a:r>
            <a:r>
              <a:rPr lang="en-GB" sz="1500" i="1" dirty="0" smtClean="0"/>
              <a:t>The People’s State: East German Society from Hitler to Honecker </a:t>
            </a:r>
            <a:r>
              <a:rPr lang="en-GB" sz="1500" dirty="0" smtClean="0"/>
              <a:t>(New Haven, Connecticut: Yale University, 2005)</a:t>
            </a:r>
          </a:p>
          <a:p>
            <a:pPr marL="45720" indent="0">
              <a:buNone/>
            </a:pPr>
            <a:endParaRPr lang="en-GB" dirty="0" smtClean="0"/>
          </a:p>
          <a:p>
            <a:pPr marL="45720" indent="0">
              <a:buNone/>
            </a:pPr>
            <a:endParaRPr lang="en-US" dirty="0"/>
          </a:p>
        </p:txBody>
      </p:sp>
      <p:sp>
        <p:nvSpPr>
          <p:cNvPr id="5" name="Title 2"/>
          <p:cNvSpPr>
            <a:spLocks noGrp="1"/>
          </p:cNvSpPr>
          <p:nvPr>
            <p:ph type="title"/>
          </p:nvPr>
        </p:nvSpPr>
        <p:spPr/>
        <p:txBody>
          <a:bodyPr/>
          <a:lstStyle/>
          <a:p>
            <a:r>
              <a:rPr lang="en-GB" dirty="0" smtClean="0"/>
              <a:t>‘Participatory Dictatorship’</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844794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158329" cy="4831854"/>
          </a:xfrm>
        </p:spPr>
        <p:txBody>
          <a:bodyPr>
            <a:normAutofit/>
          </a:bodyPr>
          <a:lstStyle/>
          <a:p>
            <a:pPr marL="45720" indent="0" algn="just">
              <a:buNone/>
            </a:pPr>
            <a:r>
              <a:rPr lang="en-GB" dirty="0" smtClean="0"/>
              <a:t>“ … The exercise of power was in many areas both far more multifaceted and complex, and less sinister and less repressive, than totalitarian theorists would have us believe. The ‘state’ or ‘regime’ was not a unitary actor, which simply did (mostly nasty) things to the ill-defined, undifferentiated mass of ‘the people.’ There were hugely repressive and clearly reprehensible aspects of the SED regime; but there were also areas in which thousands of citizens cooperated and felt able to pursue common goals and ideals.”</a:t>
            </a:r>
          </a:p>
          <a:p>
            <a:pPr algn="r">
              <a:buFontTx/>
              <a:buChar char="-"/>
            </a:pPr>
            <a:r>
              <a:rPr lang="en-GB" sz="1500" dirty="0" smtClean="0"/>
              <a:t>Mary Fulbrook, </a:t>
            </a:r>
            <a:r>
              <a:rPr lang="en-GB" sz="1500" i="1" dirty="0" smtClean="0"/>
              <a:t>The People’s State: East German Society from Hitler to Honecker </a:t>
            </a:r>
            <a:r>
              <a:rPr lang="en-GB" sz="1500" dirty="0" smtClean="0"/>
              <a:t>(New Haven, Connecticut: Yale University, 2005)</a:t>
            </a:r>
          </a:p>
          <a:p>
            <a:pPr>
              <a:buFontTx/>
              <a:buChar char="-"/>
            </a:pPr>
            <a:endParaRPr lang="en-GB" dirty="0" smtClean="0"/>
          </a:p>
          <a:p>
            <a:pPr marL="45720" indent="0">
              <a:buNone/>
            </a:pPr>
            <a:endParaRPr lang="en-US" dirty="0"/>
          </a:p>
        </p:txBody>
      </p:sp>
      <p:sp>
        <p:nvSpPr>
          <p:cNvPr id="5" name="Title 2"/>
          <p:cNvSpPr>
            <a:spLocks noGrp="1"/>
          </p:cNvSpPr>
          <p:nvPr>
            <p:ph type="title"/>
          </p:nvPr>
        </p:nvSpPr>
        <p:spPr/>
        <p:txBody>
          <a:bodyPr/>
          <a:lstStyle/>
          <a:p>
            <a:r>
              <a:rPr lang="en-GB" dirty="0" smtClean="0"/>
              <a:t>‘Participatory Dictatorship’</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24360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744074"/>
          </a:xfrm>
        </p:spPr>
        <p:txBody>
          <a:bodyPr>
            <a:normAutofit fontScale="92500" lnSpcReduction="20000"/>
          </a:bodyPr>
          <a:lstStyle/>
          <a:p>
            <a:pPr marL="45720" indent="0">
              <a:buNone/>
            </a:pPr>
            <a:r>
              <a:rPr lang="en-GB" sz="2400" dirty="0">
                <a:solidFill>
                  <a:srgbClr val="FF0000"/>
                </a:solidFill>
              </a:rPr>
              <a:t>But who were ‘the people</a:t>
            </a:r>
            <a:r>
              <a:rPr lang="en-GB" sz="2400" dirty="0" smtClean="0">
                <a:solidFill>
                  <a:srgbClr val="FF0000"/>
                </a:solidFill>
              </a:rPr>
              <a:t>’ in the ‘people’s state’?  Who </a:t>
            </a:r>
            <a:r>
              <a:rPr lang="en-GB" sz="2400" dirty="0">
                <a:solidFill>
                  <a:srgbClr val="FF0000"/>
                </a:solidFill>
              </a:rPr>
              <a:t>‘participated’ with the Stasi?</a:t>
            </a:r>
          </a:p>
          <a:p>
            <a:pPr marL="45720" indent="0">
              <a:buNone/>
            </a:pPr>
            <a:endParaRPr lang="en-US" sz="2400" dirty="0" smtClean="0"/>
          </a:p>
          <a:p>
            <a:r>
              <a:rPr lang="en-US" sz="2400" dirty="0" smtClean="0"/>
              <a:t>Of the 173,000 Stasi informants:</a:t>
            </a:r>
          </a:p>
          <a:p>
            <a:pPr lvl="1">
              <a:buFontTx/>
              <a:buChar char="-"/>
            </a:pPr>
            <a:r>
              <a:rPr lang="en-US" sz="2400" dirty="0" smtClean="0"/>
              <a:t>est. 30,000 were IMKs ‘</a:t>
            </a:r>
            <a:r>
              <a:rPr lang="en-US" sz="2400" dirty="0"/>
              <a:t>Informants for </a:t>
            </a:r>
            <a:r>
              <a:rPr lang="en-US" sz="2400" dirty="0" smtClean="0"/>
              <a:t>aiding conspiracy’ (who put </a:t>
            </a:r>
            <a:r>
              <a:rPr lang="en-US" sz="2400" dirty="0"/>
              <a:t>their dwelling at the </a:t>
            </a:r>
            <a:r>
              <a:rPr lang="en-US" sz="2400" dirty="0" smtClean="0"/>
              <a:t>disposal of </a:t>
            </a:r>
            <a:r>
              <a:rPr lang="en-US" sz="2400" dirty="0"/>
              <a:t>the </a:t>
            </a:r>
            <a:r>
              <a:rPr lang="en-US" sz="2400" dirty="0" smtClean="0"/>
              <a:t>Stasi) – about 18%</a:t>
            </a:r>
            <a:endParaRPr lang="en-US" sz="2400" dirty="0"/>
          </a:p>
          <a:p>
            <a:pPr lvl="1">
              <a:buFontTx/>
              <a:buChar char="-"/>
            </a:pPr>
            <a:r>
              <a:rPr lang="en-US" sz="2400" dirty="0" smtClean="0"/>
              <a:t>est. 33,300 </a:t>
            </a:r>
            <a:r>
              <a:rPr lang="en-US" sz="2400" dirty="0"/>
              <a:t>GMS </a:t>
            </a:r>
            <a:r>
              <a:rPr lang="en-US" sz="2400" dirty="0" smtClean="0"/>
              <a:t>(</a:t>
            </a:r>
            <a:r>
              <a:rPr lang="en-US" sz="2400" dirty="0"/>
              <a:t>Collaborators with responsibility in area of ‘Social </a:t>
            </a:r>
            <a:r>
              <a:rPr lang="en-US" sz="2400" dirty="0" smtClean="0"/>
              <a:t>life’) – about 19%</a:t>
            </a:r>
            <a:endParaRPr lang="en-US" sz="2400" dirty="0"/>
          </a:p>
          <a:p>
            <a:pPr marL="45720" indent="0">
              <a:buNone/>
            </a:pPr>
            <a:endParaRPr lang="en-GB" sz="2400" dirty="0" smtClean="0"/>
          </a:p>
          <a:p>
            <a:r>
              <a:rPr lang="en-GB" sz="2400" dirty="0" smtClean="0"/>
              <a:t>As such, nearly 40% of Stasi informants “</a:t>
            </a:r>
            <a:r>
              <a:rPr lang="en-US" sz="2400" dirty="0"/>
              <a:t>should not be considered direct agents of repression </a:t>
            </a:r>
            <a:r>
              <a:rPr lang="en-US" sz="2400" dirty="0" smtClean="0"/>
              <a:t>in the </a:t>
            </a:r>
            <a:r>
              <a:rPr lang="en-US" sz="2400" dirty="0"/>
              <a:t>same way as the </a:t>
            </a:r>
            <a:r>
              <a:rPr lang="en-US" sz="2400" dirty="0" smtClean="0"/>
              <a:t>‘classical’ </a:t>
            </a:r>
            <a:r>
              <a:rPr lang="en-US" sz="2400" dirty="0"/>
              <a:t>informant or the full-time </a:t>
            </a:r>
            <a:r>
              <a:rPr lang="en-US" sz="2400" dirty="0" smtClean="0"/>
              <a:t>operational officer.”</a:t>
            </a:r>
          </a:p>
          <a:p>
            <a:endParaRPr lang="en-GB" dirty="0"/>
          </a:p>
          <a:p>
            <a:pPr marL="45720" indent="0" algn="r">
              <a:buNone/>
            </a:pPr>
            <a:r>
              <a:rPr lang="en-GB" sz="1600" dirty="0" smtClean="0"/>
              <a:t>Source: </a:t>
            </a:r>
            <a:r>
              <a:rPr lang="en-US" sz="1600" dirty="0" smtClean="0"/>
              <a:t>Gary Bruce, ‘Participatory Repression? Reflections on</a:t>
            </a:r>
          </a:p>
          <a:p>
            <a:pPr marL="45720" indent="0" algn="r">
              <a:buNone/>
            </a:pPr>
            <a:r>
              <a:rPr lang="en-US" sz="1600" dirty="0" smtClean="0"/>
              <a:t>Popular Involvement with the Stasi,’ </a:t>
            </a:r>
            <a:r>
              <a:rPr lang="en-US" sz="1600" i="1" dirty="0" smtClean="0"/>
              <a:t>German Historical Institute Bulletin</a:t>
            </a:r>
            <a:r>
              <a:rPr lang="en-US" sz="1600" dirty="0" smtClean="0"/>
              <a:t>, No. 9 (2014), pp. 47–58</a:t>
            </a:r>
          </a:p>
          <a:p>
            <a:pPr marL="45720" indent="0" algn="r">
              <a:buNone/>
            </a:pPr>
            <a:endParaRPr lang="en-US" dirty="0" smtClean="0"/>
          </a:p>
          <a:p>
            <a:pPr marL="45720" indent="0">
              <a:buNone/>
            </a:pPr>
            <a:endParaRPr lang="en-US" dirty="0"/>
          </a:p>
        </p:txBody>
      </p:sp>
      <p:sp>
        <p:nvSpPr>
          <p:cNvPr id="3" name="Title 2"/>
          <p:cNvSpPr>
            <a:spLocks noGrp="1"/>
          </p:cNvSpPr>
          <p:nvPr>
            <p:ph type="title"/>
          </p:nvPr>
        </p:nvSpPr>
        <p:spPr/>
        <p:txBody>
          <a:bodyPr/>
          <a:lstStyle/>
          <a:p>
            <a:r>
              <a:rPr lang="en-GB" dirty="0"/>
              <a:t>Participatory </a:t>
            </a:r>
            <a:r>
              <a:rPr lang="en-GB" dirty="0" smtClean="0"/>
              <a:t>Dictatorship?</a:t>
            </a:r>
            <a:endParaRPr lang="en-US" dirty="0"/>
          </a:p>
        </p:txBody>
      </p:sp>
    </p:spTree>
    <p:extLst>
      <p:ext uri="{BB962C8B-B14F-4D97-AF65-F5344CB8AC3E}">
        <p14:creationId xmlns:p14="http://schemas.microsoft.com/office/powerpoint/2010/main" val="8153182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45720" indent="0">
              <a:buNone/>
            </a:pPr>
            <a:r>
              <a:rPr lang="en-GB" sz="2200" dirty="0" smtClean="0">
                <a:solidFill>
                  <a:srgbClr val="FF0000"/>
                </a:solidFill>
              </a:rPr>
              <a:t>But who were ‘the people’ who ‘participated’ with the Stasi?</a:t>
            </a:r>
          </a:p>
          <a:p>
            <a:pPr marL="45720" indent="0">
              <a:buNone/>
            </a:pPr>
            <a:endParaRPr lang="en-GB" sz="800" dirty="0"/>
          </a:p>
          <a:p>
            <a:pPr>
              <a:buFont typeface="Wingdings" panose="05000000000000000000" pitchFamily="2" charset="2"/>
              <a:buChar char="§"/>
            </a:pPr>
            <a:r>
              <a:rPr lang="en-GB" sz="2200" dirty="0" smtClean="0"/>
              <a:t>c. 90% of Stasi employees and informants were male (</a:t>
            </a:r>
            <a:r>
              <a:rPr lang="en-GB" sz="2200" i="1" dirty="0" smtClean="0"/>
              <a:t>yet around half of Gestapo ‘denouncers’ had been female</a:t>
            </a:r>
            <a:r>
              <a:rPr lang="en-GB" sz="2200" dirty="0" smtClean="0"/>
              <a:t>)</a:t>
            </a:r>
          </a:p>
          <a:p>
            <a:pPr>
              <a:buFont typeface="Wingdings" panose="05000000000000000000" pitchFamily="2" charset="2"/>
              <a:buChar char="§"/>
            </a:pPr>
            <a:r>
              <a:rPr lang="en-GB" sz="2200" dirty="0" smtClean="0"/>
              <a:t>c. 50% of Stasi informants were members of the SED, as opposed to 20% of the entire adult populace (in no district were less than 47% of informants SED members; in some districts membership-rate was as high as 73%)</a:t>
            </a:r>
          </a:p>
          <a:p>
            <a:r>
              <a:rPr lang="en-GB" sz="2200" dirty="0" smtClean="0"/>
              <a:t>Unrepresentative of the population overall</a:t>
            </a:r>
          </a:p>
          <a:p>
            <a:r>
              <a:rPr lang="en-GB" sz="2200" dirty="0" smtClean="0"/>
              <a:t>Around half informants came from Party and (seemingly) acted out of conviction </a:t>
            </a:r>
          </a:p>
          <a:p>
            <a:pPr marL="45720" lvl="0" indent="0" algn="r">
              <a:buClr>
                <a:srgbClr val="C66951"/>
              </a:buClr>
              <a:buNone/>
            </a:pPr>
            <a:r>
              <a:rPr lang="en-GB" sz="1500" dirty="0">
                <a:solidFill>
                  <a:srgbClr val="534949"/>
                </a:solidFill>
              </a:rPr>
              <a:t>Source: </a:t>
            </a:r>
            <a:r>
              <a:rPr lang="en-US" sz="1500" dirty="0">
                <a:solidFill>
                  <a:srgbClr val="534949"/>
                </a:solidFill>
              </a:rPr>
              <a:t>Gary Bruce, ‘Participatory Repression? Reflections on</a:t>
            </a:r>
          </a:p>
          <a:p>
            <a:pPr marL="45720" lvl="0" indent="0" algn="r">
              <a:buClr>
                <a:srgbClr val="C66951"/>
              </a:buClr>
              <a:buNone/>
            </a:pPr>
            <a:r>
              <a:rPr lang="en-US" sz="1500" dirty="0">
                <a:solidFill>
                  <a:srgbClr val="534949"/>
                </a:solidFill>
              </a:rPr>
              <a:t>Popular Involvement with the Stasi,’ </a:t>
            </a:r>
            <a:r>
              <a:rPr lang="en-US" sz="1500" i="1" dirty="0">
                <a:solidFill>
                  <a:srgbClr val="534949"/>
                </a:solidFill>
              </a:rPr>
              <a:t>German Historical Institute Bulletin</a:t>
            </a:r>
            <a:r>
              <a:rPr lang="en-US" sz="1500" dirty="0">
                <a:solidFill>
                  <a:srgbClr val="534949"/>
                </a:solidFill>
              </a:rPr>
              <a:t>, No. 9 (2014), pp. 47–58</a:t>
            </a:r>
          </a:p>
          <a:p>
            <a:pPr marL="45720" lvl="0" indent="0" algn="r">
              <a:buClr>
                <a:srgbClr val="C66951"/>
              </a:buClr>
              <a:buNone/>
            </a:pPr>
            <a:endParaRPr lang="en-US" sz="1900" dirty="0">
              <a:solidFill>
                <a:srgbClr val="534949"/>
              </a:solidFill>
            </a:endParaRPr>
          </a:p>
          <a:p>
            <a:pPr marL="45720" lvl="0" indent="0">
              <a:buClr>
                <a:srgbClr val="C66951"/>
              </a:buClr>
              <a:buNone/>
            </a:pPr>
            <a:endParaRPr lang="en-US" sz="1900" dirty="0">
              <a:solidFill>
                <a:srgbClr val="534949"/>
              </a:solidFill>
            </a:endParaRPr>
          </a:p>
          <a:p>
            <a:endParaRPr lang="en-GB" sz="2200" dirty="0"/>
          </a:p>
          <a:p>
            <a:endParaRPr lang="en-US" sz="2200" dirty="0"/>
          </a:p>
        </p:txBody>
      </p:sp>
      <p:sp>
        <p:nvSpPr>
          <p:cNvPr id="3" name="Title 2"/>
          <p:cNvSpPr>
            <a:spLocks noGrp="1"/>
          </p:cNvSpPr>
          <p:nvPr>
            <p:ph type="title"/>
          </p:nvPr>
        </p:nvSpPr>
        <p:spPr/>
        <p:txBody>
          <a:bodyPr/>
          <a:lstStyle/>
          <a:p>
            <a:r>
              <a:rPr lang="en-GB" dirty="0"/>
              <a:t>Participatory </a:t>
            </a:r>
            <a:r>
              <a:rPr lang="en-GB" dirty="0" smtClean="0"/>
              <a:t>Dictatorship?</a:t>
            </a:r>
            <a:endParaRPr lang="en-US" dirty="0"/>
          </a:p>
        </p:txBody>
      </p:sp>
    </p:spTree>
    <p:extLst>
      <p:ext uri="{BB962C8B-B14F-4D97-AF65-F5344CB8AC3E}">
        <p14:creationId xmlns:p14="http://schemas.microsoft.com/office/powerpoint/2010/main" val="20145052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750242"/>
            <a:ext cx="11210524" cy="5003847"/>
          </a:xfrm>
        </p:spPr>
        <p:txBody>
          <a:bodyPr>
            <a:normAutofit lnSpcReduction="10000"/>
          </a:bodyPr>
          <a:lstStyle/>
          <a:p>
            <a:pPr marL="45720" indent="0">
              <a:buNone/>
            </a:pPr>
            <a:r>
              <a:rPr lang="en-GB" sz="2400" dirty="0" smtClean="0">
                <a:solidFill>
                  <a:srgbClr val="FF0000"/>
                </a:solidFill>
              </a:rPr>
              <a:t>But were all of the Stasi’s activities a sign of strength or weakness?</a:t>
            </a:r>
          </a:p>
          <a:p>
            <a:endParaRPr lang="en-GB" sz="900" dirty="0"/>
          </a:p>
          <a:p>
            <a:pPr marL="45720" indent="0" algn="just">
              <a:buNone/>
            </a:pPr>
            <a:r>
              <a:rPr lang="en-GB" sz="2200" dirty="0" smtClean="0"/>
              <a:t>“ … [Because] a </a:t>
            </a:r>
            <a:r>
              <a:rPr lang="en-US" sz="2200" dirty="0" smtClean="0"/>
              <a:t>not insignificant part </a:t>
            </a:r>
            <a:r>
              <a:rPr lang="en-US" sz="2200" dirty="0"/>
              <a:t>of the German populace was willing to spontaneously </a:t>
            </a:r>
            <a:r>
              <a:rPr lang="en-US" sz="2200" dirty="0" smtClean="0"/>
              <a:t>denounce fellow </a:t>
            </a:r>
            <a:r>
              <a:rPr lang="en-US" sz="2200" dirty="0"/>
              <a:t>Germans to the </a:t>
            </a:r>
            <a:r>
              <a:rPr lang="en-US" sz="2200" dirty="0" smtClean="0"/>
              <a:t>Gestapo, </a:t>
            </a:r>
            <a:r>
              <a:rPr lang="en-US" sz="2200" dirty="0"/>
              <a:t>scholars have come to </a:t>
            </a:r>
            <a:r>
              <a:rPr lang="en-US" sz="2200" dirty="0" smtClean="0"/>
              <a:t>consider denunciation </a:t>
            </a:r>
            <a:r>
              <a:rPr lang="en-US" sz="2200" dirty="0"/>
              <a:t>as a barometer for regime acceptance. It has </a:t>
            </a:r>
            <a:r>
              <a:rPr lang="en-US" sz="2200" dirty="0" smtClean="0"/>
              <a:t>become commonplace </a:t>
            </a:r>
            <a:r>
              <a:rPr lang="en-US" sz="2200" dirty="0"/>
              <a:t>to compare the Nazi regime to the East German </a:t>
            </a:r>
            <a:r>
              <a:rPr lang="en-US" sz="2200" dirty="0" smtClean="0"/>
              <a:t>regime in </a:t>
            </a:r>
            <a:r>
              <a:rPr lang="en-US" sz="2200" dirty="0"/>
              <a:t>order to demonstrate that spontaneous denunciation occurred </a:t>
            </a:r>
            <a:r>
              <a:rPr lang="en-US" sz="2200" dirty="0" smtClean="0"/>
              <a:t>with greater </a:t>
            </a:r>
            <a:r>
              <a:rPr lang="en-US" sz="2200" dirty="0"/>
              <a:t>frequency </a:t>
            </a:r>
            <a:r>
              <a:rPr lang="en-US" sz="2200" dirty="0" smtClean="0"/>
              <a:t>– and </a:t>
            </a:r>
            <a:r>
              <a:rPr lang="en-US" sz="2200" dirty="0"/>
              <a:t>therefore popular support was deeper </a:t>
            </a:r>
            <a:r>
              <a:rPr lang="en-US" sz="2200" dirty="0" smtClean="0"/>
              <a:t>– in Nazi </a:t>
            </a:r>
            <a:r>
              <a:rPr lang="en-US" sz="2200" dirty="0"/>
              <a:t>Germany than in East Germany</a:t>
            </a:r>
            <a:r>
              <a:rPr lang="en-US" sz="2200" dirty="0" smtClean="0"/>
              <a:t>. </a:t>
            </a:r>
          </a:p>
          <a:p>
            <a:pPr marL="45720" indent="0" algn="just">
              <a:buNone/>
            </a:pPr>
            <a:r>
              <a:rPr lang="en-US" sz="2200" dirty="0"/>
              <a:t>	</a:t>
            </a:r>
            <a:r>
              <a:rPr lang="en-US" sz="2200" dirty="0" smtClean="0"/>
              <a:t>“The </a:t>
            </a:r>
            <a:r>
              <a:rPr lang="en-US" sz="2200" dirty="0"/>
              <a:t>Stasi at </a:t>
            </a:r>
            <a:r>
              <a:rPr lang="en-US" sz="2200" dirty="0" smtClean="0"/>
              <a:t>first </a:t>
            </a:r>
            <a:r>
              <a:rPr lang="en-US" sz="2200" dirty="0"/>
              <a:t>glance appears fundamentally </a:t>
            </a:r>
            <a:r>
              <a:rPr lang="en-US" sz="2200" dirty="0" smtClean="0"/>
              <a:t>different </a:t>
            </a:r>
            <a:r>
              <a:rPr lang="en-US" sz="2200" dirty="0"/>
              <a:t>from </a:t>
            </a:r>
            <a:r>
              <a:rPr lang="en-US" sz="2200" dirty="0" smtClean="0"/>
              <a:t>the Gestapo</a:t>
            </a:r>
            <a:r>
              <a:rPr lang="en-US" sz="2200" dirty="0"/>
              <a:t>. Whereas the Gestapo can be considered an </a:t>
            </a:r>
            <a:r>
              <a:rPr lang="en-US" sz="2200" dirty="0" smtClean="0"/>
              <a:t>arms-length participant </a:t>
            </a:r>
            <a:r>
              <a:rPr lang="en-US" sz="2200" dirty="0"/>
              <a:t>in an essentially self-policing society, the Stasi </a:t>
            </a:r>
            <a:r>
              <a:rPr lang="en-US" sz="2200" dirty="0" smtClean="0"/>
              <a:t>was required </a:t>
            </a:r>
            <a:r>
              <a:rPr lang="en-US" sz="2200" dirty="0"/>
              <a:t>to establish and constantly </a:t>
            </a:r>
            <a:r>
              <a:rPr lang="en-US" sz="2200" dirty="0" smtClean="0"/>
              <a:t>refine </a:t>
            </a:r>
            <a:r>
              <a:rPr lang="en-US" sz="2200" dirty="0"/>
              <a:t>a network of </a:t>
            </a:r>
            <a:r>
              <a:rPr lang="en-US" sz="2200" dirty="0" smtClean="0"/>
              <a:t>amateur informants. </a:t>
            </a:r>
            <a:r>
              <a:rPr lang="en-US" sz="2200" dirty="0"/>
              <a:t>This vast army of informers was </a:t>
            </a:r>
            <a:r>
              <a:rPr lang="en-US" sz="2200" dirty="0">
                <a:solidFill>
                  <a:srgbClr val="FF0000"/>
                </a:solidFill>
              </a:rPr>
              <a:t>ostensibly </a:t>
            </a:r>
            <a:r>
              <a:rPr lang="en-US" sz="2200" dirty="0" smtClean="0">
                <a:solidFill>
                  <a:srgbClr val="FF0000"/>
                </a:solidFill>
              </a:rPr>
              <a:t>necessary due </a:t>
            </a:r>
            <a:r>
              <a:rPr lang="en-US" sz="2200" dirty="0">
                <a:solidFill>
                  <a:srgbClr val="FF0000"/>
                </a:solidFill>
              </a:rPr>
              <a:t>to the relatively few spontaneous denunciations from the </a:t>
            </a:r>
            <a:r>
              <a:rPr lang="en-US" sz="2200" dirty="0" smtClean="0">
                <a:solidFill>
                  <a:srgbClr val="FF0000"/>
                </a:solidFill>
              </a:rPr>
              <a:t>common person</a:t>
            </a:r>
            <a:r>
              <a:rPr lang="en-US" sz="2200" dirty="0"/>
              <a:t>, unlike in Nazi Germany</a:t>
            </a:r>
            <a:r>
              <a:rPr lang="en-US" sz="2200" dirty="0" smtClean="0"/>
              <a:t>.”</a:t>
            </a:r>
          </a:p>
          <a:p>
            <a:pPr algn="r">
              <a:buFontTx/>
              <a:buChar char="-"/>
            </a:pPr>
            <a:r>
              <a:rPr lang="en-US" dirty="0" smtClean="0"/>
              <a:t>Bruce</a:t>
            </a:r>
            <a:r>
              <a:rPr lang="en-US" dirty="0"/>
              <a:t>, ‘Participatory Repression</a:t>
            </a:r>
            <a:r>
              <a:rPr lang="en-US" dirty="0" smtClean="0"/>
              <a:t>?’ p. 50. </a:t>
            </a:r>
            <a:endParaRPr lang="en-US" dirty="0"/>
          </a:p>
        </p:txBody>
      </p:sp>
      <p:sp>
        <p:nvSpPr>
          <p:cNvPr id="3" name="Title 2"/>
          <p:cNvSpPr>
            <a:spLocks noGrp="1"/>
          </p:cNvSpPr>
          <p:nvPr>
            <p:ph type="title"/>
          </p:nvPr>
        </p:nvSpPr>
        <p:spPr/>
        <p:txBody>
          <a:bodyPr/>
          <a:lstStyle/>
          <a:p>
            <a:r>
              <a:rPr lang="en-GB" dirty="0"/>
              <a:t>Participatory Dictatorship?</a:t>
            </a:r>
            <a:endParaRPr lang="en-US" dirty="0"/>
          </a:p>
        </p:txBody>
      </p:sp>
    </p:spTree>
    <p:extLst>
      <p:ext uri="{BB962C8B-B14F-4D97-AF65-F5344CB8AC3E}">
        <p14:creationId xmlns:p14="http://schemas.microsoft.com/office/powerpoint/2010/main" val="23205920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47984"/>
          </a:xfrm>
        </p:spPr>
        <p:txBody>
          <a:bodyPr>
            <a:normAutofit lnSpcReduction="10000"/>
          </a:bodyPr>
          <a:lstStyle/>
          <a:p>
            <a:pPr marL="45720" indent="0" algn="just">
              <a:buNone/>
            </a:pPr>
            <a:r>
              <a:rPr lang="en-GB" dirty="0">
                <a:solidFill>
                  <a:srgbClr val="FF0000"/>
                </a:solidFill>
              </a:rPr>
              <a:t>But were all of the Stasi’s activities a sign of strength or weakness?</a:t>
            </a:r>
          </a:p>
          <a:p>
            <a:pPr marL="45720" indent="0" algn="just">
              <a:buNone/>
            </a:pPr>
            <a:endParaRPr lang="en-GB" dirty="0" smtClean="0"/>
          </a:p>
          <a:p>
            <a:pPr marL="45720" indent="0" algn="just">
              <a:buNone/>
            </a:pPr>
            <a:r>
              <a:rPr lang="en-GB" sz="2200" dirty="0" smtClean="0"/>
              <a:t>“</a:t>
            </a:r>
            <a:r>
              <a:rPr lang="en-US" sz="2200" dirty="0"/>
              <a:t>The Stasi’s institutionalized obsession with the size of the </a:t>
            </a:r>
            <a:r>
              <a:rPr lang="en-US" sz="2200" dirty="0" smtClean="0"/>
              <a:t>informant net</a:t>
            </a:r>
            <a:r>
              <a:rPr lang="en-US" sz="2200" dirty="0"/>
              <a:t>, the frequency of meetings, and the number of informant </a:t>
            </a:r>
            <a:r>
              <a:rPr lang="en-US" sz="2200" dirty="0" smtClean="0"/>
              <a:t>reports, rather </a:t>
            </a:r>
            <a:r>
              <a:rPr lang="en-US" sz="2200" dirty="0"/>
              <a:t>than a focus on quality, led to this </a:t>
            </a:r>
            <a:r>
              <a:rPr lang="en-US" sz="2200" dirty="0">
                <a:solidFill>
                  <a:srgbClr val="FF0000"/>
                </a:solidFill>
              </a:rPr>
              <a:t>enormous pressure on </a:t>
            </a:r>
            <a:r>
              <a:rPr lang="en-US" sz="2200" dirty="0" smtClean="0">
                <a:solidFill>
                  <a:srgbClr val="FF0000"/>
                </a:solidFill>
              </a:rPr>
              <a:t>Stasi officers </a:t>
            </a:r>
            <a:r>
              <a:rPr lang="en-US" sz="2200" dirty="0">
                <a:solidFill>
                  <a:srgbClr val="FF0000"/>
                </a:solidFill>
              </a:rPr>
              <a:t>to recruit ever more informants</a:t>
            </a:r>
            <a:r>
              <a:rPr lang="en-US" sz="2200" dirty="0"/>
              <a:t>. </a:t>
            </a:r>
            <a:r>
              <a:rPr lang="en-US" sz="2200" dirty="0">
                <a:solidFill>
                  <a:srgbClr val="7030A0"/>
                </a:solidFill>
              </a:rPr>
              <a:t>The dossiers of Stasi </a:t>
            </a:r>
            <a:r>
              <a:rPr lang="en-US" sz="2200" dirty="0" smtClean="0">
                <a:solidFill>
                  <a:srgbClr val="7030A0"/>
                </a:solidFill>
              </a:rPr>
              <a:t>officers contain </a:t>
            </a:r>
            <a:r>
              <a:rPr lang="en-US" sz="2200" dirty="0">
                <a:solidFill>
                  <a:srgbClr val="7030A0"/>
                </a:solidFill>
              </a:rPr>
              <a:t>elaborate spreadsheets itemizing their informants and </a:t>
            </a:r>
            <a:r>
              <a:rPr lang="en-US" sz="2200" dirty="0" smtClean="0">
                <a:solidFill>
                  <a:srgbClr val="7030A0"/>
                </a:solidFill>
              </a:rPr>
              <a:t>their frequency </a:t>
            </a:r>
            <a:r>
              <a:rPr lang="en-US" sz="2200" dirty="0">
                <a:solidFill>
                  <a:srgbClr val="7030A0"/>
                </a:solidFill>
              </a:rPr>
              <a:t>of contact. </a:t>
            </a:r>
            <a:r>
              <a:rPr lang="en-US" sz="2200" dirty="0"/>
              <a:t>In 1984, District </a:t>
            </a:r>
            <a:r>
              <a:rPr lang="en-US" sz="2200" dirty="0" smtClean="0"/>
              <a:t>Perleberg</a:t>
            </a:r>
            <a:r>
              <a:rPr lang="en-US" sz="2200" dirty="0" smtClean="0"/>
              <a:t> Stasi [in Brandenburg] officers held 2,430 </a:t>
            </a:r>
            <a:r>
              <a:rPr lang="en-US" sz="2200" dirty="0"/>
              <a:t>meetings with their informants. This number increased to </a:t>
            </a:r>
            <a:r>
              <a:rPr lang="en-US" sz="2200" dirty="0" smtClean="0"/>
              <a:t>2,596 in </a:t>
            </a:r>
            <a:r>
              <a:rPr lang="en-US" sz="2200" dirty="0"/>
              <a:t>1985, and 2,787 in 1987, before tailing off to 2,168 in 1988. In 1984</a:t>
            </a:r>
            <a:r>
              <a:rPr lang="en-US" sz="2200" dirty="0" smtClean="0"/>
              <a:t>, 1985</a:t>
            </a:r>
            <a:r>
              <a:rPr lang="en-US" sz="2200" dirty="0"/>
              <a:t>, and 1987, informants in the district authored more than </a:t>
            </a:r>
            <a:r>
              <a:rPr lang="en-US" sz="2200" dirty="0" smtClean="0"/>
              <a:t>5,000 reports </a:t>
            </a:r>
            <a:r>
              <a:rPr lang="en-US" sz="2200" dirty="0"/>
              <a:t>annually</a:t>
            </a:r>
            <a:r>
              <a:rPr lang="en-US" sz="2200" dirty="0" smtClean="0"/>
              <a:t>. Not </a:t>
            </a:r>
            <a:r>
              <a:rPr lang="en-US" sz="2200" dirty="0"/>
              <a:t>only is the revelation that Stasi </a:t>
            </a:r>
            <a:r>
              <a:rPr lang="en-US" sz="2200" dirty="0" smtClean="0"/>
              <a:t>officers </a:t>
            </a:r>
            <a:r>
              <a:rPr lang="en-US" sz="2200" dirty="0"/>
              <a:t>in </a:t>
            </a:r>
            <a:r>
              <a:rPr lang="en-US" sz="2200" dirty="0" smtClean="0"/>
              <a:t>this innocuous</a:t>
            </a:r>
            <a:r>
              <a:rPr lang="en-US" sz="2200" dirty="0"/>
              <a:t>, outlying district held roughly seven informant </a:t>
            </a:r>
            <a:r>
              <a:rPr lang="en-US" sz="2200" dirty="0" smtClean="0"/>
              <a:t>meetings per </a:t>
            </a:r>
            <a:r>
              <a:rPr lang="en-US" sz="2200" dirty="0"/>
              <a:t>day illuminating, so too is </a:t>
            </a:r>
            <a:r>
              <a:rPr lang="en-US" sz="2200" dirty="0">
                <a:solidFill>
                  <a:srgbClr val="7030A0"/>
                </a:solidFill>
              </a:rPr>
              <a:t>the fact that the Stasi even </a:t>
            </a:r>
            <a:r>
              <a:rPr lang="en-US" sz="2200" i="1" dirty="0" smtClean="0">
                <a:solidFill>
                  <a:srgbClr val="7030A0"/>
                </a:solidFill>
              </a:rPr>
              <a:t>recorded </a:t>
            </a:r>
            <a:r>
              <a:rPr lang="en-US" sz="2200" dirty="0" smtClean="0">
                <a:solidFill>
                  <a:srgbClr val="7030A0"/>
                </a:solidFill>
              </a:rPr>
              <a:t>these numbers </a:t>
            </a:r>
            <a:r>
              <a:rPr lang="en-US" sz="2200" dirty="0" smtClean="0"/>
              <a:t>….”</a:t>
            </a:r>
          </a:p>
          <a:p>
            <a:pPr marL="45720" indent="0" algn="r">
              <a:buNone/>
            </a:pPr>
            <a:r>
              <a:rPr lang="en-US" dirty="0" smtClean="0"/>
              <a:t>- Bruce</a:t>
            </a:r>
            <a:r>
              <a:rPr lang="en-US" dirty="0"/>
              <a:t>, ‘Participatory Repression?’ p. </a:t>
            </a:r>
            <a:r>
              <a:rPr lang="en-US" dirty="0" smtClean="0"/>
              <a:t>53. </a:t>
            </a:r>
            <a:endParaRPr lang="en-US" dirty="0"/>
          </a:p>
          <a:p>
            <a:pPr marL="45720" indent="0">
              <a:buNone/>
            </a:pPr>
            <a:endParaRPr lang="en-US" dirty="0"/>
          </a:p>
        </p:txBody>
      </p:sp>
      <p:sp>
        <p:nvSpPr>
          <p:cNvPr id="3" name="Title 2"/>
          <p:cNvSpPr>
            <a:spLocks noGrp="1"/>
          </p:cNvSpPr>
          <p:nvPr>
            <p:ph type="title"/>
          </p:nvPr>
        </p:nvSpPr>
        <p:spPr/>
        <p:txBody>
          <a:bodyPr/>
          <a:lstStyle/>
          <a:p>
            <a:r>
              <a:rPr lang="en-GB" dirty="0" smtClean="0"/>
              <a:t>Bureaucratic regime</a:t>
            </a:r>
            <a:endParaRPr lang="en-US" dirty="0"/>
          </a:p>
        </p:txBody>
      </p:sp>
    </p:spTree>
    <p:extLst>
      <p:ext uri="{BB962C8B-B14F-4D97-AF65-F5344CB8AC3E}">
        <p14:creationId xmlns:p14="http://schemas.microsoft.com/office/powerpoint/2010/main" val="16736003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47984"/>
          </a:xfrm>
        </p:spPr>
        <p:txBody>
          <a:bodyPr>
            <a:normAutofit/>
          </a:bodyPr>
          <a:lstStyle/>
          <a:p>
            <a:pPr marL="45720" indent="0" algn="just">
              <a:buNone/>
            </a:pPr>
            <a:r>
              <a:rPr lang="en-GB" dirty="0">
                <a:solidFill>
                  <a:srgbClr val="FF0000"/>
                </a:solidFill>
              </a:rPr>
              <a:t>But were all of the Stasi’s activities a sign of strength or weakness?</a:t>
            </a:r>
          </a:p>
          <a:p>
            <a:pPr marL="45720" indent="0" algn="just">
              <a:buNone/>
            </a:pPr>
            <a:endParaRPr lang="en-GB" dirty="0" smtClean="0"/>
          </a:p>
          <a:p>
            <a:pPr marL="45720" indent="0" algn="just">
              <a:buNone/>
            </a:pPr>
            <a:r>
              <a:rPr lang="en-GB" sz="2200" dirty="0" smtClean="0"/>
              <a:t>“</a:t>
            </a:r>
            <a:r>
              <a:rPr lang="en-US" sz="2200" dirty="0" smtClean="0"/>
              <a:t>… </a:t>
            </a:r>
            <a:r>
              <a:rPr lang="en-US" sz="2200" dirty="0">
                <a:solidFill>
                  <a:srgbClr val="FF0000"/>
                </a:solidFill>
              </a:rPr>
              <a:t>For East Germany’s secret police, it was all a </a:t>
            </a:r>
            <a:r>
              <a:rPr lang="en-US" sz="2200" dirty="0" smtClean="0">
                <a:solidFill>
                  <a:srgbClr val="FF0000"/>
                </a:solidFill>
              </a:rPr>
              <a:t>numbers game</a:t>
            </a:r>
            <a:r>
              <a:rPr lang="en-US" sz="2200" dirty="0"/>
              <a:t>. A larger informant roster, more meetings, and more </a:t>
            </a:r>
            <a:r>
              <a:rPr lang="en-US" sz="2200" dirty="0" smtClean="0"/>
              <a:t>reports were </a:t>
            </a:r>
            <a:r>
              <a:rPr lang="en-US" sz="2200" dirty="0"/>
              <a:t>equated with increased national </a:t>
            </a:r>
            <a:r>
              <a:rPr lang="en-US" sz="2200" dirty="0" smtClean="0"/>
              <a:t>security … Stasi officers </a:t>
            </a:r>
            <a:r>
              <a:rPr lang="en-US" sz="2200" dirty="0"/>
              <a:t>earned promotion and monetary bonuses based on </a:t>
            </a:r>
            <a:r>
              <a:rPr lang="en-US" sz="2200" dirty="0" smtClean="0"/>
              <a:t>their operational </a:t>
            </a:r>
            <a:r>
              <a:rPr lang="en-US" sz="2200" dirty="0"/>
              <a:t>activity, primarily informant recruitment and </a:t>
            </a:r>
            <a:r>
              <a:rPr lang="en-US" sz="2200" dirty="0" smtClean="0"/>
              <a:t>effective running </a:t>
            </a:r>
            <a:r>
              <a:rPr lang="en-US" sz="2200" dirty="0"/>
              <a:t>thereof, and successful monitoring operations against </a:t>
            </a:r>
            <a:r>
              <a:rPr lang="en-US" sz="2200" dirty="0" smtClean="0"/>
              <a:t>regime opponents</a:t>
            </a:r>
            <a:r>
              <a:rPr lang="en-US" sz="2200" dirty="0"/>
              <a:t>. It should surprise little that they would adopt </a:t>
            </a:r>
            <a:r>
              <a:rPr lang="en-US" sz="2200" dirty="0" smtClean="0"/>
              <a:t>whatever means </a:t>
            </a:r>
            <a:r>
              <a:rPr lang="en-US" sz="2200" dirty="0"/>
              <a:t>necessary to </a:t>
            </a:r>
            <a:r>
              <a:rPr lang="en-US" sz="2200" dirty="0" smtClean="0"/>
              <a:t>find ‘participants’ </a:t>
            </a:r>
            <a:r>
              <a:rPr lang="en-US" sz="2200" dirty="0"/>
              <a:t>for their system</a:t>
            </a:r>
            <a:r>
              <a:rPr lang="en-US" sz="2200" dirty="0" smtClean="0"/>
              <a:t>.”</a:t>
            </a:r>
          </a:p>
          <a:p>
            <a:pPr marL="45720" indent="0" algn="r">
              <a:buNone/>
            </a:pPr>
            <a:r>
              <a:rPr lang="en-US" dirty="0" smtClean="0"/>
              <a:t>- Bruce</a:t>
            </a:r>
            <a:r>
              <a:rPr lang="en-US" dirty="0"/>
              <a:t>, ‘Participatory Repression?’ p. </a:t>
            </a:r>
            <a:r>
              <a:rPr lang="en-US" dirty="0" smtClean="0"/>
              <a:t>53. </a:t>
            </a:r>
            <a:endParaRPr lang="en-US" dirty="0"/>
          </a:p>
          <a:p>
            <a:pPr marL="45720" indent="0">
              <a:buNone/>
            </a:pPr>
            <a:endParaRPr lang="en-US" dirty="0"/>
          </a:p>
        </p:txBody>
      </p:sp>
      <p:sp>
        <p:nvSpPr>
          <p:cNvPr id="3" name="Title 2"/>
          <p:cNvSpPr>
            <a:spLocks noGrp="1"/>
          </p:cNvSpPr>
          <p:nvPr>
            <p:ph type="title"/>
          </p:nvPr>
        </p:nvSpPr>
        <p:spPr/>
        <p:txBody>
          <a:bodyPr/>
          <a:lstStyle/>
          <a:p>
            <a:r>
              <a:rPr lang="en-GB" dirty="0" smtClean="0"/>
              <a:t>Bureaucratic regime</a:t>
            </a:r>
            <a:endParaRPr lang="en-US" dirty="0"/>
          </a:p>
        </p:txBody>
      </p:sp>
    </p:spTree>
    <p:extLst>
      <p:ext uri="{BB962C8B-B14F-4D97-AF65-F5344CB8AC3E}">
        <p14:creationId xmlns:p14="http://schemas.microsoft.com/office/powerpoint/2010/main" val="30664353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754465"/>
          </a:xfrm>
        </p:spPr>
        <p:txBody>
          <a:bodyPr>
            <a:normAutofit/>
          </a:bodyPr>
          <a:lstStyle/>
          <a:p>
            <a:pPr marL="45720" indent="0" algn="just">
              <a:buNone/>
            </a:pPr>
            <a:r>
              <a:rPr lang="en-GB" sz="2400" dirty="0" smtClean="0"/>
              <a:t>“… I</a:t>
            </a:r>
            <a:r>
              <a:rPr lang="en-US" sz="2400" dirty="0" smtClean="0"/>
              <a:t>n </a:t>
            </a:r>
            <a:r>
              <a:rPr lang="en-US" sz="2400" dirty="0"/>
              <a:t>the post-Stalinist period, </a:t>
            </a:r>
            <a:r>
              <a:rPr lang="en-US" sz="2400" dirty="0" smtClean="0"/>
              <a:t>it became </a:t>
            </a:r>
            <a:r>
              <a:rPr lang="en-US" sz="2400" dirty="0"/>
              <a:t>possible for individuals to lead lives relatively distanced </a:t>
            </a:r>
            <a:r>
              <a:rPr lang="en-US" sz="2400" dirty="0" smtClean="0"/>
              <a:t>from the </a:t>
            </a:r>
            <a:r>
              <a:rPr lang="en-US" sz="2400" dirty="0"/>
              <a:t>regime and its instruments of repression as long as they </a:t>
            </a:r>
            <a:r>
              <a:rPr lang="en-US" sz="2400" dirty="0" smtClean="0"/>
              <a:t>learned to </a:t>
            </a:r>
            <a:r>
              <a:rPr lang="en-US" sz="2400" dirty="0"/>
              <a:t>consciously or unconsciously accept their place and the limits </a:t>
            </a:r>
            <a:r>
              <a:rPr lang="en-US" sz="2400" dirty="0" smtClean="0"/>
              <a:t>of their </a:t>
            </a:r>
            <a:r>
              <a:rPr lang="en-US" sz="2400" dirty="0"/>
              <a:t>agency. Therefore, despite the exceptional expansion of the </a:t>
            </a:r>
            <a:r>
              <a:rPr lang="en-US" sz="2400" dirty="0" smtClean="0"/>
              <a:t>Stasi from </a:t>
            </a:r>
            <a:r>
              <a:rPr lang="en-US" sz="2400" dirty="0"/>
              <a:t>the late 1960s until 1982, the concepts of total penetration </a:t>
            </a:r>
            <a:r>
              <a:rPr lang="en-US" sz="2400" dirty="0" smtClean="0"/>
              <a:t>and repression </a:t>
            </a:r>
            <a:r>
              <a:rPr lang="en-US" sz="2400" dirty="0"/>
              <a:t>are misleading</a:t>
            </a:r>
            <a:r>
              <a:rPr lang="en-US" sz="2400" dirty="0" smtClean="0"/>
              <a:t>.”</a:t>
            </a:r>
            <a:endParaRPr lang="en-US" sz="2400" dirty="0"/>
          </a:p>
          <a:p>
            <a:endParaRPr lang="en-US" sz="2400" dirty="0" smtClean="0"/>
          </a:p>
          <a:p>
            <a:pPr>
              <a:buFontTx/>
              <a:buChar char="-"/>
            </a:pPr>
            <a:r>
              <a:rPr lang="en-US" sz="1700" dirty="0" smtClean="0"/>
              <a:t>Jens Gieseke, ‘The Stasi and East German Society: Some Remarks on Current Research,’ </a:t>
            </a:r>
            <a:r>
              <a:rPr lang="en-US" sz="1700" i="1" dirty="0"/>
              <a:t>German Historical Institute Bulletin</a:t>
            </a:r>
            <a:r>
              <a:rPr lang="en-US" sz="1700" dirty="0"/>
              <a:t>, No. 9 (2014</a:t>
            </a:r>
            <a:r>
              <a:rPr lang="en-US" sz="1700" dirty="0" smtClean="0"/>
              <a:t>), pp. 63–64.</a:t>
            </a:r>
          </a:p>
          <a:p>
            <a:pPr>
              <a:buFontTx/>
              <a:buChar char="-"/>
            </a:pPr>
            <a:endParaRPr lang="en-US" dirty="0" smtClean="0"/>
          </a:p>
          <a:p>
            <a:pPr>
              <a:buFontTx/>
              <a:buChar char="-"/>
            </a:pPr>
            <a:endParaRPr lang="en-US" dirty="0"/>
          </a:p>
        </p:txBody>
      </p:sp>
      <p:sp>
        <p:nvSpPr>
          <p:cNvPr id="3" name="Title 2"/>
          <p:cNvSpPr>
            <a:spLocks noGrp="1"/>
          </p:cNvSpPr>
          <p:nvPr>
            <p:ph type="title"/>
          </p:nvPr>
        </p:nvSpPr>
        <p:spPr/>
        <p:txBody>
          <a:bodyPr/>
          <a:lstStyle/>
          <a:p>
            <a:r>
              <a:rPr lang="en-GB" dirty="0" smtClean="0"/>
              <a:t>‘Dictatorship of limits’</a:t>
            </a:r>
            <a:endParaRPr lang="en-US" dirty="0"/>
          </a:p>
        </p:txBody>
      </p:sp>
    </p:spTree>
    <p:extLst>
      <p:ext uri="{BB962C8B-B14F-4D97-AF65-F5344CB8AC3E}">
        <p14:creationId xmlns:p14="http://schemas.microsoft.com/office/powerpoint/2010/main" val="1172181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754465"/>
          </a:xfrm>
        </p:spPr>
        <p:txBody>
          <a:bodyPr>
            <a:normAutofit fontScale="92500" lnSpcReduction="20000"/>
          </a:bodyPr>
          <a:lstStyle/>
          <a:p>
            <a:pPr marL="45720" indent="0" algn="just">
              <a:buNone/>
            </a:pPr>
            <a:r>
              <a:rPr lang="en-GB" sz="2400" dirty="0" smtClean="0"/>
              <a:t>“T</a:t>
            </a:r>
            <a:r>
              <a:rPr lang="en-US" sz="2400" dirty="0" smtClean="0"/>
              <a:t>homas </a:t>
            </a:r>
            <a:r>
              <a:rPr lang="en-US" sz="2400" dirty="0"/>
              <a:t>Lindenberger described the general setting of East </a:t>
            </a:r>
            <a:r>
              <a:rPr lang="en-US" sz="2400" dirty="0" smtClean="0"/>
              <a:t>German society </a:t>
            </a:r>
            <a:r>
              <a:rPr lang="en-US" sz="2400" dirty="0"/>
              <a:t>as a </a:t>
            </a:r>
            <a:r>
              <a:rPr lang="en-US" sz="2400" dirty="0" smtClean="0"/>
              <a:t>‘</a:t>
            </a:r>
            <a:r>
              <a:rPr lang="en-US" sz="2400" b="1" dirty="0" smtClean="0">
                <a:solidFill>
                  <a:srgbClr val="7030A0"/>
                </a:solidFill>
              </a:rPr>
              <a:t>dictatorship </a:t>
            </a:r>
            <a:r>
              <a:rPr lang="en-US" sz="2400" b="1" dirty="0">
                <a:solidFill>
                  <a:srgbClr val="7030A0"/>
                </a:solidFill>
              </a:rPr>
              <a:t>of limits</a:t>
            </a:r>
            <a:r>
              <a:rPr lang="en-US" sz="2400" dirty="0" smtClean="0"/>
              <a:t>.’ These </a:t>
            </a:r>
            <a:r>
              <a:rPr lang="en-US" sz="2400" dirty="0"/>
              <a:t>limits included, </a:t>
            </a:r>
            <a:r>
              <a:rPr lang="en-US" sz="2400" dirty="0" smtClean="0"/>
              <a:t>first </a:t>
            </a:r>
            <a:r>
              <a:rPr lang="en-US" sz="2400" dirty="0"/>
              <a:t>and </a:t>
            </a:r>
            <a:r>
              <a:rPr lang="en-US" sz="2400" dirty="0" smtClean="0"/>
              <a:t>foremost, </a:t>
            </a:r>
            <a:r>
              <a:rPr lang="en-US" sz="2400" dirty="0"/>
              <a:t>the </a:t>
            </a:r>
            <a:r>
              <a:rPr lang="en-US" sz="2400" dirty="0">
                <a:solidFill>
                  <a:srgbClr val="FF0000"/>
                </a:solidFill>
              </a:rPr>
              <a:t>large concrete border</a:t>
            </a:r>
            <a:r>
              <a:rPr lang="en-US" sz="2400" dirty="0"/>
              <a:t>, </a:t>
            </a:r>
            <a:r>
              <a:rPr lang="en-US" sz="2400" dirty="0" smtClean="0"/>
              <a:t>but </a:t>
            </a:r>
            <a:r>
              <a:rPr lang="en-US" sz="2400" dirty="0" smtClean="0">
                <a:solidFill>
                  <a:srgbClr val="0070C0"/>
                </a:solidFill>
              </a:rPr>
              <a:t>a lot of restrictions in everyday life as well that citizens had to learn and know</a:t>
            </a:r>
            <a:r>
              <a:rPr lang="en-US" sz="2400" dirty="0" smtClean="0"/>
              <a:t>. </a:t>
            </a:r>
            <a:r>
              <a:rPr lang="en-US" sz="2400" dirty="0"/>
              <a:t>These taboos</a:t>
            </a:r>
            <a:r>
              <a:rPr lang="en-US" sz="2400" dirty="0" smtClean="0"/>
              <a:t>, which </a:t>
            </a:r>
            <a:r>
              <a:rPr lang="en-US" sz="2400" dirty="0"/>
              <a:t>were sometimes more, sometimes less, </a:t>
            </a:r>
            <a:r>
              <a:rPr lang="en-US" sz="2400" dirty="0" smtClean="0"/>
              <a:t>defined</a:t>
            </a:r>
            <a:r>
              <a:rPr lang="en-US" sz="2400" dirty="0"/>
              <a:t>, framed </a:t>
            </a:r>
            <a:r>
              <a:rPr lang="en-US" sz="2400" dirty="0" smtClean="0"/>
              <a:t>the field </a:t>
            </a:r>
            <a:r>
              <a:rPr lang="en-US" sz="2400" dirty="0"/>
              <a:t>of personal </a:t>
            </a:r>
            <a:r>
              <a:rPr lang="en-US" sz="2400" dirty="0" smtClean="0"/>
              <a:t>agency. </a:t>
            </a:r>
            <a:r>
              <a:rPr lang="en-US" sz="2400" dirty="0"/>
              <a:t>Aside from </a:t>
            </a:r>
            <a:r>
              <a:rPr lang="en-US" sz="2400" dirty="0" smtClean="0"/>
              <a:t>the mere </a:t>
            </a:r>
            <a:r>
              <a:rPr lang="en-US" sz="2400" dirty="0"/>
              <a:t>existence of the </a:t>
            </a:r>
            <a:r>
              <a:rPr lang="en-US" sz="2400" dirty="0" smtClean="0"/>
              <a:t>real concrete </a:t>
            </a:r>
            <a:r>
              <a:rPr lang="en-US" sz="2400" dirty="0"/>
              <a:t>wall and the </a:t>
            </a:r>
            <a:r>
              <a:rPr lang="en-US" sz="2400" dirty="0">
                <a:solidFill>
                  <a:srgbClr val="FF0000"/>
                </a:solidFill>
              </a:rPr>
              <a:t>threat of being killed if they attempted </a:t>
            </a:r>
            <a:r>
              <a:rPr lang="en-US" sz="2400" dirty="0" smtClean="0">
                <a:solidFill>
                  <a:srgbClr val="FF0000"/>
                </a:solidFill>
              </a:rPr>
              <a:t>to flee</a:t>
            </a:r>
            <a:r>
              <a:rPr lang="en-US" sz="2400" dirty="0"/>
              <a:t>, East Germans experienced open violence and repression </a:t>
            </a:r>
            <a:r>
              <a:rPr lang="en-US" sz="2400" dirty="0" smtClean="0"/>
              <a:t>from 1945 </a:t>
            </a:r>
            <a:r>
              <a:rPr lang="en-US" sz="2400" dirty="0"/>
              <a:t>until the late 1950s that strongly </a:t>
            </a:r>
            <a:r>
              <a:rPr lang="en-US" sz="2400" dirty="0" smtClean="0"/>
              <a:t>influenced </a:t>
            </a:r>
            <a:r>
              <a:rPr lang="en-US" sz="2400" dirty="0"/>
              <a:t>their behavior</a:t>
            </a:r>
            <a:r>
              <a:rPr lang="en-US" sz="2400" dirty="0" smtClean="0"/>
              <a:t>, particularly </a:t>
            </a:r>
            <a:r>
              <a:rPr lang="en-US" sz="2400" dirty="0"/>
              <a:t>in the ranks of the older generations: </a:t>
            </a:r>
            <a:r>
              <a:rPr lang="en-US" sz="2400" dirty="0">
                <a:solidFill>
                  <a:srgbClr val="FF0000"/>
                </a:solidFill>
              </a:rPr>
              <a:t>the more </a:t>
            </a:r>
            <a:r>
              <a:rPr lang="en-US" sz="2400" dirty="0" smtClean="0">
                <a:solidFill>
                  <a:srgbClr val="FF0000"/>
                </a:solidFill>
              </a:rPr>
              <a:t>than one </a:t>
            </a:r>
            <a:r>
              <a:rPr lang="en-US" sz="2400" dirty="0">
                <a:solidFill>
                  <a:srgbClr val="FF0000"/>
                </a:solidFill>
              </a:rPr>
              <a:t>hundred thousand prisoners in special internment camps, </a:t>
            </a:r>
            <a:r>
              <a:rPr lang="en-US" sz="2400" dirty="0" smtClean="0">
                <a:solidFill>
                  <a:srgbClr val="FF0000"/>
                </a:solidFill>
              </a:rPr>
              <a:t>the several </a:t>
            </a:r>
            <a:r>
              <a:rPr lang="en-US" sz="2400" dirty="0">
                <a:solidFill>
                  <a:srgbClr val="FF0000"/>
                </a:solidFill>
              </a:rPr>
              <a:t>thousand victims of Soviet military tribunals</a:t>
            </a:r>
            <a:r>
              <a:rPr lang="en-US" sz="2400" dirty="0"/>
              <a:t>, and </a:t>
            </a:r>
            <a:r>
              <a:rPr lang="en-US" sz="2400" dirty="0" smtClean="0"/>
              <a:t>other </a:t>
            </a:r>
            <a:r>
              <a:rPr lang="en-US" sz="2400" dirty="0" smtClean="0">
                <a:solidFill>
                  <a:srgbClr val="FF0000"/>
                </a:solidFill>
              </a:rPr>
              <a:t>political prisoners</a:t>
            </a:r>
            <a:r>
              <a:rPr lang="en-US" sz="2400" dirty="0" smtClean="0"/>
              <a:t>. </a:t>
            </a:r>
            <a:r>
              <a:rPr lang="en-US" sz="2400" dirty="0"/>
              <a:t>The period of harsh </a:t>
            </a:r>
            <a:r>
              <a:rPr lang="en-US" sz="2400" dirty="0">
                <a:solidFill>
                  <a:srgbClr val="FF0000"/>
                </a:solidFill>
              </a:rPr>
              <a:t>repression</a:t>
            </a:r>
            <a:r>
              <a:rPr lang="en-US" sz="2400" dirty="0"/>
              <a:t> </a:t>
            </a:r>
            <a:r>
              <a:rPr lang="en-US" sz="2400" dirty="0" smtClean="0"/>
              <a:t>after </a:t>
            </a:r>
            <a:r>
              <a:rPr lang="en-US" sz="2400" dirty="0"/>
              <a:t>the </a:t>
            </a:r>
            <a:r>
              <a:rPr lang="en-US" sz="2400" dirty="0" smtClean="0"/>
              <a:t>second SED </a:t>
            </a:r>
            <a:r>
              <a:rPr lang="en-US" sz="2400" dirty="0"/>
              <a:t>party conference in July 1952, the</a:t>
            </a:r>
            <a:r>
              <a:rPr lang="en-US" sz="2400" dirty="0">
                <a:solidFill>
                  <a:srgbClr val="FF0000"/>
                </a:solidFill>
              </a:rPr>
              <a:t> suppression </a:t>
            </a:r>
            <a:r>
              <a:rPr lang="en-US" sz="2400" dirty="0"/>
              <a:t>of the </a:t>
            </a:r>
            <a:r>
              <a:rPr lang="en-US" sz="2400" dirty="0" smtClean="0"/>
              <a:t>June uprising </a:t>
            </a:r>
            <a:r>
              <a:rPr lang="en-US" sz="2400" dirty="0"/>
              <a:t>in 1953 or other local unrest (like 1951 in Saalfeld</a:t>
            </a:r>
            <a:r>
              <a:rPr lang="en-US" sz="2400" dirty="0" smtClean="0"/>
              <a:t>), the </a:t>
            </a:r>
            <a:r>
              <a:rPr lang="en-US" sz="2400" dirty="0" smtClean="0">
                <a:solidFill>
                  <a:srgbClr val="FF0000"/>
                </a:solidFill>
              </a:rPr>
              <a:t>expropriations </a:t>
            </a:r>
            <a:r>
              <a:rPr lang="en-US" sz="2400" dirty="0">
                <a:solidFill>
                  <a:srgbClr val="FF0000"/>
                </a:solidFill>
              </a:rPr>
              <a:t>and collectivization of private property</a:t>
            </a:r>
            <a:r>
              <a:rPr lang="en-US" sz="2400" dirty="0"/>
              <a:t>, and, </a:t>
            </a:r>
            <a:r>
              <a:rPr lang="en-US" sz="2400" dirty="0" smtClean="0"/>
              <a:t>finally, the</a:t>
            </a:r>
            <a:r>
              <a:rPr lang="en-US" sz="2400" dirty="0" smtClean="0">
                <a:solidFill>
                  <a:srgbClr val="FF0000"/>
                </a:solidFill>
              </a:rPr>
              <a:t> </a:t>
            </a:r>
            <a:r>
              <a:rPr lang="en-US" sz="2400" dirty="0">
                <a:solidFill>
                  <a:srgbClr val="FF0000"/>
                </a:solidFill>
              </a:rPr>
              <a:t>building of the Berlin Wall itself </a:t>
            </a:r>
            <a:r>
              <a:rPr lang="en-US" sz="2400" dirty="0"/>
              <a:t>were all major </a:t>
            </a:r>
            <a:r>
              <a:rPr lang="en-US" sz="2400" dirty="0" smtClean="0"/>
              <a:t>fields </a:t>
            </a:r>
            <a:r>
              <a:rPr lang="en-US" sz="2400" dirty="0"/>
              <a:t>in </a:t>
            </a:r>
            <a:r>
              <a:rPr lang="en-US" sz="2400" dirty="0" smtClean="0"/>
              <a:t>which memories </a:t>
            </a:r>
            <a:r>
              <a:rPr lang="en-US" sz="2400" dirty="0"/>
              <a:t>were </a:t>
            </a:r>
            <a:r>
              <a:rPr lang="en-US" sz="2400" dirty="0" smtClean="0">
                <a:solidFill>
                  <a:srgbClr val="0070C0"/>
                </a:solidFill>
              </a:rPr>
              <a:t>taboo</a:t>
            </a:r>
            <a:r>
              <a:rPr lang="en-US" sz="2400" dirty="0" smtClean="0"/>
              <a:t>.”</a:t>
            </a:r>
          </a:p>
          <a:p>
            <a:pPr>
              <a:buFontTx/>
              <a:buChar char="-"/>
            </a:pPr>
            <a:r>
              <a:rPr lang="en-US" sz="1700" dirty="0" smtClean="0"/>
              <a:t>Jens Gieseke, ‘The Stasi and East German Society: Some Remarks on Current Research,’ </a:t>
            </a:r>
            <a:r>
              <a:rPr lang="en-US" sz="1700" i="1" dirty="0"/>
              <a:t>German Historical Institute Bulletin</a:t>
            </a:r>
            <a:r>
              <a:rPr lang="en-US" sz="1700" dirty="0"/>
              <a:t>, No. 9 (2014</a:t>
            </a:r>
            <a:r>
              <a:rPr lang="en-US" sz="1700" dirty="0" smtClean="0"/>
              <a:t>), pp. 64–65</a:t>
            </a:r>
          </a:p>
          <a:p>
            <a:pPr>
              <a:buFontTx/>
              <a:buChar char="-"/>
            </a:pPr>
            <a:endParaRPr lang="en-US" dirty="0" smtClean="0"/>
          </a:p>
          <a:p>
            <a:pPr>
              <a:buFontTx/>
              <a:buChar char="-"/>
            </a:pPr>
            <a:endParaRPr lang="en-US" dirty="0"/>
          </a:p>
        </p:txBody>
      </p:sp>
      <p:sp>
        <p:nvSpPr>
          <p:cNvPr id="3" name="Title 2"/>
          <p:cNvSpPr>
            <a:spLocks noGrp="1"/>
          </p:cNvSpPr>
          <p:nvPr>
            <p:ph type="title"/>
          </p:nvPr>
        </p:nvSpPr>
        <p:spPr/>
        <p:txBody>
          <a:bodyPr/>
          <a:lstStyle/>
          <a:p>
            <a:r>
              <a:rPr lang="en-GB" dirty="0" smtClean="0"/>
              <a:t>‘Dictatorship of limits’</a:t>
            </a:r>
            <a:endParaRPr lang="en-US" dirty="0"/>
          </a:p>
        </p:txBody>
      </p:sp>
    </p:spTree>
    <p:extLst>
      <p:ext uri="{BB962C8B-B14F-4D97-AF65-F5344CB8AC3E}">
        <p14:creationId xmlns:p14="http://schemas.microsoft.com/office/powerpoint/2010/main" val="700370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161" y="3246367"/>
            <a:ext cx="2190750" cy="3581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3857" y="3373856"/>
            <a:ext cx="4429125" cy="331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03745" y="0"/>
            <a:ext cx="2199237" cy="336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descr="https://a.ltrbxd.com/resized/film-poster/1/4/4/3/2/8/144328-the-divided-heaven-0-230-0-345-crop.jpg?k=4ad0a672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0161" y="41837"/>
            <a:ext cx="2190750" cy="328612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29146" y="346193"/>
            <a:ext cx="11175013" cy="1054394"/>
          </a:xfrm>
        </p:spPr>
        <p:txBody>
          <a:bodyPr/>
          <a:lstStyle/>
          <a:p>
            <a:pPr>
              <a:defRPr/>
            </a:pPr>
            <a:r>
              <a:rPr lang="en-GB" b="1" dirty="0" smtClean="0">
                <a:cs typeface="Arial" charset="0"/>
              </a:rPr>
              <a:t>Christa </a:t>
            </a:r>
            <a:r>
              <a:rPr lang="en-GB" b="1" dirty="0">
                <a:cs typeface="Arial" charset="0"/>
              </a:rPr>
              <a:t>Wolf, </a:t>
            </a:r>
            <a:r>
              <a:rPr lang="en-GB" b="1" i="1" dirty="0">
                <a:cs typeface="Arial" charset="0"/>
              </a:rPr>
              <a:t>What </a:t>
            </a:r>
            <a:r>
              <a:rPr lang="en-GB" b="1" i="1" dirty="0" smtClean="0">
                <a:cs typeface="Arial" charset="0"/>
              </a:rPr>
              <a:t>Remains</a:t>
            </a:r>
            <a:endParaRPr lang="en-GB" b="1" i="1" dirty="0">
              <a:cs typeface="Arial" charset="0"/>
            </a:endParaRPr>
          </a:p>
        </p:txBody>
      </p:sp>
      <p:sp>
        <p:nvSpPr>
          <p:cNvPr id="10" name="Content Placeholder 9"/>
          <p:cNvSpPr>
            <a:spLocks noGrp="1"/>
          </p:cNvSpPr>
          <p:nvPr>
            <p:ph idx="1"/>
          </p:nvPr>
        </p:nvSpPr>
        <p:spPr>
          <a:xfrm>
            <a:off x="2390911" y="1588175"/>
            <a:ext cx="5222084" cy="4912793"/>
          </a:xfrm>
          <a:prstGeom prst="rect">
            <a:avLst/>
          </a:prstGeom>
        </p:spPr>
        <p:txBody>
          <a:bodyPr wrap="square" lIns="360000" tIns="360000" rIns="360000" bIns="360000">
            <a:spAutoFit/>
          </a:bodyPr>
          <a:lstStyle/>
          <a:p>
            <a:pPr marL="342900" indent="-342900">
              <a:buFont typeface="Arial" panose="020B0604020202020204" pitchFamily="34" charset="0"/>
              <a:buChar char="•"/>
              <a:defRPr/>
            </a:pPr>
            <a:r>
              <a:rPr lang="en-GB" sz="2400" dirty="0" smtClean="0"/>
              <a:t>Wolf </a:t>
            </a:r>
            <a:r>
              <a:rPr lang="en-GB" sz="2400" dirty="0"/>
              <a:t>b. 1929 in </a:t>
            </a:r>
            <a:r>
              <a:rPr lang="en-GB" sz="2400" dirty="0"/>
              <a:t>Landsberg</a:t>
            </a:r>
            <a:r>
              <a:rPr lang="en-GB" sz="2400" dirty="0"/>
              <a:t> an der </a:t>
            </a:r>
            <a:r>
              <a:rPr lang="en-GB" sz="2400" dirty="0"/>
              <a:t>Warthe</a:t>
            </a:r>
            <a:r>
              <a:rPr lang="en-GB" sz="2400" dirty="0"/>
              <a:t> in Prussia – now </a:t>
            </a:r>
            <a:r>
              <a:rPr lang="en-GB" sz="2400" dirty="0"/>
              <a:t>Gorzów</a:t>
            </a:r>
            <a:r>
              <a:rPr lang="en-GB" sz="2400" dirty="0"/>
              <a:t> Wielkopolski, Poland; d. Berlin 2011</a:t>
            </a:r>
          </a:p>
          <a:p>
            <a:pPr marL="342900" indent="-342900">
              <a:buFont typeface="Arial" panose="020B0604020202020204" pitchFamily="34" charset="0"/>
              <a:buChar char="•"/>
              <a:defRPr/>
            </a:pPr>
            <a:r>
              <a:rPr lang="en-GB" sz="2400" dirty="0"/>
              <a:t>Most internationally-acclaimed GDR </a:t>
            </a:r>
            <a:r>
              <a:rPr lang="en-GB" sz="2400" dirty="0" smtClean="0"/>
              <a:t>writer</a:t>
            </a:r>
          </a:p>
          <a:p>
            <a:pPr marL="617220" lvl="1" indent="-342900">
              <a:buFontTx/>
              <a:buChar char="-"/>
              <a:defRPr/>
            </a:pPr>
            <a:r>
              <a:rPr lang="en-US" sz="2200" i="1" dirty="0" smtClean="0"/>
              <a:t>Divided Heaven </a:t>
            </a:r>
            <a:r>
              <a:rPr lang="en-US" sz="2200" dirty="0" smtClean="0"/>
              <a:t>(1963; film version 1964)</a:t>
            </a:r>
          </a:p>
          <a:p>
            <a:pPr marL="617220" lvl="1" indent="-342900">
              <a:buFontTx/>
              <a:buChar char="-"/>
              <a:defRPr/>
            </a:pPr>
            <a:r>
              <a:rPr lang="en-US" sz="2200" i="1" dirty="0" smtClean="0"/>
              <a:t>The </a:t>
            </a:r>
            <a:r>
              <a:rPr lang="en-US" sz="2200" i="1" dirty="0"/>
              <a:t>Quest for Christa </a:t>
            </a:r>
            <a:r>
              <a:rPr lang="en-US" sz="2200" i="1" dirty="0" smtClean="0"/>
              <a:t>T </a:t>
            </a:r>
            <a:r>
              <a:rPr lang="en-US" sz="2200" dirty="0" smtClean="0"/>
              <a:t>(1968)</a:t>
            </a:r>
          </a:p>
          <a:p>
            <a:pPr marL="617220" lvl="1" indent="-342900">
              <a:buFontTx/>
              <a:buChar char="-"/>
              <a:defRPr/>
            </a:pPr>
            <a:r>
              <a:rPr lang="en-GB" sz="2200" i="1" dirty="0" smtClean="0"/>
              <a:t>What Remains </a:t>
            </a:r>
            <a:r>
              <a:rPr lang="en-GB" sz="2200" dirty="0" smtClean="0"/>
              <a:t>(1990)</a:t>
            </a:r>
            <a:endParaRPr lang="en-GB" sz="2400" b="1" dirty="0"/>
          </a:p>
        </p:txBody>
      </p:sp>
    </p:spTree>
    <p:extLst>
      <p:ext uri="{BB962C8B-B14F-4D97-AF65-F5344CB8AC3E}">
        <p14:creationId xmlns:p14="http://schemas.microsoft.com/office/powerpoint/2010/main" val="40877675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7541527" y="1659339"/>
            <a:ext cx="4432176" cy="3316511"/>
          </a:xfrm>
          <a:prstGeom prst="rect">
            <a:avLst/>
          </a:prstGeom>
        </p:spPr>
      </p:pic>
      <p:sp>
        <p:nvSpPr>
          <p:cNvPr id="5" name="Content Placeholder 9"/>
          <p:cNvSpPr txBox="1">
            <a:spLocks/>
          </p:cNvSpPr>
          <p:nvPr/>
        </p:nvSpPr>
        <p:spPr>
          <a:xfrm>
            <a:off x="225934" y="1659338"/>
            <a:ext cx="7315593" cy="4309550"/>
          </a:xfrm>
          <a:prstGeom prst="rect">
            <a:avLst/>
          </a:prstGeom>
        </p:spPr>
        <p:txBody>
          <a:bodyPr vert="horz" wrap="square" lIns="360000" tIns="360000" rIns="360000" bIns="360000" rtlCol="0">
            <a:sp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617220" lvl="1" indent="-342900" algn="just">
              <a:defRPr/>
            </a:pPr>
            <a:r>
              <a:rPr lang="en-GB" sz="2400" i="1" dirty="0"/>
              <a:t>W</a:t>
            </a:r>
            <a:r>
              <a:rPr lang="en-GB" sz="2400" i="1" dirty="0" smtClean="0"/>
              <a:t>hat Remains </a:t>
            </a:r>
            <a:r>
              <a:rPr lang="en-GB" sz="2400" dirty="0" smtClean="0"/>
              <a:t>(1990) is essentially ‘a day in the life’ story of a GDR academic (who is not-dissimilar to Wolf herself)</a:t>
            </a:r>
          </a:p>
          <a:p>
            <a:pPr marL="891540" lvl="2" indent="-342900" algn="just">
              <a:buFontTx/>
              <a:buChar char="-"/>
              <a:defRPr/>
            </a:pPr>
            <a:r>
              <a:rPr lang="en-GB" sz="2400" b="1" dirty="0" smtClean="0"/>
              <a:t>How does the story open? How does she describe the morning?</a:t>
            </a:r>
          </a:p>
          <a:p>
            <a:pPr marL="891540" lvl="2" indent="-342900" algn="just">
              <a:buFontTx/>
              <a:buChar char="-"/>
              <a:defRPr/>
            </a:pPr>
            <a:r>
              <a:rPr lang="en-GB" sz="2400" b="1" dirty="0" smtClean="0"/>
              <a:t>What occurs over the course of the day?</a:t>
            </a:r>
          </a:p>
          <a:p>
            <a:pPr marL="617220" lvl="1" indent="-342900">
              <a:buFontTx/>
              <a:buChar char="-"/>
              <a:defRPr/>
            </a:pPr>
            <a:endParaRPr lang="en-GB" sz="2200" b="1" dirty="0" smtClean="0"/>
          </a:p>
          <a:p>
            <a:pPr marL="274320" lvl="1" indent="0">
              <a:buNone/>
              <a:defRPr/>
            </a:pPr>
            <a:endParaRPr lang="en-GB" sz="2400" b="1" dirty="0"/>
          </a:p>
        </p:txBody>
      </p:sp>
      <p:sp>
        <p:nvSpPr>
          <p:cNvPr id="6" name="Title 1"/>
          <p:cNvSpPr>
            <a:spLocks noGrp="1"/>
          </p:cNvSpPr>
          <p:nvPr>
            <p:ph type="title"/>
          </p:nvPr>
        </p:nvSpPr>
        <p:spPr/>
        <p:txBody>
          <a:bodyPr/>
          <a:lstStyle/>
          <a:p>
            <a:pPr>
              <a:defRPr/>
            </a:pPr>
            <a:r>
              <a:rPr lang="en-GB" b="1" dirty="0" smtClean="0">
                <a:cs typeface="Arial" charset="0"/>
              </a:rPr>
              <a:t>Christa </a:t>
            </a:r>
            <a:r>
              <a:rPr lang="en-GB" b="1" dirty="0">
                <a:cs typeface="Arial" charset="0"/>
              </a:rPr>
              <a:t>Wolf, </a:t>
            </a:r>
            <a:r>
              <a:rPr lang="en-GB" b="1" i="1" dirty="0">
                <a:cs typeface="Arial" charset="0"/>
              </a:rPr>
              <a:t>What </a:t>
            </a:r>
            <a:r>
              <a:rPr lang="en-GB" b="1" i="1" dirty="0" smtClean="0">
                <a:cs typeface="Arial" charset="0"/>
              </a:rPr>
              <a:t>Remains</a:t>
            </a:r>
            <a:endParaRPr lang="en-GB" b="1" i="1" dirty="0">
              <a:cs typeface="Arial" charset="0"/>
            </a:endParaRPr>
          </a:p>
        </p:txBody>
      </p:sp>
    </p:spTree>
    <p:extLst>
      <p:ext uri="{BB962C8B-B14F-4D97-AF65-F5344CB8AC3E}">
        <p14:creationId xmlns:p14="http://schemas.microsoft.com/office/powerpoint/2010/main" val="27918124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7541527" y="1659339"/>
            <a:ext cx="4432176" cy="3316511"/>
          </a:xfrm>
          <a:prstGeom prst="rect">
            <a:avLst/>
          </a:prstGeom>
        </p:spPr>
      </p:pic>
      <p:sp>
        <p:nvSpPr>
          <p:cNvPr id="5" name="Content Placeholder 9"/>
          <p:cNvSpPr txBox="1">
            <a:spLocks/>
          </p:cNvSpPr>
          <p:nvPr/>
        </p:nvSpPr>
        <p:spPr>
          <a:xfrm>
            <a:off x="225934" y="1659338"/>
            <a:ext cx="7315593" cy="4906637"/>
          </a:xfrm>
          <a:prstGeom prst="rect">
            <a:avLst/>
          </a:prstGeom>
        </p:spPr>
        <p:txBody>
          <a:bodyPr vert="horz" wrap="square" lIns="360000" tIns="360000" rIns="360000" bIns="360000" rtlCol="0">
            <a:sp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lvl="1" indent="0">
              <a:buNone/>
              <a:defRPr/>
            </a:pPr>
            <a:r>
              <a:rPr lang="en-GB" sz="2200" dirty="0" smtClean="0"/>
              <a:t>Interpret the following:</a:t>
            </a:r>
          </a:p>
          <a:p>
            <a:pPr marL="274320" lvl="1" indent="0">
              <a:buNone/>
              <a:defRPr/>
            </a:pPr>
            <a:endParaRPr lang="en-GB" sz="1200" b="1" dirty="0"/>
          </a:p>
          <a:p>
            <a:pPr marL="274320" lvl="1" indent="0" algn="just">
              <a:buNone/>
              <a:defRPr/>
            </a:pPr>
            <a:r>
              <a:rPr lang="en-GB" sz="2400" dirty="0" smtClean="0"/>
              <a:t>“Every day I told myself that a privileged life like mine could only be justified by attempting to go beyond the borders of the </a:t>
            </a:r>
            <a:r>
              <a:rPr lang="en-GB" sz="2400" dirty="0" smtClean="0"/>
              <a:t>sayable</a:t>
            </a:r>
            <a:r>
              <a:rPr lang="en-GB" sz="2400" dirty="0" smtClean="0"/>
              <a:t>, knowing full well that border violations of any kind are punished.” (p. 240)</a:t>
            </a:r>
          </a:p>
          <a:p>
            <a:pPr marL="274320" lvl="1" indent="0" algn="just">
              <a:buNone/>
              <a:defRPr/>
            </a:pPr>
            <a:endParaRPr lang="en-GB" sz="2400" dirty="0"/>
          </a:p>
          <a:p>
            <a:pPr marL="274320" lvl="1" indent="0" algn="just">
              <a:buNone/>
              <a:defRPr/>
            </a:pPr>
            <a:endParaRPr lang="en-GB" sz="2400" dirty="0" smtClean="0"/>
          </a:p>
          <a:p>
            <a:pPr marL="274320" lvl="1" indent="0">
              <a:buNone/>
              <a:defRPr/>
            </a:pPr>
            <a:endParaRPr lang="en-GB" sz="2400" b="1" dirty="0"/>
          </a:p>
        </p:txBody>
      </p:sp>
      <p:sp>
        <p:nvSpPr>
          <p:cNvPr id="6" name="Title 1"/>
          <p:cNvSpPr>
            <a:spLocks noGrp="1"/>
          </p:cNvSpPr>
          <p:nvPr>
            <p:ph type="title"/>
          </p:nvPr>
        </p:nvSpPr>
        <p:spPr/>
        <p:txBody>
          <a:bodyPr/>
          <a:lstStyle/>
          <a:p>
            <a:pPr>
              <a:defRPr/>
            </a:pPr>
            <a:r>
              <a:rPr lang="en-GB" b="1" dirty="0" smtClean="0">
                <a:cs typeface="Arial" charset="0"/>
              </a:rPr>
              <a:t>Christa </a:t>
            </a:r>
            <a:r>
              <a:rPr lang="en-GB" b="1" dirty="0">
                <a:cs typeface="Arial" charset="0"/>
              </a:rPr>
              <a:t>Wolf, </a:t>
            </a:r>
            <a:r>
              <a:rPr lang="en-GB" b="1" i="1" dirty="0">
                <a:cs typeface="Arial" charset="0"/>
              </a:rPr>
              <a:t>What </a:t>
            </a:r>
            <a:r>
              <a:rPr lang="en-GB" b="1" i="1" dirty="0" smtClean="0">
                <a:cs typeface="Arial" charset="0"/>
              </a:rPr>
              <a:t>Remains</a:t>
            </a:r>
            <a:endParaRPr lang="en-GB" b="1" i="1" dirty="0">
              <a:cs typeface="Arial" charset="0"/>
            </a:endParaRPr>
          </a:p>
        </p:txBody>
      </p:sp>
    </p:spTree>
    <p:extLst>
      <p:ext uri="{BB962C8B-B14F-4D97-AF65-F5344CB8AC3E}">
        <p14:creationId xmlns:p14="http://schemas.microsoft.com/office/powerpoint/2010/main" val="317065775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sz="3600" dirty="0"/>
              <a:t>Describing life in the German Democratic Republic (GDR), the narrator of Christa Wolf’s story ‘What Remains?’ remarks that “all the while I was observing myself from a particular height.” How do you interpret this quotation, and what insights does it shed on the experience of surveillance in GDR society?</a:t>
            </a:r>
            <a:endParaRPr lang="en-US" sz="3600" dirty="0"/>
          </a:p>
          <a:p>
            <a:endParaRPr lang="en-US" dirty="0"/>
          </a:p>
        </p:txBody>
      </p:sp>
      <p:sp>
        <p:nvSpPr>
          <p:cNvPr id="3" name="Title 2"/>
          <p:cNvSpPr>
            <a:spLocks noGrp="1"/>
          </p:cNvSpPr>
          <p:nvPr>
            <p:ph type="title"/>
          </p:nvPr>
        </p:nvSpPr>
        <p:spPr/>
        <p:txBody>
          <a:bodyPr/>
          <a:lstStyle/>
          <a:p>
            <a:r>
              <a:rPr lang="en-GB" b="1" dirty="0">
                <a:cs typeface="Arial" charset="0"/>
              </a:rPr>
              <a:t>Christa Wolf, </a:t>
            </a:r>
            <a:r>
              <a:rPr lang="en-GB" b="1" i="1" dirty="0">
                <a:cs typeface="Arial" charset="0"/>
              </a:rPr>
              <a:t>What Remains</a:t>
            </a:r>
            <a:endParaRPr lang="en-US" dirty="0"/>
          </a:p>
        </p:txBody>
      </p:sp>
    </p:spTree>
    <p:extLst>
      <p:ext uri="{BB962C8B-B14F-4D97-AF65-F5344CB8AC3E}">
        <p14:creationId xmlns:p14="http://schemas.microsoft.com/office/powerpoint/2010/main" val="6563489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215152" y="1574121"/>
            <a:ext cx="11725835" cy="4968532"/>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800" dirty="0" smtClean="0"/>
              <a:t>Wolf </a:t>
            </a:r>
            <a:r>
              <a:rPr lang="en-GB" sz="2800" dirty="0"/>
              <a:t>member of Hitler Youth in childhood</a:t>
            </a:r>
          </a:p>
          <a:p>
            <a:pPr marL="342900" indent="-342900">
              <a:buFont typeface="Arial" panose="020B0604020202020204" pitchFamily="34" charset="0"/>
              <a:buChar char="•"/>
              <a:defRPr/>
            </a:pPr>
            <a:r>
              <a:rPr lang="en-GB" sz="2800" dirty="0"/>
              <a:t>Member of ruling Socialist Unity Party of Germany, 1949–1989 – remained socialist and opposed reunification</a:t>
            </a:r>
          </a:p>
          <a:p>
            <a:pPr marL="342900" indent="-342900">
              <a:buFont typeface="Arial" panose="020B0604020202020204" pitchFamily="34" charset="0"/>
              <a:buChar char="•"/>
              <a:defRPr/>
            </a:pPr>
            <a:r>
              <a:rPr lang="en-GB" sz="2800" dirty="0"/>
              <a:t>Centre of </a:t>
            </a:r>
            <a:r>
              <a:rPr lang="en-GB" sz="2800" i="1" dirty="0"/>
              <a:t>Literaturstreit</a:t>
            </a:r>
            <a:r>
              <a:rPr lang="en-GB" sz="2800" dirty="0"/>
              <a:t> (literature quarrel) </a:t>
            </a:r>
          </a:p>
          <a:p>
            <a:pPr marL="800100" lvl="1" indent="-342900">
              <a:buFontTx/>
              <a:buChar char="-"/>
              <a:defRPr/>
            </a:pPr>
            <a:r>
              <a:rPr lang="en-GB" sz="2800" dirty="0"/>
              <a:t>W</a:t>
            </a:r>
            <a:r>
              <a:rPr lang="en-GB" sz="2800" dirty="0" smtClean="0"/>
              <a:t>hy </a:t>
            </a:r>
            <a:r>
              <a:rPr lang="en-GB" sz="2800" dirty="0"/>
              <a:t>did Wolf wait so long to publish </a:t>
            </a:r>
            <a:r>
              <a:rPr lang="en-GB" sz="2800" i="1" dirty="0"/>
              <a:t>What Remains</a:t>
            </a:r>
            <a:r>
              <a:rPr lang="en-GB" sz="2800" dirty="0"/>
              <a:t>?</a:t>
            </a:r>
          </a:p>
          <a:p>
            <a:pPr marL="800100" lvl="1" indent="-342900">
              <a:buFontTx/>
              <a:buChar char="-"/>
              <a:defRPr/>
            </a:pPr>
            <a:r>
              <a:rPr lang="en-GB" sz="2800" dirty="0">
                <a:cs typeface="Arial" charset="0"/>
              </a:rPr>
              <a:t>Who has the right to call themselves ‘victims’ when remembering  GDR?</a:t>
            </a:r>
          </a:p>
          <a:p>
            <a:pPr marL="800100" lvl="1" indent="-342900">
              <a:buFontTx/>
              <a:buChar char="-"/>
              <a:defRPr/>
            </a:pPr>
            <a:r>
              <a:rPr lang="en-GB" sz="2800" dirty="0">
                <a:cs typeface="Arial" charset="0"/>
              </a:rPr>
              <a:t>Parallels  </a:t>
            </a:r>
            <a:r>
              <a:rPr lang="en-GB" sz="2800" i="1" dirty="0"/>
              <a:t>Historikerstreit</a:t>
            </a:r>
            <a:r>
              <a:rPr lang="en-GB" sz="2800" dirty="0"/>
              <a:t> (historians’ quarrel)  over how to interpret </a:t>
            </a:r>
            <a:r>
              <a:rPr lang="en-GB" sz="2800" dirty="0" smtClean="0"/>
              <a:t>Nazism</a:t>
            </a:r>
            <a:endParaRPr lang="en-GB" sz="2800" dirty="0">
              <a:cs typeface="Arial" charset="0"/>
            </a:endParaRPr>
          </a:p>
        </p:txBody>
      </p:sp>
      <p:sp>
        <p:nvSpPr>
          <p:cNvPr id="2" name="Title 1"/>
          <p:cNvSpPr>
            <a:spLocks noGrp="1"/>
          </p:cNvSpPr>
          <p:nvPr>
            <p:ph type="title"/>
          </p:nvPr>
        </p:nvSpPr>
        <p:spPr/>
        <p:txBody>
          <a:bodyPr/>
          <a:lstStyle/>
          <a:p>
            <a:r>
              <a:rPr lang="en-GB" b="1" dirty="0">
                <a:cs typeface="Arial" charset="0"/>
              </a:rPr>
              <a:t>Christa Wolf, </a:t>
            </a:r>
            <a:r>
              <a:rPr lang="en-GB" b="1" i="1" dirty="0">
                <a:cs typeface="Arial" charset="0"/>
              </a:rPr>
              <a:t>What Remains</a:t>
            </a:r>
            <a:endParaRPr lang="en-US" dirty="0"/>
          </a:p>
        </p:txBody>
      </p:sp>
    </p:spTree>
    <p:extLst>
      <p:ext uri="{BB962C8B-B14F-4D97-AF65-F5344CB8AC3E}">
        <p14:creationId xmlns:p14="http://schemas.microsoft.com/office/powerpoint/2010/main" val="37191071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215152" y="1574121"/>
            <a:ext cx="11725835" cy="6384304"/>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dirty="0" smtClean="0"/>
              <a:t>Wolf </a:t>
            </a:r>
            <a:r>
              <a:rPr lang="en-GB" sz="2400" dirty="0"/>
              <a:t>member of Hitler Youth in childhood</a:t>
            </a:r>
          </a:p>
          <a:p>
            <a:pPr marL="342900" indent="-342900">
              <a:buFont typeface="Arial" panose="020B0604020202020204" pitchFamily="34" charset="0"/>
              <a:buChar char="•"/>
              <a:defRPr/>
            </a:pPr>
            <a:r>
              <a:rPr lang="en-GB" sz="2400" dirty="0"/>
              <a:t>Member of ruling Socialist Unity Party of Germany, 1949–1989 – remained socialist and opposed reunification</a:t>
            </a:r>
          </a:p>
          <a:p>
            <a:pPr marL="342900" indent="-342900">
              <a:buFont typeface="Arial" panose="020B0604020202020204" pitchFamily="34" charset="0"/>
              <a:buChar char="•"/>
              <a:defRPr/>
            </a:pPr>
            <a:r>
              <a:rPr lang="en-GB" sz="2400" dirty="0"/>
              <a:t>Centre of </a:t>
            </a:r>
            <a:r>
              <a:rPr lang="en-GB" sz="2400" i="1" dirty="0"/>
              <a:t>Literaturstreit</a:t>
            </a:r>
            <a:r>
              <a:rPr lang="en-GB" sz="2400" dirty="0"/>
              <a:t> (literature quarrel) </a:t>
            </a:r>
          </a:p>
          <a:p>
            <a:pPr marL="800100" lvl="1" indent="-342900">
              <a:buFontTx/>
              <a:buChar char="-"/>
              <a:defRPr/>
            </a:pPr>
            <a:r>
              <a:rPr lang="en-GB" sz="2400" dirty="0"/>
              <a:t>why did Wolf wait so long to publish </a:t>
            </a:r>
            <a:r>
              <a:rPr lang="en-GB" sz="2400" i="1" dirty="0"/>
              <a:t>What Remains</a:t>
            </a:r>
            <a:r>
              <a:rPr lang="en-GB" sz="2400" dirty="0"/>
              <a:t>?</a:t>
            </a:r>
          </a:p>
          <a:p>
            <a:pPr marL="800100" lvl="1" indent="-342900">
              <a:buFontTx/>
              <a:buChar char="-"/>
              <a:defRPr/>
            </a:pPr>
            <a:r>
              <a:rPr lang="en-GB" sz="2400" dirty="0">
                <a:cs typeface="Arial" charset="0"/>
              </a:rPr>
              <a:t>Who has the right to call themselves ‘victims’ when remembering  GDR?</a:t>
            </a:r>
          </a:p>
          <a:p>
            <a:pPr marL="800100" lvl="1" indent="-342900">
              <a:buFontTx/>
              <a:buChar char="-"/>
              <a:defRPr/>
            </a:pPr>
            <a:r>
              <a:rPr lang="en-GB" sz="2400" dirty="0">
                <a:cs typeface="Arial" charset="0"/>
              </a:rPr>
              <a:t>Parallels  </a:t>
            </a:r>
            <a:r>
              <a:rPr lang="en-GB" sz="2400" i="1" dirty="0" err="1"/>
              <a:t>Historikerstreit</a:t>
            </a:r>
            <a:r>
              <a:rPr lang="en-GB" sz="2400" dirty="0"/>
              <a:t> (historians’ quarrel)  over how to interpret Nazism</a:t>
            </a:r>
            <a:endParaRPr lang="en-GB" sz="2400" dirty="0">
              <a:cs typeface="Arial" charset="0"/>
            </a:endParaRPr>
          </a:p>
          <a:p>
            <a:pPr marL="342900" indent="-342900">
              <a:buFont typeface="Arial" panose="020B0604020202020204" pitchFamily="34" charset="0"/>
              <a:buChar char="•"/>
              <a:defRPr/>
            </a:pPr>
            <a:r>
              <a:rPr lang="en-GB" sz="4000" b="1" dirty="0">
                <a:solidFill>
                  <a:srgbClr val="FF0000"/>
                </a:solidFill>
                <a:cs typeface="Arial" charset="0"/>
              </a:rPr>
              <a:t>1993 – Stasi file disclosure showed that Wolf was herself an informant, 1959–1962 </a:t>
            </a:r>
            <a:r>
              <a:rPr lang="en-GB" sz="1600" b="1" dirty="0">
                <a:solidFill>
                  <a:srgbClr val="FF0000"/>
                </a:solidFill>
                <a:cs typeface="Arial" charset="0"/>
              </a:rPr>
              <a:t>(</a:t>
            </a:r>
            <a:r>
              <a:rPr lang="en-GB" sz="1600" b="1" dirty="0">
                <a:solidFill>
                  <a:srgbClr val="FF0000"/>
                </a:solidFill>
                <a:cs typeface="Arial" charset="0"/>
                <a:hlinkClick r:id="rId3"/>
              </a:rPr>
              <a:t>http://</a:t>
            </a:r>
            <a:r>
              <a:rPr lang="en-GB" sz="1600" b="1" dirty="0" smtClean="0">
                <a:solidFill>
                  <a:srgbClr val="FF0000"/>
                </a:solidFill>
                <a:cs typeface="Arial" charset="0"/>
                <a:hlinkClick r:id="rId3"/>
              </a:rPr>
              <a:t>www.bstu.bund.de/EN/Home/home_node.html</a:t>
            </a:r>
            <a:r>
              <a:rPr lang="en-GB" sz="1600" b="1" dirty="0" smtClean="0">
                <a:solidFill>
                  <a:srgbClr val="FF0000"/>
                </a:solidFill>
                <a:cs typeface="Arial" charset="0"/>
              </a:rPr>
              <a:t>)</a:t>
            </a:r>
          </a:p>
          <a:p>
            <a:pPr marL="342900" indent="-342900">
              <a:buFont typeface="Arial" panose="020B0604020202020204" pitchFamily="34" charset="0"/>
              <a:buChar char="•"/>
              <a:defRPr/>
            </a:pPr>
            <a:endParaRPr lang="en-GB" sz="4000" b="1" dirty="0" smtClean="0">
              <a:solidFill>
                <a:srgbClr val="FF0000"/>
              </a:solidFill>
              <a:cs typeface="Arial" charset="0"/>
            </a:endParaRPr>
          </a:p>
          <a:p>
            <a:pPr>
              <a:defRPr/>
            </a:pPr>
            <a:endParaRPr lang="en-GB" sz="4000" b="1" dirty="0">
              <a:solidFill>
                <a:srgbClr val="FF0000"/>
              </a:solidFill>
            </a:endParaRPr>
          </a:p>
        </p:txBody>
      </p:sp>
      <p:sp>
        <p:nvSpPr>
          <p:cNvPr id="2" name="Title 1"/>
          <p:cNvSpPr>
            <a:spLocks noGrp="1"/>
          </p:cNvSpPr>
          <p:nvPr>
            <p:ph type="title"/>
          </p:nvPr>
        </p:nvSpPr>
        <p:spPr/>
        <p:txBody>
          <a:bodyPr/>
          <a:lstStyle/>
          <a:p>
            <a:r>
              <a:rPr lang="en-GB" b="1" dirty="0">
                <a:cs typeface="Arial" charset="0"/>
              </a:rPr>
              <a:t>Christa Wolf, </a:t>
            </a:r>
            <a:r>
              <a:rPr lang="en-GB" b="1" i="1" dirty="0">
                <a:cs typeface="Arial" charset="0"/>
              </a:rPr>
              <a:t>What Remains</a:t>
            </a:r>
            <a:endParaRPr lang="en-US" dirty="0"/>
          </a:p>
        </p:txBody>
      </p:sp>
    </p:spTree>
    <p:extLst>
      <p:ext uri="{BB962C8B-B14F-4D97-AF65-F5344CB8AC3E}">
        <p14:creationId xmlns:p14="http://schemas.microsoft.com/office/powerpoint/2010/main" val="13668642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348" y="1568544"/>
            <a:ext cx="3348895" cy="48417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92416" y="62146"/>
            <a:ext cx="5399584" cy="35895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57243" y="3258277"/>
            <a:ext cx="5399584" cy="3599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l="23327" t="25695" r="22758" b="21047"/>
          <a:stretch/>
        </p:blipFill>
        <p:spPr bwMode="auto">
          <a:xfrm>
            <a:off x="9356827" y="3651695"/>
            <a:ext cx="2835173" cy="2100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8651339" y="6410320"/>
            <a:ext cx="3327834" cy="369332"/>
          </a:xfrm>
          <a:prstGeom prst="rect">
            <a:avLst/>
          </a:prstGeom>
        </p:spPr>
        <p:txBody>
          <a:bodyPr wrap="none">
            <a:spAutoFit/>
          </a:bodyPr>
          <a:lstStyle/>
          <a:p>
            <a:pPr>
              <a:defRPr/>
            </a:pPr>
            <a:r>
              <a:rPr lang="en-GB" b="1" u="sng" dirty="0">
                <a:solidFill>
                  <a:srgbClr val="FF0000"/>
                </a:solidFill>
                <a:effectLst>
                  <a:outerShdw blurRad="38100" dist="38100" dir="2700000" algn="tl">
                    <a:srgbClr val="000000">
                      <a:alpha val="43137"/>
                    </a:srgbClr>
                  </a:outerShdw>
                </a:effectLst>
                <a:cs typeface="Arial" charset="0"/>
              </a:rPr>
              <a:t>http://www.ddr-museum.de/en </a:t>
            </a:r>
          </a:p>
        </p:txBody>
      </p:sp>
      <p:sp>
        <p:nvSpPr>
          <p:cNvPr id="13" name="Rectangle 12"/>
          <p:cNvSpPr/>
          <p:nvPr/>
        </p:nvSpPr>
        <p:spPr>
          <a:xfrm>
            <a:off x="215152" y="27710"/>
            <a:ext cx="6577264" cy="1459879"/>
          </a:xfrm>
          <a:prstGeom prst="rect">
            <a:avLst/>
          </a:prstGeom>
        </p:spPr>
        <p:txBody>
          <a:bodyPr wrap="square" lIns="540000" tIns="540000" rIns="540000" bIns="540000">
            <a:spAutoFit/>
          </a:bodyPr>
          <a:lstStyle/>
          <a:p>
            <a:pPr>
              <a:defRPr/>
            </a:pPr>
            <a:r>
              <a:rPr lang="en-GB" sz="2400" dirty="0" smtClean="0">
                <a:cs typeface="Arial" charset="0"/>
              </a:rPr>
              <a:t>Remembering the GDR – </a:t>
            </a:r>
            <a:r>
              <a:rPr lang="en-GB" sz="2400" i="1" dirty="0" err="1">
                <a:cs typeface="Arial" charset="0"/>
              </a:rPr>
              <a:t>Ostalgie</a:t>
            </a:r>
            <a:r>
              <a:rPr lang="en-GB" sz="2400" i="1" dirty="0">
                <a:cs typeface="Arial" charset="0"/>
              </a:rPr>
              <a:t> </a:t>
            </a:r>
            <a:endParaRPr lang="en-GB" sz="2400"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1521146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920720"/>
          </a:xfrm>
        </p:spPr>
        <p:txBody>
          <a:bodyPr>
            <a:normAutofit/>
          </a:bodyPr>
          <a:lstStyle/>
          <a:p>
            <a:pPr marL="45720" indent="0" algn="just">
              <a:buNone/>
            </a:pPr>
            <a:r>
              <a:rPr lang="en-GB" dirty="0" smtClean="0"/>
              <a:t>“</a:t>
            </a:r>
            <a:r>
              <a:rPr lang="en-US" dirty="0"/>
              <a:t>The </a:t>
            </a:r>
            <a:r>
              <a:rPr lang="en-US" dirty="0">
                <a:solidFill>
                  <a:srgbClr val="7030A0"/>
                </a:solidFill>
              </a:rPr>
              <a:t>interpretative challenge </a:t>
            </a:r>
            <a:r>
              <a:rPr lang="en-US" dirty="0"/>
              <a:t>consists of reconciling two </a:t>
            </a:r>
            <a:r>
              <a:rPr lang="en-US" dirty="0" smtClean="0"/>
              <a:t>disparate findings </a:t>
            </a:r>
            <a:r>
              <a:rPr lang="en-US" dirty="0"/>
              <a:t>— the </a:t>
            </a:r>
            <a:r>
              <a:rPr lang="en-US" dirty="0" err="1">
                <a:solidFill>
                  <a:srgbClr val="FF0000"/>
                </a:solidFill>
              </a:rPr>
              <a:t>MfS’s</a:t>
            </a:r>
            <a:r>
              <a:rPr lang="en-US" dirty="0">
                <a:solidFill>
                  <a:srgbClr val="FF0000"/>
                </a:solidFill>
              </a:rPr>
              <a:t> longtime control of GDR society </a:t>
            </a:r>
            <a:r>
              <a:rPr lang="en-US" dirty="0"/>
              <a:t>and its </a:t>
            </a:r>
            <a:r>
              <a:rPr lang="en-US" dirty="0" smtClean="0">
                <a:solidFill>
                  <a:srgbClr val="0070C0"/>
                </a:solidFill>
              </a:rPr>
              <a:t>ultimate inability </a:t>
            </a:r>
            <a:r>
              <a:rPr lang="en-US" dirty="0">
                <a:solidFill>
                  <a:srgbClr val="0070C0"/>
                </a:solidFill>
              </a:rPr>
              <a:t>to stem the system’s collapse</a:t>
            </a:r>
            <a:r>
              <a:rPr lang="en-US" dirty="0"/>
              <a:t>. On the one hand, the </a:t>
            </a:r>
            <a:r>
              <a:rPr lang="en-US" dirty="0" smtClean="0"/>
              <a:t>Stasi was </a:t>
            </a:r>
            <a:r>
              <a:rPr lang="en-US" dirty="0"/>
              <a:t>an essential prop of the SED dictatorship that compensated </a:t>
            </a:r>
            <a:r>
              <a:rPr lang="en-US" dirty="0" smtClean="0"/>
              <a:t>for the </a:t>
            </a:r>
            <a:r>
              <a:rPr lang="en-US" dirty="0"/>
              <a:t>regime’s weakness of popular </a:t>
            </a:r>
            <a:r>
              <a:rPr lang="en-US" dirty="0" smtClean="0"/>
              <a:t>support … On the </a:t>
            </a:r>
            <a:r>
              <a:rPr lang="en-US" dirty="0"/>
              <a:t>other hand, the Stasi showed a strange inability to deal with </a:t>
            </a:r>
            <a:r>
              <a:rPr lang="en-US" dirty="0" smtClean="0"/>
              <a:t>the growth </a:t>
            </a:r>
            <a:r>
              <a:rPr lang="en-US" dirty="0"/>
              <a:t>of internal dissent, which it </a:t>
            </a:r>
            <a:r>
              <a:rPr lang="en-US" dirty="0" smtClean="0"/>
              <a:t>misconstrued </a:t>
            </a:r>
            <a:r>
              <a:rPr lang="en-US" dirty="0"/>
              <a:t>as subversion </a:t>
            </a:r>
            <a:r>
              <a:rPr lang="en-US" dirty="0" smtClean="0"/>
              <a:t>from the </a:t>
            </a:r>
            <a:r>
              <a:rPr lang="en-US" dirty="0"/>
              <a:t>outside. Due to the rise of East-West détente and </a:t>
            </a:r>
            <a:r>
              <a:rPr lang="en-US" dirty="0" smtClean="0"/>
              <a:t>Gorbachev’s</a:t>
            </a:r>
            <a:r>
              <a:rPr lang="en-US" dirty="0"/>
              <a:t> </a:t>
            </a:r>
            <a:r>
              <a:rPr lang="en-US" dirty="0" smtClean="0"/>
              <a:t>reforms </a:t>
            </a:r>
            <a:r>
              <a:rPr lang="en-US" dirty="0"/>
              <a:t>in the Soviet Union, service operatives increasingly lost </a:t>
            </a:r>
            <a:r>
              <a:rPr lang="en-US" dirty="0" smtClean="0"/>
              <a:t>the bearings </a:t>
            </a:r>
            <a:r>
              <a:rPr lang="en-US" dirty="0"/>
              <a:t>they needed to develop </a:t>
            </a:r>
            <a:r>
              <a:rPr lang="en-US" dirty="0" smtClean="0"/>
              <a:t>effective </a:t>
            </a:r>
            <a:r>
              <a:rPr lang="en-US" dirty="0"/>
              <a:t>counter-strategies </a:t>
            </a:r>
            <a:r>
              <a:rPr lang="en-US" dirty="0" smtClean="0"/>
              <a:t>because they </a:t>
            </a:r>
            <a:r>
              <a:rPr lang="en-US" dirty="0"/>
              <a:t>failed to realize that demands for democracy could come </a:t>
            </a:r>
            <a:r>
              <a:rPr lang="en-US" dirty="0" smtClean="0"/>
              <a:t>from inside ‘real </a:t>
            </a:r>
            <a:r>
              <a:rPr lang="en-US" dirty="0"/>
              <a:t>existing socialism</a:t>
            </a:r>
            <a:r>
              <a:rPr lang="en-US" dirty="0" smtClean="0"/>
              <a:t>.’ </a:t>
            </a:r>
            <a:r>
              <a:rPr lang="en-US" dirty="0"/>
              <a:t>Ironically, the </a:t>
            </a:r>
            <a:r>
              <a:rPr lang="en-US" dirty="0" smtClean="0"/>
              <a:t>fixation </a:t>
            </a:r>
            <a:r>
              <a:rPr lang="en-US" dirty="0"/>
              <a:t>on </a:t>
            </a:r>
            <a:r>
              <a:rPr lang="en-US" dirty="0" smtClean="0"/>
              <a:t>external subversion </a:t>
            </a:r>
            <a:r>
              <a:rPr lang="en-US" dirty="0"/>
              <a:t>that had stabilized the GDR for four decades proved </a:t>
            </a:r>
            <a:r>
              <a:rPr lang="en-US" dirty="0" smtClean="0"/>
              <a:t>fatal when </a:t>
            </a:r>
            <a:r>
              <a:rPr lang="en-US" dirty="0"/>
              <a:t>confronted with the popular challenge in 1989</a:t>
            </a:r>
            <a:r>
              <a:rPr lang="en-US" dirty="0" smtClean="0"/>
              <a:t>.”</a:t>
            </a:r>
          </a:p>
          <a:p>
            <a:pPr algn="r">
              <a:buFontTx/>
              <a:buChar char="-"/>
            </a:pPr>
            <a:r>
              <a:rPr lang="en-US" dirty="0" smtClean="0"/>
              <a:t>Konrad </a:t>
            </a:r>
            <a:r>
              <a:rPr lang="en-US" dirty="0" err="1" smtClean="0"/>
              <a:t>Jarausch</a:t>
            </a:r>
            <a:r>
              <a:rPr lang="en-US" dirty="0" smtClean="0"/>
              <a:t>, ‘Between Myth and Reality: The Stasi Legacy in German History,’ </a:t>
            </a:r>
            <a:r>
              <a:rPr lang="en-US" i="1" dirty="0" smtClean="0"/>
              <a:t>German Historical Institute Bulletin</a:t>
            </a:r>
            <a:r>
              <a:rPr lang="en-US" dirty="0" smtClean="0"/>
              <a:t>, No. 9 (2014), p. 82</a:t>
            </a:r>
          </a:p>
          <a:p>
            <a:pPr algn="r">
              <a:buFontTx/>
              <a:buChar char="-"/>
            </a:pPr>
            <a:endParaRPr lang="en-US" b="1" dirty="0"/>
          </a:p>
        </p:txBody>
      </p:sp>
      <p:sp>
        <p:nvSpPr>
          <p:cNvPr id="3" name="Title 2"/>
          <p:cNvSpPr>
            <a:spLocks noGrp="1"/>
          </p:cNvSpPr>
          <p:nvPr>
            <p:ph type="title"/>
          </p:nvPr>
        </p:nvSpPr>
        <p:spPr/>
        <p:txBody>
          <a:bodyPr/>
          <a:lstStyle/>
          <a:p>
            <a:r>
              <a:rPr lang="en-GB" dirty="0" smtClean="0"/>
              <a:t>Interpretive challenges</a:t>
            </a:r>
            <a:endParaRPr lang="en-US" dirty="0"/>
          </a:p>
        </p:txBody>
      </p:sp>
    </p:spTree>
    <p:extLst>
      <p:ext uri="{BB962C8B-B14F-4D97-AF65-F5344CB8AC3E}">
        <p14:creationId xmlns:p14="http://schemas.microsoft.com/office/powerpoint/2010/main" val="15296801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158329" cy="4831854"/>
          </a:xfrm>
        </p:spPr>
        <p:txBody>
          <a:bodyPr>
            <a:normAutofit/>
          </a:bodyPr>
          <a:lstStyle/>
          <a:p>
            <a:pPr marL="45720" indent="0" algn="just">
              <a:buNone/>
            </a:pPr>
            <a:r>
              <a:rPr lang="en-GB" dirty="0" smtClean="0"/>
              <a:t>“ … The exercise of power was in many areas both far more multifaceted and complex, and less sinister and less repressive, than totalitarian theorists would have us believe. </a:t>
            </a:r>
            <a:r>
              <a:rPr lang="en-GB" dirty="0" smtClean="0">
                <a:solidFill>
                  <a:srgbClr val="FF0000"/>
                </a:solidFill>
              </a:rPr>
              <a:t>The ‘state’ or ‘regime’ was not a unitary actor, which simply did (mostly nasty) things to the ill-defined, undifferentiated mass of ‘the people.’ </a:t>
            </a:r>
            <a:r>
              <a:rPr lang="en-GB" dirty="0" smtClean="0"/>
              <a:t>There were hugely repressive and clearly reprehensible aspects of the SED regime; but there were also areas in which thousands of citizens cooperated and felt able to pursue common goals and ideals.”</a:t>
            </a:r>
          </a:p>
          <a:p>
            <a:pPr algn="r">
              <a:buFontTx/>
              <a:buChar char="-"/>
            </a:pPr>
            <a:r>
              <a:rPr lang="en-GB" sz="1500" dirty="0" smtClean="0"/>
              <a:t>Mary Fulbrook, </a:t>
            </a:r>
            <a:r>
              <a:rPr lang="en-GB" sz="1500" i="1" dirty="0" smtClean="0"/>
              <a:t>The People’s State: East German Society from Hitler to Honecker </a:t>
            </a:r>
            <a:r>
              <a:rPr lang="en-GB" sz="1500" dirty="0" smtClean="0"/>
              <a:t>(New Haven, Connecticut: Yale University, 2005)</a:t>
            </a:r>
          </a:p>
          <a:p>
            <a:pPr>
              <a:buFontTx/>
              <a:buChar char="-"/>
            </a:pPr>
            <a:endParaRPr lang="en-GB" dirty="0" smtClean="0"/>
          </a:p>
          <a:p>
            <a:pPr marL="45720" indent="0">
              <a:buNone/>
            </a:pPr>
            <a:endParaRPr lang="en-US" dirty="0"/>
          </a:p>
        </p:txBody>
      </p:sp>
      <p:sp>
        <p:nvSpPr>
          <p:cNvPr id="5" name="Title 2"/>
          <p:cNvSpPr>
            <a:spLocks noGrp="1"/>
          </p:cNvSpPr>
          <p:nvPr>
            <p:ph type="title"/>
          </p:nvPr>
        </p:nvSpPr>
        <p:spPr/>
        <p:txBody>
          <a:bodyPr/>
          <a:lstStyle/>
          <a:p>
            <a:r>
              <a:rPr lang="en-GB" dirty="0" smtClean="0"/>
              <a:t>State-Citizen dialogue</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195436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398</TotalTime>
  <Words>2151</Words>
  <Application>Microsoft Office PowerPoint</Application>
  <PresentationFormat>Widescreen</PresentationFormat>
  <Paragraphs>132</Paragraphs>
  <Slides>21</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Franklin Gothic Medium</vt:lpstr>
      <vt:lpstr>Wingdings</vt:lpstr>
      <vt:lpstr>Wingdings 2</vt:lpstr>
      <vt:lpstr>1_Grid</vt:lpstr>
      <vt:lpstr>AHHI6013 Week 10 Stasiland:  Surveillance and Subversion in the German Democratic Republic, 1949–1990 Lecture 2: Life in the GDR  </vt:lpstr>
      <vt:lpstr>Week 10 lecture outline</vt:lpstr>
      <vt:lpstr>‘Stasiland’</vt:lpstr>
      <vt:lpstr>‘Participatory Dictatorship’</vt:lpstr>
      <vt:lpstr>‘Participatory Dictatorship’</vt:lpstr>
      <vt:lpstr>Participatory Dictatorship?</vt:lpstr>
      <vt:lpstr>Participatory Dictatorship?</vt:lpstr>
      <vt:lpstr>Participatory Dictatorship?</vt:lpstr>
      <vt:lpstr>Bureaucratic regime</vt:lpstr>
      <vt:lpstr>Bureaucratic regime</vt:lpstr>
      <vt:lpstr>‘Dictatorship of limits’</vt:lpstr>
      <vt:lpstr>‘Dictatorship of limits’</vt:lpstr>
      <vt:lpstr>Christa Wolf, What Remains</vt:lpstr>
      <vt:lpstr>Christa Wolf, What Remains</vt:lpstr>
      <vt:lpstr>Christa Wolf, What Remains</vt:lpstr>
      <vt:lpstr>Christa Wolf, What Remains</vt:lpstr>
      <vt:lpstr>Christa Wolf, What Remains</vt:lpstr>
      <vt:lpstr>Christa Wolf, What Remains</vt:lpstr>
      <vt:lpstr>PowerPoint Presentation</vt:lpstr>
      <vt:lpstr>Interpretive challenges</vt:lpstr>
      <vt:lpstr>State-Citizen dialogue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11</cp:revision>
  <cp:lastPrinted>2016-12-09T15:38:20Z</cp:lastPrinted>
  <dcterms:created xsi:type="dcterms:W3CDTF">2016-12-07T14:11:29Z</dcterms:created>
  <dcterms:modified xsi:type="dcterms:W3CDTF">2016-12-15T12:42:34Z</dcterms:modified>
</cp:coreProperties>
</file>