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2"/>
  </p:sldMasterIdLst>
  <p:notesMasterIdLst>
    <p:notesMasterId r:id="rId39"/>
  </p:notesMasterIdLst>
  <p:handoutMasterIdLst>
    <p:handoutMasterId r:id="rId40"/>
  </p:handoutMasterIdLst>
  <p:sldIdLst>
    <p:sldId id="265" r:id="rId3"/>
    <p:sldId id="292" r:id="rId4"/>
    <p:sldId id="295" r:id="rId5"/>
    <p:sldId id="274" r:id="rId6"/>
    <p:sldId id="296" r:id="rId7"/>
    <p:sldId id="272" r:id="rId8"/>
    <p:sldId id="297" r:id="rId9"/>
    <p:sldId id="273" r:id="rId10"/>
    <p:sldId id="298" r:id="rId11"/>
    <p:sldId id="275" r:id="rId12"/>
    <p:sldId id="299" r:id="rId13"/>
    <p:sldId id="276" r:id="rId14"/>
    <p:sldId id="300" r:id="rId15"/>
    <p:sldId id="270" r:id="rId16"/>
    <p:sldId id="301" r:id="rId17"/>
    <p:sldId id="294" r:id="rId18"/>
    <p:sldId id="277" r:id="rId19"/>
    <p:sldId id="302" r:id="rId20"/>
    <p:sldId id="280" r:id="rId21"/>
    <p:sldId id="303" r:id="rId22"/>
    <p:sldId id="293" r:id="rId23"/>
    <p:sldId id="278" r:id="rId24"/>
    <p:sldId id="304" r:id="rId25"/>
    <p:sldId id="279" r:id="rId26"/>
    <p:sldId id="305" r:id="rId27"/>
    <p:sldId id="306" r:id="rId28"/>
    <p:sldId id="307" r:id="rId29"/>
    <p:sldId id="282" r:id="rId30"/>
    <p:sldId id="308" r:id="rId31"/>
    <p:sldId id="283" r:id="rId32"/>
    <p:sldId id="309" r:id="rId33"/>
    <p:sldId id="284" r:id="rId34"/>
    <p:sldId id="310" r:id="rId35"/>
    <p:sldId id="285" r:id="rId36"/>
    <p:sldId id="311" r:id="rId37"/>
    <p:sldId id="27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showGuides="1">
      <p:cViewPr varScale="1">
        <p:scale>
          <a:sx n="83" d="100"/>
          <a:sy n="83" d="100"/>
        </p:scale>
        <p:origin x="45" y="219"/>
      </p:cViewPr>
      <p:guideLst>
        <p:guide orient="horz" pos="2160"/>
        <p:guide pos="384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3/1/2025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4</a:t>
            </a:fld>
            <a:endParaRPr lang="en-US"/>
          </a:p>
        </p:txBody>
      </p:sp>
    </p:spTree>
    <p:extLst>
      <p:ext uri="{BB962C8B-B14F-4D97-AF65-F5344CB8AC3E}">
        <p14:creationId xmlns:p14="http://schemas.microsoft.com/office/powerpoint/2010/main" val="3095020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5</a:t>
            </a:fld>
            <a:endParaRPr lang="en-US"/>
          </a:p>
        </p:txBody>
      </p:sp>
    </p:spTree>
    <p:extLst>
      <p:ext uri="{BB962C8B-B14F-4D97-AF65-F5344CB8AC3E}">
        <p14:creationId xmlns:p14="http://schemas.microsoft.com/office/powerpoint/2010/main" val="836919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6</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7</a:t>
            </a:fld>
            <a:endParaRPr lang="en-US"/>
          </a:p>
        </p:txBody>
      </p:sp>
    </p:spTree>
    <p:extLst>
      <p:ext uri="{BB962C8B-B14F-4D97-AF65-F5344CB8AC3E}">
        <p14:creationId xmlns:p14="http://schemas.microsoft.com/office/powerpoint/2010/main" val="1057876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8</a:t>
            </a:fld>
            <a:endParaRPr lang="en-US"/>
          </a:p>
        </p:txBody>
      </p:sp>
    </p:spTree>
    <p:extLst>
      <p:ext uri="{BB962C8B-B14F-4D97-AF65-F5344CB8AC3E}">
        <p14:creationId xmlns:p14="http://schemas.microsoft.com/office/powerpoint/2010/main" val="504185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9</a:t>
            </a:fld>
            <a:endParaRPr lang="en-US"/>
          </a:p>
        </p:txBody>
      </p:sp>
    </p:spTree>
    <p:extLst>
      <p:ext uri="{BB962C8B-B14F-4D97-AF65-F5344CB8AC3E}">
        <p14:creationId xmlns:p14="http://schemas.microsoft.com/office/powerpoint/2010/main" val="2290606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10</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11</a:t>
            </a:fld>
            <a:endParaRPr lang="en-US"/>
          </a:p>
        </p:txBody>
      </p:sp>
    </p:spTree>
    <p:extLst>
      <p:ext uri="{BB962C8B-B14F-4D97-AF65-F5344CB8AC3E}">
        <p14:creationId xmlns:p14="http://schemas.microsoft.com/office/powerpoint/2010/main" val="30579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2144217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a:p>
        </p:txBody>
      </p:sp>
    </p:spTree>
    <p:extLst>
      <p:ext uri="{BB962C8B-B14F-4D97-AF65-F5344CB8AC3E}">
        <p14:creationId xmlns:p14="http://schemas.microsoft.com/office/powerpoint/2010/main" val="555139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81272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2943184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5025583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20</a:t>
            </a:fld>
            <a:endParaRPr lang="en-US"/>
          </a:p>
        </p:txBody>
      </p:sp>
    </p:spTree>
    <p:extLst>
      <p:ext uri="{BB962C8B-B14F-4D97-AF65-F5344CB8AC3E}">
        <p14:creationId xmlns:p14="http://schemas.microsoft.com/office/powerpoint/2010/main" val="41315356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22</a:t>
            </a:fld>
            <a:endParaRPr lang="en-US"/>
          </a:p>
        </p:txBody>
      </p:sp>
    </p:spTree>
    <p:extLst>
      <p:ext uri="{BB962C8B-B14F-4D97-AF65-F5344CB8AC3E}">
        <p14:creationId xmlns:p14="http://schemas.microsoft.com/office/powerpoint/2010/main" val="40124169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28286839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24</a:t>
            </a:fld>
            <a:endParaRPr lang="en-US"/>
          </a:p>
        </p:txBody>
      </p:sp>
    </p:spTree>
    <p:extLst>
      <p:ext uri="{BB962C8B-B14F-4D97-AF65-F5344CB8AC3E}">
        <p14:creationId xmlns:p14="http://schemas.microsoft.com/office/powerpoint/2010/main" val="17518522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12845328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28</a:t>
            </a:fld>
            <a:endParaRPr lang="en-US"/>
          </a:p>
        </p:txBody>
      </p:sp>
    </p:spTree>
    <p:extLst>
      <p:ext uri="{BB962C8B-B14F-4D97-AF65-F5344CB8AC3E}">
        <p14:creationId xmlns:p14="http://schemas.microsoft.com/office/powerpoint/2010/main" val="2327297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29</a:t>
            </a:fld>
            <a:endParaRPr lang="en-US"/>
          </a:p>
        </p:txBody>
      </p:sp>
    </p:spTree>
    <p:extLst>
      <p:ext uri="{BB962C8B-B14F-4D97-AF65-F5344CB8AC3E}">
        <p14:creationId xmlns:p14="http://schemas.microsoft.com/office/powerpoint/2010/main" val="25593889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30</a:t>
            </a:fld>
            <a:endParaRPr lang="en-US"/>
          </a:p>
        </p:txBody>
      </p:sp>
    </p:spTree>
    <p:extLst>
      <p:ext uri="{BB962C8B-B14F-4D97-AF65-F5344CB8AC3E}">
        <p14:creationId xmlns:p14="http://schemas.microsoft.com/office/powerpoint/2010/main" val="37055290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31</a:t>
            </a:fld>
            <a:endParaRPr lang="en-US"/>
          </a:p>
        </p:txBody>
      </p:sp>
    </p:spTree>
    <p:extLst>
      <p:ext uri="{BB962C8B-B14F-4D97-AF65-F5344CB8AC3E}">
        <p14:creationId xmlns:p14="http://schemas.microsoft.com/office/powerpoint/2010/main" val="897990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32</a:t>
            </a:fld>
            <a:endParaRPr lang="en-US"/>
          </a:p>
        </p:txBody>
      </p:sp>
    </p:spTree>
    <p:extLst>
      <p:ext uri="{BB962C8B-B14F-4D97-AF65-F5344CB8AC3E}">
        <p14:creationId xmlns:p14="http://schemas.microsoft.com/office/powerpoint/2010/main" val="3720459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33</a:t>
            </a:fld>
            <a:endParaRPr lang="en-US"/>
          </a:p>
        </p:txBody>
      </p:sp>
    </p:spTree>
    <p:extLst>
      <p:ext uri="{BB962C8B-B14F-4D97-AF65-F5344CB8AC3E}">
        <p14:creationId xmlns:p14="http://schemas.microsoft.com/office/powerpoint/2010/main" val="16038758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34</a:t>
            </a:fld>
            <a:endParaRPr lang="en-US"/>
          </a:p>
        </p:txBody>
      </p:sp>
    </p:spTree>
    <p:extLst>
      <p:ext uri="{BB962C8B-B14F-4D97-AF65-F5344CB8AC3E}">
        <p14:creationId xmlns:p14="http://schemas.microsoft.com/office/powerpoint/2010/main" val="7477834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35</a:t>
            </a:fld>
            <a:endParaRPr lang="en-US"/>
          </a:p>
        </p:txBody>
      </p:sp>
    </p:spTree>
    <p:extLst>
      <p:ext uri="{BB962C8B-B14F-4D97-AF65-F5344CB8AC3E}">
        <p14:creationId xmlns:p14="http://schemas.microsoft.com/office/powerpoint/2010/main" val="3951481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2324100" y="274638"/>
            <a:ext cx="9023350" cy="1143000"/>
          </a:xfrm>
        </p:spPr>
        <p:txBody>
          <a:bodyPr/>
          <a:lstStyle/>
          <a:p>
            <a:r>
              <a:rPr lang="en-US"/>
              <a:t>Click to edit Master title style</a:t>
            </a:r>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3/1/2025</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3547462" cy="1655762"/>
          </a:xfrm>
        </p:spPr>
        <p:txBody>
          <a:bodyPr/>
          <a:lstStyle/>
          <a:p>
            <a:r>
              <a:rPr lang="en-US" dirty="0"/>
              <a:t>Heike Griffiths, 2024</a:t>
            </a:r>
          </a:p>
        </p:txBody>
      </p:sp>
      <p:sp>
        <p:nvSpPr>
          <p:cNvPr id="2" name="Title 1"/>
          <p:cNvSpPr>
            <a:spLocks noGrp="1"/>
          </p:cNvSpPr>
          <p:nvPr>
            <p:ph type="ctrTitle"/>
          </p:nvPr>
        </p:nvSpPr>
        <p:spPr>
          <a:xfrm>
            <a:off x="632332" y="2485932"/>
            <a:ext cx="6048652" cy="1116106"/>
          </a:xfrm>
        </p:spPr>
        <p:txBody>
          <a:bodyPr>
            <a:normAutofit fontScale="90000"/>
          </a:bodyPr>
          <a:lstStyle/>
          <a:p>
            <a:r>
              <a:rPr lang="cy-GB" dirty="0"/>
              <a:t>Ysgrifennu Adfyfyriol</a:t>
            </a:r>
            <a:br>
              <a:rPr lang="en-US" dirty="0"/>
            </a:br>
            <a:r>
              <a:rPr lang="en-US" dirty="0"/>
              <a:t>Reflective Writing</a:t>
            </a:r>
          </a:p>
        </p:txBody>
      </p:sp>
      <p:pic>
        <p:nvPicPr>
          <p:cNvPr id="3074" name="Picture 2" descr="Self-reflection in leadership – Part 1: Ambitions, Values and Personality -  Unabridged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94804" y="1216241"/>
            <a:ext cx="11398928" cy="5362112"/>
          </a:xfrm>
        </p:spPr>
        <p:txBody>
          <a:bodyPr>
            <a:normAutofit fontScale="85000" lnSpcReduction="10000"/>
          </a:bodyPr>
          <a:lstStyle/>
          <a:p>
            <a:pPr marL="0" indent="0">
              <a:buNone/>
            </a:pPr>
            <a:r>
              <a:rPr lang="cy-GB" dirty="0"/>
              <a:t>Dylai eich rhan adfyfyriol o'r aseiniad gynnwys y canlynol:</a:t>
            </a:r>
          </a:p>
          <a:p>
            <a:pPr marL="0" indent="0">
              <a:buNone/>
            </a:pPr>
            <a:endParaRPr lang="cy-GB" dirty="0"/>
          </a:p>
          <a:p>
            <a:pPr>
              <a:spcAft>
                <a:spcPts val="500"/>
              </a:spcAft>
            </a:pPr>
            <a:r>
              <a:rPr lang="cy-GB" dirty="0"/>
              <a:t>Gan ddefnyddio cylch adfyfyrio Gibbs i adfyfyrio ar eich datblygiad personol yn ystod y broses o wneud y fideo grŵp, plethwch gysyniadau o waith grŵp, Meddylfryd Dylunio a datblygiad personol i mewn i’ch syniadau i gefnogi eich adfyfyrio. </a:t>
            </a:r>
            <a:endParaRPr lang="en-US" dirty="0"/>
          </a:p>
          <a:p>
            <a:pPr>
              <a:spcAft>
                <a:spcPts val="500"/>
              </a:spcAft>
            </a:pPr>
            <a:r>
              <a:rPr lang="cy-GB" dirty="0"/>
              <a:t>Gwerthuswch yn feirniadol eich agwedd eich hun tuag at Rifedd gan ddefnyddio fframweithiau damcaniaethol priodol</a:t>
            </a:r>
          </a:p>
          <a:p>
            <a:pPr>
              <a:spcAft>
                <a:spcPts val="500"/>
              </a:spcAft>
            </a:pPr>
            <a:r>
              <a:rPr lang="cy-GB" dirty="0"/>
              <a:t>Cyflwyniad i'r model adfyfyriol y byddwch chi'n ei ddefnyddio</a:t>
            </a:r>
          </a:p>
          <a:p>
            <a:pPr>
              <a:spcAft>
                <a:spcPts val="500"/>
              </a:spcAft>
            </a:pPr>
            <a:r>
              <a:rPr lang="cy-GB" dirty="0"/>
              <a:t>Cyflwyniad byr i'r modiwl, eich disgwyliadau a'ch meddyliau cychwynnol.</a:t>
            </a:r>
          </a:p>
          <a:p>
            <a:pPr lvl="0"/>
            <a:r>
              <a:rPr lang="cy-GB" dirty="0"/>
              <a:t>Eich ymgysylltiad a'ch cyfranogiad mewn sesiynau/gweithgareddau ac ati.  </a:t>
            </a:r>
          </a:p>
          <a:p>
            <a:pPr lvl="0"/>
            <a:r>
              <a:rPr lang="cy-GB" dirty="0"/>
              <a:t>Unrhyw heriau? Pam? Meysydd rydych chi'n teimlo eich bod chi wedi llwyddo fwyaf. A oes unrhyw beth rydych chi'n teimlo eich bod wedi cael trafferth gyda??</a:t>
            </a:r>
          </a:p>
          <a:p>
            <a:pPr lvl="0"/>
            <a:r>
              <a:rPr lang="cy-GB" dirty="0"/>
              <a:t>A oes unrhyw beth y gallech chi fod wedi'i wneud yn wahanol/y byddech wedi ei wneud yn wahanol pe baech chi’n cymryd rhan yn y broses eto?</a:t>
            </a:r>
          </a:p>
          <a:p>
            <a:pPr marL="0" lvl="0" indent="0">
              <a:buNone/>
            </a:pPr>
            <a:endParaRPr lang="en-GB" dirty="0"/>
          </a:p>
          <a:p>
            <a:endParaRPr lang="en-GB" dirty="0"/>
          </a:p>
        </p:txBody>
      </p:sp>
      <p:sp>
        <p:nvSpPr>
          <p:cNvPr id="3" name="Title 2"/>
          <p:cNvSpPr>
            <a:spLocks noGrp="1"/>
          </p:cNvSpPr>
          <p:nvPr>
            <p:ph type="title"/>
          </p:nvPr>
        </p:nvSpPr>
        <p:spPr>
          <a:xfrm>
            <a:off x="2324100" y="365126"/>
            <a:ext cx="9029700" cy="726828"/>
          </a:xfrm>
        </p:spPr>
        <p:txBody>
          <a:bodyPr>
            <a:normAutofit fontScale="90000"/>
          </a:bodyPr>
          <a:lstStyle/>
          <a:p>
            <a:r>
              <a:rPr lang="cy-GB" dirty="0"/>
              <a:t>Rhifau’n Cyfri</a:t>
            </a:r>
          </a:p>
        </p:txBody>
      </p:sp>
    </p:spTree>
    <p:extLst>
      <p:ext uri="{BB962C8B-B14F-4D97-AF65-F5344CB8AC3E}">
        <p14:creationId xmlns:p14="http://schemas.microsoft.com/office/powerpoint/2010/main" val="1335784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94804" y="1216241"/>
            <a:ext cx="11398928" cy="5362112"/>
          </a:xfrm>
        </p:spPr>
        <p:txBody>
          <a:bodyPr>
            <a:normAutofit lnSpcReduction="10000"/>
          </a:bodyPr>
          <a:lstStyle/>
          <a:p>
            <a:pPr marL="0" indent="0">
              <a:buNone/>
            </a:pPr>
            <a:r>
              <a:rPr lang="en-GB" dirty="0"/>
              <a:t>Your reflective part of the assignment should include the following:</a:t>
            </a:r>
          </a:p>
          <a:p>
            <a:r>
              <a:rPr lang="en-GB" dirty="0"/>
              <a:t>Using Gibbs’ reflective cycle to reflect on your personal development during the process of making the group video. Weave in concepts of group work, Design Thinking and personal development into your insights to support your reflection.</a:t>
            </a:r>
          </a:p>
          <a:p>
            <a:pPr lvl="0"/>
            <a:r>
              <a:rPr lang="en-GB" dirty="0"/>
              <a:t>Introduction to the reflective model you will use</a:t>
            </a:r>
          </a:p>
          <a:p>
            <a:pPr lvl="0"/>
            <a:r>
              <a:rPr lang="en-GB" dirty="0"/>
              <a:t>Brief introduction to the module, your expectations and initial thoughts.</a:t>
            </a:r>
          </a:p>
          <a:p>
            <a:pPr lvl="0"/>
            <a:r>
              <a:rPr lang="en-GB" dirty="0"/>
              <a:t>Your engagement and involvement in sessions/activities  etc.  </a:t>
            </a:r>
          </a:p>
          <a:p>
            <a:pPr lvl="0"/>
            <a:r>
              <a:rPr lang="en-GB" dirty="0"/>
              <a:t>Any challenges? Why? Areas that you feel that you have succeeded with the most. Is there anything you feel you struggled with?</a:t>
            </a:r>
          </a:p>
          <a:p>
            <a:pPr lvl="0"/>
            <a:r>
              <a:rPr lang="en-GB" dirty="0"/>
              <a:t>Is there anything you could have done differently/would do differently if you were to participate in the process again?</a:t>
            </a:r>
          </a:p>
          <a:p>
            <a:pPr marL="0" lvl="0" indent="0">
              <a:buNone/>
            </a:pPr>
            <a:endParaRPr lang="en-GB" dirty="0"/>
          </a:p>
          <a:p>
            <a:endParaRPr lang="en-GB" dirty="0"/>
          </a:p>
        </p:txBody>
      </p:sp>
      <p:sp>
        <p:nvSpPr>
          <p:cNvPr id="3" name="Title 2"/>
          <p:cNvSpPr>
            <a:spLocks noGrp="1"/>
          </p:cNvSpPr>
          <p:nvPr>
            <p:ph type="title"/>
          </p:nvPr>
        </p:nvSpPr>
        <p:spPr>
          <a:xfrm>
            <a:off x="2324100" y="365126"/>
            <a:ext cx="9029700" cy="726828"/>
          </a:xfrm>
        </p:spPr>
        <p:txBody>
          <a:bodyPr>
            <a:normAutofit fontScale="90000"/>
          </a:bodyPr>
          <a:lstStyle/>
          <a:p>
            <a:r>
              <a:rPr lang="en-GB" dirty="0"/>
              <a:t>MAD Groupwork reflection</a:t>
            </a:r>
          </a:p>
        </p:txBody>
      </p:sp>
    </p:spTree>
    <p:extLst>
      <p:ext uri="{BB962C8B-B14F-4D97-AF65-F5344CB8AC3E}">
        <p14:creationId xmlns:p14="http://schemas.microsoft.com/office/powerpoint/2010/main" val="3952895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endParaRPr lang="en-GB" dirty="0"/>
          </a:p>
          <a:p>
            <a:r>
              <a:rPr lang="cy-GB" dirty="0"/>
              <a:t>Defnyddio tystiolaeth academaidd mewn ysgrifennu adfyfyriol</a:t>
            </a:r>
          </a:p>
          <a:p>
            <a:r>
              <a:rPr lang="cy-GB" dirty="0"/>
              <a:t>Dewis y cynnwys</a:t>
            </a:r>
          </a:p>
          <a:p>
            <a:r>
              <a:rPr lang="cy-GB" dirty="0"/>
              <a:t>Y broses ysgrifennu</a:t>
            </a:r>
          </a:p>
          <a:p>
            <a:r>
              <a:rPr lang="cy-GB" dirty="0"/>
              <a:t>Sicrhau bod yr iaith yn iawn</a:t>
            </a:r>
          </a:p>
        </p:txBody>
      </p:sp>
      <p:sp>
        <p:nvSpPr>
          <p:cNvPr id="3" name="Title 2"/>
          <p:cNvSpPr>
            <a:spLocks noGrp="1"/>
          </p:cNvSpPr>
          <p:nvPr>
            <p:ph type="title"/>
          </p:nvPr>
        </p:nvSpPr>
        <p:spPr/>
        <p:txBody>
          <a:bodyPr>
            <a:normAutofit fontScale="90000"/>
          </a:bodyPr>
          <a:lstStyle/>
          <a:p>
            <a:r>
              <a:rPr lang="cy-GB" dirty="0"/>
              <a:t>Heriau ysgrifennu adfyfyriol</a:t>
            </a:r>
            <a:br>
              <a:rPr lang="en-GB" dirty="0"/>
            </a:br>
            <a:endParaRPr lang="en-GB" dirty="0"/>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70133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endParaRPr lang="en-GB" dirty="0"/>
          </a:p>
          <a:p>
            <a:r>
              <a:rPr lang="en-GB" dirty="0"/>
              <a:t>Using academic evidence in reflective writing</a:t>
            </a:r>
          </a:p>
          <a:p>
            <a:r>
              <a:rPr lang="en-GB" dirty="0"/>
              <a:t>Selecting the content</a:t>
            </a:r>
          </a:p>
          <a:p>
            <a:r>
              <a:rPr lang="en-GB" dirty="0"/>
              <a:t>The writing process</a:t>
            </a:r>
          </a:p>
          <a:p>
            <a:r>
              <a:rPr lang="en-GB" dirty="0"/>
              <a:t>Getting the language right</a:t>
            </a:r>
          </a:p>
        </p:txBody>
      </p:sp>
      <p:sp>
        <p:nvSpPr>
          <p:cNvPr id="3" name="Title 2"/>
          <p:cNvSpPr>
            <a:spLocks noGrp="1"/>
          </p:cNvSpPr>
          <p:nvPr>
            <p:ph type="title"/>
          </p:nvPr>
        </p:nvSpPr>
        <p:spPr/>
        <p:txBody>
          <a:bodyPr>
            <a:normAutofit fontScale="90000"/>
          </a:bodyPr>
          <a:lstStyle/>
          <a:p>
            <a:r>
              <a:rPr lang="en-GB" dirty="0"/>
              <a:t>The challenges of reflective writing</a:t>
            </a:r>
            <a:br>
              <a:rPr lang="en-GB" dirty="0"/>
            </a:br>
            <a:endParaRPr lang="en-GB" dirty="0"/>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301570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b="1" dirty="0"/>
          </a:p>
          <a:p>
            <a:r>
              <a:rPr lang="cy-GB" dirty="0"/>
              <a:t>Yn seiliedig ar eich profiad eich hun, felly mae'n briodol defnyddio'r person cyntaf: “Fi“</a:t>
            </a:r>
          </a:p>
          <a:p>
            <a:r>
              <a:rPr lang="cy-GB" dirty="0"/>
              <a:t>Fodd bynnag, bydd y rhan fwyaf o aseiniadau sy'n cynnwys ysgrifennu adfyfyriol hefyd yn cynnwys ysgrifennu academaidd.</a:t>
            </a:r>
          </a:p>
          <a:p>
            <a:r>
              <a:rPr lang="cy-GB" dirty="0"/>
              <a:t>Felly, mae'n debygol y bydd angen i chi ysgrifennu</a:t>
            </a:r>
          </a:p>
          <a:p>
            <a:r>
              <a:rPr lang="cy-GB" dirty="0"/>
              <a:t>yn y person cyntaf ('Roeddwn i'n teimlo...’) yn ogystal ag</a:t>
            </a:r>
          </a:p>
          <a:p>
            <a:r>
              <a:rPr lang="cy-GB" dirty="0"/>
              <a:t>yn y trydydd person (‘Cynigia Smith (2009) fod…‛). </a:t>
            </a:r>
          </a:p>
        </p:txBody>
      </p:sp>
      <p:sp>
        <p:nvSpPr>
          <p:cNvPr id="3" name="Title 2"/>
          <p:cNvSpPr>
            <a:spLocks noGrp="1"/>
          </p:cNvSpPr>
          <p:nvPr>
            <p:ph type="title"/>
          </p:nvPr>
        </p:nvSpPr>
        <p:spPr/>
        <p:txBody>
          <a:bodyPr>
            <a:normAutofit/>
          </a:bodyPr>
          <a:lstStyle/>
          <a:p>
            <a:r>
              <a:rPr lang="cy-GB" dirty="0"/>
              <a:t>Iaith ysgrifennu adfyfyriol - person</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896672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b="1" dirty="0"/>
          </a:p>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dirty="0"/>
              <a:t>The language of reflective writing - person</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118268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cy-GB" b="1" dirty="0"/>
              <a:t>Cymysgu theori ac ymarfer</a:t>
            </a:r>
          </a:p>
          <a:p>
            <a:r>
              <a:rPr lang="cy-GB" dirty="0"/>
              <a:t>Wrth ysgrifennu am eich myfyrdodau defnyddiwch yr amser gorffennol gan eich bod yn cyfeirio at foment benodol: </a:t>
            </a:r>
            <a:r>
              <a:rPr lang="cy-GB" i="1" dirty="0"/>
              <a:t>Roeddwn i'n teimlo…. </a:t>
            </a:r>
          </a:p>
          <a:p>
            <a:r>
              <a:rPr lang="cy-GB" dirty="0"/>
              <a:t>Wrth gyfeirio at ddamcaniaeth defnyddiwch yr amser presennol gan fod y syniadau yn dal i fod yn gyfredol: Cynigia Smith (2013) fod</a:t>
            </a:r>
            <a:r>
              <a:rPr lang="cy-GB" i="1" dirty="0"/>
              <a:t>...</a:t>
            </a:r>
          </a:p>
        </p:txBody>
      </p:sp>
      <p:sp>
        <p:nvSpPr>
          <p:cNvPr id="3" name="Title 2"/>
          <p:cNvSpPr>
            <a:spLocks noGrp="1"/>
          </p:cNvSpPr>
          <p:nvPr>
            <p:ph type="title"/>
          </p:nvPr>
        </p:nvSpPr>
        <p:spPr/>
        <p:txBody>
          <a:bodyPr>
            <a:normAutofit/>
          </a:bodyPr>
          <a:lstStyle/>
          <a:p>
            <a:r>
              <a:rPr lang="cy-GB" dirty="0"/>
              <a:t>Iaith ysgrifennu adfyfyriol - amser</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2826199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theory and practice</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dirty="0"/>
              <a:t>The language of reflective writing - tense</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2652652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cy-GB" dirty="0"/>
              <a:t>Yn cynnwys archwilio ac esbonio digwyddiad, neu nifer o ddigwyddiadau cysylltiedig.</a:t>
            </a:r>
          </a:p>
          <a:p>
            <a:r>
              <a:rPr lang="cy-GB" dirty="0"/>
              <a:t>Gall deimlo'n arbennig o anodd ac yn fwy heriol na mathau eraill o ysgrifennu academaidd gan ei fod yn cynnwys meddwl ac ysgrifennu am bryderon a gwallau yn ogystal â llwyddiannau yn eich rhyngweithio ag unigolyn neu wrth gyflawni tasg ymarferol</a:t>
            </a:r>
            <a:r>
              <a:rPr lang="en-GB" dirty="0"/>
              <a:t>. </a:t>
            </a:r>
          </a:p>
          <a:p>
            <a:endParaRPr lang="en-GB" dirty="0"/>
          </a:p>
        </p:txBody>
      </p:sp>
      <p:sp>
        <p:nvSpPr>
          <p:cNvPr id="3" name="Title 2"/>
          <p:cNvSpPr>
            <a:spLocks noGrp="1"/>
          </p:cNvSpPr>
          <p:nvPr>
            <p:ph type="title"/>
          </p:nvPr>
        </p:nvSpPr>
        <p:spPr/>
        <p:txBody>
          <a:bodyPr/>
          <a:lstStyle/>
          <a:p>
            <a:r>
              <a:rPr lang="cy-GB" dirty="0"/>
              <a:t>Ysgrifennu adfyfyriol</a:t>
            </a:r>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608598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Involves an exploration and explanation of an event,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
        <p:nvSpPr>
          <p:cNvPr id="3" name="Title 2"/>
          <p:cNvSpPr>
            <a:spLocks noGrp="1"/>
          </p:cNvSpPr>
          <p:nvPr>
            <p:ph type="title"/>
          </p:nvPr>
        </p:nvSpPr>
        <p:spPr/>
        <p:txBody>
          <a:bodyPr/>
          <a:lstStyle/>
          <a:p>
            <a:r>
              <a:rPr lang="en-GB" dirty="0"/>
              <a:t>Reflective writing</a:t>
            </a:r>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1736146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cy-GB" dirty="0"/>
              <a:t>Ceisiwch gamu’n ôl o sefyllfa       </a:t>
            </a:r>
            <a:r>
              <a:rPr lang="cy-GB" dirty="0">
                <a:effectLst/>
                <a:latin typeface="Segoe UI Web (West European)"/>
              </a:rPr>
              <a:t>ail gylch y</a:t>
            </a:r>
            <a:r>
              <a:rPr lang="cy-GB" dirty="0"/>
              <a:t>r adfyfyrio</a:t>
            </a:r>
          </a:p>
          <a:p>
            <a:r>
              <a:rPr lang="cy-GB" dirty="0"/>
              <a:t>Byddwch mor wrthrychol â phosibl. </a:t>
            </a:r>
          </a:p>
          <a:p>
            <a:r>
              <a:rPr lang="cy-GB" dirty="0"/>
              <a:t>Er eich bod yn ysgrifennu am eich profiadau a'ch teimladau eich hun, mae angen i chi fod mor fanwl a thrylwyr ag y byddech ar gyfer unrhyw aseiniad arall.</a:t>
            </a:r>
          </a:p>
          <a:p>
            <a:endParaRPr lang="en-GB" dirty="0"/>
          </a:p>
        </p:txBody>
      </p:sp>
      <p:sp>
        <p:nvSpPr>
          <p:cNvPr id="3" name="Title 2"/>
          <p:cNvSpPr>
            <a:spLocks noGrp="1"/>
          </p:cNvSpPr>
          <p:nvPr>
            <p:ph type="title"/>
          </p:nvPr>
        </p:nvSpPr>
        <p:spPr/>
        <p:txBody>
          <a:bodyPr/>
          <a:lstStyle/>
          <a:p>
            <a:r>
              <a:rPr lang="cy-GB" dirty="0"/>
              <a:t>Ysgrifennu adfyfyriol</a:t>
            </a:r>
          </a:p>
        </p:txBody>
      </p:sp>
      <p:sp>
        <p:nvSpPr>
          <p:cNvPr id="4" name="Right Arrow 3"/>
          <p:cNvSpPr/>
          <p:nvPr/>
        </p:nvSpPr>
        <p:spPr>
          <a:xfrm>
            <a:off x="6149192" y="2062284"/>
            <a:ext cx="308758" cy="142503"/>
          </a:xfrm>
          <a:prstGeom prst="rightArrow">
            <a:avLst/>
          </a:prstGeom>
          <a:solidFill>
            <a:schemeClr val="bg2">
              <a:lumMod val="5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543083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second cycle of reflection</a:t>
            </a:r>
          </a:p>
          <a:p>
            <a:r>
              <a:rPr lang="en-GB" dirty="0"/>
              <a:t>Be as objective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dirty="0"/>
              <a:t>Reflective writing</a:t>
            </a:r>
          </a:p>
        </p:txBody>
      </p:sp>
      <p:sp>
        <p:nvSpPr>
          <p:cNvPr id="4" name="Right Arrow 3"/>
          <p:cNvSpPr/>
          <p:nvPr/>
        </p:nvSpPr>
        <p:spPr>
          <a:xfrm>
            <a:off x="7170221" y="2029991"/>
            <a:ext cx="308758" cy="142503"/>
          </a:xfrm>
          <a:prstGeom prst="rightArrow">
            <a:avLst/>
          </a:prstGeom>
          <a:solidFill>
            <a:schemeClr val="bg2">
              <a:lumMod val="5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1363628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cy-GB" dirty="0"/>
              <a:t>Rhagdybiaethau allweddol</a:t>
            </a:r>
          </a:p>
          <a:p>
            <a:r>
              <a:rPr lang="cy-GB" b="1" dirty="0"/>
              <a:t>yn </a:t>
            </a:r>
            <a:r>
              <a:rPr lang="cy-GB" dirty="0" err="1"/>
              <a:t>yn</a:t>
            </a:r>
            <a:r>
              <a:rPr lang="cy-GB" b="1" dirty="0"/>
              <a:t> </a:t>
            </a:r>
            <a:r>
              <a:rPr lang="cy-GB" dirty="0"/>
              <a:t>cyfeirio at gyd-destun</a:t>
            </a:r>
          </a:p>
          <a:p>
            <a:r>
              <a:rPr lang="cy-GB" b="1" dirty="0"/>
              <a:t>ar </a:t>
            </a:r>
            <a:r>
              <a:rPr lang="cy-GB" dirty="0"/>
              <a:t>yn</a:t>
            </a:r>
            <a:r>
              <a:rPr lang="cy-GB" b="1" dirty="0"/>
              <a:t> </a:t>
            </a:r>
            <a:r>
              <a:rPr lang="cy-GB" dirty="0"/>
              <a:t>cyfeirio at ffocws</a:t>
            </a:r>
          </a:p>
          <a:p>
            <a:r>
              <a:rPr lang="cy-GB" b="1" dirty="0"/>
              <a:t>ar gyfer </a:t>
            </a:r>
            <a:r>
              <a:rPr lang="cy-GB" dirty="0"/>
              <a:t>yn</a:t>
            </a:r>
            <a:r>
              <a:rPr lang="cy-GB" b="1" dirty="0"/>
              <a:t> </a:t>
            </a:r>
            <a:r>
              <a:rPr lang="cy-GB" dirty="0"/>
              <a:t>cyfeirio at bwrpas</a:t>
            </a:r>
            <a:r>
              <a:rPr lang="en-GB" dirty="0"/>
              <a:t>. </a:t>
            </a:r>
          </a:p>
        </p:txBody>
      </p:sp>
      <p:sp>
        <p:nvSpPr>
          <p:cNvPr id="4" name="Title 3"/>
          <p:cNvSpPr>
            <a:spLocks noGrp="1"/>
          </p:cNvSpPr>
          <p:nvPr>
            <p:ph type="title"/>
          </p:nvPr>
        </p:nvSpPr>
        <p:spPr/>
        <p:txBody>
          <a:bodyPr>
            <a:normAutofit fontScale="90000"/>
          </a:bodyPr>
          <a:lstStyle/>
          <a:p>
            <a:r>
              <a:rPr lang="cy-GB" dirty="0"/>
              <a:t>Modelau gwahanol o fyfyrio: yn, </a:t>
            </a:r>
            <a:r>
              <a:rPr lang="cy-GB" dirty="0" err="1"/>
              <a:t>on</a:t>
            </a:r>
            <a:r>
              <a:rPr lang="cy-GB" dirty="0"/>
              <a:t>, </a:t>
            </a:r>
            <a:r>
              <a:rPr lang="cy-GB" dirty="0" err="1"/>
              <a:t>for</a:t>
            </a:r>
            <a:endParaRPr lang="cy-GB" dirty="0"/>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50041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en-GB" dirty="0"/>
              <a:t>Key prepositions</a:t>
            </a:r>
          </a:p>
          <a:p>
            <a:r>
              <a:rPr lang="en-GB" b="1" dirty="0"/>
              <a:t>in</a:t>
            </a:r>
            <a:r>
              <a:rPr lang="en-GB" dirty="0"/>
              <a:t> refers to context </a:t>
            </a:r>
          </a:p>
          <a:p>
            <a:r>
              <a:rPr lang="en-GB" b="1" dirty="0"/>
              <a:t>on</a:t>
            </a:r>
            <a:r>
              <a:rPr lang="en-GB" dirty="0"/>
              <a:t> refers to focus and </a:t>
            </a:r>
          </a:p>
          <a:p>
            <a:r>
              <a:rPr lang="en-GB" b="1" dirty="0"/>
              <a:t>for</a:t>
            </a:r>
            <a:r>
              <a:rPr lang="en-GB" dirty="0"/>
              <a:t> refers to purpose. </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18936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Routines For Self Reflection - THINKING PATHWAY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7892" y="1180730"/>
            <a:ext cx="10117854" cy="4878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33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cy-GB" dirty="0"/>
              <a:t>Mae cysyniad </a:t>
            </a:r>
            <a:r>
              <a:rPr lang="cy-GB" dirty="0" err="1"/>
              <a:t>Dewey</a:t>
            </a:r>
            <a:r>
              <a:rPr lang="cy-GB" dirty="0"/>
              <a:t> o adfyfyrio y tu allan i’r gweithredu ac ar gyfer dysgu; ac felly ar gyfer gweithredu yn y dyfodol yn hytrach na gweithredu cyfredol</a:t>
            </a:r>
            <a:r>
              <a:rPr lang="en-GB" dirty="0"/>
              <a:t>. </a:t>
            </a:r>
          </a:p>
          <a:p>
            <a:r>
              <a:rPr lang="cy-GB" dirty="0"/>
              <a:t>I </a:t>
            </a:r>
            <a:r>
              <a:rPr lang="cy-GB" dirty="0" err="1"/>
              <a:t>Dewey</a:t>
            </a:r>
            <a:r>
              <a:rPr lang="cy-GB" dirty="0"/>
              <a:t>, mae adfyfyrio yn weithred resymegol a phwrpasol</a:t>
            </a:r>
            <a:r>
              <a:rPr lang="en-GB" dirty="0"/>
              <a:t>, </a:t>
            </a:r>
          </a:p>
          <a:p>
            <a:r>
              <a:rPr lang="en-GB" dirty="0"/>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p:txBody>
      </p:sp>
      <p:sp>
        <p:nvSpPr>
          <p:cNvPr id="4" name="Title 3"/>
          <p:cNvSpPr>
            <a:spLocks noGrp="1"/>
          </p:cNvSpPr>
          <p:nvPr>
            <p:ph type="title"/>
          </p:nvPr>
        </p:nvSpPr>
        <p:spPr/>
        <p:txBody>
          <a:bodyPr>
            <a:normAutofit fontScale="90000"/>
          </a:bodyPr>
          <a:lstStyle/>
          <a:p>
            <a:r>
              <a:rPr lang="cy-GB" dirty="0"/>
              <a:t>Modelau gwahanol o adfyfyrio: yn, ar, ar gyfer</a:t>
            </a:r>
          </a:p>
        </p:txBody>
      </p:sp>
      <p:sp>
        <p:nvSpPr>
          <p:cNvPr id="2" name="Footer Placeholder 1"/>
          <p:cNvSpPr>
            <a:spLocks noGrp="1"/>
          </p:cNvSpPr>
          <p:nvPr>
            <p:ph type="ftr" sz="quarter" idx="11"/>
          </p:nvPr>
        </p:nvSpPr>
        <p:spPr/>
        <p:txBody>
          <a:bodyPr/>
          <a:lstStyle/>
          <a:p>
            <a:r>
              <a:rPr lang="en-US" dirty="0" err="1"/>
              <a:t>Eraut</a:t>
            </a:r>
            <a:r>
              <a:rPr lang="en-US" dirty="0"/>
              <a:t>, 1995, p.9-12; Dewey, 1933. </a:t>
            </a:r>
          </a:p>
        </p:txBody>
      </p:sp>
    </p:spTree>
    <p:extLst>
      <p:ext uri="{BB962C8B-B14F-4D97-AF65-F5344CB8AC3E}">
        <p14:creationId xmlns:p14="http://schemas.microsoft.com/office/powerpoint/2010/main" val="5765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en-GB" dirty="0"/>
              <a:t>Dewey's concept of reflection is outside the action and for learning; and hence for future action rather than current action. </a:t>
            </a:r>
          </a:p>
          <a:p>
            <a:r>
              <a:rPr lang="en-GB" dirty="0"/>
              <a:t>For Dewey, reflection is a rational and purposeful act, an </a:t>
            </a:r>
          </a:p>
          <a:p>
            <a:r>
              <a:rPr lang="en-GB" dirty="0"/>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dirty="0" err="1"/>
              <a:t>Eraut</a:t>
            </a:r>
            <a:r>
              <a:rPr lang="en-US" dirty="0"/>
              <a:t>, 1995, p.9-12; Dewey, 1933. </a:t>
            </a:r>
          </a:p>
        </p:txBody>
      </p:sp>
    </p:spTree>
    <p:extLst>
      <p:ext uri="{BB962C8B-B14F-4D97-AF65-F5344CB8AC3E}">
        <p14:creationId xmlns:p14="http://schemas.microsoft.com/office/powerpoint/2010/main" val="1547398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cy-GB" dirty="0"/>
              <a:t>Arwyddocâd y dimensiwn amser: </a:t>
            </a:r>
          </a:p>
          <a:p>
            <a:pPr marL="0" indent="0">
              <a:buNone/>
            </a:pPr>
            <a:r>
              <a:rPr lang="cy-GB" dirty="0"/>
              <a:t>nid yw proses sythweledol gyflym (gweithredol) yr un peth â phroses arafach, fwy bwriadol (am weithredu, ar gyfer gweithredu) </a:t>
            </a:r>
          </a:p>
        </p:txBody>
      </p:sp>
      <p:sp>
        <p:nvSpPr>
          <p:cNvPr id="4" name="Title 3"/>
          <p:cNvSpPr>
            <a:spLocks noGrp="1"/>
          </p:cNvSpPr>
          <p:nvPr>
            <p:ph type="title"/>
          </p:nvPr>
        </p:nvSpPr>
        <p:spPr/>
        <p:txBody>
          <a:bodyPr>
            <a:normAutofit fontScale="90000"/>
          </a:bodyPr>
          <a:lstStyle/>
          <a:p>
            <a:r>
              <a:rPr lang="cy-GB" dirty="0"/>
              <a:t>Modelau gwahanol o adfyfyrio: yn, ar, ar gyfer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382472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en-GB" dirty="0"/>
              <a:t>Significance of the time dimension: </a:t>
            </a:r>
          </a:p>
          <a:p>
            <a:pPr marL="0" indent="0">
              <a:buNone/>
            </a:pPr>
            <a:r>
              <a:rPr lang="en-GB" dirty="0"/>
              <a:t>a rapid intuitive process (in action) is not the same as a slower, more deliberate, process (on action, for action). </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342057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26" name="Picture 2" descr="Reflection 2 – 12th March 2019 – Kill Them With Consistenc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99005" y="365125"/>
            <a:ext cx="8407153" cy="6445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41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pPr marL="0" indent="0">
              <a:buNone/>
            </a:pPr>
            <a:r>
              <a:rPr lang="cy-GB" dirty="0"/>
              <a:t>Gwahaniaethu rhwng proses gwneud penderfyniadau neu ddatrys problemau a dimensiwn </a:t>
            </a:r>
            <a:r>
              <a:rPr lang="cy-GB" dirty="0" err="1"/>
              <a:t>metawybyddol</a:t>
            </a:r>
            <a:r>
              <a:rPr lang="cy-GB" dirty="0"/>
              <a:t> yn y broses honno</a:t>
            </a:r>
            <a:r>
              <a:rPr lang="en-GB" dirty="0"/>
              <a:t>. </a:t>
            </a:r>
          </a:p>
          <a:p>
            <a:r>
              <a:rPr lang="cy-GB" dirty="0"/>
              <a:t>Mae </a:t>
            </a:r>
            <a:r>
              <a:rPr lang="cy-GB" dirty="0" err="1"/>
              <a:t>Swartz</a:t>
            </a:r>
            <a:r>
              <a:rPr lang="cy-GB" dirty="0"/>
              <a:t> a Perkins yn diffinio </a:t>
            </a:r>
            <a:r>
              <a:rPr lang="cy-GB" dirty="0" err="1"/>
              <a:t>metawybyddiaeth</a:t>
            </a:r>
            <a:r>
              <a:rPr lang="cy-GB" dirty="0"/>
              <a:t> yn </a:t>
            </a:r>
            <a:r>
              <a:rPr lang="en-GB" dirty="0"/>
              <a:t>‘becoming aware of your thought processes in order to then control them when appropriate’(</a:t>
            </a:r>
            <a:r>
              <a:rPr lang="en-GB" i="1" dirty="0" err="1"/>
              <a:t>dyfynnwyd</a:t>
            </a:r>
            <a:r>
              <a:rPr lang="en-GB" i="1" dirty="0"/>
              <a:t> </a:t>
            </a:r>
            <a:r>
              <a:rPr lang="en-GB" i="1" dirty="0" err="1"/>
              <a:t>yn</a:t>
            </a:r>
            <a:r>
              <a:rPr lang="en-GB" i="1" dirty="0"/>
              <a:t> </a:t>
            </a:r>
            <a:r>
              <a:rPr lang="en-GB" dirty="0" err="1"/>
              <a:t>Barell</a:t>
            </a:r>
            <a:r>
              <a:rPr lang="en-GB" dirty="0"/>
              <a:t>, 1992, t. 258). </a:t>
            </a:r>
          </a:p>
          <a:p>
            <a:r>
              <a:rPr lang="cy-GB" dirty="0"/>
              <a:t>Mae myfyrdodau </a:t>
            </a:r>
            <a:r>
              <a:rPr lang="cy-GB" dirty="0" err="1"/>
              <a:t>metawybyddol</a:t>
            </a:r>
            <a:r>
              <a:rPr lang="cy-GB" dirty="0"/>
              <a:t>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pPr marL="0" indent="0">
              <a:buNone/>
            </a:pPr>
            <a:endParaRPr lang="en-GB" dirty="0"/>
          </a:p>
        </p:txBody>
      </p:sp>
      <p:sp>
        <p:nvSpPr>
          <p:cNvPr id="4" name="Title 3"/>
          <p:cNvSpPr>
            <a:spLocks noGrp="1"/>
          </p:cNvSpPr>
          <p:nvPr>
            <p:ph type="title"/>
          </p:nvPr>
        </p:nvSpPr>
        <p:spPr>
          <a:xfrm>
            <a:off x="1318161" y="365125"/>
            <a:ext cx="10035639" cy="1325563"/>
          </a:xfrm>
        </p:spPr>
        <p:txBody>
          <a:bodyPr>
            <a:normAutofit fontScale="90000"/>
          </a:bodyPr>
          <a:lstStyle/>
          <a:p>
            <a:r>
              <a:rPr lang="cy-GB" dirty="0"/>
              <a:t>Dimensiynau gwahanol adfyfyrio: </a:t>
            </a:r>
            <a:r>
              <a:rPr lang="cy-GB" dirty="0" err="1"/>
              <a:t>Metawybyddiaeth</a:t>
            </a:r>
            <a:endParaRPr lang="cy-GB" dirty="0"/>
          </a:p>
        </p:txBody>
      </p:sp>
      <p:sp>
        <p:nvSpPr>
          <p:cNvPr id="2" name="Footer Placeholder 1"/>
          <p:cNvSpPr>
            <a:spLocks noGrp="1"/>
          </p:cNvSpPr>
          <p:nvPr>
            <p:ph type="ftr" sz="quarter" idx="11"/>
          </p:nvPr>
        </p:nvSpPr>
        <p:spPr>
          <a:xfrm>
            <a:off x="4648200" y="6356350"/>
            <a:ext cx="3581400" cy="365125"/>
          </a:xfrm>
        </p:spPr>
        <p:txBody>
          <a:bodyPr/>
          <a:lstStyle/>
          <a:p>
            <a:r>
              <a:rPr lang="en-US" dirty="0" err="1"/>
              <a:t>Eraut</a:t>
            </a:r>
            <a:r>
              <a:rPr lang="en-US" dirty="0"/>
              <a:t>, 1995, t..9-12; </a:t>
            </a:r>
            <a:r>
              <a:rPr lang="en-US" dirty="0" err="1"/>
              <a:t>Burte</a:t>
            </a:r>
            <a:r>
              <a:rPr lang="en-US" dirty="0"/>
              <a:t>, </a:t>
            </a:r>
            <a:r>
              <a:rPr lang="en-US" dirty="0" err="1"/>
              <a:t>dyddiad</a:t>
            </a:r>
            <a:r>
              <a:rPr lang="en-US" dirty="0"/>
              <a:t> </a:t>
            </a:r>
            <a:r>
              <a:rPr lang="en-US" dirty="0" err="1"/>
              <a:t>anhysbys</a:t>
            </a:r>
            <a:r>
              <a:rPr lang="en-US" dirty="0"/>
              <a:t> t. 96</a:t>
            </a:r>
          </a:p>
        </p:txBody>
      </p:sp>
    </p:spTree>
    <p:extLst>
      <p:ext uri="{BB962C8B-B14F-4D97-AF65-F5344CB8AC3E}">
        <p14:creationId xmlns:p14="http://schemas.microsoft.com/office/powerpoint/2010/main" val="39428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pPr marL="0" indent="0">
              <a:buNone/>
            </a:pPr>
            <a:r>
              <a:rPr lang="en-GB" dirty="0"/>
              <a:t>To distinguish between a decision‐making or problem‐solving process and a metacognitive dimension within that process. </a:t>
            </a:r>
          </a:p>
          <a:p>
            <a:r>
              <a:rPr lang="en-GB" dirty="0"/>
              <a:t>Swartz and Perkins define metacognition as ‘becoming aware of your thought processes in order to then control them when appropriate’(</a:t>
            </a:r>
            <a:r>
              <a:rPr lang="en-GB" i="1" dirty="0"/>
              <a:t>cited in </a:t>
            </a:r>
            <a:r>
              <a:rPr lang="en-GB" dirty="0" err="1"/>
              <a:t>Barell</a:t>
            </a:r>
            <a:r>
              <a:rPr lang="en-GB" dirty="0"/>
              <a:t>, 1992, p. 258). </a:t>
            </a:r>
          </a:p>
          <a:p>
            <a:r>
              <a:rPr lang="en-GB" dirty="0"/>
              <a:t>Metacognitive reflections allow students to manage and assess their own thinking strategies. "Metacognition involves the monitoring and control of attitudes, such as students' beliefs about themselves, the value of persistence, the nature of work, and their personal responsibility in accomplishing a goal" (Fusco &amp; Fountain, 1992, p. 240).</a:t>
            </a:r>
          </a:p>
          <a:p>
            <a:pPr marL="0" indent="0">
              <a:buNone/>
            </a:pPr>
            <a:endParaRPr lang="en-GB" dirty="0"/>
          </a:p>
        </p:txBody>
      </p:sp>
      <p:sp>
        <p:nvSpPr>
          <p:cNvPr id="4" name="Title 3"/>
          <p:cNvSpPr>
            <a:spLocks noGrp="1"/>
          </p:cNvSpPr>
          <p:nvPr>
            <p:ph type="title"/>
          </p:nvPr>
        </p:nvSpPr>
        <p:spPr>
          <a:xfrm>
            <a:off x="1318161" y="365125"/>
            <a:ext cx="10035639" cy="1325563"/>
          </a:xfrm>
        </p:spPr>
        <p:txBody>
          <a:bodyPr>
            <a:normAutofit fontScale="90000"/>
          </a:bodyPr>
          <a:lstStyle/>
          <a:p>
            <a:r>
              <a:rPr lang="en-GB" dirty="0"/>
              <a:t>Different dimensions of reflection: Metacognition</a:t>
            </a:r>
          </a:p>
        </p:txBody>
      </p:sp>
      <p:sp>
        <p:nvSpPr>
          <p:cNvPr id="2" name="Footer Placeholder 1"/>
          <p:cNvSpPr>
            <a:spLocks noGrp="1"/>
          </p:cNvSpPr>
          <p:nvPr>
            <p:ph type="ftr" sz="quarter" idx="11"/>
          </p:nvPr>
        </p:nvSpPr>
        <p:spPr>
          <a:xfrm>
            <a:off x="4648200" y="6356350"/>
            <a:ext cx="3581400" cy="365125"/>
          </a:xfrm>
        </p:spPr>
        <p:txBody>
          <a:bodyPr/>
          <a:lstStyle/>
          <a:p>
            <a:r>
              <a:rPr lang="en-US" dirty="0" err="1"/>
              <a:t>Eraut</a:t>
            </a:r>
            <a:r>
              <a:rPr lang="en-US" dirty="0"/>
              <a:t>, 1995, p.9-12; </a:t>
            </a:r>
            <a:r>
              <a:rPr lang="en-US" dirty="0" err="1"/>
              <a:t>Burte</a:t>
            </a:r>
            <a:r>
              <a:rPr lang="en-US" dirty="0"/>
              <a:t>, date unknown, p:96</a:t>
            </a:r>
          </a:p>
        </p:txBody>
      </p:sp>
    </p:spTree>
    <p:extLst>
      <p:ext uri="{BB962C8B-B14F-4D97-AF65-F5344CB8AC3E}">
        <p14:creationId xmlns:p14="http://schemas.microsoft.com/office/powerpoint/2010/main" val="2586726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1574800"/>
            <a:ext cx="9791700" cy="4602163"/>
          </a:xfrm>
        </p:spPr>
        <p:txBody>
          <a:bodyPr/>
          <a:lstStyle/>
          <a:p>
            <a:r>
              <a:rPr lang="cy-GB" dirty="0"/>
              <a:t>Rydyn ni'n dysgu trwy adfyfyrio’n feirniadol, trwy ein rhoi ein hunain yn y profiad ac archwilio gwybodaeth bersonol a damcaniaethol i'w deall a'i gweld mewn ffyrdd gwahanol ar wahanol adegau yn ein profiad</a:t>
            </a:r>
            <a:r>
              <a:rPr lang="en-GB" dirty="0"/>
              <a:t>.</a:t>
            </a:r>
          </a:p>
        </p:txBody>
      </p:sp>
      <p:sp>
        <p:nvSpPr>
          <p:cNvPr id="3" name="Title 2"/>
          <p:cNvSpPr>
            <a:spLocks noGrp="1"/>
          </p:cNvSpPr>
          <p:nvPr>
            <p:ph type="title"/>
          </p:nvPr>
        </p:nvSpPr>
        <p:spPr/>
        <p:txBody>
          <a:bodyPr/>
          <a:lstStyle/>
          <a:p>
            <a:r>
              <a:rPr lang="cy-GB" dirty="0"/>
              <a:t>Gwybyddiaeth a </a:t>
            </a:r>
            <a:r>
              <a:rPr lang="cy-GB" dirty="0" err="1"/>
              <a:t>metawybyddiaeth</a:t>
            </a:r>
            <a:endParaRPr lang="cy-GB" dirty="0"/>
          </a:p>
        </p:txBody>
      </p:sp>
      <p:sp>
        <p:nvSpPr>
          <p:cNvPr id="4" name="Footer Placeholder 3"/>
          <p:cNvSpPr>
            <a:spLocks noGrp="1"/>
          </p:cNvSpPr>
          <p:nvPr>
            <p:ph type="ftr" sz="quarter" idx="11"/>
          </p:nvPr>
        </p:nvSpPr>
        <p:spPr/>
        <p:txBody>
          <a:bodyPr/>
          <a:lstStyle/>
          <a:p>
            <a:r>
              <a:rPr lang="en-US"/>
              <a:t>(Tate, Sills, 2004: 126)</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465" y="3103170"/>
            <a:ext cx="5257800" cy="3943350"/>
          </a:xfrm>
          <a:prstGeom prst="rect">
            <a:avLst/>
          </a:prstGeom>
        </p:spPr>
      </p:pic>
    </p:spTree>
    <p:extLst>
      <p:ext uri="{BB962C8B-B14F-4D97-AF65-F5344CB8AC3E}">
        <p14:creationId xmlns:p14="http://schemas.microsoft.com/office/powerpoint/2010/main" val="388852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‘We learn through critical reflection by putting ourselves into the experience &amp; exploring personal &amp; theoretical knowledge to understand it &amp; view it in different ways’ at different stages of our experience.</a:t>
            </a:r>
          </a:p>
        </p:txBody>
      </p:sp>
      <p:sp>
        <p:nvSpPr>
          <p:cNvPr id="3" name="Title 2"/>
          <p:cNvSpPr>
            <a:spLocks noGrp="1"/>
          </p:cNvSpPr>
          <p:nvPr>
            <p:ph type="title"/>
          </p:nvPr>
        </p:nvSpPr>
        <p:spPr/>
        <p:txBody>
          <a:bodyPr/>
          <a:lstStyle/>
          <a:p>
            <a:r>
              <a:rPr lang="en-GB" dirty="0"/>
              <a:t>Cognition and metacognition</a:t>
            </a:r>
          </a:p>
        </p:txBody>
      </p:sp>
      <p:sp>
        <p:nvSpPr>
          <p:cNvPr id="4" name="Footer Placeholder 3"/>
          <p:cNvSpPr>
            <a:spLocks noGrp="1"/>
          </p:cNvSpPr>
          <p:nvPr>
            <p:ph type="ftr" sz="quarter" idx="11"/>
          </p:nvPr>
        </p:nvSpPr>
        <p:spPr/>
        <p:txBody>
          <a:bodyPr/>
          <a:lstStyle/>
          <a:p>
            <a:r>
              <a:rPr lang="en-US"/>
              <a:t>(Tate, Sills, 2004: 126)</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465" y="3103170"/>
            <a:ext cx="5257800" cy="3943350"/>
          </a:xfrm>
          <a:prstGeom prst="rect">
            <a:avLst/>
          </a:prstGeom>
        </p:spPr>
      </p:pic>
    </p:spTree>
    <p:extLst>
      <p:ext uri="{BB962C8B-B14F-4D97-AF65-F5344CB8AC3E}">
        <p14:creationId xmlns:p14="http://schemas.microsoft.com/office/powerpoint/2010/main" val="2928022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Mae'r rhan fwyaf o'r marciau a ddyfernir ar gyfer eich gwaith yn debygol o fod ar gyfer y canfyddiadau adfyfyriol ac nid ar gyfer y disgrifiad o ddigwyddiadau, felly cadwch eich disgrifiadau yn gryno ac yn benodol</a:t>
            </a:r>
            <a:r>
              <a:rPr lang="en-GB" dirty="0"/>
              <a:t>.</a:t>
            </a:r>
          </a:p>
          <a:p>
            <a:endParaRPr lang="en-GB" dirty="0"/>
          </a:p>
          <a:p>
            <a:endParaRPr lang="en-GB" dirty="0"/>
          </a:p>
          <a:p>
            <a:pPr marL="0" indent="0">
              <a:buNone/>
            </a:pPr>
            <a:r>
              <a:rPr lang="cy-GB" dirty="0"/>
              <a:t>Canfyddiadau adfyfyriol= Profiadau x damcaniaethau + ymchwil</a:t>
            </a:r>
          </a:p>
          <a:p>
            <a:pPr marL="0" indent="0">
              <a:buNone/>
            </a:pPr>
            <a:r>
              <a:rPr lang="cy-GB" dirty="0"/>
              <a:t>                                                  dros amser</a:t>
            </a:r>
          </a:p>
        </p:txBody>
      </p:sp>
      <p:sp>
        <p:nvSpPr>
          <p:cNvPr id="3" name="Title 2"/>
          <p:cNvSpPr>
            <a:spLocks noGrp="1"/>
          </p:cNvSpPr>
          <p:nvPr>
            <p:ph type="title"/>
          </p:nvPr>
        </p:nvSpPr>
        <p:spPr/>
        <p:txBody>
          <a:bodyPr>
            <a:normAutofit fontScale="90000"/>
          </a:bodyPr>
          <a:lstStyle/>
          <a:p>
            <a:r>
              <a:rPr lang="cy-GB" dirty="0"/>
              <a:t>Disgrifiad, gwybyddiaeth, </a:t>
            </a:r>
            <a:r>
              <a:rPr lang="cy-GB" dirty="0" err="1"/>
              <a:t>metawybyddiaeth</a:t>
            </a:r>
            <a:endParaRPr lang="cy-GB" dirty="0"/>
          </a:p>
        </p:txBody>
      </p:sp>
      <p:cxnSp>
        <p:nvCxnSpPr>
          <p:cNvPr id="5" name="Straight Connector 4"/>
          <p:cNvCxnSpPr/>
          <p:nvPr/>
        </p:nvCxnSpPr>
        <p:spPr>
          <a:xfrm flipV="1">
            <a:off x="5791112" y="4978283"/>
            <a:ext cx="4544705" cy="13648"/>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58863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Most of the marks awarded for your work are likely to be for the reflective insights and not for the description of events, so keep your descriptions brief and to the point.</a:t>
            </a:r>
          </a:p>
          <a:p>
            <a:endParaRPr lang="en-GB" dirty="0"/>
          </a:p>
          <a:p>
            <a:endParaRPr lang="en-GB" dirty="0"/>
          </a:p>
          <a:p>
            <a:pPr marL="0" indent="0">
              <a:buNone/>
            </a:pPr>
            <a:r>
              <a:rPr lang="en-GB" dirty="0"/>
              <a:t>Reflective insights = Experiences x theories + research </a:t>
            </a:r>
          </a:p>
          <a:p>
            <a:pPr marL="0" indent="0">
              <a:buNone/>
            </a:pPr>
            <a:r>
              <a:rPr lang="en-GB" dirty="0"/>
              <a:t>                                                  over time</a:t>
            </a:r>
          </a:p>
        </p:txBody>
      </p:sp>
      <p:sp>
        <p:nvSpPr>
          <p:cNvPr id="3" name="Title 2"/>
          <p:cNvSpPr>
            <a:spLocks noGrp="1"/>
          </p:cNvSpPr>
          <p:nvPr>
            <p:ph type="title"/>
          </p:nvPr>
        </p:nvSpPr>
        <p:spPr/>
        <p:txBody>
          <a:bodyPr>
            <a:normAutofit fontScale="90000"/>
          </a:bodyPr>
          <a:lstStyle/>
          <a:p>
            <a:r>
              <a:rPr lang="en-GB" dirty="0"/>
              <a:t>Description, cognition, metacognition</a:t>
            </a:r>
          </a:p>
        </p:txBody>
      </p:sp>
      <p:cxnSp>
        <p:nvCxnSpPr>
          <p:cNvPr id="5" name="Straight Connector 4"/>
          <p:cNvCxnSpPr/>
          <p:nvPr/>
        </p:nvCxnSpPr>
        <p:spPr>
          <a:xfrm flipV="1">
            <a:off x="4612943" y="4626591"/>
            <a:ext cx="4544705" cy="13648"/>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566483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cy-GB" dirty="0"/>
              <a:t>Crëwch gydbwysedd</a:t>
            </a:r>
          </a:p>
          <a:p>
            <a:r>
              <a:rPr lang="cy-GB" dirty="0"/>
              <a:t>trwy gydblethu adrannau 'Roeddwn i'n meddwl...’ 'Roeddwn i'n teimlo...' a'r damcaniaethau academaidd perthnasol. </a:t>
            </a:r>
          </a:p>
          <a:p>
            <a:r>
              <a:rPr lang="cy-GB" dirty="0"/>
              <a:t>mae hyn yn fwy effeithiol na chael adran sy'n ymdrin â'r theori ac adran ar wahân sy'n ymdrin â'ch profiadau.</a:t>
            </a:r>
          </a:p>
          <a:p>
            <a:r>
              <a:rPr lang="cy-GB" dirty="0"/>
              <a:t>ceisiwch osgoi termau emosiynol neu oddrychol</a:t>
            </a:r>
            <a:r>
              <a:rPr lang="en-GB" dirty="0"/>
              <a:t>.</a:t>
            </a:r>
          </a:p>
        </p:txBody>
      </p:sp>
      <p:sp>
        <p:nvSpPr>
          <p:cNvPr id="3" name="Title 2"/>
          <p:cNvSpPr>
            <a:spLocks noGrp="1"/>
          </p:cNvSpPr>
          <p:nvPr>
            <p:ph type="title"/>
          </p:nvPr>
        </p:nvSpPr>
        <p:spPr/>
        <p:txBody>
          <a:bodyPr/>
          <a:lstStyle/>
          <a:p>
            <a:r>
              <a:rPr lang="cy-GB" dirty="0"/>
              <a:t>Ysgrifennu adfyfyriol</a:t>
            </a:r>
          </a:p>
        </p:txBody>
      </p:sp>
      <p:sp>
        <p:nvSpPr>
          <p:cNvPr id="4" name="Footer Placeholder 3"/>
          <p:cNvSpPr>
            <a:spLocks noGrp="1"/>
          </p:cNvSpPr>
          <p:nvPr>
            <p:ph type="ftr" sz="quarter" idx="11"/>
          </p:nvPr>
        </p:nvSpPr>
        <p:spPr/>
        <p:txBody>
          <a:bodyPr/>
          <a:lstStyle/>
          <a:p>
            <a:r>
              <a:rPr lang="en-GB" dirty="0" err="1"/>
              <a:t>Prifysgol</a:t>
            </a:r>
            <a:r>
              <a:rPr lang="en-GB" dirty="0"/>
              <a:t> Reading, (</a:t>
            </a:r>
            <a:r>
              <a:rPr lang="en-GB" dirty="0" err="1"/>
              <a:t>dyddiad</a:t>
            </a:r>
            <a:r>
              <a:rPr lang="en-GB" dirty="0"/>
              <a:t> </a:t>
            </a:r>
            <a:r>
              <a:rPr lang="en-GB" dirty="0" err="1"/>
              <a:t>anhysbys</a:t>
            </a:r>
            <a:r>
              <a:rPr lang="en-GB" dirty="0"/>
              <a:t>)</a:t>
            </a:r>
            <a:endParaRPr lang="en-US" dirty="0"/>
          </a:p>
        </p:txBody>
      </p:sp>
    </p:spTree>
    <p:extLst>
      <p:ext uri="{BB962C8B-B14F-4D97-AF65-F5344CB8AC3E}">
        <p14:creationId xmlns:p14="http://schemas.microsoft.com/office/powerpoint/2010/main" val="364305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Produce a balance </a:t>
            </a:r>
          </a:p>
          <a:p>
            <a:r>
              <a:rPr lang="en-GB" dirty="0"/>
              <a:t>by weaving together sections of ‘I thought… ‘I felt,…’ and the relevant academic theories. </a:t>
            </a:r>
          </a:p>
          <a:p>
            <a:r>
              <a:rPr lang="en-GB" dirty="0"/>
              <a:t>This is more effective than having a section which deals with the theory and a separate section dealing with your experiences. </a:t>
            </a:r>
          </a:p>
          <a:p>
            <a:r>
              <a:rPr lang="en-GB" dirty="0"/>
              <a:t>Try to avoid emotive or subjective terms.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997431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36342" y="1331650"/>
            <a:ext cx="11055658" cy="4845313"/>
          </a:xfrm>
        </p:spPr>
        <p:txBody>
          <a:bodyPr>
            <a:normAutofit fontScale="92500" lnSpcReduction="20000"/>
          </a:bodyPr>
          <a:lstStyle/>
          <a:p>
            <a:r>
              <a:rPr lang="cy-GB" dirty="0"/>
              <a:t>Y nod i chi yw darlunio'r cysylltiadau rhwng theori ac ymarfer. Felly bydd angen i chi barhau i gymharu’r naill a’r llall ac archwilio'r berthynas rhyngddynt.</a:t>
            </a:r>
          </a:p>
          <a:p>
            <a:r>
              <a:rPr lang="cy-GB" dirty="0"/>
              <a:t>Dadansoddi'r digwyddiad a meddwl amdano gan gyfeirio at ddamcaniaeth benodol neu dystiolaeth academaidd. </a:t>
            </a:r>
          </a:p>
          <a:p>
            <a:r>
              <a:rPr lang="cy-GB" dirty="0"/>
              <a:t>A yw eich arsylwadau yn gyson â'r theori, polisi, modelau neu dystiolaeth academaidd gyhoeddedig? </a:t>
            </a:r>
          </a:p>
          <a:p>
            <a:r>
              <a:rPr lang="cy-GB" dirty="0"/>
              <a:t>Sut gall y damcaniaethau eich helpu i ddehongli eich profiad? </a:t>
            </a:r>
          </a:p>
          <a:p>
            <a:r>
              <a:rPr lang="cy-GB" dirty="0"/>
              <a:t>Ystyriwch hefyd sut mae eich profiad yn ymarferol yn eich helpu i ddeall y damcaniaethau a'r ymchwil. </a:t>
            </a:r>
          </a:p>
          <a:p>
            <a:r>
              <a:rPr lang="cy-GB" dirty="0"/>
              <a:t>Ydy hi’n ymddangos ei fod yn cadarnhau’r hyn y mae'r damcaniaethau wedi'i ragweld? ac y mae'r polisïau yn ei ragnodi? </a:t>
            </a:r>
          </a:p>
          <a:p>
            <a:r>
              <a:rPr lang="cy-GB" dirty="0"/>
              <a:t>Neu ydy </a:t>
            </a:r>
            <a:r>
              <a:rPr lang="cy-GB" dirty="0" err="1"/>
              <a:t>e’n</a:t>
            </a:r>
            <a:r>
              <a:rPr lang="cy-GB" dirty="0"/>
              <a:t> wahanol iawn? Os felly, allwch chi ddarganfod pam mae’n wahanol? (Efallai eich bod yn gweithredu dan amgylchiadau gwahanol i'r ymchwil gwreiddiol, er enghraifft.)</a:t>
            </a:r>
          </a:p>
          <a:p>
            <a:endParaRPr lang="en-GB" dirty="0"/>
          </a:p>
        </p:txBody>
      </p:sp>
      <p:sp>
        <p:nvSpPr>
          <p:cNvPr id="3" name="Title 2"/>
          <p:cNvSpPr>
            <a:spLocks noGrp="1"/>
          </p:cNvSpPr>
          <p:nvPr>
            <p:ph type="title"/>
          </p:nvPr>
        </p:nvSpPr>
        <p:spPr>
          <a:xfrm>
            <a:off x="1258784" y="365126"/>
            <a:ext cx="10095016" cy="851116"/>
          </a:xfrm>
        </p:spPr>
        <p:txBody>
          <a:bodyPr>
            <a:normAutofit fontScale="90000"/>
          </a:bodyPr>
          <a:lstStyle/>
          <a:p>
            <a:r>
              <a:rPr lang="cy-GB" sz="3100" dirty="0"/>
              <a:t>Defnyddio tystiolaeth academaidd a pholisi wrth ysgrifennu’n adfyfyriol</a:t>
            </a:r>
            <a:endParaRPr lang="cy-GB" dirty="0"/>
          </a:p>
        </p:txBody>
      </p:sp>
      <p:sp>
        <p:nvSpPr>
          <p:cNvPr id="4" name="Footer Placeholder 3"/>
          <p:cNvSpPr>
            <a:spLocks noGrp="1"/>
          </p:cNvSpPr>
          <p:nvPr>
            <p:ph type="ftr" sz="quarter" idx="11"/>
          </p:nvPr>
        </p:nvSpPr>
        <p:spPr/>
        <p:txBody>
          <a:bodyPr/>
          <a:lstStyle/>
          <a:p>
            <a:r>
              <a:rPr lang="en-GB" dirty="0" err="1"/>
              <a:t>Prifysgol</a:t>
            </a:r>
            <a:r>
              <a:rPr lang="en-GB" dirty="0"/>
              <a:t> Reading, (</a:t>
            </a:r>
            <a:r>
              <a:rPr lang="en-GB" dirty="0" err="1"/>
              <a:t>dyddiad</a:t>
            </a:r>
            <a:r>
              <a:rPr lang="en-GB" dirty="0"/>
              <a:t> </a:t>
            </a:r>
            <a:r>
              <a:rPr lang="en-GB" dirty="0" err="1"/>
              <a:t>anhysbys</a:t>
            </a:r>
            <a:r>
              <a:rPr lang="en-GB" dirty="0"/>
              <a:t>)</a:t>
            </a:r>
            <a:endParaRPr lang="en-US" dirty="0"/>
          </a:p>
        </p:txBody>
      </p:sp>
    </p:spTree>
    <p:extLst>
      <p:ext uri="{BB962C8B-B14F-4D97-AF65-F5344CB8AC3E}">
        <p14:creationId xmlns:p14="http://schemas.microsoft.com/office/powerpoint/2010/main" val="15451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36342" y="1331650"/>
            <a:ext cx="11055658" cy="4845313"/>
          </a:xfrm>
        </p:spPr>
        <p:txBody>
          <a:bodyPr>
            <a:normAutofit fontScale="925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r>
              <a:rPr lang="en-GB" dirty="0"/>
              <a:t>Also consider how your experience in practice helps you to understand the theories and research.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
        <p:nvSpPr>
          <p:cNvPr id="3" name="Title 2"/>
          <p:cNvSpPr>
            <a:spLocks noGrp="1"/>
          </p:cNvSpPr>
          <p:nvPr>
            <p:ph type="title"/>
          </p:nvPr>
        </p:nvSpPr>
        <p:spPr>
          <a:xfrm>
            <a:off x="1258784" y="365126"/>
            <a:ext cx="10095016" cy="851116"/>
          </a:xfrm>
        </p:spPr>
        <p:txBody>
          <a:bodyPr>
            <a:normAutofit fontScale="90000"/>
          </a:bodyPr>
          <a:lstStyle/>
          <a:p>
            <a:r>
              <a:rPr lang="en-GB" sz="3100" dirty="0"/>
              <a:t>Using academic evidence and policy  in reflective writing</a:t>
            </a:r>
            <a:br>
              <a:rPr lang="en-GB" dirty="0"/>
            </a:br>
            <a:endParaRPr lang="en-GB" dirty="0"/>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582165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cy-GB" dirty="0"/>
              <a:t>Byddwch yn ddethol: </a:t>
            </a:r>
          </a:p>
          <a:p>
            <a:r>
              <a:rPr lang="cy-GB" dirty="0"/>
              <a:t>Nodwch rannau heriol neu lwyddiannus o'r cyfarfyddiad.</a:t>
            </a:r>
          </a:p>
          <a:p>
            <a:r>
              <a:rPr lang="cy-GB" dirty="0"/>
              <a:t>Adfyfyriwch yn fanwl ar rai agweddau a phwyntiau dysgu pwysig.</a:t>
            </a:r>
          </a:p>
          <a:p>
            <a:pPr marL="0" indent="0">
              <a:buNone/>
            </a:pPr>
            <a:r>
              <a:rPr lang="cy-GB" dirty="0"/>
              <a:t>Trafodwch eich </a:t>
            </a:r>
            <a:r>
              <a:rPr lang="cy-GB" dirty="0" err="1"/>
              <a:t>adfyfyrdodau</a:t>
            </a:r>
            <a:r>
              <a:rPr lang="cy-GB" dirty="0"/>
              <a:t> gydag eraill er mwyn</a:t>
            </a:r>
          </a:p>
          <a:p>
            <a:r>
              <a:rPr lang="cy-GB" dirty="0"/>
              <a:t>dyfnhau eich canfyddiadau, </a:t>
            </a:r>
          </a:p>
          <a:p>
            <a:r>
              <a:rPr lang="cy-GB" dirty="0"/>
              <a:t>gwella eich gallu i fynegi eich syniadau a’ch</a:t>
            </a:r>
          </a:p>
          <a:p>
            <a:r>
              <a:rPr lang="cy-GB" dirty="0"/>
              <a:t>helpu i archwilio amrywiaeth o safbwyntiau</a:t>
            </a:r>
          </a:p>
        </p:txBody>
      </p:sp>
      <p:sp>
        <p:nvSpPr>
          <p:cNvPr id="3" name="Title 2"/>
          <p:cNvSpPr>
            <a:spLocks noGrp="1"/>
          </p:cNvSpPr>
          <p:nvPr>
            <p:ph type="title"/>
          </p:nvPr>
        </p:nvSpPr>
        <p:spPr/>
        <p:txBody>
          <a:bodyPr/>
          <a:lstStyle/>
          <a:p>
            <a:r>
              <a:rPr lang="cy-GB" dirty="0"/>
              <a:t>Ysgrifennu adfyfyriol</a:t>
            </a:r>
          </a:p>
        </p:txBody>
      </p:sp>
      <p:sp>
        <p:nvSpPr>
          <p:cNvPr id="4" name="Footer Placeholder 3"/>
          <p:cNvSpPr>
            <a:spLocks noGrp="1"/>
          </p:cNvSpPr>
          <p:nvPr>
            <p:ph type="ftr" sz="quarter" idx="11"/>
          </p:nvPr>
        </p:nvSpPr>
        <p:spPr/>
        <p:txBody>
          <a:bodyPr/>
          <a:lstStyle/>
          <a:p>
            <a:r>
              <a:rPr lang="cy-GB" dirty="0"/>
              <a:t>Prifysgol </a:t>
            </a:r>
            <a:r>
              <a:rPr lang="cy-GB" dirty="0" err="1"/>
              <a:t>Reading</a:t>
            </a:r>
            <a:r>
              <a:rPr lang="cy-GB" dirty="0"/>
              <a:t>, (dyddiad anhysbys</a:t>
            </a:r>
            <a:r>
              <a:rPr lang="en-GB" dirty="0"/>
              <a:t>)</a:t>
            </a:r>
            <a:endParaRPr lang="en-US" dirty="0"/>
          </a:p>
        </p:txBody>
      </p:sp>
    </p:spTree>
    <p:extLst>
      <p:ext uri="{BB962C8B-B14F-4D97-AF65-F5344CB8AC3E}">
        <p14:creationId xmlns:p14="http://schemas.microsoft.com/office/powerpoint/2010/main" val="972989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902506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cy-GB" dirty="0"/>
              <a:t>Casglu tystiolaeth Mae tair ffynhonnell dystiolaeth y mae angen eu defnyddio mewn aseiniadau ysgrifennu adfyfyriol:</a:t>
            </a:r>
          </a:p>
          <a:p>
            <a:r>
              <a:rPr lang="cy-GB" dirty="0"/>
              <a:t>1) Mae eich adfyfyrio yn dystiolaeth hanfodol o'ch profiadau. Gwnewch nodiadau o’ch </a:t>
            </a:r>
            <a:r>
              <a:rPr lang="cy-GB" dirty="0" err="1"/>
              <a:t>adfyfyrdodau</a:t>
            </a:r>
            <a:r>
              <a:rPr lang="cy-GB" dirty="0"/>
              <a:t> a'r datblygiadau sydd wedi digwydd yn ystod y broses.</a:t>
            </a:r>
          </a:p>
          <a:p>
            <a:r>
              <a:rPr lang="cy-GB" dirty="0"/>
              <a:t>2) Tystiolaeth academaidd o astudiaethau achos a damcaniaethau cyhoeddedig i ddangos sut mae eich syniadau a'ch arferion wedi datblygu yng nghyd-destun y llenyddiaeth academaidd berthnasol. </a:t>
            </a:r>
          </a:p>
          <a:p>
            <a:r>
              <a:rPr lang="cy-GB" dirty="0"/>
              <a:t>3) Polisïau ac adroddiadau</a:t>
            </a:r>
            <a:r>
              <a:rPr lang="en-GB" dirty="0"/>
              <a:t>.</a:t>
            </a:r>
          </a:p>
        </p:txBody>
      </p:sp>
      <p:sp>
        <p:nvSpPr>
          <p:cNvPr id="3" name="Title 2"/>
          <p:cNvSpPr>
            <a:spLocks noGrp="1"/>
          </p:cNvSpPr>
          <p:nvPr>
            <p:ph type="title"/>
          </p:nvPr>
        </p:nvSpPr>
        <p:spPr/>
        <p:txBody>
          <a:bodyPr/>
          <a:lstStyle/>
          <a:p>
            <a:r>
              <a:rPr lang="cy-GB" dirty="0"/>
              <a:t>Ysgrifennu’n adfyfyriol</a:t>
            </a:r>
          </a:p>
        </p:txBody>
      </p:sp>
      <p:sp>
        <p:nvSpPr>
          <p:cNvPr id="4" name="Footer Placeholder 3"/>
          <p:cNvSpPr>
            <a:spLocks noGrp="1"/>
          </p:cNvSpPr>
          <p:nvPr>
            <p:ph type="ftr" sz="quarter" idx="11"/>
          </p:nvPr>
        </p:nvSpPr>
        <p:spPr/>
        <p:txBody>
          <a:bodyPr/>
          <a:lstStyle/>
          <a:p>
            <a:r>
              <a:rPr lang="en-GB" dirty="0" err="1"/>
              <a:t>Prifysgol</a:t>
            </a:r>
            <a:r>
              <a:rPr lang="en-GB" dirty="0"/>
              <a:t> Reading, (</a:t>
            </a:r>
            <a:r>
              <a:rPr lang="en-GB" dirty="0" err="1"/>
              <a:t>dyddiad</a:t>
            </a:r>
            <a:r>
              <a:rPr lang="en-GB" dirty="0"/>
              <a:t> </a:t>
            </a:r>
            <a:r>
              <a:rPr lang="en-GB" dirty="0" err="1"/>
              <a:t>anhysbys</a:t>
            </a:r>
            <a:r>
              <a:rPr lang="en-GB" dirty="0"/>
              <a:t>)</a:t>
            </a:r>
            <a:endParaRPr lang="en-US" dirty="0"/>
          </a:p>
        </p:txBody>
      </p:sp>
    </p:spTree>
    <p:extLst>
      <p:ext uri="{BB962C8B-B14F-4D97-AF65-F5344CB8AC3E}">
        <p14:creationId xmlns:p14="http://schemas.microsoft.com/office/powerpoint/2010/main" val="212069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dirty="0"/>
              <a:t>Collect evidence There are three sources of evidence which need to be used in reflective writing assignments:</a:t>
            </a:r>
          </a:p>
          <a:p>
            <a:r>
              <a:rPr lang="en-GB" dirty="0"/>
              <a:t>1) Your reflections form essential evidence of your experiences. Keep notes on your reflections and the developments that have occurred during the process.</a:t>
            </a:r>
          </a:p>
          <a:p>
            <a:r>
              <a:rPr lang="en-GB" dirty="0"/>
              <a:t>2) Academic evidence from published case studies and theories to show how your ideas and practices have developed in the context of the relevant academic literature. </a:t>
            </a:r>
          </a:p>
          <a:p>
            <a:r>
              <a:rPr lang="en-GB" dirty="0"/>
              <a:t>3) Policies and reports.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15118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normAutofit fontScale="85000" lnSpcReduction="10000"/>
          </a:bodyPr>
          <a:lstStyle/>
          <a:p>
            <a:r>
              <a:rPr lang="en-GB" dirty="0"/>
              <a:t>Dewey, J. (1938) Logic: The Theory of Inquiry. MN: Rinehart &amp; Winston</a:t>
            </a:r>
          </a:p>
          <a:p>
            <a:r>
              <a:rPr lang="en-GB" dirty="0" err="1"/>
              <a:t>Eraut</a:t>
            </a:r>
            <a:r>
              <a:rPr lang="en-GB" dirty="0"/>
              <a:t>, Michael (1995), Schoen </a:t>
            </a:r>
            <a:r>
              <a:rPr lang="en-GB" dirty="0" err="1"/>
              <a:t>Schock</a:t>
            </a:r>
            <a:r>
              <a:rPr lang="en-GB" dirty="0"/>
              <a:t>, a case for refraining reflection-in-action, London: Routledge</a:t>
            </a:r>
          </a:p>
          <a:p>
            <a:r>
              <a:rPr lang="en-GB" dirty="0" err="1"/>
              <a:t>Ixer</a:t>
            </a:r>
            <a:r>
              <a:rPr lang="en-GB" dirty="0"/>
              <a:t>, G. (2003) Developing the relationship between reflective practice &amp; social work values. Journal of Practice Teaching, 5, 1, pp 7-22.</a:t>
            </a:r>
          </a:p>
          <a:p>
            <a:r>
              <a:rPr lang="en-GB" dirty="0"/>
              <a:t>Johns, C. (2000). Becoming a Reflective Practitioner. Oxford; Blackwell</a:t>
            </a:r>
          </a:p>
          <a:p>
            <a:r>
              <a:rPr lang="en-GB" dirty="0" err="1"/>
              <a:t>Schon</a:t>
            </a:r>
            <a:r>
              <a:rPr lang="en-GB" dirty="0"/>
              <a:t>, DA. (1987). </a:t>
            </a:r>
            <a:r>
              <a:rPr lang="en-GB" i="1" dirty="0"/>
              <a:t>‘Educating the Reflective Practitioner’</a:t>
            </a:r>
            <a:r>
              <a:rPr lang="en-GB" dirty="0"/>
              <a:t>. London: Temple Smith.</a:t>
            </a:r>
          </a:p>
          <a:p>
            <a:r>
              <a:rPr lang="en-GB" dirty="0"/>
              <a:t>Tate, S. &amp; Sills, M. (</a:t>
            </a:r>
            <a:r>
              <a:rPr lang="en-GB" dirty="0" err="1"/>
              <a:t>eds</a:t>
            </a:r>
            <a:r>
              <a:rPr lang="en-GB" dirty="0"/>
              <a:t>) (2004). The Development of Critical Reflection in the Health Professions. London; Higher Education Authority.</a:t>
            </a:r>
          </a:p>
          <a:p>
            <a:r>
              <a:rPr lang="en-GB" dirty="0"/>
              <a:t>University of Reading, date unknown, Study Advice and Maths Support, Practice based learning, Reflective Writing</a:t>
            </a:r>
          </a:p>
          <a:p>
            <a:endParaRPr lang="en-GB" dirty="0"/>
          </a:p>
          <a:p>
            <a:endParaRPr lang="en-GB" dirty="0"/>
          </a:p>
        </p:txBody>
      </p:sp>
      <p:sp>
        <p:nvSpPr>
          <p:cNvPr id="6" name="Title 5"/>
          <p:cNvSpPr>
            <a:spLocks noGrp="1"/>
          </p:cNvSpPr>
          <p:nvPr>
            <p:ph type="title"/>
          </p:nvPr>
        </p:nvSpPr>
        <p:spPr/>
        <p:txBody>
          <a:bodyPr/>
          <a:lstStyle/>
          <a:p>
            <a:r>
              <a:rPr lang="cy-GB" dirty="0"/>
              <a:t>Rhestr Gyfeiriadau </a:t>
            </a:r>
            <a:r>
              <a:rPr lang="en-GB" dirty="0"/>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A1AFEDE-5CAF-4D05-AC35-0F55C5366E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2643</Words>
  <Application>Microsoft Office PowerPoint</Application>
  <PresentationFormat>Widescreen</PresentationFormat>
  <Paragraphs>234</Paragraphs>
  <Slides>36</Slides>
  <Notes>28</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Segoe UI Web (West European)</vt:lpstr>
      <vt:lpstr>Arial</vt:lpstr>
      <vt:lpstr>Calibri</vt:lpstr>
      <vt:lpstr>Cambria</vt:lpstr>
      <vt:lpstr>Cloud skipper design template</vt:lpstr>
      <vt:lpstr>Ysgrifennu Adfyfyriol Reflective Writing</vt:lpstr>
      <vt:lpstr>Rhifau’n Cyfri</vt:lpstr>
      <vt:lpstr>MAD Groupwork reflection</vt:lpstr>
      <vt:lpstr>Heriau ysgrifennu adfyfyriol </vt:lpstr>
      <vt:lpstr>The challenges of reflective writing </vt:lpstr>
      <vt:lpstr>Iaith ysgrifennu adfyfyriol - person</vt:lpstr>
      <vt:lpstr>The language of reflective writing - person</vt:lpstr>
      <vt:lpstr>Iaith ysgrifennu adfyfyriol - amser</vt:lpstr>
      <vt:lpstr>The language of reflective writing - tense</vt:lpstr>
      <vt:lpstr>Ysgrifennu adfyfyriol</vt:lpstr>
      <vt:lpstr>Reflective writing</vt:lpstr>
      <vt:lpstr>Ysgrifennu adfyfyriol</vt:lpstr>
      <vt:lpstr>Reflective writing</vt:lpstr>
      <vt:lpstr>Modelau gwahanol o fyfyrio: yn, on, for</vt:lpstr>
      <vt:lpstr>Different models of reflection: in, on, for</vt:lpstr>
      <vt:lpstr>PowerPoint Presentation</vt:lpstr>
      <vt:lpstr>Modelau gwahanol o adfyfyrio: yn, ar, ar gyfer</vt:lpstr>
      <vt:lpstr>Different models of reflection: in, on, for</vt:lpstr>
      <vt:lpstr>Modelau gwahanol o adfyfyrio: yn, ar, ar gyfer</vt:lpstr>
      <vt:lpstr>Different models of reflection: in, on, for</vt:lpstr>
      <vt:lpstr>PowerPoint Presentation</vt:lpstr>
      <vt:lpstr>Dimensiynau gwahanol adfyfyrio: Metawybyddiaeth</vt:lpstr>
      <vt:lpstr>Different dimensions of reflection: Metacognition</vt:lpstr>
      <vt:lpstr>Gwybyddiaeth a metawybyddiaeth</vt:lpstr>
      <vt:lpstr>Cognition and metacognition</vt:lpstr>
      <vt:lpstr>Disgrifiad, gwybyddiaeth, metawybyddiaeth</vt:lpstr>
      <vt:lpstr>Description, cognition, metacognition</vt:lpstr>
      <vt:lpstr>Ysgrifennu adfyfyriol</vt:lpstr>
      <vt:lpstr>Reflective writing</vt:lpstr>
      <vt:lpstr>Defnyddio tystiolaeth academaidd a pholisi wrth ysgrifennu’n adfyfyriol</vt:lpstr>
      <vt:lpstr>Using academic evidence and policy  in reflective writing </vt:lpstr>
      <vt:lpstr>Ysgrifennu adfyfyriol</vt:lpstr>
      <vt:lpstr>Reflective writing</vt:lpstr>
      <vt:lpstr>Ysgrifennu’n adfyfyriol</vt:lpstr>
      <vt:lpstr>Reflective writing</vt:lpstr>
      <vt:lpstr>Rhestr Gyfeiriadau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2016-03-03T14:07:10Z</dcterms:created>
  <dcterms:modified xsi:type="dcterms:W3CDTF">2025-03-01T08:33:56Z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ies>
</file>