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C5E938-6D44-4C75-0F6B-CADB573DBDD0}" v="138" dt="2024-10-28T22:03:15.935"/>
    <p1510:client id="{1E247828-9CB8-351F-32C3-A6CA363B8031}" v="3" dt="2024-10-28T22:03:47.360"/>
    <p1510:client id="{2E2F832F-2FEF-1B2A-66BA-21887DDC8AD4}" v="10" dt="2024-10-28T21:35:25.281"/>
    <p1510:client id="{6BBC763A-F9B1-13A9-E51C-0A1E34715746}" v="105" dt="2024-10-28T21:29:28.718"/>
    <p1510:client id="{AD7ADBBE-3134-79D7-998F-8F099059A0C0}" v="3" dt="2024-10-28T21:36:45.159"/>
    <p1510:client id="{D191294A-0FA6-4B07-FC47-4379121B7818}" v="170" dt="2024-10-28T22:16:25.749"/>
    <p1510:client id="{D6AB7E55-35DF-7CB2-58E5-D2F3000F4903}" v="38" dt="2024-10-28T21:15:12.9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10/28/2024</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4625706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10/28/2024</a:t>
            </a:fld>
            <a:endParaRPr lang="en-US"/>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586478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10/28/2024</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777321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10/28/2024</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24406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10/28/2024</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185397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10/28/2024</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6828890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10/28/2024</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527772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10/28/2024</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521635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10/28/2024</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3816432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10/28/2024</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10338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10/28/2024</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6027103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10/28/2024</a:t>
            </a:fld>
            <a:endParaRPr lang="en-US"/>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2570847570"/>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00" r:id="rId3"/>
    <p:sldLayoutId id="2147483701" r:id="rId4"/>
    <p:sldLayoutId id="2147483702" r:id="rId5"/>
    <p:sldLayoutId id="2147483703" r:id="rId6"/>
    <p:sldLayoutId id="2147483704" r:id="rId7"/>
    <p:sldLayoutId id="2147483708" r:id="rId8"/>
    <p:sldLayoutId id="2147483705" r:id="rId9"/>
    <p:sldLayoutId id="2147483706" r:id="rId10"/>
    <p:sldLayoutId id="2147483707"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Layout" Target="../slideLayouts/slideLayout9.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9.xml"/><Relationship Id="rId5" Type="http://schemas.openxmlformats.org/officeDocument/2006/relationships/image" Target="../media/image9.jpe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insightstobehavior.com/blog/classroom-management-common-mistakes-avoid/" TargetMode="External"/><Relationship Id="rId3" Type="http://schemas.openxmlformats.org/officeDocument/2006/relationships/hyperlink" Target="https://estyn.gov.wales/improvement-resources/using-activities-to-promote-independence-skills/" TargetMode="External"/><Relationship Id="rId7" Type="http://schemas.openxmlformats.org/officeDocument/2006/relationships/hyperlink" Target="https://iris.peabody.vanderbilt.edu/module/bi1-elem/cresource/resources/p11/" TargetMode="External"/><Relationship Id="rId2" Type="http://schemas.openxmlformats.org/officeDocument/2006/relationships/hyperlink" Target="https://estyn.gov.wales/improvement-resources/a-collaborative-approach-to-supporting-positive-behaviour/" TargetMode="External"/><Relationship Id="rId1" Type="http://schemas.openxmlformats.org/officeDocument/2006/relationships/slideLayout" Target="../slideLayouts/slideLayout7.xml"/><Relationship Id="rId6" Type="http://schemas.openxmlformats.org/officeDocument/2006/relationships/hyperlink" Target="https://blog.teamsatchel.com/what-is-behaviourism" TargetMode="External"/><Relationship Id="rId5" Type="http://schemas.openxmlformats.org/officeDocument/2006/relationships/hyperlink" Target="https://digitalcommons.andrews.edu/cgi/viewcontent.cgi?article=2540&amp;context=pubs" TargetMode="External"/><Relationship Id="rId10" Type="http://schemas.openxmlformats.org/officeDocument/2006/relationships/hyperlink" Target="https://www.simplypsychology.org/operant-conditioning.html" TargetMode="External"/><Relationship Id="rId4" Type="http://schemas.openxmlformats.org/officeDocument/2006/relationships/hyperlink" Target="https://estyn.gov.wales/improvement-resources/establishing-behaviour-management-and-reward-methods-as-a-result-of-pupils-responsibility/" TargetMode="External"/><Relationship Id="rId9" Type="http://schemas.openxmlformats.org/officeDocument/2006/relationships/hyperlink" Target="https://www.structural-learning.com/post/thorndikes-theory" TargetMode="External"/></Relationships>
</file>

<file path=ppt/slides/_rels/slide8.xml.rels><?xml version="1.0" encoding="UTF-8" standalone="yes"?>
<Relationships xmlns="http://schemas.openxmlformats.org/package/2006/relationships"><Relationship Id="rId8" Type="http://schemas.openxmlformats.org/officeDocument/2006/relationships/hyperlink" Target="https://www.daynurseries.co.uk/advice/how-do-nurseries-support-children-with-send" TargetMode="External"/><Relationship Id="rId3" Type="http://schemas.openxmlformats.org/officeDocument/2006/relationships/hyperlink" Target="https://www.teachingchannel.com/k12-hub/blog/reinforcement-theory-classroom/" TargetMode="External"/><Relationship Id="rId7" Type="http://schemas.openxmlformats.org/officeDocument/2006/relationships/hyperlink" Target="https://www.graduateprogram.org/2019/09/keys-to-effective-classroom-management/" TargetMode="External"/><Relationship Id="rId2" Type="http://schemas.openxmlformats.org/officeDocument/2006/relationships/hyperlink" Target="https://www.webmd.com/mental-health/what-is-operant-conditioning" TargetMode="External"/><Relationship Id="rId1" Type="http://schemas.openxmlformats.org/officeDocument/2006/relationships/slideLayout" Target="../slideLayouts/slideLayout7.xml"/><Relationship Id="rId6" Type="http://schemas.openxmlformats.org/officeDocument/2006/relationships/hyperlink" Target="https://www.froddo.com/10-ways-playing-outside-will-make-your-kid-smarter" TargetMode="External"/><Relationship Id="rId5" Type="http://schemas.openxmlformats.org/officeDocument/2006/relationships/hyperlink" Target="https://estyn.gov.wales/improvement-resources/establishing-behaviour-management-and-reward-methods-as-a-result-of-pupils-responsibility/" TargetMode="External"/><Relationship Id="rId4" Type="http://schemas.openxmlformats.org/officeDocument/2006/relationships/hyperlink" Target="https://hwb.gov.wales/api/storage/19bc948b-8a3f-41e0-944a-7bf2cadf7d18/professional-standards-for-teaching-and-leadership-interactive-pdf-for-pc.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ack rectangular sign with white text on a colorful background">
            <a:extLst>
              <a:ext uri="{FF2B5EF4-FFF2-40B4-BE49-F238E27FC236}">
                <a16:creationId xmlns:a16="http://schemas.microsoft.com/office/drawing/2014/main" id="{024631FF-CD2D-0C6B-E45B-0669CB49D213}"/>
              </a:ext>
            </a:extLst>
          </p:cNvPr>
          <p:cNvPicPr>
            <a:picLocks noChangeAspect="1"/>
          </p:cNvPicPr>
          <p:nvPr/>
        </p:nvPicPr>
        <p:blipFill>
          <a:blip r:embed="rId2"/>
          <a:srcRect t="-29" r="-124" b="29"/>
          <a:stretch/>
        </p:blipFill>
        <p:spPr>
          <a:xfrm>
            <a:off x="1" y="-1464"/>
            <a:ext cx="12390762" cy="6927198"/>
          </a:xfrm>
          <a:prstGeom prst="rect">
            <a:avLst/>
          </a:prstGeom>
        </p:spPr>
      </p:pic>
    </p:spTree>
    <p:extLst>
      <p:ext uri="{BB962C8B-B14F-4D97-AF65-F5344CB8AC3E}">
        <p14:creationId xmlns:p14="http://schemas.microsoft.com/office/powerpoint/2010/main" val="14646108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0E06F9-9F12-4D1B-92C0-4B30818D09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8F5EFE88-F6A7-4B53-AF99-227DFC56A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BD08D52E-56C9-4654-9764-ADE6C0F0E30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4" name="Picture 13">
              <a:extLst>
                <a:ext uri="{FF2B5EF4-FFF2-40B4-BE49-F238E27FC236}">
                  <a16:creationId xmlns:a16="http://schemas.microsoft.com/office/drawing/2014/main" id="{74CC9B0D-E068-488B-A88F-E69A1B690BA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06E2E1E2-C875-4AF6-A6C4-67E7EA04892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BCA99334-DBA1-507D-E349-F2628751A056}"/>
              </a:ext>
            </a:extLst>
          </p:cNvPr>
          <p:cNvSpPr>
            <a:spLocks noGrp="1"/>
          </p:cNvSpPr>
          <p:nvPr>
            <p:ph type="ctrTitle"/>
          </p:nvPr>
        </p:nvSpPr>
        <p:spPr>
          <a:xfrm>
            <a:off x="441960" y="1161469"/>
            <a:ext cx="4800600" cy="4171419"/>
          </a:xfrm>
        </p:spPr>
        <p:txBody>
          <a:bodyPr anchor="b">
            <a:normAutofit/>
          </a:bodyPr>
          <a:lstStyle/>
          <a:p>
            <a:pPr marL="285750" indent="-305435" algn="l">
              <a:lnSpc>
                <a:spcPct val="90000"/>
              </a:lnSpc>
              <a:spcBef>
                <a:spcPct val="20000"/>
              </a:spcBef>
              <a:spcAft>
                <a:spcPts val="600"/>
              </a:spcAft>
              <a:buFont typeface="Arial"/>
              <a:buChar char="•"/>
            </a:pPr>
            <a:r>
              <a:rPr lang="en-US" sz="1100">
                <a:latin typeface="Arial"/>
                <a:cs typeface="Arial"/>
              </a:rPr>
              <a:t>proses </a:t>
            </a:r>
            <a:r>
              <a:rPr lang="en-US" sz="1100" err="1">
                <a:latin typeface="Arial"/>
                <a:cs typeface="Arial"/>
              </a:rPr>
              <a:t>bydd</a:t>
            </a:r>
            <a:r>
              <a:rPr lang="en-US" sz="1100">
                <a:latin typeface="Arial"/>
                <a:cs typeface="Arial"/>
              </a:rPr>
              <a:t> </a:t>
            </a:r>
            <a:r>
              <a:rPr lang="en-US" sz="1100" err="1">
                <a:latin typeface="Arial"/>
                <a:cs typeface="Arial"/>
              </a:rPr>
              <a:t>athrawon</a:t>
            </a:r>
            <a:r>
              <a:rPr lang="en-US" sz="1100">
                <a:latin typeface="Arial"/>
                <a:cs typeface="Arial"/>
              </a:rPr>
              <a:t> </a:t>
            </a:r>
            <a:r>
              <a:rPr lang="en-US" sz="1100" err="1">
                <a:latin typeface="Arial"/>
                <a:cs typeface="Arial"/>
              </a:rPr>
              <a:t>yn</a:t>
            </a:r>
            <a:r>
              <a:rPr lang="en-US" sz="1100">
                <a:latin typeface="Arial"/>
                <a:cs typeface="Arial"/>
              </a:rPr>
              <a:t> </a:t>
            </a:r>
            <a:r>
              <a:rPr lang="en-US" sz="1100" err="1">
                <a:latin typeface="Arial"/>
                <a:cs typeface="Arial"/>
              </a:rPr>
              <a:t>defnyddio</a:t>
            </a:r>
            <a:r>
              <a:rPr lang="en-US" sz="1100">
                <a:latin typeface="Arial"/>
                <a:cs typeface="Arial"/>
              </a:rPr>
              <a:t> </a:t>
            </a:r>
            <a:r>
              <a:rPr lang="en-US" sz="1100" err="1">
                <a:latin typeface="Arial"/>
                <a:cs typeface="Arial"/>
              </a:rPr>
              <a:t>i</a:t>
            </a:r>
            <a:r>
              <a:rPr lang="en-US" sz="1100">
                <a:latin typeface="Arial"/>
                <a:cs typeface="Arial"/>
              </a:rPr>
              <a:t> </a:t>
            </a:r>
            <a:r>
              <a:rPr lang="en-US" sz="1100" err="1">
                <a:latin typeface="Arial"/>
                <a:cs typeface="Arial"/>
              </a:rPr>
              <a:t>sicrhau</a:t>
            </a:r>
            <a:r>
              <a:rPr lang="en-US" sz="1100">
                <a:latin typeface="Arial"/>
                <a:cs typeface="Arial"/>
              </a:rPr>
              <a:t> </a:t>
            </a:r>
            <a:r>
              <a:rPr lang="en-US" sz="1100" err="1">
                <a:latin typeface="Arial"/>
                <a:cs typeface="Arial"/>
              </a:rPr>
              <a:t>fod</a:t>
            </a:r>
            <a:r>
              <a:rPr lang="en-US" sz="1100">
                <a:latin typeface="Arial"/>
                <a:cs typeface="Arial"/>
              </a:rPr>
              <a:t> </a:t>
            </a:r>
            <a:r>
              <a:rPr lang="en-US" sz="1100" err="1">
                <a:latin typeface="Arial"/>
                <a:cs typeface="Arial"/>
              </a:rPr>
              <a:t>gwersi</a:t>
            </a:r>
            <a:r>
              <a:rPr lang="en-US" sz="1100">
                <a:latin typeface="Arial"/>
                <a:cs typeface="Arial"/>
              </a:rPr>
              <a:t> </a:t>
            </a:r>
            <a:r>
              <a:rPr lang="en-US" sz="1100" err="1">
                <a:latin typeface="Arial"/>
                <a:cs typeface="Arial"/>
              </a:rPr>
              <a:t>yn</a:t>
            </a:r>
            <a:r>
              <a:rPr lang="en-US" sz="1100">
                <a:latin typeface="Arial"/>
                <a:cs typeface="Arial"/>
              </a:rPr>
              <a:t> y </a:t>
            </a:r>
            <a:r>
              <a:rPr lang="en-US" sz="1200" err="1">
                <a:latin typeface="Arial"/>
                <a:cs typeface="Arial"/>
              </a:rPr>
              <a:t>dosbarth</a:t>
            </a:r>
            <a:r>
              <a:rPr lang="en-US" sz="1200">
                <a:latin typeface="Arial"/>
                <a:cs typeface="Arial"/>
              </a:rPr>
              <a:t> </a:t>
            </a:r>
            <a:r>
              <a:rPr lang="en-US" sz="1200" err="1">
                <a:latin typeface="Arial"/>
                <a:cs typeface="Arial"/>
              </a:rPr>
              <a:t>yn</a:t>
            </a:r>
            <a:r>
              <a:rPr lang="en-US" sz="1200">
                <a:latin typeface="Arial"/>
                <a:cs typeface="Arial"/>
              </a:rPr>
              <a:t> </a:t>
            </a:r>
            <a:r>
              <a:rPr lang="en-US" sz="1200" err="1">
                <a:latin typeface="Arial"/>
                <a:cs typeface="Arial"/>
              </a:rPr>
              <a:t>mynd</a:t>
            </a:r>
            <a:r>
              <a:rPr lang="en-US" sz="1200">
                <a:latin typeface="Arial"/>
                <a:cs typeface="Arial"/>
              </a:rPr>
              <a:t> </a:t>
            </a:r>
            <a:r>
              <a:rPr lang="en-US" sz="1200" err="1">
                <a:latin typeface="Arial"/>
                <a:cs typeface="Arial"/>
              </a:rPr>
              <a:t>ymlaen</a:t>
            </a:r>
            <a:r>
              <a:rPr lang="en-US" sz="1200">
                <a:latin typeface="Arial"/>
                <a:cs typeface="Arial"/>
              </a:rPr>
              <a:t> </a:t>
            </a:r>
            <a:r>
              <a:rPr lang="en-US" sz="1200" err="1">
                <a:latin typeface="Arial"/>
                <a:cs typeface="Arial"/>
              </a:rPr>
              <a:t>heb</a:t>
            </a:r>
            <a:r>
              <a:rPr lang="en-US" sz="1200">
                <a:latin typeface="Arial"/>
                <a:cs typeface="Arial"/>
              </a:rPr>
              <a:t> </a:t>
            </a:r>
            <a:r>
              <a:rPr lang="en-US" sz="1200" err="1">
                <a:latin typeface="Arial"/>
                <a:cs typeface="Arial"/>
              </a:rPr>
              <a:t>unrhyw</a:t>
            </a:r>
            <a:r>
              <a:rPr lang="en-US" sz="1200">
                <a:latin typeface="Arial"/>
                <a:cs typeface="Arial"/>
              </a:rPr>
              <a:t> </a:t>
            </a:r>
            <a:r>
              <a:rPr lang="en-US" sz="1200" err="1">
                <a:latin typeface="Arial"/>
                <a:cs typeface="Arial"/>
              </a:rPr>
              <a:t>ymddygiad</a:t>
            </a:r>
            <a:r>
              <a:rPr lang="en-US" sz="1200">
                <a:latin typeface="Arial"/>
                <a:cs typeface="Arial"/>
              </a:rPr>
              <a:t> </a:t>
            </a:r>
            <a:r>
              <a:rPr lang="en-US" sz="1200" err="1">
                <a:latin typeface="Arial"/>
                <a:cs typeface="Arial"/>
              </a:rPr>
              <a:t>oddi</a:t>
            </a:r>
            <a:r>
              <a:rPr lang="en-US" sz="1200">
                <a:latin typeface="Arial"/>
                <a:cs typeface="Arial"/>
              </a:rPr>
              <a:t> </a:t>
            </a:r>
            <a:r>
              <a:rPr lang="en-US" sz="1200" err="1">
                <a:latin typeface="Arial"/>
                <a:cs typeface="Arial"/>
              </a:rPr>
              <a:t>wrth</a:t>
            </a:r>
            <a:r>
              <a:rPr lang="en-US" sz="1200">
                <a:latin typeface="Arial"/>
                <a:cs typeface="Arial"/>
              </a:rPr>
              <a:t> </a:t>
            </a:r>
            <a:r>
              <a:rPr lang="en-US" sz="1200" err="1">
                <a:latin typeface="Arial"/>
                <a:cs typeface="Arial"/>
              </a:rPr>
              <a:t>ddisgyblion</a:t>
            </a:r>
            <a:r>
              <a:rPr lang="en-US" sz="1200">
                <a:latin typeface="Arial"/>
                <a:cs typeface="Arial"/>
              </a:rPr>
              <a:t> </a:t>
            </a:r>
            <a:r>
              <a:rPr lang="en-US" sz="1200" err="1">
                <a:latin typeface="Arial"/>
                <a:cs typeface="Arial"/>
              </a:rPr>
              <a:t>sydd</a:t>
            </a:r>
            <a:r>
              <a:rPr lang="en-US" sz="1200">
                <a:latin typeface="Arial"/>
                <a:cs typeface="Arial"/>
              </a:rPr>
              <a:t> </a:t>
            </a:r>
            <a:r>
              <a:rPr lang="en-US" sz="1200" err="1">
                <a:latin typeface="Arial"/>
                <a:cs typeface="Arial"/>
              </a:rPr>
              <a:t>yn</a:t>
            </a:r>
            <a:r>
              <a:rPr lang="en-US" sz="1200">
                <a:latin typeface="Arial"/>
                <a:cs typeface="Arial"/>
              </a:rPr>
              <a:t> </a:t>
            </a:r>
            <a:r>
              <a:rPr lang="en-US" sz="1200" err="1">
                <a:latin typeface="Arial"/>
                <a:cs typeface="Arial"/>
              </a:rPr>
              <a:t>cyfaddawdu’r</a:t>
            </a:r>
            <a:r>
              <a:rPr lang="en-US" sz="1200">
                <a:latin typeface="Arial"/>
                <a:cs typeface="Arial"/>
              </a:rPr>
              <a:t> </a:t>
            </a:r>
            <a:r>
              <a:rPr lang="en-US" sz="1200" err="1">
                <a:latin typeface="Arial"/>
                <a:cs typeface="Arial"/>
              </a:rPr>
              <a:t>cyflwyniad</a:t>
            </a:r>
            <a:r>
              <a:rPr lang="en-US" sz="1200">
                <a:latin typeface="Arial"/>
                <a:cs typeface="Arial"/>
              </a:rPr>
              <a:t> y </a:t>
            </a:r>
            <a:r>
              <a:rPr lang="en-US" sz="1200" err="1">
                <a:latin typeface="Arial"/>
                <a:cs typeface="Arial"/>
              </a:rPr>
              <a:t>gwaith</a:t>
            </a:r>
            <a:r>
              <a:rPr lang="en-US" sz="1200">
                <a:latin typeface="Arial"/>
                <a:cs typeface="Arial"/>
              </a:rPr>
              <a:t>.</a:t>
            </a:r>
          </a:p>
          <a:p>
            <a:pPr marL="285750" indent="-305435" algn="l">
              <a:lnSpc>
                <a:spcPct val="90000"/>
              </a:lnSpc>
              <a:spcBef>
                <a:spcPct val="20000"/>
              </a:spcBef>
              <a:spcAft>
                <a:spcPts val="600"/>
              </a:spcAft>
              <a:buFont typeface="Arial"/>
              <a:buChar char="•"/>
            </a:pPr>
            <a:r>
              <a:rPr lang="en-US" sz="1200">
                <a:latin typeface="Arial"/>
                <a:cs typeface="Arial"/>
              </a:rPr>
              <a:t> Yn </a:t>
            </a:r>
            <a:r>
              <a:rPr lang="en-US" sz="1200" err="1">
                <a:latin typeface="Arial"/>
                <a:cs typeface="Arial"/>
              </a:rPr>
              <a:t>ôl</a:t>
            </a:r>
            <a:r>
              <a:rPr lang="en-US" sz="1200">
                <a:latin typeface="Arial"/>
                <a:cs typeface="Arial"/>
              </a:rPr>
              <a:t> </a:t>
            </a:r>
            <a:r>
              <a:rPr lang="en-US" sz="1200" i="1">
                <a:latin typeface="Arial"/>
                <a:cs typeface="Arial"/>
              </a:rPr>
              <a:t>Marzano (2003), “Effective teaching and learning cannot take place in a poorly managed classroom.” </a:t>
            </a:r>
            <a:r>
              <a:rPr lang="en-US" sz="1200">
                <a:latin typeface="Arial"/>
                <a:cs typeface="Arial"/>
              </a:rPr>
              <a:t> </a:t>
            </a:r>
          </a:p>
          <a:p>
            <a:pPr marL="285750" indent="-305435" algn="l">
              <a:lnSpc>
                <a:spcPct val="90000"/>
              </a:lnSpc>
              <a:spcBef>
                <a:spcPct val="20000"/>
              </a:spcBef>
              <a:spcAft>
                <a:spcPts val="600"/>
              </a:spcAft>
              <a:buFont typeface="Arial"/>
              <a:buChar char="•"/>
            </a:pPr>
            <a:r>
              <a:rPr lang="en-US" sz="1200">
                <a:latin typeface="Arial"/>
                <a:cs typeface="Arial"/>
              </a:rPr>
              <a:t>Levings (2020) Yn </a:t>
            </a:r>
            <a:r>
              <a:rPr lang="en-US" sz="1200" err="1">
                <a:latin typeface="Arial"/>
                <a:cs typeface="Arial"/>
              </a:rPr>
              <a:t>ddosbarth</a:t>
            </a:r>
            <a:r>
              <a:rPr lang="en-US" sz="1200">
                <a:latin typeface="Arial"/>
                <a:cs typeface="Arial"/>
              </a:rPr>
              <a:t> </a:t>
            </a:r>
            <a:r>
              <a:rPr lang="en-US" sz="1200" err="1">
                <a:latin typeface="Arial"/>
                <a:cs typeface="Arial"/>
              </a:rPr>
              <a:t>lle</a:t>
            </a:r>
            <a:r>
              <a:rPr lang="en-US" sz="1200">
                <a:latin typeface="Arial"/>
                <a:cs typeface="Arial"/>
              </a:rPr>
              <a:t> </a:t>
            </a:r>
            <a:r>
              <a:rPr lang="en-US" sz="1200" err="1">
                <a:latin typeface="Arial"/>
                <a:cs typeface="Arial"/>
              </a:rPr>
              <a:t>nad</a:t>
            </a:r>
            <a:r>
              <a:rPr lang="en-US" sz="1200">
                <a:latin typeface="Arial"/>
                <a:cs typeface="Arial"/>
              </a:rPr>
              <a:t> </a:t>
            </a:r>
            <a:r>
              <a:rPr lang="en-US" sz="1200" err="1">
                <a:latin typeface="Arial"/>
                <a:cs typeface="Arial"/>
              </a:rPr>
              <a:t>oes</a:t>
            </a:r>
            <a:r>
              <a:rPr lang="en-US" sz="1200">
                <a:latin typeface="Arial"/>
                <a:cs typeface="Arial"/>
              </a:rPr>
              <a:t> </a:t>
            </a:r>
            <a:r>
              <a:rPr lang="en-US" sz="1200" err="1">
                <a:latin typeface="Arial"/>
                <a:cs typeface="Arial"/>
              </a:rPr>
              <a:t>yna</a:t>
            </a:r>
            <a:r>
              <a:rPr lang="en-US" sz="1200">
                <a:latin typeface="Arial"/>
                <a:cs typeface="Arial"/>
              </a:rPr>
              <a:t> </a:t>
            </a:r>
            <a:r>
              <a:rPr lang="en-US" sz="1200" err="1">
                <a:latin typeface="Arial"/>
                <a:cs typeface="Arial"/>
              </a:rPr>
              <a:t>reolaeth</a:t>
            </a:r>
            <a:r>
              <a:rPr lang="en-US" sz="1200">
                <a:latin typeface="Arial"/>
                <a:cs typeface="Arial"/>
              </a:rPr>
              <a:t>, </a:t>
            </a:r>
            <a:r>
              <a:rPr lang="en-US" sz="1200" err="1">
                <a:latin typeface="Arial"/>
                <a:cs typeface="Arial"/>
              </a:rPr>
              <a:t>bydd</a:t>
            </a:r>
            <a:r>
              <a:rPr lang="en-US" sz="1200">
                <a:latin typeface="Arial"/>
                <a:cs typeface="Arial"/>
              </a:rPr>
              <a:t> </a:t>
            </a:r>
            <a:r>
              <a:rPr lang="en-US" sz="1200" err="1">
                <a:latin typeface="Arial"/>
                <a:cs typeface="Arial"/>
              </a:rPr>
              <a:t>disgyblion</a:t>
            </a:r>
            <a:r>
              <a:rPr lang="en-US" sz="1200">
                <a:latin typeface="Arial"/>
                <a:cs typeface="Arial"/>
              </a:rPr>
              <a:t> </a:t>
            </a:r>
            <a:r>
              <a:rPr lang="en-US" sz="1200" err="1">
                <a:latin typeface="Arial"/>
                <a:cs typeface="Arial"/>
              </a:rPr>
              <a:t>yn</a:t>
            </a:r>
            <a:r>
              <a:rPr lang="en-US" sz="1200">
                <a:latin typeface="Arial"/>
                <a:cs typeface="Arial"/>
              </a:rPr>
              <a:t> </a:t>
            </a:r>
            <a:r>
              <a:rPr lang="en-US" sz="1200" err="1">
                <a:latin typeface="Arial"/>
                <a:cs typeface="Arial"/>
              </a:rPr>
              <a:t>deall</a:t>
            </a:r>
            <a:r>
              <a:rPr lang="en-US" sz="1200">
                <a:latin typeface="Arial"/>
                <a:cs typeface="Arial"/>
              </a:rPr>
              <a:t> </a:t>
            </a:r>
            <a:r>
              <a:rPr lang="en-US" sz="1200" err="1">
                <a:latin typeface="Arial"/>
                <a:cs typeface="Arial"/>
              </a:rPr>
              <a:t>fod</a:t>
            </a:r>
            <a:r>
              <a:rPr lang="en-US" sz="1200">
                <a:latin typeface="Arial"/>
                <a:cs typeface="Arial"/>
              </a:rPr>
              <a:t> </a:t>
            </a:r>
            <a:r>
              <a:rPr lang="en-US" sz="1200" err="1">
                <a:latin typeface="Arial"/>
                <a:cs typeface="Arial"/>
              </a:rPr>
              <a:t>hunan</a:t>
            </a:r>
            <a:r>
              <a:rPr lang="en-US" sz="1200">
                <a:latin typeface="Arial"/>
                <a:cs typeface="Arial"/>
              </a:rPr>
              <a:t> </a:t>
            </a:r>
            <a:r>
              <a:rPr lang="en-US" sz="1200" err="1">
                <a:latin typeface="Arial"/>
                <a:cs typeface="Arial"/>
              </a:rPr>
              <a:t>ddisgyblaeth</a:t>
            </a:r>
            <a:r>
              <a:rPr lang="en-US" sz="1200">
                <a:latin typeface="Arial"/>
                <a:cs typeface="Arial"/>
              </a:rPr>
              <a:t> ac </a:t>
            </a:r>
            <a:r>
              <a:rPr lang="en-US" sz="1200" err="1">
                <a:latin typeface="Arial"/>
                <a:cs typeface="Arial"/>
              </a:rPr>
              <a:t>ymdrech</a:t>
            </a:r>
            <a:r>
              <a:rPr lang="en-US" sz="1200">
                <a:latin typeface="Arial"/>
                <a:cs typeface="Arial"/>
              </a:rPr>
              <a:t> </a:t>
            </a:r>
            <a:r>
              <a:rPr lang="en-US" sz="1200" err="1">
                <a:latin typeface="Arial"/>
                <a:cs typeface="Arial"/>
              </a:rPr>
              <a:t>yn</a:t>
            </a:r>
            <a:r>
              <a:rPr lang="en-US" sz="1200">
                <a:latin typeface="Arial"/>
                <a:cs typeface="Arial"/>
              </a:rPr>
              <a:t> </a:t>
            </a:r>
            <a:r>
              <a:rPr lang="en-US" sz="1200" err="1">
                <a:latin typeface="Arial"/>
                <a:cs typeface="Arial"/>
              </a:rPr>
              <a:t>ddiangen</a:t>
            </a:r>
            <a:r>
              <a:rPr lang="en-US" sz="1200">
                <a:latin typeface="Arial"/>
                <a:cs typeface="Arial"/>
              </a:rPr>
              <a:t>. </a:t>
            </a:r>
          </a:p>
          <a:p>
            <a:pPr marL="285750" indent="-305435" algn="l">
              <a:lnSpc>
                <a:spcPct val="90000"/>
              </a:lnSpc>
              <a:spcBef>
                <a:spcPct val="20000"/>
              </a:spcBef>
              <a:spcAft>
                <a:spcPts val="600"/>
              </a:spcAft>
              <a:buFont typeface="Arial"/>
              <a:buChar char="•"/>
            </a:pPr>
            <a:r>
              <a:rPr lang="en-US" sz="1200" err="1">
                <a:latin typeface="Arial"/>
                <a:cs typeface="Arial"/>
              </a:rPr>
              <a:t>rheolaeth</a:t>
            </a:r>
            <a:r>
              <a:rPr lang="en-US" sz="1200">
                <a:latin typeface="Arial"/>
                <a:cs typeface="Arial"/>
              </a:rPr>
              <a:t> </a:t>
            </a:r>
            <a:r>
              <a:rPr lang="en-US" sz="1200" err="1">
                <a:latin typeface="Arial"/>
                <a:cs typeface="Arial"/>
              </a:rPr>
              <a:t>dosbarth</a:t>
            </a:r>
            <a:r>
              <a:rPr lang="en-US" sz="1200">
                <a:latin typeface="Arial"/>
                <a:cs typeface="Arial"/>
              </a:rPr>
              <a:t> </a:t>
            </a:r>
            <a:r>
              <a:rPr lang="en-US" sz="1200" err="1">
                <a:latin typeface="Arial"/>
                <a:cs typeface="Arial"/>
              </a:rPr>
              <a:t>yn</a:t>
            </a:r>
            <a:r>
              <a:rPr lang="en-US" sz="1200">
                <a:latin typeface="Arial"/>
                <a:cs typeface="Arial"/>
              </a:rPr>
              <a:t> </a:t>
            </a:r>
            <a:r>
              <a:rPr lang="en-US" sz="1200" err="1">
                <a:latin typeface="Arial"/>
                <a:cs typeface="Arial"/>
              </a:rPr>
              <a:t>bwysig</a:t>
            </a:r>
            <a:r>
              <a:rPr lang="en-US" sz="1200">
                <a:latin typeface="Arial"/>
                <a:cs typeface="Arial"/>
              </a:rPr>
              <a:t> </a:t>
            </a:r>
            <a:r>
              <a:rPr lang="en-US" sz="1200" err="1">
                <a:latin typeface="Arial"/>
                <a:cs typeface="Arial"/>
              </a:rPr>
              <a:t>gan</a:t>
            </a:r>
            <a:r>
              <a:rPr lang="en-US" sz="1200">
                <a:latin typeface="Arial"/>
                <a:cs typeface="Arial"/>
              </a:rPr>
              <a:t> </a:t>
            </a:r>
            <a:r>
              <a:rPr lang="en-US" sz="1200" err="1">
                <a:latin typeface="Arial"/>
                <a:cs typeface="Arial"/>
              </a:rPr>
              <a:t>ei</a:t>
            </a:r>
            <a:r>
              <a:rPr lang="en-US" sz="1200">
                <a:latin typeface="Arial"/>
                <a:cs typeface="Arial"/>
              </a:rPr>
              <a:t> </a:t>
            </a:r>
            <a:r>
              <a:rPr lang="en-US" sz="1200" err="1">
                <a:latin typeface="Arial"/>
                <a:cs typeface="Arial"/>
              </a:rPr>
              <a:t>fod</a:t>
            </a:r>
            <a:r>
              <a:rPr lang="en-US" sz="1200">
                <a:latin typeface="Arial"/>
                <a:cs typeface="Arial"/>
              </a:rPr>
              <a:t> </a:t>
            </a:r>
            <a:r>
              <a:rPr lang="en-US" sz="1200" err="1">
                <a:latin typeface="Arial"/>
                <a:cs typeface="Arial"/>
              </a:rPr>
              <a:t>neillau</a:t>
            </a:r>
            <a:r>
              <a:rPr lang="en-US" sz="1200">
                <a:latin typeface="Arial"/>
                <a:cs typeface="Arial"/>
              </a:rPr>
              <a:t> </a:t>
            </a:r>
            <a:r>
              <a:rPr lang="en-US" sz="1200" err="1">
                <a:latin typeface="Arial"/>
                <a:cs typeface="Arial"/>
              </a:rPr>
              <a:t>yn</a:t>
            </a:r>
            <a:r>
              <a:rPr lang="en-US" sz="1200">
                <a:latin typeface="Arial"/>
                <a:cs typeface="Arial"/>
              </a:rPr>
              <a:t> </a:t>
            </a:r>
            <a:r>
              <a:rPr lang="en-US" sz="1200" err="1">
                <a:latin typeface="Arial"/>
                <a:cs typeface="Arial"/>
              </a:rPr>
              <a:t>datblygu</a:t>
            </a:r>
            <a:r>
              <a:rPr lang="en-US" sz="1200">
                <a:latin typeface="Arial"/>
                <a:cs typeface="Arial"/>
              </a:rPr>
              <a:t> neu </a:t>
            </a:r>
            <a:r>
              <a:rPr lang="en-US" sz="1200" err="1">
                <a:latin typeface="Arial"/>
                <a:cs typeface="Arial"/>
              </a:rPr>
              <a:t>waethygu</a:t>
            </a:r>
            <a:r>
              <a:rPr lang="en-US" sz="1200">
                <a:latin typeface="Arial"/>
                <a:cs typeface="Arial"/>
              </a:rPr>
              <a:t> </a:t>
            </a:r>
            <a:r>
              <a:rPr lang="en-US" sz="1200" err="1">
                <a:latin typeface="Arial"/>
                <a:cs typeface="Arial"/>
              </a:rPr>
              <a:t>datblygiad</a:t>
            </a:r>
            <a:r>
              <a:rPr lang="en-US" sz="1200">
                <a:latin typeface="Arial"/>
                <a:cs typeface="Arial"/>
              </a:rPr>
              <a:t> </a:t>
            </a:r>
            <a:r>
              <a:rPr lang="en-US" sz="1200" err="1">
                <a:latin typeface="Arial"/>
                <a:cs typeface="Arial"/>
              </a:rPr>
              <a:t>cymdeithasol</a:t>
            </a:r>
            <a:r>
              <a:rPr lang="en-US" sz="1200">
                <a:latin typeface="Arial"/>
                <a:cs typeface="Arial"/>
              </a:rPr>
              <a:t> ac </a:t>
            </a:r>
            <a:r>
              <a:rPr lang="en-US" sz="1200" err="1">
                <a:latin typeface="Arial"/>
                <a:cs typeface="Arial"/>
              </a:rPr>
              <a:t>emosiynol</a:t>
            </a:r>
            <a:r>
              <a:rPr lang="en-US" sz="1200">
                <a:latin typeface="Arial"/>
                <a:cs typeface="Arial"/>
              </a:rPr>
              <a:t>. </a:t>
            </a:r>
          </a:p>
          <a:p>
            <a:pPr marL="285750" indent="-305435" algn="l">
              <a:lnSpc>
                <a:spcPct val="90000"/>
              </a:lnSpc>
              <a:spcBef>
                <a:spcPct val="20000"/>
              </a:spcBef>
              <a:spcAft>
                <a:spcPts val="600"/>
              </a:spcAft>
              <a:buFont typeface="Arial"/>
              <a:buChar char="•"/>
            </a:pPr>
            <a:r>
              <a:rPr lang="en-US" sz="1200" i="1">
                <a:latin typeface="Arial"/>
                <a:cs typeface="Arial"/>
              </a:rPr>
              <a:t>“the quality of </a:t>
            </a:r>
            <a:r>
              <a:rPr lang="en-US" sz="1200" i="1" err="1">
                <a:latin typeface="Arial"/>
                <a:cs typeface="Arial"/>
              </a:rPr>
              <a:t>teachng</a:t>
            </a:r>
            <a:r>
              <a:rPr lang="en-US" sz="1200" i="1">
                <a:latin typeface="Arial"/>
                <a:cs typeface="Arial"/>
              </a:rPr>
              <a:t> has a direct impact on the standards pupils achieve. It is the single most important factor in helping pupils to achieve their potential”. (</a:t>
            </a:r>
            <a:r>
              <a:rPr lang="en-US" sz="1200" i="1" err="1">
                <a:latin typeface="Arial"/>
                <a:cs typeface="Arial"/>
              </a:rPr>
              <a:t>estyn</a:t>
            </a:r>
            <a:r>
              <a:rPr lang="en-US" sz="1200" i="1">
                <a:latin typeface="Arial"/>
                <a:cs typeface="Arial"/>
              </a:rPr>
              <a:t>, 2014)</a:t>
            </a:r>
            <a:endParaRPr lang="en-US" sz="1200"/>
          </a:p>
        </p:txBody>
      </p:sp>
      <p:pic>
        <p:nvPicPr>
          <p:cNvPr id="4" name="Picture 3" descr="A teacher teaching a class&#10;&#10;Description automatically generated">
            <a:extLst>
              <a:ext uri="{FF2B5EF4-FFF2-40B4-BE49-F238E27FC236}">
                <a16:creationId xmlns:a16="http://schemas.microsoft.com/office/drawing/2014/main" id="{8EB57FEB-0DFE-180D-D163-A7AA712C0837}"/>
              </a:ext>
            </a:extLst>
          </p:cNvPr>
          <p:cNvPicPr>
            <a:picLocks noChangeAspect="1"/>
          </p:cNvPicPr>
          <p:nvPr/>
        </p:nvPicPr>
        <p:blipFill>
          <a:blip r:embed="rId4"/>
          <a:srcRect l="13907" r="19570" b="1"/>
          <a:stretch/>
        </p:blipFill>
        <p:spPr>
          <a:xfrm>
            <a:off x="6169151" y="567942"/>
            <a:ext cx="5410200" cy="5361262"/>
          </a:xfrm>
          <a:prstGeom prst="rect">
            <a:avLst/>
          </a:prstGeom>
        </p:spPr>
      </p:pic>
      <p:sp>
        <p:nvSpPr>
          <p:cNvPr id="5" name="TextBox 4">
            <a:extLst>
              <a:ext uri="{FF2B5EF4-FFF2-40B4-BE49-F238E27FC236}">
                <a16:creationId xmlns:a16="http://schemas.microsoft.com/office/drawing/2014/main" id="{14DD7866-282F-C4ED-FC9A-AFE669CEEE78}"/>
              </a:ext>
            </a:extLst>
          </p:cNvPr>
          <p:cNvSpPr txBox="1"/>
          <p:nvPr/>
        </p:nvSpPr>
        <p:spPr>
          <a:xfrm>
            <a:off x="1148080" y="1036320"/>
            <a:ext cx="377952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a:latin typeface="Georgia Pro Cond Light"/>
              </a:rPr>
              <a:t>Beth </a:t>
            </a:r>
            <a:r>
              <a:rPr lang="en-US" sz="4000" err="1">
                <a:latin typeface="Georgia Pro Cond Light"/>
              </a:rPr>
              <a:t>yw</a:t>
            </a:r>
            <a:r>
              <a:rPr lang="en-US" sz="4000">
                <a:latin typeface="Georgia Pro Cond Light"/>
              </a:rPr>
              <a:t> </a:t>
            </a:r>
            <a:r>
              <a:rPr lang="en-US" sz="4000" err="1">
                <a:latin typeface="Georgia Pro Cond Light"/>
              </a:rPr>
              <a:t>rheolaeth</a:t>
            </a:r>
            <a:r>
              <a:rPr lang="en-US" sz="4000">
                <a:latin typeface="Georgia Pro Cond Light"/>
              </a:rPr>
              <a:t> </a:t>
            </a:r>
            <a:r>
              <a:rPr lang="en-US" sz="4000" err="1">
                <a:latin typeface="Georgia Pro Cond Light"/>
              </a:rPr>
              <a:t>dobsarth</a:t>
            </a:r>
            <a:r>
              <a:rPr lang="en-US" sz="4000">
                <a:latin typeface="Georgia Pro Cond Light"/>
              </a:rPr>
              <a:t> ? </a:t>
            </a:r>
            <a:endParaRPr lang="en-US" sz="4000"/>
          </a:p>
        </p:txBody>
      </p:sp>
      <p:sp>
        <p:nvSpPr>
          <p:cNvPr id="6" name="TextBox 5">
            <a:extLst>
              <a:ext uri="{FF2B5EF4-FFF2-40B4-BE49-F238E27FC236}">
                <a16:creationId xmlns:a16="http://schemas.microsoft.com/office/drawing/2014/main" id="{6C56F143-A6AC-9634-A71A-FCF77E311C0A}"/>
              </a:ext>
            </a:extLst>
          </p:cNvPr>
          <p:cNvSpPr txBox="1"/>
          <p:nvPr/>
        </p:nvSpPr>
        <p:spPr>
          <a:xfrm>
            <a:off x="6956874" y="6307625"/>
            <a:ext cx="27432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i="1">
                <a:latin typeface="Arial"/>
                <a:cs typeface="Arial"/>
              </a:rPr>
              <a:t>Kiser, S. (2020)</a:t>
            </a:r>
            <a:endParaRPr lang="en-US" sz="1200" i="1"/>
          </a:p>
          <a:p>
            <a:pPr algn="l"/>
            <a:endParaRPr lang="en-US"/>
          </a:p>
        </p:txBody>
      </p:sp>
    </p:spTree>
    <p:extLst>
      <p:ext uri="{BB962C8B-B14F-4D97-AF65-F5344CB8AC3E}">
        <p14:creationId xmlns:p14="http://schemas.microsoft.com/office/powerpoint/2010/main" val="37630686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597CA-1C5E-3C90-0809-D28F10DDAD37}"/>
              </a:ext>
            </a:extLst>
          </p:cNvPr>
          <p:cNvSpPr>
            <a:spLocks noGrp="1"/>
          </p:cNvSpPr>
          <p:nvPr>
            <p:ph type="title"/>
          </p:nvPr>
        </p:nvSpPr>
        <p:spPr>
          <a:xfrm>
            <a:off x="839788" y="-619760"/>
            <a:ext cx="3932237" cy="1600200"/>
          </a:xfrm>
        </p:spPr>
        <p:txBody>
          <a:bodyPr/>
          <a:lstStyle/>
          <a:p>
            <a:r>
              <a:rPr lang="en-US" sz="4000" err="1">
                <a:latin typeface="Georgia Pro Cond Light"/>
              </a:rPr>
              <a:t>Astudiaeth</a:t>
            </a:r>
            <a:r>
              <a:rPr lang="en-US" sz="4000">
                <a:latin typeface="Georgia Pro Cond Light"/>
              </a:rPr>
              <a:t> </a:t>
            </a:r>
            <a:r>
              <a:rPr lang="en-US" sz="4000" err="1">
                <a:latin typeface="Georgia Pro Cond Light"/>
              </a:rPr>
              <a:t>achos</a:t>
            </a:r>
            <a:r>
              <a:rPr lang="en-US" sz="4000">
                <a:latin typeface="Georgia Pro Cond Light"/>
              </a:rPr>
              <a:t> 1</a:t>
            </a:r>
            <a:endParaRPr lang="en-US"/>
          </a:p>
        </p:txBody>
      </p:sp>
      <p:pic>
        <p:nvPicPr>
          <p:cNvPr id="5" name="Picture Placeholder 4">
            <a:extLst>
              <a:ext uri="{FF2B5EF4-FFF2-40B4-BE49-F238E27FC236}">
                <a16:creationId xmlns:a16="http://schemas.microsoft.com/office/drawing/2014/main" id="{96D4FB07-9EA1-65AE-FBF8-EEC0D3FBF682}"/>
              </a:ext>
            </a:extLst>
          </p:cNvPr>
          <p:cNvPicPr>
            <a:picLocks noGrp="1" noChangeAspect="1"/>
          </p:cNvPicPr>
          <p:nvPr>
            <p:ph type="pic" idx="1"/>
          </p:nvPr>
        </p:nvPicPr>
        <p:blipFill>
          <a:blip r:embed="rId2"/>
          <a:srcRect t="25444" b="25444"/>
          <a:stretch/>
        </p:blipFill>
        <p:spPr/>
      </p:pic>
      <p:sp>
        <p:nvSpPr>
          <p:cNvPr id="4" name="Text Placeholder 3">
            <a:extLst>
              <a:ext uri="{FF2B5EF4-FFF2-40B4-BE49-F238E27FC236}">
                <a16:creationId xmlns:a16="http://schemas.microsoft.com/office/drawing/2014/main" id="{72BBD58D-3574-3B45-1E09-812FADAAC478}"/>
              </a:ext>
            </a:extLst>
          </p:cNvPr>
          <p:cNvSpPr>
            <a:spLocks noGrp="1"/>
          </p:cNvSpPr>
          <p:nvPr>
            <p:ph type="body" sz="half" idx="2"/>
          </p:nvPr>
        </p:nvSpPr>
        <p:spPr>
          <a:xfrm>
            <a:off x="26988" y="1336040"/>
            <a:ext cx="4745037" cy="4522788"/>
          </a:xfrm>
        </p:spPr>
        <p:txBody>
          <a:bodyPr vert="horz" lIns="91440" tIns="45720" rIns="91440" bIns="45720" rtlCol="0" anchor="t">
            <a:normAutofit fontScale="92500" lnSpcReduction="20000"/>
          </a:bodyPr>
          <a:lstStyle/>
          <a:p>
            <a:r>
              <a:rPr lang="en-US" sz="1200">
                <a:latin typeface="Wingdings 2"/>
                <a:sym typeface="Wingdings 2"/>
              </a:rPr>
              <a:t>±</a:t>
            </a:r>
            <a:r>
              <a:rPr lang="en-US" sz="1200" i="1">
                <a:latin typeface="Arial"/>
                <a:cs typeface="Arial"/>
              </a:rPr>
              <a:t>“Establishing behavior management and reward methods, as a result of pupils’ responsibility” (</a:t>
            </a:r>
            <a:r>
              <a:rPr lang="en-US" sz="1200" i="1" err="1">
                <a:latin typeface="Arial"/>
                <a:cs typeface="Arial"/>
              </a:rPr>
              <a:t>Estyn</a:t>
            </a:r>
            <a:r>
              <a:rPr lang="en-US" sz="1200" i="1">
                <a:latin typeface="Arial"/>
                <a:cs typeface="Arial"/>
              </a:rPr>
              <a:t>, 2024)</a:t>
            </a:r>
            <a:endParaRPr lang="en-US" sz="1200"/>
          </a:p>
          <a:p>
            <a:r>
              <a:rPr lang="en-US" sz="1200">
                <a:latin typeface="Wingdings 2"/>
                <a:sym typeface="Wingdings 2"/>
              </a:rPr>
              <a:t>±</a:t>
            </a:r>
            <a:r>
              <a:rPr lang="en-US" sz="1200">
                <a:latin typeface="Arial"/>
                <a:cs typeface="Arial"/>
              </a:rPr>
              <a:t>Ysgol tan y </a:t>
            </a:r>
            <a:r>
              <a:rPr lang="en-US" sz="1200" err="1">
                <a:latin typeface="Arial"/>
                <a:cs typeface="Arial"/>
              </a:rPr>
              <a:t>lan</a:t>
            </a:r>
            <a:r>
              <a:rPr lang="en-US" sz="1200">
                <a:latin typeface="Arial"/>
                <a:cs typeface="Arial"/>
              </a:rPr>
              <a:t> </a:t>
            </a:r>
            <a:r>
              <a:rPr lang="en-US" sz="1200" err="1">
                <a:latin typeface="Arial"/>
                <a:cs typeface="Arial"/>
              </a:rPr>
              <a:t>yw</a:t>
            </a:r>
            <a:r>
              <a:rPr lang="en-US" sz="1200">
                <a:latin typeface="Arial"/>
                <a:cs typeface="Arial"/>
              </a:rPr>
              <a:t> </a:t>
            </a:r>
            <a:r>
              <a:rPr lang="en-US" sz="1200" err="1">
                <a:latin typeface="Arial"/>
                <a:cs typeface="Arial"/>
              </a:rPr>
              <a:t>ysgol</a:t>
            </a:r>
            <a:r>
              <a:rPr lang="en-US" sz="1200">
                <a:latin typeface="Arial"/>
                <a:cs typeface="Arial"/>
              </a:rPr>
              <a:t>  </a:t>
            </a:r>
            <a:r>
              <a:rPr lang="en-US" sz="1200" err="1">
                <a:latin typeface="Arial"/>
                <a:cs typeface="Arial"/>
              </a:rPr>
              <a:t>gynradd</a:t>
            </a:r>
            <a:r>
              <a:rPr lang="en-US" sz="1200">
                <a:latin typeface="Arial"/>
                <a:cs typeface="Arial"/>
              </a:rPr>
              <a:t> </a:t>
            </a:r>
            <a:r>
              <a:rPr lang="en-US" sz="1200" err="1">
                <a:latin typeface="Arial"/>
                <a:cs typeface="Arial"/>
              </a:rPr>
              <a:t>Cymraeg</a:t>
            </a:r>
            <a:r>
              <a:rPr lang="en-US" sz="1200">
                <a:latin typeface="Arial"/>
                <a:cs typeface="Arial"/>
              </a:rPr>
              <a:t> </a:t>
            </a:r>
            <a:r>
              <a:rPr lang="en-US" sz="1200" err="1">
                <a:latin typeface="Arial"/>
                <a:cs typeface="Arial"/>
              </a:rPr>
              <a:t>yn</a:t>
            </a:r>
            <a:r>
              <a:rPr lang="en-US" sz="1200">
                <a:latin typeface="Arial"/>
                <a:cs typeface="Arial"/>
              </a:rPr>
              <a:t> Abertawe.</a:t>
            </a:r>
            <a:endParaRPr lang="en-US" sz="1200"/>
          </a:p>
          <a:p>
            <a:r>
              <a:rPr lang="en-US" sz="1200">
                <a:latin typeface="Wingdings 2"/>
                <a:sym typeface="Wingdings 2"/>
              </a:rPr>
              <a:t>±</a:t>
            </a:r>
            <a:r>
              <a:rPr lang="en-US" sz="1200" err="1">
                <a:latin typeface="Arial"/>
                <a:cs typeface="Arial"/>
              </a:rPr>
              <a:t>Mae’r</a:t>
            </a:r>
            <a:r>
              <a:rPr lang="en-US" sz="1200">
                <a:latin typeface="Arial"/>
                <a:cs typeface="Arial"/>
              </a:rPr>
              <a:t> </a:t>
            </a:r>
            <a:r>
              <a:rPr lang="en-US" sz="1200" err="1">
                <a:latin typeface="Arial"/>
                <a:cs typeface="Arial"/>
              </a:rPr>
              <a:t>ysgol</a:t>
            </a:r>
            <a:r>
              <a:rPr lang="en-US" sz="1200">
                <a:latin typeface="Arial"/>
                <a:cs typeface="Arial"/>
              </a:rPr>
              <a:t> </a:t>
            </a:r>
            <a:r>
              <a:rPr lang="en-US" sz="1200" err="1">
                <a:latin typeface="Arial"/>
                <a:cs typeface="Arial"/>
              </a:rPr>
              <a:t>yn</a:t>
            </a:r>
            <a:r>
              <a:rPr lang="en-US" sz="1200">
                <a:latin typeface="Arial"/>
                <a:cs typeface="Arial"/>
              </a:rPr>
              <a:t> </a:t>
            </a:r>
            <a:r>
              <a:rPr lang="en-US" sz="1200" err="1">
                <a:latin typeface="Arial"/>
                <a:cs typeface="Arial"/>
              </a:rPr>
              <a:t>gweithio</a:t>
            </a:r>
            <a:r>
              <a:rPr lang="en-US" sz="1200">
                <a:latin typeface="Arial"/>
                <a:cs typeface="Arial"/>
              </a:rPr>
              <a:t> ag </a:t>
            </a:r>
            <a:r>
              <a:rPr lang="en-US" sz="1200" err="1">
                <a:latin typeface="Arial"/>
                <a:cs typeface="Arial"/>
              </a:rPr>
              <a:t>cymunedau</a:t>
            </a:r>
            <a:r>
              <a:rPr lang="en-US" sz="1200">
                <a:latin typeface="Arial"/>
                <a:cs typeface="Arial"/>
              </a:rPr>
              <a:t> </a:t>
            </a:r>
            <a:r>
              <a:rPr lang="en-US" sz="1200" err="1">
                <a:latin typeface="Arial"/>
                <a:cs typeface="Arial"/>
              </a:rPr>
              <a:t>eang</a:t>
            </a:r>
            <a:r>
              <a:rPr lang="en-US" sz="1200">
                <a:latin typeface="Arial"/>
                <a:cs typeface="Arial"/>
              </a:rPr>
              <a:t> </a:t>
            </a:r>
            <a:r>
              <a:rPr lang="en-US" sz="1200" err="1">
                <a:latin typeface="Arial"/>
                <a:cs typeface="Arial"/>
              </a:rPr>
              <a:t>i</a:t>
            </a:r>
            <a:r>
              <a:rPr lang="en-US" sz="1200">
                <a:latin typeface="Arial"/>
                <a:cs typeface="Arial"/>
              </a:rPr>
              <a:t> </a:t>
            </a:r>
            <a:r>
              <a:rPr lang="en-US" sz="1200" err="1">
                <a:latin typeface="Arial"/>
                <a:cs typeface="Arial"/>
              </a:rPr>
              <a:t>hyrwyddo</a:t>
            </a:r>
            <a:r>
              <a:rPr lang="en-US" sz="1200">
                <a:latin typeface="Arial"/>
                <a:cs typeface="Arial"/>
              </a:rPr>
              <a:t> </a:t>
            </a:r>
            <a:r>
              <a:rPr lang="en-US" sz="1200" err="1">
                <a:latin typeface="Arial"/>
                <a:cs typeface="Arial"/>
              </a:rPr>
              <a:t>gwerthoedd</a:t>
            </a:r>
            <a:r>
              <a:rPr lang="en-US" sz="1200">
                <a:latin typeface="Arial"/>
                <a:cs typeface="Arial"/>
              </a:rPr>
              <a:t> </a:t>
            </a:r>
            <a:r>
              <a:rPr lang="en-US" sz="1200" err="1">
                <a:latin typeface="Arial"/>
                <a:cs typeface="Arial"/>
              </a:rPr>
              <a:t>positif</a:t>
            </a:r>
            <a:r>
              <a:rPr lang="en-US" sz="1200">
                <a:latin typeface="Arial"/>
                <a:cs typeface="Arial"/>
              </a:rPr>
              <a:t> </a:t>
            </a:r>
            <a:r>
              <a:rPr lang="en-US" sz="1200" err="1">
                <a:latin typeface="Arial"/>
                <a:cs typeface="Arial"/>
              </a:rPr>
              <a:t>fel</a:t>
            </a:r>
            <a:r>
              <a:rPr lang="en-US" sz="1200">
                <a:latin typeface="Arial"/>
                <a:cs typeface="Arial"/>
              </a:rPr>
              <a:t> </a:t>
            </a:r>
            <a:r>
              <a:rPr lang="en-US" sz="1200" err="1">
                <a:latin typeface="Arial"/>
                <a:cs typeface="Arial"/>
              </a:rPr>
              <a:t>ymddygiad</a:t>
            </a:r>
            <a:r>
              <a:rPr lang="en-US" sz="1200">
                <a:latin typeface="Arial"/>
                <a:cs typeface="Arial"/>
              </a:rPr>
              <a:t> ac felly pan </a:t>
            </a:r>
            <a:r>
              <a:rPr lang="en-US" sz="1200" err="1">
                <a:latin typeface="Arial"/>
                <a:cs typeface="Arial"/>
              </a:rPr>
              <a:t>fydd</a:t>
            </a:r>
            <a:r>
              <a:rPr lang="en-US" sz="1200">
                <a:latin typeface="Arial"/>
                <a:cs typeface="Arial"/>
              </a:rPr>
              <a:t> y </a:t>
            </a:r>
            <a:r>
              <a:rPr lang="en-US" sz="1200" err="1">
                <a:latin typeface="Arial"/>
                <a:cs typeface="Arial"/>
              </a:rPr>
              <a:t>disgybl</a:t>
            </a:r>
            <a:r>
              <a:rPr lang="en-US" sz="1200">
                <a:latin typeface="Arial"/>
                <a:cs typeface="Arial"/>
              </a:rPr>
              <a:t> </a:t>
            </a:r>
            <a:r>
              <a:rPr lang="en-US" sz="1200" err="1">
                <a:latin typeface="Arial"/>
                <a:cs typeface="Arial"/>
              </a:rPr>
              <a:t>yn</a:t>
            </a:r>
            <a:r>
              <a:rPr lang="en-US" sz="1200">
                <a:latin typeface="Arial"/>
                <a:cs typeface="Arial"/>
              </a:rPr>
              <a:t> </a:t>
            </a:r>
            <a:r>
              <a:rPr lang="en-US" sz="1200" err="1">
                <a:latin typeface="Arial"/>
                <a:cs typeface="Arial"/>
              </a:rPr>
              <a:t>dangos</a:t>
            </a:r>
            <a:r>
              <a:rPr lang="en-US" sz="1200">
                <a:latin typeface="Arial"/>
                <a:cs typeface="Arial"/>
              </a:rPr>
              <a:t> </a:t>
            </a:r>
            <a:r>
              <a:rPr lang="en-US" sz="1200" err="1">
                <a:latin typeface="Arial"/>
                <a:cs typeface="Arial"/>
              </a:rPr>
              <a:t>ymddygiad</a:t>
            </a:r>
            <a:r>
              <a:rPr lang="en-US" sz="1200">
                <a:latin typeface="Arial"/>
                <a:cs typeface="Arial"/>
              </a:rPr>
              <a:t> </a:t>
            </a:r>
            <a:r>
              <a:rPr lang="en-US" sz="1200" err="1">
                <a:latin typeface="Arial"/>
                <a:cs typeface="Arial"/>
              </a:rPr>
              <a:t>positif</a:t>
            </a:r>
            <a:r>
              <a:rPr lang="en-US" sz="1200">
                <a:latin typeface="Arial"/>
                <a:cs typeface="Arial"/>
              </a:rPr>
              <a:t> </a:t>
            </a:r>
            <a:r>
              <a:rPr lang="en-US" sz="1200" err="1">
                <a:latin typeface="Arial"/>
                <a:cs typeface="Arial"/>
              </a:rPr>
              <a:t>bydd</a:t>
            </a:r>
            <a:r>
              <a:rPr lang="en-US" sz="1200">
                <a:latin typeface="Arial"/>
                <a:cs typeface="Arial"/>
              </a:rPr>
              <a:t> </a:t>
            </a:r>
            <a:r>
              <a:rPr lang="en-US" sz="1200" err="1">
                <a:latin typeface="Arial"/>
                <a:cs typeface="Arial"/>
              </a:rPr>
              <a:t>wobr</a:t>
            </a:r>
            <a:r>
              <a:rPr lang="en-US" sz="1200">
                <a:latin typeface="Arial"/>
                <a:cs typeface="Arial"/>
              </a:rPr>
              <a:t>. Mae </a:t>
            </a:r>
            <a:r>
              <a:rPr lang="en-US" sz="1200" err="1">
                <a:latin typeface="Arial"/>
                <a:cs typeface="Arial"/>
              </a:rPr>
              <a:t>hyn</a:t>
            </a:r>
            <a:r>
              <a:rPr lang="en-US" sz="1200">
                <a:latin typeface="Arial"/>
                <a:cs typeface="Arial"/>
              </a:rPr>
              <a:t> </a:t>
            </a:r>
            <a:r>
              <a:rPr lang="en-US" sz="1200" err="1">
                <a:latin typeface="Arial"/>
                <a:cs typeface="Arial"/>
              </a:rPr>
              <a:t>yn</a:t>
            </a:r>
            <a:r>
              <a:rPr lang="en-US" sz="1200">
                <a:latin typeface="Arial"/>
                <a:cs typeface="Arial"/>
              </a:rPr>
              <a:t> </a:t>
            </a:r>
            <a:r>
              <a:rPr lang="en-US" sz="1200" err="1">
                <a:latin typeface="Arial"/>
                <a:cs typeface="Arial"/>
              </a:rPr>
              <a:t>gydfyd</a:t>
            </a:r>
            <a:r>
              <a:rPr lang="en-US" sz="1200">
                <a:latin typeface="Arial"/>
                <a:cs typeface="Arial"/>
              </a:rPr>
              <a:t> a </a:t>
            </a:r>
            <a:r>
              <a:rPr lang="en-US" sz="1200" err="1">
                <a:latin typeface="Arial"/>
                <a:cs typeface="Arial"/>
              </a:rPr>
              <a:t>theori</a:t>
            </a:r>
            <a:r>
              <a:rPr lang="en-US" sz="1200">
                <a:latin typeface="Arial"/>
                <a:cs typeface="Arial"/>
              </a:rPr>
              <a:t> </a:t>
            </a:r>
            <a:r>
              <a:rPr lang="en-US" sz="1200" err="1">
                <a:latin typeface="Arial"/>
                <a:cs typeface="Arial"/>
              </a:rPr>
              <a:t>cyflyru</a:t>
            </a:r>
            <a:r>
              <a:rPr lang="en-US" sz="1200">
                <a:latin typeface="Arial"/>
                <a:cs typeface="Arial"/>
              </a:rPr>
              <a:t> </a:t>
            </a:r>
            <a:r>
              <a:rPr lang="en-US" sz="1200" err="1">
                <a:latin typeface="Arial"/>
                <a:cs typeface="Arial"/>
              </a:rPr>
              <a:t>weithredol</a:t>
            </a:r>
            <a:r>
              <a:rPr lang="en-US" sz="1200">
                <a:latin typeface="Arial"/>
                <a:cs typeface="Arial"/>
              </a:rPr>
              <a:t> skinner</a:t>
            </a:r>
            <a:endParaRPr lang="en-US" sz="1200"/>
          </a:p>
          <a:p>
            <a:r>
              <a:rPr lang="en-US" sz="1200">
                <a:latin typeface="Wingdings 2"/>
                <a:sym typeface="Wingdings 2"/>
              </a:rPr>
              <a:t>±</a:t>
            </a:r>
            <a:r>
              <a:rPr lang="en-US" sz="1200">
                <a:latin typeface="Arial"/>
                <a:cs typeface="Arial"/>
              </a:rPr>
              <a:t>Mcmillen (2023) </a:t>
            </a:r>
            <a:r>
              <a:rPr lang="en-US" sz="1200" err="1">
                <a:latin typeface="Arial"/>
                <a:cs typeface="Arial"/>
              </a:rPr>
              <a:t>fod</a:t>
            </a:r>
            <a:r>
              <a:rPr lang="en-US" sz="1200">
                <a:latin typeface="Arial"/>
                <a:cs typeface="Arial"/>
              </a:rPr>
              <a:t> </a:t>
            </a:r>
            <a:r>
              <a:rPr lang="en-US" sz="1200" err="1">
                <a:latin typeface="Arial"/>
                <a:cs typeface="Arial"/>
              </a:rPr>
              <a:t>cyflyru</a:t>
            </a:r>
            <a:r>
              <a:rPr lang="en-US" sz="1200">
                <a:latin typeface="Arial"/>
                <a:cs typeface="Arial"/>
              </a:rPr>
              <a:t> </a:t>
            </a:r>
            <a:r>
              <a:rPr lang="en-US" sz="1200" err="1">
                <a:latin typeface="Arial"/>
                <a:cs typeface="Arial"/>
              </a:rPr>
              <a:t>gweithredol</a:t>
            </a:r>
            <a:r>
              <a:rPr lang="en-US" sz="1200">
                <a:latin typeface="Arial"/>
                <a:cs typeface="Arial"/>
              </a:rPr>
              <a:t> </a:t>
            </a:r>
            <a:r>
              <a:rPr lang="en-US" sz="1200" err="1">
                <a:latin typeface="Arial"/>
                <a:cs typeface="Arial"/>
              </a:rPr>
              <a:t>yn</a:t>
            </a:r>
            <a:r>
              <a:rPr lang="en-US" sz="1200">
                <a:latin typeface="Arial"/>
                <a:cs typeface="Arial"/>
              </a:rPr>
              <a:t> </a:t>
            </a:r>
            <a:r>
              <a:rPr lang="en-US" sz="1200" err="1">
                <a:latin typeface="Arial"/>
                <a:cs typeface="Arial"/>
              </a:rPr>
              <a:t>fath</a:t>
            </a:r>
            <a:r>
              <a:rPr lang="en-US" sz="1200">
                <a:latin typeface="Arial"/>
                <a:cs typeface="Arial"/>
              </a:rPr>
              <a:t> o </a:t>
            </a:r>
            <a:r>
              <a:rPr lang="en-US" sz="1200" err="1">
                <a:latin typeface="Arial"/>
                <a:cs typeface="Arial"/>
              </a:rPr>
              <a:t>ddull</a:t>
            </a:r>
            <a:r>
              <a:rPr lang="en-US" sz="1200">
                <a:latin typeface="Arial"/>
                <a:cs typeface="Arial"/>
              </a:rPr>
              <a:t> </a:t>
            </a:r>
            <a:r>
              <a:rPr lang="en-US" sz="1200" err="1">
                <a:latin typeface="Arial"/>
                <a:cs typeface="Arial"/>
              </a:rPr>
              <a:t>dysgu</a:t>
            </a:r>
            <a:r>
              <a:rPr lang="en-US" sz="1200">
                <a:latin typeface="Arial"/>
                <a:cs typeface="Arial"/>
              </a:rPr>
              <a:t> </a:t>
            </a:r>
            <a:r>
              <a:rPr lang="en-US" sz="1200" err="1">
                <a:latin typeface="Arial"/>
                <a:cs typeface="Arial"/>
              </a:rPr>
              <a:t>sydd</a:t>
            </a:r>
            <a:r>
              <a:rPr lang="en-US" sz="1200">
                <a:latin typeface="Arial"/>
                <a:cs typeface="Arial"/>
              </a:rPr>
              <a:t> </a:t>
            </a:r>
            <a:r>
              <a:rPr lang="en-US" sz="1200" err="1">
                <a:latin typeface="Arial"/>
                <a:cs typeface="Arial"/>
              </a:rPr>
              <a:t>yn</a:t>
            </a:r>
            <a:r>
              <a:rPr lang="en-US" sz="1200">
                <a:latin typeface="Arial"/>
                <a:cs typeface="Arial"/>
              </a:rPr>
              <a:t> </a:t>
            </a:r>
            <a:r>
              <a:rPr lang="en-US" sz="1200" err="1">
                <a:latin typeface="Arial"/>
                <a:cs typeface="Arial"/>
              </a:rPr>
              <a:t>defnyddio</a:t>
            </a:r>
            <a:r>
              <a:rPr lang="en-US" sz="1200">
                <a:latin typeface="Arial"/>
                <a:cs typeface="Arial"/>
              </a:rPr>
              <a:t> </a:t>
            </a:r>
            <a:r>
              <a:rPr lang="en-US" sz="1200" err="1">
                <a:latin typeface="Arial"/>
                <a:cs typeface="Arial"/>
              </a:rPr>
              <a:t>gwobrau</a:t>
            </a:r>
            <a:r>
              <a:rPr lang="en-US" sz="1200">
                <a:latin typeface="Arial"/>
                <a:cs typeface="Arial"/>
              </a:rPr>
              <a:t> a </a:t>
            </a:r>
            <a:r>
              <a:rPr lang="en-US" sz="1200" err="1">
                <a:latin typeface="Arial"/>
                <a:cs typeface="Arial"/>
              </a:rPr>
              <a:t>chosb</a:t>
            </a:r>
            <a:r>
              <a:rPr lang="en-US" sz="1200">
                <a:latin typeface="Arial"/>
                <a:cs typeface="Arial"/>
              </a:rPr>
              <a:t> </a:t>
            </a:r>
            <a:r>
              <a:rPr lang="en-US" sz="1200" err="1">
                <a:latin typeface="Arial"/>
                <a:cs typeface="Arial"/>
              </a:rPr>
              <a:t>i</a:t>
            </a:r>
            <a:r>
              <a:rPr lang="en-US" sz="1200">
                <a:latin typeface="Arial"/>
                <a:cs typeface="Arial"/>
              </a:rPr>
              <a:t> </a:t>
            </a:r>
            <a:r>
              <a:rPr lang="en-US" sz="1200" err="1">
                <a:latin typeface="Arial"/>
                <a:cs typeface="Arial"/>
              </a:rPr>
              <a:t>fonitroymddygiad</a:t>
            </a:r>
            <a:r>
              <a:rPr lang="en-US" sz="1200">
                <a:latin typeface="Arial"/>
                <a:cs typeface="Arial"/>
              </a:rPr>
              <a:t>.</a:t>
            </a:r>
            <a:endParaRPr lang="en-US" sz="1200"/>
          </a:p>
          <a:p>
            <a:r>
              <a:rPr lang="en-US" sz="1200">
                <a:latin typeface="Wingdings 2"/>
                <a:sym typeface="Wingdings 2"/>
              </a:rPr>
              <a:t>±</a:t>
            </a:r>
            <a:r>
              <a:rPr lang="en-US" sz="1200">
                <a:latin typeface="Arial"/>
                <a:cs typeface="Arial"/>
              </a:rPr>
              <a:t> Mae greenwood (2020) </a:t>
            </a:r>
            <a:r>
              <a:rPr lang="en-US" sz="1200" err="1">
                <a:latin typeface="Arial"/>
                <a:cs typeface="Arial"/>
              </a:rPr>
              <a:t>wedi</a:t>
            </a:r>
            <a:r>
              <a:rPr lang="en-US" sz="1200">
                <a:latin typeface="Arial"/>
                <a:cs typeface="Arial"/>
              </a:rPr>
              <a:t> </a:t>
            </a:r>
            <a:r>
              <a:rPr lang="en-US" sz="1200" err="1">
                <a:latin typeface="Arial"/>
                <a:cs typeface="Arial"/>
              </a:rPr>
              <a:t>ei</a:t>
            </a:r>
            <a:r>
              <a:rPr lang="en-US" sz="1200">
                <a:latin typeface="Arial"/>
                <a:cs typeface="Arial"/>
              </a:rPr>
              <a:t> </a:t>
            </a:r>
            <a:r>
              <a:rPr lang="en-US" sz="1200" err="1">
                <a:latin typeface="Arial"/>
                <a:cs typeface="Arial"/>
              </a:rPr>
              <a:t>datgan</a:t>
            </a:r>
            <a:r>
              <a:rPr lang="en-US" sz="1200">
                <a:latin typeface="Arial"/>
                <a:cs typeface="Arial"/>
              </a:rPr>
              <a:t> </a:t>
            </a:r>
            <a:r>
              <a:rPr lang="en-US" sz="1200" err="1">
                <a:latin typeface="Arial"/>
                <a:cs typeface="Arial"/>
              </a:rPr>
              <a:t>fod</a:t>
            </a:r>
            <a:endParaRPr lang="en-US" sz="1200"/>
          </a:p>
          <a:p>
            <a:r>
              <a:rPr lang="en-US" sz="1200" i="1">
                <a:latin typeface="Arial"/>
                <a:cs typeface="Arial"/>
              </a:rPr>
              <a:t>Rewarding students for working well with commendations or praise points (even with vocal praise) is a </a:t>
            </a:r>
            <a:r>
              <a:rPr lang="en-US" sz="1200" i="1" err="1">
                <a:latin typeface="Arial"/>
                <a:cs typeface="Arial"/>
              </a:rPr>
              <a:t>behaviourist</a:t>
            </a:r>
            <a:r>
              <a:rPr lang="en-US" sz="1200" i="1">
                <a:latin typeface="Arial"/>
                <a:cs typeface="Arial"/>
              </a:rPr>
              <a:t> approach. This conditions students to behave or to strive for better work using the same operant conditioning techniques championed by Skinner.</a:t>
            </a:r>
            <a:endParaRPr lang="en-US" sz="1200"/>
          </a:p>
          <a:p>
            <a:r>
              <a:rPr lang="en-US" sz="1200">
                <a:latin typeface="Wingdings 2"/>
                <a:sym typeface="Wingdings 2"/>
              </a:rPr>
              <a:t>±</a:t>
            </a:r>
            <a:r>
              <a:rPr lang="en-US" sz="1200" i="1">
                <a:latin typeface="Arial"/>
                <a:cs typeface="Arial"/>
              </a:rPr>
              <a:t>Teachers want to see students behave in certain ways and understand the class’s rules and routines, and they use positive rewards or negative consequences to increase the desired actions while decreasing unwanted ones. (skinners reinforcement theory in the classroom, 2021)</a:t>
            </a:r>
            <a:endParaRPr lang="en-US" sz="1200"/>
          </a:p>
          <a:p>
            <a:r>
              <a:rPr lang="en-US" sz="1200">
                <a:latin typeface="Wingdings 2"/>
                <a:sym typeface="Wingdings 2"/>
              </a:rPr>
              <a:t>±</a:t>
            </a:r>
            <a:r>
              <a:rPr lang="en-US" sz="1200" i="1">
                <a:latin typeface="Arial"/>
                <a:cs typeface="Arial"/>
              </a:rPr>
              <a:t>Mae </a:t>
            </a:r>
            <a:r>
              <a:rPr lang="en-US" sz="1200" i="1" err="1">
                <a:latin typeface="Arial"/>
                <a:cs typeface="Arial"/>
              </a:rPr>
              <a:t>yna</a:t>
            </a:r>
            <a:r>
              <a:rPr lang="en-US" sz="1200" i="1">
                <a:latin typeface="Arial"/>
                <a:cs typeface="Arial"/>
              </a:rPr>
              <a:t> </a:t>
            </a:r>
            <a:r>
              <a:rPr lang="en-US" sz="1200" i="1" err="1">
                <a:latin typeface="Arial"/>
                <a:cs typeface="Arial"/>
              </a:rPr>
              <a:t>ysgol</a:t>
            </a:r>
            <a:r>
              <a:rPr lang="en-US" sz="1200" i="1">
                <a:latin typeface="Arial"/>
                <a:cs typeface="Arial"/>
              </a:rPr>
              <a:t> </a:t>
            </a:r>
            <a:r>
              <a:rPr lang="en-US" sz="1200" i="1" err="1">
                <a:latin typeface="Arial"/>
                <a:cs typeface="Arial"/>
              </a:rPr>
              <a:t>ymddygiad</a:t>
            </a:r>
            <a:r>
              <a:rPr lang="en-US" sz="1200" i="1">
                <a:latin typeface="Arial"/>
                <a:cs typeface="Arial"/>
              </a:rPr>
              <a:t> </a:t>
            </a:r>
            <a:r>
              <a:rPr lang="en-US" sz="1200" i="1" err="1">
                <a:latin typeface="Arial"/>
                <a:cs typeface="Arial"/>
              </a:rPr>
              <a:t>i</a:t>
            </a:r>
            <a:r>
              <a:rPr lang="en-US" sz="1200" i="1">
                <a:latin typeface="Arial"/>
                <a:cs typeface="Arial"/>
              </a:rPr>
              <a:t> weld </a:t>
            </a:r>
            <a:r>
              <a:rPr lang="en-US" sz="1200" i="1" err="1">
                <a:latin typeface="Arial"/>
                <a:cs typeface="Arial"/>
              </a:rPr>
              <a:t>ym</a:t>
            </a:r>
            <a:r>
              <a:rPr lang="en-US" sz="1200" i="1">
                <a:latin typeface="Arial"/>
                <a:cs typeface="Arial"/>
              </a:rPr>
              <a:t> </a:t>
            </a:r>
            <a:r>
              <a:rPr lang="en-US" sz="1200" i="1" err="1">
                <a:latin typeface="Arial"/>
                <a:cs typeface="Arial"/>
              </a:rPr>
              <a:t>mhob</a:t>
            </a:r>
            <a:r>
              <a:rPr lang="en-US" sz="1200" i="1">
                <a:latin typeface="Arial"/>
                <a:cs typeface="Arial"/>
              </a:rPr>
              <a:t> </a:t>
            </a:r>
            <a:r>
              <a:rPr lang="en-US" sz="1200" i="1" err="1">
                <a:latin typeface="Arial"/>
                <a:cs typeface="Arial"/>
              </a:rPr>
              <a:t>ystafell</a:t>
            </a:r>
            <a:r>
              <a:rPr lang="en-US" sz="1200" i="1">
                <a:latin typeface="Arial"/>
                <a:cs typeface="Arial"/>
              </a:rPr>
              <a:t> </a:t>
            </a:r>
            <a:r>
              <a:rPr lang="en-US" sz="1200" i="1" err="1">
                <a:latin typeface="Arial"/>
                <a:cs typeface="Arial"/>
              </a:rPr>
              <a:t>dosbarth</a:t>
            </a:r>
            <a:endParaRPr lang="en-US" sz="1200"/>
          </a:p>
          <a:p>
            <a:r>
              <a:rPr lang="en-US" sz="1200">
                <a:latin typeface="Wingdings 2"/>
                <a:sym typeface="Wingdings 2"/>
              </a:rPr>
              <a:t>±</a:t>
            </a:r>
            <a:r>
              <a:rPr lang="en-US" sz="1200" i="1">
                <a:latin typeface="Arial"/>
                <a:cs typeface="Arial"/>
              </a:rPr>
              <a:t>Dulai </a:t>
            </a:r>
            <a:r>
              <a:rPr lang="en-US" sz="1200" i="1" err="1">
                <a:latin typeface="Arial"/>
                <a:cs typeface="Arial"/>
              </a:rPr>
              <a:t>athrawon</a:t>
            </a:r>
            <a:r>
              <a:rPr lang="en-US" sz="1200" i="1">
                <a:latin typeface="Arial"/>
                <a:cs typeface="Arial"/>
              </a:rPr>
              <a:t> </a:t>
            </a:r>
            <a:r>
              <a:rPr lang="en-US" sz="1200" i="1" err="1">
                <a:latin typeface="Arial"/>
                <a:cs typeface="Arial"/>
              </a:rPr>
              <a:t>parhau</a:t>
            </a:r>
            <a:r>
              <a:rPr lang="en-US" sz="1200" i="1">
                <a:latin typeface="Arial"/>
                <a:cs typeface="Arial"/>
              </a:rPr>
              <a:t> </a:t>
            </a:r>
            <a:r>
              <a:rPr lang="en-US" sz="1200" i="1" err="1">
                <a:latin typeface="Arial"/>
                <a:cs typeface="Arial"/>
              </a:rPr>
              <a:t>i</a:t>
            </a:r>
            <a:r>
              <a:rPr lang="en-US" sz="1200" i="1">
                <a:latin typeface="Arial"/>
                <a:cs typeface="Arial"/>
              </a:rPr>
              <a:t> </a:t>
            </a:r>
            <a:r>
              <a:rPr lang="en-US" sz="1200" i="1" err="1">
                <a:latin typeface="Arial"/>
                <a:cs typeface="Arial"/>
              </a:rPr>
              <a:t>fonitro</a:t>
            </a:r>
            <a:r>
              <a:rPr lang="en-US" sz="1200" i="1">
                <a:latin typeface="Arial"/>
                <a:cs typeface="Arial"/>
              </a:rPr>
              <a:t> ac </a:t>
            </a:r>
            <a:r>
              <a:rPr lang="en-US" sz="1200" i="1" err="1">
                <a:latin typeface="Arial"/>
                <a:cs typeface="Arial"/>
              </a:rPr>
              <a:t>addasu'r</a:t>
            </a:r>
            <a:r>
              <a:rPr lang="en-US" sz="1200" i="1">
                <a:latin typeface="Arial"/>
                <a:cs typeface="Arial"/>
              </a:rPr>
              <a:t> </a:t>
            </a:r>
            <a:r>
              <a:rPr lang="en-US" sz="1200" i="1" err="1">
                <a:latin typeface="Arial"/>
                <a:cs typeface="Arial"/>
              </a:rPr>
              <a:t>amgylchedd</a:t>
            </a:r>
            <a:r>
              <a:rPr lang="en-US" sz="1200" i="1">
                <a:latin typeface="Arial"/>
                <a:cs typeface="Arial"/>
              </a:rPr>
              <a:t> </a:t>
            </a:r>
            <a:r>
              <a:rPr lang="en-US" sz="1200" i="1" err="1">
                <a:latin typeface="Arial"/>
                <a:cs typeface="Arial"/>
              </a:rPr>
              <a:t>trwy</a:t>
            </a:r>
            <a:r>
              <a:rPr lang="en-US" sz="1200" i="1">
                <a:latin typeface="Arial"/>
                <a:cs typeface="Arial"/>
              </a:rPr>
              <a:t> </a:t>
            </a:r>
            <a:r>
              <a:rPr lang="en-US" sz="1200" i="1" err="1">
                <a:latin typeface="Arial"/>
                <a:cs typeface="Arial"/>
              </a:rPr>
              <a:t>wneud</a:t>
            </a:r>
            <a:r>
              <a:rPr lang="en-US" sz="1200" i="1">
                <a:latin typeface="Arial"/>
                <a:cs typeface="Arial"/>
              </a:rPr>
              <a:t> </a:t>
            </a:r>
            <a:r>
              <a:rPr lang="en-US" sz="1200" i="1" err="1">
                <a:latin typeface="Arial"/>
                <a:cs typeface="Arial"/>
              </a:rPr>
              <a:t>hyn</a:t>
            </a:r>
            <a:r>
              <a:rPr lang="en-US" sz="1200" i="1">
                <a:latin typeface="Arial"/>
                <a:cs typeface="Arial"/>
              </a:rPr>
              <a:t> </a:t>
            </a:r>
            <a:r>
              <a:rPr lang="en-US" sz="1200" i="1" err="1">
                <a:latin typeface="Arial"/>
                <a:cs typeface="Arial"/>
              </a:rPr>
              <a:t>na</a:t>
            </a:r>
            <a:r>
              <a:rPr lang="en-US" sz="1200" i="1">
                <a:latin typeface="Arial"/>
                <a:cs typeface="Arial"/>
              </a:rPr>
              <a:t> </a:t>
            </a:r>
            <a:r>
              <a:rPr lang="en-US" sz="1200" i="1" err="1">
                <a:latin typeface="Arial"/>
                <a:cs typeface="Arial"/>
              </a:rPr>
              <a:t>fydd</a:t>
            </a:r>
            <a:r>
              <a:rPr lang="en-US" sz="1200" i="1">
                <a:latin typeface="Arial"/>
                <a:cs typeface="Arial"/>
              </a:rPr>
              <a:t> y </a:t>
            </a:r>
            <a:r>
              <a:rPr lang="en-US" sz="1200" i="1" err="1">
                <a:latin typeface="Arial"/>
                <a:cs typeface="Arial"/>
              </a:rPr>
              <a:t>disgyblion</a:t>
            </a:r>
            <a:r>
              <a:rPr lang="en-US" sz="1200" i="1">
                <a:latin typeface="Arial"/>
                <a:cs typeface="Arial"/>
              </a:rPr>
              <a:t> </a:t>
            </a:r>
            <a:r>
              <a:rPr lang="en-US" sz="1200" i="1" err="1">
                <a:latin typeface="Arial"/>
                <a:cs typeface="Arial"/>
              </a:rPr>
              <a:t>yn</a:t>
            </a:r>
            <a:r>
              <a:rPr lang="en-US" sz="1200" i="1">
                <a:latin typeface="Arial"/>
                <a:cs typeface="Arial"/>
              </a:rPr>
              <a:t> </a:t>
            </a:r>
            <a:r>
              <a:rPr lang="en-US" sz="1200" i="1" err="1">
                <a:latin typeface="Arial"/>
                <a:cs typeface="Arial"/>
              </a:rPr>
              <a:t>ei</a:t>
            </a:r>
            <a:r>
              <a:rPr lang="en-US" sz="1200" i="1">
                <a:latin typeface="Arial"/>
                <a:cs typeface="Arial"/>
              </a:rPr>
              <a:t> </a:t>
            </a:r>
            <a:r>
              <a:rPr lang="en-US" sz="1200" i="1" err="1">
                <a:latin typeface="Arial"/>
                <a:cs typeface="Arial"/>
              </a:rPr>
              <a:t>ddiflasuneu</a:t>
            </a:r>
            <a:r>
              <a:rPr lang="en-US" sz="1200" i="1">
                <a:latin typeface="Arial"/>
                <a:cs typeface="Arial"/>
              </a:rPr>
              <a:t> </a:t>
            </a:r>
            <a:r>
              <a:rPr lang="en-US" sz="1200" i="1" err="1">
                <a:latin typeface="Arial"/>
                <a:cs typeface="Arial"/>
              </a:rPr>
              <a:t>yn</a:t>
            </a:r>
            <a:r>
              <a:rPr lang="en-US" sz="1200" i="1">
                <a:latin typeface="Arial"/>
                <a:cs typeface="Arial"/>
              </a:rPr>
              <a:t> </a:t>
            </a:r>
            <a:r>
              <a:rPr lang="en-US" sz="1200" i="1" err="1">
                <a:latin typeface="Arial"/>
                <a:cs typeface="Arial"/>
              </a:rPr>
              <a:t>dangos</a:t>
            </a:r>
            <a:r>
              <a:rPr lang="en-US" sz="1200" i="1">
                <a:latin typeface="Arial"/>
                <a:cs typeface="Arial"/>
              </a:rPr>
              <a:t> </a:t>
            </a:r>
            <a:r>
              <a:rPr lang="en-US" sz="1200" i="1" err="1">
                <a:latin typeface="Arial"/>
                <a:cs typeface="Arial"/>
              </a:rPr>
              <a:t>ymddygiad</a:t>
            </a:r>
            <a:r>
              <a:rPr lang="en-US" sz="1200" i="1">
                <a:latin typeface="Arial"/>
                <a:cs typeface="Arial"/>
              </a:rPr>
              <a:t> </a:t>
            </a:r>
            <a:r>
              <a:rPr lang="en-US" sz="1200" i="1" err="1">
                <a:latin typeface="Arial"/>
                <a:cs typeface="Arial"/>
              </a:rPr>
              <a:t>negyddol</a:t>
            </a:r>
            <a:r>
              <a:rPr lang="en-US" sz="1200" i="1">
                <a:latin typeface="Arial"/>
                <a:cs typeface="Arial"/>
              </a:rPr>
              <a:t> </a:t>
            </a:r>
            <a:r>
              <a:rPr lang="en-US" sz="1200" i="1" err="1">
                <a:latin typeface="Arial"/>
                <a:cs typeface="Arial"/>
              </a:rPr>
              <a:t>yn</a:t>
            </a:r>
            <a:r>
              <a:rPr lang="en-US" sz="1200" i="1">
                <a:latin typeface="Arial"/>
                <a:cs typeface="Arial"/>
              </a:rPr>
              <a:t> y </a:t>
            </a:r>
            <a:r>
              <a:rPr lang="en-US" sz="1200" i="1" err="1">
                <a:latin typeface="Arial"/>
                <a:cs typeface="Arial"/>
              </a:rPr>
              <a:t>dosbarth</a:t>
            </a:r>
            <a:endParaRPr lang="en-US" sz="1200"/>
          </a:p>
          <a:p>
            <a:endParaRPr lang="en-US"/>
          </a:p>
        </p:txBody>
      </p:sp>
      <p:sp>
        <p:nvSpPr>
          <p:cNvPr id="6" name="TextBox 5">
            <a:extLst>
              <a:ext uri="{FF2B5EF4-FFF2-40B4-BE49-F238E27FC236}">
                <a16:creationId xmlns:a16="http://schemas.microsoft.com/office/drawing/2014/main" id="{FCF6ADAA-9286-E974-09C5-E4C305E49A62}"/>
              </a:ext>
            </a:extLst>
          </p:cNvPr>
          <p:cNvSpPr txBox="1"/>
          <p:nvPr/>
        </p:nvSpPr>
        <p:spPr>
          <a:xfrm>
            <a:off x="6486292" y="6356195"/>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i="1" err="1"/>
              <a:t>Estyn</a:t>
            </a:r>
            <a:r>
              <a:rPr lang="en-US" sz="1200" i="1"/>
              <a:t> (2024)</a:t>
            </a:r>
          </a:p>
        </p:txBody>
      </p:sp>
    </p:spTree>
    <p:extLst>
      <p:ext uri="{BB962C8B-B14F-4D97-AF65-F5344CB8AC3E}">
        <p14:creationId xmlns:p14="http://schemas.microsoft.com/office/powerpoint/2010/main" val="3367114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2" name="Picture 11">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4" name="Rectangle 13">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3489A2D2-B3AA-488C-B20E-15DBB97548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8194385" y="0"/>
            <a:ext cx="3997615" cy="6816079"/>
            <a:chOff x="8059620" y="41922"/>
            <a:chExt cx="3997615" cy="6816077"/>
          </a:xfrm>
        </p:grpSpPr>
        <p:pic>
          <p:nvPicPr>
            <p:cNvPr id="19" name="Picture 18">
              <a:extLst>
                <a:ext uri="{FF2B5EF4-FFF2-40B4-BE49-F238E27FC236}">
                  <a16:creationId xmlns:a16="http://schemas.microsoft.com/office/drawing/2014/main" id="{7C8EAD1A-FDD8-42C1-BC99-CCB0CC628B0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20" name="Picture 19">
              <a:extLst>
                <a:ext uri="{FF2B5EF4-FFF2-40B4-BE49-F238E27FC236}">
                  <a16:creationId xmlns:a16="http://schemas.microsoft.com/office/drawing/2014/main" id="{E897C8CE-9AE7-4BB3-B76A-13264EA74AC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2" name="Title 1">
            <a:extLst>
              <a:ext uri="{FF2B5EF4-FFF2-40B4-BE49-F238E27FC236}">
                <a16:creationId xmlns:a16="http://schemas.microsoft.com/office/drawing/2014/main" id="{E8CB1325-66EC-85BF-D81E-55E7537C50E0}"/>
              </a:ext>
            </a:extLst>
          </p:cNvPr>
          <p:cNvSpPr>
            <a:spLocks noGrp="1"/>
          </p:cNvSpPr>
          <p:nvPr>
            <p:ph type="title"/>
          </p:nvPr>
        </p:nvSpPr>
        <p:spPr>
          <a:xfrm>
            <a:off x="330200" y="95579"/>
            <a:ext cx="10606072" cy="1900861"/>
          </a:xfrm>
        </p:spPr>
        <p:txBody>
          <a:bodyPr vert="horz" lIns="91440" tIns="45720" rIns="91440" bIns="45720" rtlCol="0" anchor="ctr">
            <a:normAutofit/>
          </a:bodyPr>
          <a:lstStyle/>
          <a:p>
            <a:r>
              <a:rPr lang="en-US" sz="4400"/>
              <a:t>Astudiaeth achos 2 </a:t>
            </a:r>
          </a:p>
        </p:txBody>
      </p:sp>
      <p:sp>
        <p:nvSpPr>
          <p:cNvPr id="4" name="Text Placeholder 3">
            <a:extLst>
              <a:ext uri="{FF2B5EF4-FFF2-40B4-BE49-F238E27FC236}">
                <a16:creationId xmlns:a16="http://schemas.microsoft.com/office/drawing/2014/main" id="{A3C279D6-739E-0182-2C51-FD5B87BD07EF}"/>
              </a:ext>
            </a:extLst>
          </p:cNvPr>
          <p:cNvSpPr>
            <a:spLocks noGrp="1"/>
          </p:cNvSpPr>
          <p:nvPr>
            <p:ph type="body" sz="half" idx="2"/>
          </p:nvPr>
        </p:nvSpPr>
        <p:spPr>
          <a:xfrm>
            <a:off x="330200" y="1483362"/>
            <a:ext cx="4647901" cy="3423812"/>
          </a:xfrm>
        </p:spPr>
        <p:txBody>
          <a:bodyPr vert="horz" lIns="91440" tIns="45720" rIns="91440" bIns="45720" rtlCol="0" anchor="t">
            <a:noAutofit/>
          </a:bodyPr>
          <a:lstStyle/>
          <a:p>
            <a:pPr indent="-228600">
              <a:lnSpc>
                <a:spcPct val="100000"/>
              </a:lnSpc>
              <a:buFont typeface="Arial" panose="020B0604020202020204" pitchFamily="34" charset="0"/>
              <a:buChar char="•"/>
            </a:pPr>
            <a:r>
              <a:rPr lang="en-US" sz="1200">
                <a:sym typeface="Wingdings 2"/>
              </a:rPr>
              <a:t>±</a:t>
            </a:r>
            <a:r>
              <a:rPr lang="en-US" sz="1200"/>
              <a:t>“Using activities to promote independence skills” (</a:t>
            </a:r>
            <a:r>
              <a:rPr lang="en-US" sz="1200" err="1"/>
              <a:t>estyn</a:t>
            </a:r>
            <a:r>
              <a:rPr lang="en-US" sz="1200"/>
              <a:t>, 2019)</a:t>
            </a:r>
          </a:p>
          <a:p>
            <a:pPr indent="-228600">
              <a:lnSpc>
                <a:spcPct val="100000"/>
              </a:lnSpc>
              <a:buFont typeface="Arial" panose="020B0604020202020204" pitchFamily="34" charset="0"/>
              <a:buChar char="•"/>
            </a:pPr>
            <a:r>
              <a:rPr lang="en-US" sz="1200">
                <a:sym typeface="Wingdings 2"/>
              </a:rPr>
              <a:t>±</a:t>
            </a:r>
            <a:r>
              <a:rPr lang="en-US" sz="1200"/>
              <a:t>Ysgol </a:t>
            </a:r>
            <a:r>
              <a:rPr lang="en-US" sz="1200" err="1"/>
              <a:t>Cymraeg</a:t>
            </a:r>
            <a:r>
              <a:rPr lang="en-US" sz="1200"/>
              <a:t> y </a:t>
            </a:r>
            <a:r>
              <a:rPr lang="en-US" sz="1200" err="1"/>
              <a:t>Gwernant</a:t>
            </a:r>
            <a:r>
              <a:rPr lang="en-US" sz="1200"/>
              <a:t> </a:t>
            </a:r>
            <a:r>
              <a:rPr lang="en-US" sz="1200" err="1"/>
              <a:t>yn</a:t>
            </a:r>
            <a:r>
              <a:rPr lang="en-US" sz="1200"/>
              <a:t> Llangollen, </a:t>
            </a:r>
          </a:p>
          <a:p>
            <a:pPr indent="-228600">
              <a:lnSpc>
                <a:spcPct val="100000"/>
              </a:lnSpc>
              <a:buFont typeface="Arial" panose="020B0604020202020204" pitchFamily="34" charset="0"/>
              <a:buChar char="•"/>
            </a:pPr>
            <a:r>
              <a:rPr lang="en-US" sz="1200">
                <a:sym typeface="Wingdings 2"/>
              </a:rPr>
              <a:t>±</a:t>
            </a:r>
            <a:r>
              <a:rPr lang="en-US" sz="1200"/>
              <a:t>Mae </a:t>
            </a:r>
            <a:r>
              <a:rPr lang="en-US" sz="1200" err="1"/>
              <a:t>yna</a:t>
            </a:r>
            <a:r>
              <a:rPr lang="en-US" sz="1200"/>
              <a:t> 142 </a:t>
            </a:r>
            <a:r>
              <a:rPr lang="en-US" sz="1200" err="1"/>
              <a:t>disgyblion</a:t>
            </a:r>
            <a:r>
              <a:rPr lang="en-US" sz="1200"/>
              <a:t> </a:t>
            </a:r>
            <a:r>
              <a:rPr lang="en-US" sz="1200" err="1"/>
              <a:t>rhwng</a:t>
            </a:r>
            <a:r>
              <a:rPr lang="en-US" sz="1200"/>
              <a:t> tri ac un </a:t>
            </a:r>
            <a:r>
              <a:rPr lang="en-US" sz="1200" err="1"/>
              <a:t>ar</a:t>
            </a:r>
            <a:r>
              <a:rPr lang="en-US" sz="1200"/>
              <a:t> </a:t>
            </a:r>
            <a:r>
              <a:rPr lang="en-US" sz="1200" err="1"/>
              <a:t>ddeg</a:t>
            </a:r>
            <a:r>
              <a:rPr lang="en-US" sz="1200"/>
              <a:t>, </a:t>
            </a:r>
          </a:p>
          <a:p>
            <a:pPr indent="-228600">
              <a:lnSpc>
                <a:spcPct val="100000"/>
              </a:lnSpc>
              <a:buFont typeface="Arial" panose="020B0604020202020204" pitchFamily="34" charset="0"/>
              <a:buChar char="•"/>
            </a:pPr>
            <a:r>
              <a:rPr lang="en-US" sz="1200">
                <a:sym typeface="Wingdings 2"/>
              </a:rPr>
              <a:t>±</a:t>
            </a:r>
            <a:r>
              <a:rPr lang="en-US" sz="1200"/>
              <a:t> </a:t>
            </a:r>
            <a:r>
              <a:rPr lang="en-US" sz="1200" err="1"/>
              <a:t>Mae'r</a:t>
            </a:r>
            <a:r>
              <a:rPr lang="en-US" sz="1200"/>
              <a:t> </a:t>
            </a:r>
            <a:r>
              <a:rPr lang="en-US" sz="1200" err="1"/>
              <a:t>ysgol</a:t>
            </a:r>
            <a:r>
              <a:rPr lang="en-US" sz="1200"/>
              <a:t> </a:t>
            </a:r>
            <a:r>
              <a:rPr lang="en-US" sz="1200" err="1"/>
              <a:t>wedi</a:t>
            </a:r>
            <a:r>
              <a:rPr lang="en-US" sz="1200"/>
              <a:t> </a:t>
            </a:r>
            <a:r>
              <a:rPr lang="en-US" sz="1200" err="1"/>
              <a:t>ei</a:t>
            </a:r>
            <a:r>
              <a:rPr lang="en-US" sz="1200"/>
              <a:t> nodi </a:t>
            </a:r>
            <a:r>
              <a:rPr lang="en-US" sz="1200" err="1"/>
              <a:t>dros</a:t>
            </a:r>
            <a:r>
              <a:rPr lang="en-US" sz="1200"/>
              <a:t> y </a:t>
            </a:r>
            <a:r>
              <a:rPr lang="en-US" sz="1200" err="1"/>
              <a:t>blynyddoedd</a:t>
            </a:r>
            <a:r>
              <a:rPr lang="en-US" sz="1200"/>
              <a:t> </a:t>
            </a:r>
            <a:r>
              <a:rPr lang="en-US" sz="1200" err="1"/>
              <a:t>roedd</a:t>
            </a:r>
            <a:r>
              <a:rPr lang="en-US" sz="1200"/>
              <a:t> </a:t>
            </a:r>
            <a:r>
              <a:rPr lang="en-US" sz="1200" err="1"/>
              <a:t>niferoedd</a:t>
            </a:r>
            <a:r>
              <a:rPr lang="en-US" sz="1200"/>
              <a:t> </a:t>
            </a:r>
            <a:r>
              <a:rPr lang="en-US" sz="1200" err="1"/>
              <a:t>arwyddocaol</a:t>
            </a:r>
            <a:r>
              <a:rPr lang="en-US" sz="1200"/>
              <a:t> o </a:t>
            </a:r>
            <a:r>
              <a:rPr lang="en-US" sz="1200" err="1"/>
              <a:t>ddisgyblion</a:t>
            </a:r>
            <a:r>
              <a:rPr lang="en-US" sz="1200"/>
              <a:t> </a:t>
            </a:r>
            <a:r>
              <a:rPr lang="en-US" sz="1200" err="1"/>
              <a:t>oedd</a:t>
            </a:r>
            <a:r>
              <a:rPr lang="en-US" sz="1200"/>
              <a:t> </a:t>
            </a:r>
            <a:r>
              <a:rPr lang="en-US" sz="1200" err="1"/>
              <a:t>yn</a:t>
            </a:r>
            <a:r>
              <a:rPr lang="en-US" sz="1200"/>
              <a:t> </a:t>
            </a:r>
            <a:r>
              <a:rPr lang="en-US" sz="1200" err="1"/>
              <a:t>ffeindio</a:t>
            </a:r>
            <a:r>
              <a:rPr lang="en-US" sz="1200"/>
              <a:t> </a:t>
            </a:r>
            <a:r>
              <a:rPr lang="en-US" sz="1200" err="1"/>
              <a:t>hin</a:t>
            </a:r>
            <a:r>
              <a:rPr lang="en-US" sz="1200"/>
              <a:t> </a:t>
            </a:r>
            <a:r>
              <a:rPr lang="en-US" sz="1200" err="1"/>
              <a:t>anodddatblygu</a:t>
            </a:r>
            <a:r>
              <a:rPr lang="en-US" sz="1200"/>
              <a:t> </a:t>
            </a:r>
            <a:r>
              <a:rPr lang="en-US" sz="1200" err="1"/>
              <a:t>sgiliau</a:t>
            </a:r>
            <a:r>
              <a:rPr lang="en-US" sz="1200"/>
              <a:t> </a:t>
            </a:r>
            <a:r>
              <a:rPr lang="en-US" sz="1200" err="1"/>
              <a:t>annibynnol</a:t>
            </a:r>
            <a:r>
              <a:rPr lang="en-US" sz="1200"/>
              <a:t> </a:t>
            </a:r>
          </a:p>
          <a:p>
            <a:pPr indent="-228600">
              <a:lnSpc>
                <a:spcPct val="100000"/>
              </a:lnSpc>
              <a:buFont typeface="Arial" panose="020B0604020202020204" pitchFamily="34" charset="0"/>
              <a:buChar char="•"/>
            </a:pPr>
            <a:r>
              <a:rPr lang="en-US" sz="1200">
                <a:sym typeface="Wingdings 2"/>
              </a:rPr>
              <a:t>±</a:t>
            </a:r>
            <a:r>
              <a:rPr lang="en-US" sz="1200"/>
              <a:t> </a:t>
            </a:r>
            <a:r>
              <a:rPr lang="en-US" sz="1200" err="1"/>
              <a:t>Roedd</a:t>
            </a:r>
            <a:r>
              <a:rPr lang="en-US" sz="1200"/>
              <a:t> y </a:t>
            </a:r>
            <a:r>
              <a:rPr lang="en-US" sz="1200" err="1"/>
              <a:t>niferoedd</a:t>
            </a:r>
            <a:r>
              <a:rPr lang="en-US" sz="1200"/>
              <a:t> </a:t>
            </a:r>
            <a:r>
              <a:rPr lang="en-US" sz="1200" err="1"/>
              <a:t>oedd</a:t>
            </a:r>
            <a:r>
              <a:rPr lang="en-US" sz="1200"/>
              <a:t> </a:t>
            </a:r>
            <a:r>
              <a:rPr lang="en-US" sz="1200" err="1"/>
              <a:t>angen</a:t>
            </a:r>
            <a:r>
              <a:rPr lang="en-US" sz="1200"/>
              <a:t> </a:t>
            </a:r>
            <a:r>
              <a:rPr lang="en-US" sz="1200" err="1"/>
              <a:t>cymorth</a:t>
            </a:r>
            <a:r>
              <a:rPr lang="en-US" sz="1200"/>
              <a:t> </a:t>
            </a:r>
            <a:r>
              <a:rPr lang="en-US" sz="1200" err="1"/>
              <a:t>efo</a:t>
            </a:r>
            <a:r>
              <a:rPr lang="en-US" sz="1200"/>
              <a:t> </a:t>
            </a:r>
            <a:r>
              <a:rPr lang="en-US" sz="1200" err="1"/>
              <a:t>ei</a:t>
            </a:r>
            <a:r>
              <a:rPr lang="en-US" sz="1200"/>
              <a:t> </a:t>
            </a:r>
            <a:r>
              <a:rPr lang="en-US" sz="1200" err="1"/>
              <a:t>ymddygiad</a:t>
            </a:r>
            <a:r>
              <a:rPr lang="en-US" sz="1200"/>
              <a:t> </a:t>
            </a:r>
            <a:r>
              <a:rPr lang="en-US" sz="1200" err="1"/>
              <a:t>yn</a:t>
            </a:r>
            <a:r>
              <a:rPr lang="en-US" sz="1200"/>
              <a:t> </a:t>
            </a:r>
            <a:r>
              <a:rPr lang="en-US" sz="1200" err="1"/>
              <a:t>achosi</a:t>
            </a:r>
            <a:r>
              <a:rPr lang="en-US" sz="1200"/>
              <a:t> </a:t>
            </a:r>
            <a:r>
              <a:rPr lang="en-US" sz="1200" err="1"/>
              <a:t>pryder</a:t>
            </a:r>
            <a:r>
              <a:rPr lang="en-US" sz="1200"/>
              <a:t>  </a:t>
            </a:r>
            <a:r>
              <a:rPr lang="en-US" sz="1200" err="1"/>
              <a:t>mewn</a:t>
            </a:r>
            <a:r>
              <a:rPr lang="en-US" sz="1200"/>
              <a:t> </a:t>
            </a:r>
            <a:r>
              <a:rPr lang="en-US" sz="1200" err="1"/>
              <a:t>rhai</a:t>
            </a:r>
            <a:r>
              <a:rPr lang="en-US" sz="1200"/>
              <a:t> </a:t>
            </a:r>
            <a:r>
              <a:rPr lang="en-US" sz="1200" err="1"/>
              <a:t>achosion</a:t>
            </a:r>
            <a:r>
              <a:rPr lang="en-US" sz="1200"/>
              <a:t> </a:t>
            </a:r>
            <a:r>
              <a:rPr lang="en-US" sz="1200" err="1"/>
              <a:t>roedd</a:t>
            </a:r>
            <a:r>
              <a:rPr lang="en-US" sz="1200"/>
              <a:t> </a:t>
            </a:r>
            <a:r>
              <a:rPr lang="en-US" sz="1200" err="1"/>
              <a:t>yna</a:t>
            </a:r>
            <a:r>
              <a:rPr lang="en-US" sz="1200"/>
              <a:t> </a:t>
            </a:r>
            <a:r>
              <a:rPr lang="en-US" sz="1200" err="1"/>
              <a:t>effaith</a:t>
            </a:r>
            <a:r>
              <a:rPr lang="en-US" sz="1200"/>
              <a:t> </a:t>
            </a:r>
            <a:r>
              <a:rPr lang="en-US" sz="1200" err="1"/>
              <a:t>ar</a:t>
            </a:r>
            <a:r>
              <a:rPr lang="en-US" sz="1200"/>
              <a:t> </a:t>
            </a:r>
            <a:r>
              <a:rPr lang="en-US" sz="1200" err="1"/>
              <a:t>eigallu</a:t>
            </a:r>
            <a:r>
              <a:rPr lang="en-US" sz="1200"/>
              <a:t> </a:t>
            </a:r>
            <a:r>
              <a:rPr lang="en-US" sz="1200" err="1"/>
              <a:t>i</a:t>
            </a:r>
            <a:r>
              <a:rPr lang="en-US" sz="1200"/>
              <a:t> </a:t>
            </a:r>
            <a:r>
              <a:rPr lang="en-US" sz="1200" err="1"/>
              <a:t>ddatblygu</a:t>
            </a:r>
            <a:r>
              <a:rPr lang="en-US" sz="1200"/>
              <a:t> </a:t>
            </a:r>
            <a:r>
              <a:rPr lang="en-US" sz="1200" err="1"/>
              <a:t>yn</a:t>
            </a:r>
            <a:r>
              <a:rPr lang="en-US" sz="1200"/>
              <a:t> </a:t>
            </a:r>
            <a:r>
              <a:rPr lang="en-US" sz="1200" err="1"/>
              <a:t>academaidd</a:t>
            </a:r>
            <a:r>
              <a:rPr lang="en-US" sz="1200"/>
              <a:t>. </a:t>
            </a:r>
          </a:p>
          <a:p>
            <a:pPr indent="-228600">
              <a:lnSpc>
                <a:spcPct val="100000"/>
              </a:lnSpc>
              <a:buFont typeface="Arial" panose="020B0604020202020204" pitchFamily="34" charset="0"/>
              <a:buChar char="•"/>
            </a:pPr>
            <a:r>
              <a:rPr lang="en-US" sz="1200">
                <a:sym typeface="Wingdings 2"/>
              </a:rPr>
              <a:t>±</a:t>
            </a:r>
            <a:r>
              <a:rPr lang="en-US" sz="1200"/>
              <a:t> Ysgol </a:t>
            </a:r>
            <a:r>
              <a:rPr lang="en-US" sz="1200" err="1"/>
              <a:t>yn</a:t>
            </a:r>
            <a:r>
              <a:rPr lang="en-US" sz="1200"/>
              <a:t> </a:t>
            </a:r>
            <a:r>
              <a:rPr lang="en-US" sz="1200" err="1"/>
              <a:t>wneud</a:t>
            </a:r>
            <a:r>
              <a:rPr lang="en-US" sz="1200"/>
              <a:t> ‘</a:t>
            </a:r>
            <a:r>
              <a:rPr lang="en-US" sz="1200" err="1"/>
              <a:t>amser</a:t>
            </a:r>
            <a:r>
              <a:rPr lang="en-US" sz="1200"/>
              <a:t> </a:t>
            </a:r>
            <a:r>
              <a:rPr lang="en-US" sz="1200" err="1"/>
              <a:t>antur</a:t>
            </a:r>
            <a:r>
              <a:rPr lang="en-US" sz="1200"/>
              <a:t>’ </a:t>
            </a:r>
            <a:r>
              <a:rPr lang="en-US" sz="1200" err="1"/>
              <a:t>pob</a:t>
            </a:r>
            <a:r>
              <a:rPr lang="en-US" sz="1200"/>
              <a:t> </a:t>
            </a:r>
            <a:r>
              <a:rPr lang="en-US" sz="1200" err="1"/>
              <a:t>dydd</a:t>
            </a:r>
            <a:r>
              <a:rPr lang="en-US" sz="1200"/>
              <a:t> </a:t>
            </a:r>
            <a:r>
              <a:rPr lang="en-US" sz="1200" err="1"/>
              <a:t>Gwener</a:t>
            </a:r>
            <a:r>
              <a:rPr lang="en-US" sz="1200"/>
              <a:t> am bob </a:t>
            </a:r>
            <a:r>
              <a:rPr lang="en-US" sz="1200" err="1"/>
              <a:t>disgybl</a:t>
            </a:r>
            <a:r>
              <a:rPr lang="en-US" sz="1200"/>
              <a:t> </a:t>
            </a:r>
            <a:r>
              <a:rPr lang="en-US" sz="1200" err="1"/>
              <a:t>yn</a:t>
            </a:r>
            <a:r>
              <a:rPr lang="en-US" sz="1200"/>
              <a:t> </a:t>
            </a:r>
            <a:r>
              <a:rPr lang="en-US" sz="1200" err="1"/>
              <a:t>flwyddyn</a:t>
            </a:r>
            <a:r>
              <a:rPr lang="en-US" sz="1200"/>
              <a:t> tri a </a:t>
            </a:r>
            <a:r>
              <a:rPr lang="en-US" sz="1200" err="1"/>
              <a:t>chwech</a:t>
            </a:r>
            <a:r>
              <a:rPr lang="en-US" sz="1200"/>
              <a:t>. </a:t>
            </a:r>
          </a:p>
          <a:p>
            <a:pPr indent="-228600">
              <a:lnSpc>
                <a:spcPct val="100000"/>
              </a:lnSpc>
              <a:buFont typeface="Arial" panose="020B0604020202020204" pitchFamily="34" charset="0"/>
              <a:buChar char="•"/>
            </a:pPr>
            <a:r>
              <a:rPr lang="en-US" sz="1200">
                <a:sym typeface="Wingdings 2"/>
              </a:rPr>
              <a:t>±</a:t>
            </a:r>
            <a:r>
              <a:rPr lang="en-US" sz="1200"/>
              <a:t>  </a:t>
            </a:r>
            <a:r>
              <a:rPr lang="en-US" sz="1200" err="1"/>
              <a:t>Credodd</a:t>
            </a:r>
            <a:r>
              <a:rPr lang="en-US" sz="1200"/>
              <a:t> </a:t>
            </a:r>
            <a:r>
              <a:rPr lang="en-US" sz="1200" err="1"/>
              <a:t>thorndike</a:t>
            </a:r>
            <a:r>
              <a:rPr lang="en-US" sz="1200"/>
              <a:t> </a:t>
            </a:r>
            <a:r>
              <a:rPr lang="en-US" sz="1200" err="1"/>
              <a:t>fod</a:t>
            </a:r>
            <a:r>
              <a:rPr lang="en-US" sz="1200"/>
              <a:t> </a:t>
            </a:r>
            <a:r>
              <a:rPr lang="en-US" sz="1200" err="1"/>
              <a:t>addysgu</a:t>
            </a:r>
            <a:r>
              <a:rPr lang="en-US" sz="1200"/>
              <a:t> </a:t>
            </a:r>
            <a:r>
              <a:rPr lang="en-US" sz="1200" err="1"/>
              <a:t>yn</a:t>
            </a:r>
            <a:r>
              <a:rPr lang="en-US" sz="1200"/>
              <a:t> </a:t>
            </a:r>
            <a:r>
              <a:rPr lang="en-US" sz="1200" err="1"/>
              <a:t>digwydd</a:t>
            </a:r>
            <a:r>
              <a:rPr lang="en-US" sz="1200"/>
              <a:t> pan </a:t>
            </a:r>
            <a:r>
              <a:rPr lang="en-US" sz="1200" err="1"/>
              <a:t>mae</a:t>
            </a:r>
            <a:r>
              <a:rPr lang="en-US" sz="1200"/>
              <a:t> </a:t>
            </a:r>
            <a:r>
              <a:rPr lang="en-US" sz="1200" err="1"/>
              <a:t>yna</a:t>
            </a:r>
            <a:r>
              <a:rPr lang="en-US" sz="1200"/>
              <a:t> </a:t>
            </a:r>
            <a:r>
              <a:rPr lang="en-US" sz="1200" err="1"/>
              <a:t>gysylltiad</a:t>
            </a:r>
            <a:r>
              <a:rPr lang="en-US" sz="1200"/>
              <a:t> </a:t>
            </a:r>
            <a:r>
              <a:rPr lang="en-US" sz="1200" err="1"/>
              <a:t>rhwng</a:t>
            </a:r>
            <a:r>
              <a:rPr lang="en-US" sz="1200"/>
              <a:t> y </a:t>
            </a:r>
            <a:r>
              <a:rPr lang="en-US" sz="1200" err="1"/>
              <a:t>stimiwlus</a:t>
            </a:r>
            <a:r>
              <a:rPr lang="en-US" sz="1200"/>
              <a:t> </a:t>
            </a:r>
            <a:r>
              <a:rPr lang="en-US" sz="1200" err="1"/>
              <a:t>ar</a:t>
            </a:r>
            <a:r>
              <a:rPr lang="en-US" sz="1200"/>
              <a:t> </a:t>
            </a:r>
            <a:r>
              <a:rPr lang="en-US" sz="1200" err="1"/>
              <a:t>ymateb</a:t>
            </a:r>
            <a:r>
              <a:rPr lang="en-US" sz="1200"/>
              <a:t>, a </a:t>
            </a:r>
            <a:r>
              <a:rPr lang="en-US" sz="1200" err="1"/>
              <a:t>bydd</a:t>
            </a:r>
            <a:r>
              <a:rPr lang="en-US" sz="1200"/>
              <a:t> y </a:t>
            </a:r>
            <a:r>
              <a:rPr lang="en-US" sz="1200" err="1"/>
              <a:t>cysylltiadyn</a:t>
            </a:r>
            <a:r>
              <a:rPr lang="en-US" sz="1200"/>
              <a:t> </a:t>
            </a:r>
            <a:r>
              <a:rPr lang="en-US" sz="1200" err="1"/>
              <a:t>cryfhau</a:t>
            </a:r>
            <a:r>
              <a:rPr lang="en-US" sz="1200"/>
              <a:t> </a:t>
            </a:r>
            <a:r>
              <a:rPr lang="en-US" sz="1200" err="1"/>
              <a:t>wrth</a:t>
            </a:r>
            <a:r>
              <a:rPr lang="en-US" sz="1200"/>
              <a:t> </a:t>
            </a:r>
            <a:r>
              <a:rPr lang="en-US" sz="1200" err="1"/>
              <a:t>ailadrodd</a:t>
            </a:r>
            <a:r>
              <a:rPr lang="en-US" sz="1200"/>
              <a:t>.</a:t>
            </a:r>
          </a:p>
          <a:p>
            <a:pPr indent="-228600">
              <a:lnSpc>
                <a:spcPct val="100000"/>
              </a:lnSpc>
              <a:buFont typeface="Arial" panose="020B0604020202020204" pitchFamily="34" charset="0"/>
              <a:buChar char="•"/>
            </a:pPr>
            <a:r>
              <a:rPr lang="en-US" sz="1200">
                <a:sym typeface="Wingdings 2"/>
              </a:rPr>
              <a:t>±</a:t>
            </a:r>
            <a:r>
              <a:rPr lang="en-US" sz="1200"/>
              <a:t>Fe </a:t>
            </a:r>
            <a:r>
              <a:rPr lang="en-US" sz="1200" err="1"/>
              <a:t>dwedodd</a:t>
            </a:r>
            <a:r>
              <a:rPr lang="en-US" sz="1200"/>
              <a:t> mcleod, 2018</a:t>
            </a:r>
          </a:p>
          <a:p>
            <a:pPr indent="-228600">
              <a:lnSpc>
                <a:spcPct val="100000"/>
              </a:lnSpc>
              <a:buFont typeface="Arial" panose="020B0604020202020204" pitchFamily="34" charset="0"/>
              <a:buChar char="•"/>
            </a:pPr>
            <a:r>
              <a:rPr lang="en-US" sz="1200" i="1"/>
              <a:t>Thorndike’s “law of effect” stated that a behavior that is followed by pleasant or desirable consequences is likely to be repeated, while behavior that is followed by undesirable consequences is less likely to be repeated (McLeod, 2018). </a:t>
            </a:r>
            <a:endParaRPr lang="en-US" sz="1200"/>
          </a:p>
          <a:p>
            <a:pPr indent="-228600">
              <a:lnSpc>
                <a:spcPct val="100000"/>
              </a:lnSpc>
              <a:buFont typeface="Arial" panose="020B0604020202020204" pitchFamily="34" charset="0"/>
              <a:buChar char="•"/>
            </a:pPr>
            <a:r>
              <a:rPr lang="en-US" sz="1200">
                <a:sym typeface="Wingdings 2"/>
              </a:rPr>
              <a:t>±</a:t>
            </a:r>
            <a:r>
              <a:rPr lang="en-US" sz="1200" i="1"/>
              <a:t>The teacher communicates appropriate levels of challenge and expectations of learners which are reflected in the quality and achievement in their learning.”(</a:t>
            </a:r>
            <a:r>
              <a:rPr lang="en-US" sz="1200" i="1" err="1"/>
              <a:t>llywodraeth</a:t>
            </a:r>
            <a:r>
              <a:rPr lang="en-US" sz="1200" i="1"/>
              <a:t> </a:t>
            </a:r>
            <a:r>
              <a:rPr lang="en-US" sz="1200" i="1" err="1"/>
              <a:t>cymru</a:t>
            </a:r>
            <a:r>
              <a:rPr lang="en-US" sz="1200" i="1"/>
              <a:t>, 2017)</a:t>
            </a:r>
            <a:endParaRPr lang="en-US" sz="1200"/>
          </a:p>
          <a:p>
            <a:pPr indent="-228600">
              <a:lnSpc>
                <a:spcPct val="100000"/>
              </a:lnSpc>
              <a:buFont typeface="Arial" panose="020B0604020202020204" pitchFamily="34" charset="0"/>
              <a:buChar char="•"/>
            </a:pPr>
            <a:endParaRPr lang="en-US" sz="700"/>
          </a:p>
        </p:txBody>
      </p:sp>
      <p:pic>
        <p:nvPicPr>
          <p:cNvPr id="3" name="Picture 2" descr="Two girls playing in a puddle&#10;&#10;Description automatically generated">
            <a:extLst>
              <a:ext uri="{FF2B5EF4-FFF2-40B4-BE49-F238E27FC236}">
                <a16:creationId xmlns:a16="http://schemas.microsoft.com/office/drawing/2014/main" id="{6250B089-C05A-84D9-A54E-96DA50A3E0C4}"/>
              </a:ext>
            </a:extLst>
          </p:cNvPr>
          <p:cNvPicPr>
            <a:picLocks noChangeAspect="1"/>
          </p:cNvPicPr>
          <p:nvPr/>
        </p:nvPicPr>
        <p:blipFill>
          <a:blip r:embed="rId4"/>
          <a:srcRect l="5014" r="1064" b="-2"/>
          <a:stretch/>
        </p:blipFill>
        <p:spPr>
          <a:xfrm>
            <a:off x="6096662" y="1052577"/>
            <a:ext cx="4817466" cy="3423812"/>
          </a:xfrm>
          <a:prstGeom prst="rect">
            <a:avLst/>
          </a:prstGeom>
        </p:spPr>
      </p:pic>
      <p:sp>
        <p:nvSpPr>
          <p:cNvPr id="5" name="TextBox 4">
            <a:extLst>
              <a:ext uri="{FF2B5EF4-FFF2-40B4-BE49-F238E27FC236}">
                <a16:creationId xmlns:a16="http://schemas.microsoft.com/office/drawing/2014/main" id="{5046296E-7D91-0A09-8E02-4AA24448CFDD}"/>
              </a:ext>
            </a:extLst>
          </p:cNvPr>
          <p:cNvSpPr txBox="1"/>
          <p:nvPr/>
        </p:nvSpPr>
        <p:spPr>
          <a:xfrm>
            <a:off x="5149215" y="3971290"/>
            <a:ext cx="1938528" cy="2584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6" name="TextBox 5">
            <a:extLst>
              <a:ext uri="{FF2B5EF4-FFF2-40B4-BE49-F238E27FC236}">
                <a16:creationId xmlns:a16="http://schemas.microsoft.com/office/drawing/2014/main" id="{63EF2F67-4E18-CDBA-F447-B36B3887D59C}"/>
              </a:ext>
            </a:extLst>
          </p:cNvPr>
          <p:cNvSpPr txBox="1"/>
          <p:nvPr/>
        </p:nvSpPr>
        <p:spPr>
          <a:xfrm>
            <a:off x="6979478" y="5322956"/>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i="1" err="1"/>
              <a:t>Froddo</a:t>
            </a:r>
            <a:r>
              <a:rPr lang="en-US" sz="1200" i="1"/>
              <a:t> (2016)</a:t>
            </a:r>
          </a:p>
        </p:txBody>
      </p:sp>
    </p:spTree>
    <p:extLst>
      <p:ext uri="{BB962C8B-B14F-4D97-AF65-F5344CB8AC3E}">
        <p14:creationId xmlns:p14="http://schemas.microsoft.com/office/powerpoint/2010/main" val="26218411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2" name="Picture 11">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4" name="Rectangle 13">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8" name="Group 17">
            <a:extLst>
              <a:ext uri="{FF2B5EF4-FFF2-40B4-BE49-F238E27FC236}">
                <a16:creationId xmlns:a16="http://schemas.microsoft.com/office/drawing/2014/main" id="{8D6FD602-3113-4FC4-982F-15099614D2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3048" y="0"/>
            <a:ext cx="7724071" cy="6858000"/>
            <a:chOff x="4464881" y="0"/>
            <a:chExt cx="7724071" cy="6858000"/>
          </a:xfrm>
        </p:grpSpPr>
        <p:pic>
          <p:nvPicPr>
            <p:cNvPr id="19" name="Picture 18">
              <a:extLst>
                <a:ext uri="{FF2B5EF4-FFF2-40B4-BE49-F238E27FC236}">
                  <a16:creationId xmlns:a16="http://schemas.microsoft.com/office/drawing/2014/main" id="{8B8C81AF-BEDB-486F-AB26-181C63BF14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0" name="Picture 19">
              <a:extLst>
                <a:ext uri="{FF2B5EF4-FFF2-40B4-BE49-F238E27FC236}">
                  <a16:creationId xmlns:a16="http://schemas.microsoft.com/office/drawing/2014/main" id="{E08D8EF1-80CA-4FAD-BD38-F379CECC367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6AB1363A-690A-6206-F2B0-42D90B5D2D69}"/>
              </a:ext>
            </a:extLst>
          </p:cNvPr>
          <p:cNvSpPr>
            <a:spLocks noGrp="1"/>
          </p:cNvSpPr>
          <p:nvPr>
            <p:ph type="title"/>
          </p:nvPr>
        </p:nvSpPr>
        <p:spPr>
          <a:xfrm>
            <a:off x="5638800" y="45862"/>
            <a:ext cx="5867400" cy="1664573"/>
          </a:xfrm>
        </p:spPr>
        <p:txBody>
          <a:bodyPr vert="horz" lIns="91440" tIns="45720" rIns="91440" bIns="45720" rtlCol="0" anchor="ctr">
            <a:normAutofit/>
          </a:bodyPr>
          <a:lstStyle/>
          <a:p>
            <a:r>
              <a:rPr lang="en-US" sz="4400"/>
              <a:t>Astudiaeth achos 3 </a:t>
            </a:r>
          </a:p>
        </p:txBody>
      </p:sp>
      <p:pic>
        <p:nvPicPr>
          <p:cNvPr id="5" name="Picture Placeholder 4" descr="A person and a child sitting at a table with colored pencils&#10;&#10;Description automatically generated">
            <a:extLst>
              <a:ext uri="{FF2B5EF4-FFF2-40B4-BE49-F238E27FC236}">
                <a16:creationId xmlns:a16="http://schemas.microsoft.com/office/drawing/2014/main" id="{51BAA8FB-26DD-DC37-9064-E18038303D6D}"/>
              </a:ext>
            </a:extLst>
          </p:cNvPr>
          <p:cNvPicPr>
            <a:picLocks noGrp="1" noChangeAspect="1"/>
          </p:cNvPicPr>
          <p:nvPr>
            <p:ph type="pic" idx="1"/>
          </p:nvPr>
        </p:nvPicPr>
        <p:blipFill>
          <a:blip r:embed="rId5"/>
          <a:srcRect l="7701" r="7701"/>
          <a:stretch/>
        </p:blipFill>
        <p:spPr>
          <a:xfrm>
            <a:off x="606552" y="1608335"/>
            <a:ext cx="4724400" cy="3727674"/>
          </a:xfrm>
          <a:prstGeom prst="rect">
            <a:avLst/>
          </a:prstGeom>
        </p:spPr>
      </p:pic>
      <p:sp>
        <p:nvSpPr>
          <p:cNvPr id="4" name="Text Placeholder 3">
            <a:extLst>
              <a:ext uri="{FF2B5EF4-FFF2-40B4-BE49-F238E27FC236}">
                <a16:creationId xmlns:a16="http://schemas.microsoft.com/office/drawing/2014/main" id="{B81CECFF-5F15-E8BC-0ABB-F1DA858114CC}"/>
              </a:ext>
            </a:extLst>
          </p:cNvPr>
          <p:cNvSpPr>
            <a:spLocks noGrp="1"/>
          </p:cNvSpPr>
          <p:nvPr>
            <p:ph type="body" sz="half" idx="2"/>
          </p:nvPr>
        </p:nvSpPr>
        <p:spPr>
          <a:xfrm>
            <a:off x="5605730" y="1241044"/>
            <a:ext cx="5867022" cy="3928822"/>
          </a:xfrm>
        </p:spPr>
        <p:txBody>
          <a:bodyPr vert="horz" lIns="91440" tIns="45720" rIns="91440" bIns="45720" rtlCol="0" anchor="t">
            <a:noAutofit/>
          </a:bodyPr>
          <a:lstStyle/>
          <a:p>
            <a:pPr indent="-228600">
              <a:lnSpc>
                <a:spcPct val="100000"/>
              </a:lnSpc>
              <a:buFont typeface="Arial" panose="020B0604020202020204" pitchFamily="34" charset="0"/>
              <a:buChar char="•"/>
            </a:pPr>
            <a:r>
              <a:rPr lang="en-US" sz="1200">
                <a:sym typeface="Wingdings 2"/>
              </a:rPr>
              <a:t>±</a:t>
            </a:r>
            <a:r>
              <a:rPr lang="en-US" sz="1200"/>
              <a:t>"Collaborative approach to supporting </a:t>
            </a:r>
            <a:r>
              <a:rPr lang="en-US" sz="1200" err="1"/>
              <a:t>posotive</a:t>
            </a:r>
            <a:r>
              <a:rPr lang="en-US" sz="1200"/>
              <a:t> </a:t>
            </a:r>
            <a:r>
              <a:rPr lang="en-US" sz="1200" err="1"/>
              <a:t>behaviour</a:t>
            </a:r>
            <a:r>
              <a:rPr lang="en-US" sz="1200"/>
              <a:t>" (</a:t>
            </a:r>
            <a:r>
              <a:rPr lang="en-US" sz="1200" err="1"/>
              <a:t>estyn</a:t>
            </a:r>
            <a:r>
              <a:rPr lang="en-US" sz="1200"/>
              <a:t> 2018)</a:t>
            </a:r>
          </a:p>
          <a:p>
            <a:pPr indent="-228600">
              <a:lnSpc>
                <a:spcPct val="100000"/>
              </a:lnSpc>
              <a:buFont typeface="Arial" panose="020B0604020202020204" pitchFamily="34" charset="0"/>
              <a:buChar char="•"/>
            </a:pPr>
            <a:r>
              <a:rPr lang="en-US" sz="1200">
                <a:sym typeface="Wingdings 2"/>
              </a:rPr>
              <a:t>±</a:t>
            </a:r>
            <a:r>
              <a:rPr lang="en-US" sz="1200"/>
              <a:t>Mae </a:t>
            </a:r>
            <a:r>
              <a:rPr lang="en-US" sz="1200" err="1"/>
              <a:t>ysgol</a:t>
            </a:r>
            <a:r>
              <a:rPr lang="en-US" sz="1200"/>
              <a:t> y </a:t>
            </a:r>
            <a:r>
              <a:rPr lang="en-US" sz="1200" err="1"/>
              <a:t>gogarth</a:t>
            </a:r>
            <a:r>
              <a:rPr lang="en-US" sz="1200"/>
              <a:t> </a:t>
            </a:r>
            <a:r>
              <a:rPr lang="en-US" sz="1200" err="1"/>
              <a:t>yn</a:t>
            </a:r>
            <a:r>
              <a:rPr lang="en-US" sz="1200"/>
              <a:t> Llandudno </a:t>
            </a:r>
            <a:r>
              <a:rPr lang="en-US" sz="1200" err="1"/>
              <a:t>yn</a:t>
            </a:r>
            <a:r>
              <a:rPr lang="en-US" sz="1200"/>
              <a:t> </a:t>
            </a:r>
            <a:r>
              <a:rPr lang="en-US" sz="1200" err="1"/>
              <a:t>ysgol</a:t>
            </a:r>
            <a:r>
              <a:rPr lang="en-US" sz="1200"/>
              <a:t> am </a:t>
            </a:r>
            <a:r>
              <a:rPr lang="en-US" sz="1200" err="1"/>
              <a:t>blant</a:t>
            </a:r>
            <a:r>
              <a:rPr lang="en-US" sz="1200"/>
              <a:t> ag </a:t>
            </a:r>
            <a:r>
              <a:rPr lang="en-US" sz="1200" err="1"/>
              <a:t>anghenion</a:t>
            </a:r>
            <a:r>
              <a:rPr lang="en-US" sz="1200"/>
              <a:t> </a:t>
            </a:r>
            <a:r>
              <a:rPr lang="en-US" sz="1200" err="1"/>
              <a:t>ddysgu</a:t>
            </a:r>
            <a:r>
              <a:rPr lang="en-US" sz="1200"/>
              <a:t> </a:t>
            </a:r>
            <a:r>
              <a:rPr lang="en-US" sz="1200" err="1"/>
              <a:t>ychwanegol</a:t>
            </a:r>
            <a:r>
              <a:rPr lang="en-US" sz="1200"/>
              <a:t>, </a:t>
            </a:r>
          </a:p>
          <a:p>
            <a:pPr indent="-228600">
              <a:lnSpc>
                <a:spcPct val="100000"/>
              </a:lnSpc>
              <a:buFont typeface="Arial" panose="020B0604020202020204" pitchFamily="34" charset="0"/>
              <a:buChar char="•"/>
            </a:pPr>
            <a:r>
              <a:rPr lang="en-US" sz="1200">
                <a:sym typeface="Wingdings 2"/>
              </a:rPr>
              <a:t>±</a:t>
            </a:r>
            <a:r>
              <a:rPr lang="en-US" sz="1200"/>
              <a:t> </a:t>
            </a:r>
            <a:r>
              <a:rPr lang="en-US" sz="1200" err="1"/>
              <a:t>Ffocws</a:t>
            </a:r>
            <a:r>
              <a:rPr lang="en-US" sz="1200"/>
              <a:t> </a:t>
            </a:r>
            <a:r>
              <a:rPr lang="en-US" sz="1200" err="1"/>
              <a:t>yr</a:t>
            </a:r>
            <a:r>
              <a:rPr lang="en-US" sz="1200"/>
              <a:t> </a:t>
            </a:r>
            <a:r>
              <a:rPr lang="en-US" sz="1200" err="1"/>
              <a:t>ysgol</a:t>
            </a:r>
            <a:r>
              <a:rPr lang="en-US" sz="1200"/>
              <a:t> </a:t>
            </a:r>
            <a:r>
              <a:rPr lang="en-US" sz="1200" err="1"/>
              <a:t>yw</a:t>
            </a:r>
            <a:r>
              <a:rPr lang="en-US" sz="1200"/>
              <a:t> </a:t>
            </a:r>
            <a:r>
              <a:rPr lang="en-US" sz="1200" err="1"/>
              <a:t>datblygu</a:t>
            </a:r>
            <a:r>
              <a:rPr lang="en-US" sz="1200"/>
              <a:t> </a:t>
            </a:r>
            <a:r>
              <a:rPr lang="en-US" sz="1200" err="1"/>
              <a:t>ymagwedd</a:t>
            </a:r>
            <a:r>
              <a:rPr lang="en-US" sz="1200"/>
              <a:t> </a:t>
            </a:r>
            <a:r>
              <a:rPr lang="en-US" sz="1200" err="1"/>
              <a:t>ymddygiad</a:t>
            </a:r>
            <a:r>
              <a:rPr lang="en-US" sz="1200"/>
              <a:t> </a:t>
            </a:r>
            <a:r>
              <a:rPr lang="en-US" sz="1200" err="1"/>
              <a:t>positif</a:t>
            </a:r>
            <a:r>
              <a:rPr lang="en-US" sz="1200"/>
              <a:t> </a:t>
            </a:r>
            <a:r>
              <a:rPr lang="en-US" sz="1200" err="1"/>
              <a:t>trwy’r</a:t>
            </a:r>
            <a:r>
              <a:rPr lang="en-US" sz="1200"/>
              <a:t> </a:t>
            </a:r>
            <a:r>
              <a:rPr lang="en-US" sz="1200" err="1"/>
              <a:t>ysgol</a:t>
            </a:r>
            <a:r>
              <a:rPr lang="en-US" sz="1200"/>
              <a:t> </a:t>
            </a:r>
            <a:r>
              <a:rPr lang="en-US" sz="1200" err="1"/>
              <a:t>i</a:t>
            </a:r>
            <a:r>
              <a:rPr lang="en-US" sz="1200"/>
              <a:t> </a:t>
            </a:r>
            <a:r>
              <a:rPr lang="en-US" sz="1200" err="1"/>
              <a:t>gyd</a:t>
            </a:r>
            <a:r>
              <a:rPr lang="en-US" sz="1200"/>
              <a:t>, </a:t>
            </a:r>
            <a:r>
              <a:rPr lang="en-US" sz="1200" err="1"/>
              <a:t>gyda</a:t>
            </a:r>
            <a:r>
              <a:rPr lang="en-US" sz="1200"/>
              <a:t> </a:t>
            </a:r>
            <a:r>
              <a:rPr lang="en-US" sz="1200" err="1"/>
              <a:t>disgyblion</a:t>
            </a:r>
            <a:r>
              <a:rPr lang="en-US" sz="1200"/>
              <a:t> </a:t>
            </a:r>
            <a:r>
              <a:rPr lang="en-US" sz="1200" err="1"/>
              <a:t>yn</a:t>
            </a:r>
            <a:r>
              <a:rPr lang="en-US" sz="1200"/>
              <a:t> </a:t>
            </a:r>
            <a:r>
              <a:rPr lang="en-US" sz="1200" err="1"/>
              <a:t>rheoli</a:t>
            </a:r>
            <a:r>
              <a:rPr lang="en-US" sz="1200"/>
              <a:t> </a:t>
            </a:r>
            <a:r>
              <a:rPr lang="en-US" sz="1200" err="1"/>
              <a:t>eiymddygiad</a:t>
            </a:r>
            <a:r>
              <a:rPr lang="en-US" sz="1200"/>
              <a:t> </a:t>
            </a:r>
            <a:r>
              <a:rPr lang="en-US" sz="1200" err="1"/>
              <a:t>ei</a:t>
            </a:r>
            <a:r>
              <a:rPr lang="en-US" sz="1200"/>
              <a:t> </a:t>
            </a:r>
            <a:r>
              <a:rPr lang="en-US" sz="1200" err="1"/>
              <a:t>hun</a:t>
            </a:r>
            <a:r>
              <a:rPr lang="en-US" sz="1200"/>
              <a:t>. </a:t>
            </a:r>
          </a:p>
          <a:p>
            <a:pPr indent="-228600">
              <a:lnSpc>
                <a:spcPct val="100000"/>
              </a:lnSpc>
              <a:buFont typeface="Arial" panose="020B0604020202020204" pitchFamily="34" charset="0"/>
              <a:buChar char="•"/>
            </a:pPr>
            <a:r>
              <a:rPr lang="en-US" sz="1200">
                <a:sym typeface="Wingdings 2"/>
              </a:rPr>
              <a:t>±</a:t>
            </a:r>
            <a:r>
              <a:rPr lang="en-US" sz="1200"/>
              <a:t>Un </a:t>
            </a:r>
            <a:r>
              <a:rPr lang="en-US" sz="1200" err="1"/>
              <a:t>agwedd</a:t>
            </a:r>
            <a:r>
              <a:rPr lang="en-US" sz="1200"/>
              <a:t> </a:t>
            </a:r>
            <a:r>
              <a:rPr lang="en-US" sz="1200" err="1"/>
              <a:t>mae’r</a:t>
            </a:r>
            <a:r>
              <a:rPr lang="en-US" sz="1200"/>
              <a:t> </a:t>
            </a:r>
            <a:r>
              <a:rPr lang="en-US" sz="1200" err="1"/>
              <a:t>ysgol</a:t>
            </a:r>
            <a:r>
              <a:rPr lang="en-US" sz="1200"/>
              <a:t> </a:t>
            </a:r>
            <a:r>
              <a:rPr lang="en-US" sz="1200" err="1"/>
              <a:t>wedi</a:t>
            </a:r>
            <a:r>
              <a:rPr lang="en-US" sz="1200"/>
              <a:t> </a:t>
            </a:r>
            <a:r>
              <a:rPr lang="en-US" sz="1200" err="1"/>
              <a:t>ei</a:t>
            </a:r>
            <a:r>
              <a:rPr lang="en-US" sz="1200"/>
              <a:t> </a:t>
            </a:r>
            <a:r>
              <a:rPr lang="en-US" sz="1200" err="1"/>
              <a:t>datblygu</a:t>
            </a:r>
            <a:r>
              <a:rPr lang="en-US" sz="1200"/>
              <a:t> </a:t>
            </a:r>
            <a:r>
              <a:rPr lang="en-US" sz="1200" err="1"/>
              <a:t>gyda</a:t>
            </a:r>
            <a:r>
              <a:rPr lang="en-US" sz="1200"/>
              <a:t> help </a:t>
            </a:r>
            <a:r>
              <a:rPr lang="en-US" sz="1200" err="1"/>
              <a:t>o’r</a:t>
            </a:r>
            <a:r>
              <a:rPr lang="en-US" sz="1200"/>
              <a:t> </a:t>
            </a:r>
            <a:r>
              <a:rPr lang="en-US" sz="1200" err="1"/>
              <a:t>tîm</a:t>
            </a:r>
            <a:r>
              <a:rPr lang="en-US" sz="1200"/>
              <a:t> </a:t>
            </a:r>
            <a:r>
              <a:rPr lang="en-US" sz="1200" err="1"/>
              <a:t>yn</a:t>
            </a:r>
            <a:r>
              <a:rPr lang="en-US" sz="1200"/>
              <a:t> </a:t>
            </a:r>
            <a:r>
              <a:rPr lang="en-US" sz="1200" err="1"/>
              <a:t>brifysgol</a:t>
            </a:r>
            <a:r>
              <a:rPr lang="en-US" sz="1200"/>
              <a:t> Bangor </a:t>
            </a:r>
            <a:r>
              <a:rPr lang="en-US" sz="1200" err="1"/>
              <a:t>yw</a:t>
            </a:r>
            <a:r>
              <a:rPr lang="en-US" sz="1200"/>
              <a:t> STEPS,</a:t>
            </a:r>
          </a:p>
          <a:p>
            <a:pPr indent="-228600">
              <a:lnSpc>
                <a:spcPct val="100000"/>
              </a:lnSpc>
              <a:buFont typeface="Arial" panose="020B0604020202020204" pitchFamily="34" charset="0"/>
              <a:buChar char="•"/>
            </a:pPr>
            <a:r>
              <a:rPr lang="en-US" sz="1200">
                <a:sym typeface="Wingdings 2"/>
              </a:rPr>
              <a:t>±</a:t>
            </a:r>
            <a:r>
              <a:rPr lang="en-US" sz="1200"/>
              <a:t> </a:t>
            </a:r>
            <a:r>
              <a:rPr lang="en-US" sz="1200" err="1"/>
              <a:t>Mae’r</a:t>
            </a:r>
            <a:r>
              <a:rPr lang="en-US" sz="1200"/>
              <a:t> </a:t>
            </a:r>
            <a:r>
              <a:rPr lang="en-US" sz="1200" err="1"/>
              <a:t>ymagwedd</a:t>
            </a:r>
            <a:r>
              <a:rPr lang="en-US" sz="1200"/>
              <a:t> </a:t>
            </a:r>
            <a:r>
              <a:rPr lang="en-US" sz="1200" err="1"/>
              <a:t>ymddygiad</a:t>
            </a:r>
            <a:r>
              <a:rPr lang="en-US" sz="1200"/>
              <a:t> </a:t>
            </a:r>
            <a:r>
              <a:rPr lang="en-US" sz="1200" err="1"/>
              <a:t>positif</a:t>
            </a:r>
            <a:r>
              <a:rPr lang="en-US" sz="1200"/>
              <a:t> </a:t>
            </a:r>
            <a:r>
              <a:rPr lang="en-US" sz="1200" err="1"/>
              <a:t>trwy’r</a:t>
            </a:r>
            <a:r>
              <a:rPr lang="en-US" sz="1200"/>
              <a:t> </a:t>
            </a:r>
            <a:r>
              <a:rPr lang="en-US" sz="1200" err="1"/>
              <a:t>holl</a:t>
            </a:r>
            <a:r>
              <a:rPr lang="en-US" sz="1200"/>
              <a:t> </a:t>
            </a:r>
            <a:r>
              <a:rPr lang="en-US" sz="1200" err="1"/>
              <a:t>ysgol</a:t>
            </a:r>
            <a:r>
              <a:rPr lang="en-US" sz="1200"/>
              <a:t> </a:t>
            </a:r>
            <a:r>
              <a:rPr lang="en-US" sz="1200" err="1"/>
              <a:t>yn</a:t>
            </a:r>
            <a:r>
              <a:rPr lang="en-US" sz="1200"/>
              <a:t> </a:t>
            </a:r>
            <a:r>
              <a:rPr lang="en-US" sz="1200" err="1"/>
              <a:t>darparu</a:t>
            </a:r>
            <a:r>
              <a:rPr lang="en-US" sz="1200"/>
              <a:t> </a:t>
            </a:r>
            <a:r>
              <a:rPr lang="en-US" sz="1200" err="1"/>
              <a:t>cyfleoedd</a:t>
            </a:r>
            <a:r>
              <a:rPr lang="en-US" sz="1200"/>
              <a:t> o </a:t>
            </a:r>
            <a:r>
              <a:rPr lang="en-US" sz="1200" err="1"/>
              <a:t>gydnabyddiaeth</a:t>
            </a:r>
            <a:r>
              <a:rPr lang="en-US" sz="1200"/>
              <a:t> </a:t>
            </a:r>
            <a:r>
              <a:rPr lang="en-US" sz="1200" err="1"/>
              <a:t>i'r</a:t>
            </a:r>
            <a:r>
              <a:rPr lang="en-US" sz="1200"/>
              <a:t> </a:t>
            </a:r>
            <a:r>
              <a:rPr lang="en-US" sz="1200" err="1"/>
              <a:t>disgyblionam</a:t>
            </a:r>
            <a:r>
              <a:rPr lang="en-US" sz="1200"/>
              <a:t> </a:t>
            </a:r>
            <a:r>
              <a:rPr lang="en-US" sz="1200" err="1"/>
              <a:t>ei</a:t>
            </a:r>
            <a:r>
              <a:rPr lang="en-US" sz="1200"/>
              <a:t> </a:t>
            </a:r>
            <a:r>
              <a:rPr lang="en-US" sz="1200" err="1"/>
              <a:t>chynnydd</a:t>
            </a:r>
            <a:r>
              <a:rPr lang="en-US" sz="1200"/>
              <a:t> a </a:t>
            </a:r>
            <a:r>
              <a:rPr lang="en-US" sz="1200" err="1"/>
              <a:t>chyflawniadau</a:t>
            </a:r>
            <a:r>
              <a:rPr lang="en-US" sz="1200"/>
              <a:t>.</a:t>
            </a:r>
          </a:p>
          <a:p>
            <a:pPr indent="-228600">
              <a:lnSpc>
                <a:spcPct val="100000"/>
              </a:lnSpc>
              <a:buFont typeface="Arial" panose="020B0604020202020204" pitchFamily="34" charset="0"/>
              <a:buChar char="•"/>
            </a:pPr>
            <a:r>
              <a:rPr lang="en-US" sz="1200">
                <a:sym typeface="Wingdings 2"/>
              </a:rPr>
              <a:t>±</a:t>
            </a:r>
            <a:r>
              <a:rPr lang="en-US" sz="1200"/>
              <a:t>  </a:t>
            </a:r>
            <a:r>
              <a:rPr lang="en-US" sz="1200" err="1"/>
              <a:t>Ers</a:t>
            </a:r>
            <a:r>
              <a:rPr lang="en-US" sz="1200"/>
              <a:t> </a:t>
            </a:r>
            <a:r>
              <a:rPr lang="en-US" sz="1200" err="1"/>
              <a:t>I'r</a:t>
            </a:r>
            <a:r>
              <a:rPr lang="en-US" sz="1200"/>
              <a:t> </a:t>
            </a:r>
            <a:r>
              <a:rPr lang="en-US" sz="1200" err="1"/>
              <a:t>ysgol</a:t>
            </a:r>
            <a:r>
              <a:rPr lang="en-US" sz="1200"/>
              <a:t> </a:t>
            </a:r>
            <a:r>
              <a:rPr lang="en-US" sz="1200" err="1"/>
              <a:t>dod</a:t>
            </a:r>
            <a:r>
              <a:rPr lang="en-US" sz="1200"/>
              <a:t> </a:t>
            </a:r>
            <a:r>
              <a:rPr lang="en-US" sz="1200" err="1"/>
              <a:t>mewn</a:t>
            </a:r>
            <a:r>
              <a:rPr lang="en-US" sz="1200"/>
              <a:t> </a:t>
            </a:r>
            <a:r>
              <a:rPr lang="en-US" sz="1200" err="1"/>
              <a:t>ar</a:t>
            </a:r>
            <a:r>
              <a:rPr lang="en-US" sz="1200"/>
              <a:t> </a:t>
            </a:r>
            <a:r>
              <a:rPr lang="en-US" sz="1200" err="1"/>
              <a:t>newidiadau</a:t>
            </a:r>
            <a:r>
              <a:rPr lang="en-US" sz="1200"/>
              <a:t> </a:t>
            </a:r>
            <a:r>
              <a:rPr lang="en-US" sz="1200" err="1"/>
              <a:t>yma</a:t>
            </a:r>
            <a:r>
              <a:rPr lang="en-US" sz="1200"/>
              <a:t> </a:t>
            </a:r>
            <a:r>
              <a:rPr lang="en-US" sz="1200" err="1"/>
              <a:t>nad</a:t>
            </a:r>
            <a:r>
              <a:rPr lang="en-US" sz="1200"/>
              <a:t> </a:t>
            </a:r>
            <a:r>
              <a:rPr lang="en-US" sz="1200" err="1"/>
              <a:t>ydy</a:t>
            </a:r>
            <a:r>
              <a:rPr lang="en-US" sz="1200"/>
              <a:t> un </a:t>
            </a:r>
            <a:r>
              <a:rPr lang="en-US" sz="1200" err="1"/>
              <a:t>disgybl</a:t>
            </a:r>
            <a:r>
              <a:rPr lang="en-US" sz="1200"/>
              <a:t> </a:t>
            </a:r>
            <a:r>
              <a:rPr lang="en-US" sz="1200" err="1"/>
              <a:t>wedi</a:t>
            </a:r>
            <a:r>
              <a:rPr lang="en-US" sz="1200"/>
              <a:t> </a:t>
            </a:r>
            <a:r>
              <a:rPr lang="en-US" sz="1200" err="1"/>
              <a:t>cael</a:t>
            </a:r>
            <a:r>
              <a:rPr lang="en-US" sz="1200"/>
              <a:t> </a:t>
            </a:r>
            <a:r>
              <a:rPr lang="en-US" sz="1200" err="1"/>
              <a:t>ei</a:t>
            </a:r>
            <a:r>
              <a:rPr lang="en-US" sz="1200"/>
              <a:t> </a:t>
            </a:r>
            <a:r>
              <a:rPr lang="en-US" sz="1200" err="1"/>
              <a:t>eithriedig</a:t>
            </a:r>
            <a:r>
              <a:rPr lang="en-US" sz="1200"/>
              <a:t> </a:t>
            </a:r>
            <a:r>
              <a:rPr lang="en-US" sz="1200" err="1"/>
              <a:t>o’r</a:t>
            </a:r>
            <a:r>
              <a:rPr lang="en-US" sz="1200"/>
              <a:t> </a:t>
            </a:r>
            <a:r>
              <a:rPr lang="en-US" sz="1200" err="1"/>
              <a:t>ysgol</a:t>
            </a:r>
            <a:r>
              <a:rPr lang="en-US" sz="1200"/>
              <a:t>, ac </a:t>
            </a:r>
            <a:r>
              <a:rPr lang="en-US" sz="1200" err="1"/>
              <a:t>mae</a:t>
            </a:r>
            <a:r>
              <a:rPr lang="en-US" sz="1200"/>
              <a:t> </a:t>
            </a:r>
            <a:r>
              <a:rPr lang="en-US" sz="1200" err="1"/>
              <a:t>rhaidisgyblion</a:t>
            </a:r>
            <a:r>
              <a:rPr lang="en-US" sz="1200"/>
              <a:t> </a:t>
            </a:r>
            <a:r>
              <a:rPr lang="en-US" sz="1200" err="1"/>
              <a:t>yn</a:t>
            </a:r>
            <a:r>
              <a:rPr lang="en-US" sz="1200"/>
              <a:t> </a:t>
            </a:r>
            <a:r>
              <a:rPr lang="en-US" sz="1200" err="1"/>
              <a:t>mynd</a:t>
            </a:r>
            <a:r>
              <a:rPr lang="en-US" sz="1200"/>
              <a:t> at </a:t>
            </a:r>
            <a:r>
              <a:rPr lang="en-US" sz="1200" err="1"/>
              <a:t>ysgol</a:t>
            </a:r>
            <a:r>
              <a:rPr lang="en-US" sz="1200"/>
              <a:t> </a:t>
            </a:r>
            <a:r>
              <a:rPr lang="en-US" sz="1200" err="1"/>
              <a:t>brif</a:t>
            </a:r>
            <a:r>
              <a:rPr lang="en-US" sz="1200"/>
              <a:t> </a:t>
            </a:r>
            <a:r>
              <a:rPr lang="en-US" sz="1200" err="1"/>
              <a:t>ffrwd</a:t>
            </a:r>
            <a:r>
              <a:rPr lang="en-US" sz="1200"/>
              <a:t>.</a:t>
            </a:r>
          </a:p>
          <a:p>
            <a:pPr indent="-228600">
              <a:lnSpc>
                <a:spcPct val="100000"/>
              </a:lnSpc>
              <a:buFont typeface="Arial" panose="020B0604020202020204" pitchFamily="34" charset="0"/>
              <a:buChar char="•"/>
            </a:pPr>
            <a:r>
              <a:rPr lang="en-US" sz="1200">
                <a:sym typeface="Wingdings 2"/>
              </a:rPr>
              <a:t>±</a:t>
            </a:r>
            <a:r>
              <a:rPr lang="en-US" sz="1200"/>
              <a:t> </a:t>
            </a:r>
            <a:r>
              <a:rPr lang="en-US" sz="1200" err="1"/>
              <a:t>Theori</a:t>
            </a:r>
            <a:r>
              <a:rPr lang="en-US" sz="1200"/>
              <a:t> </a:t>
            </a:r>
            <a:r>
              <a:rPr lang="en-US" sz="1200" err="1"/>
              <a:t>dewis</a:t>
            </a:r>
            <a:r>
              <a:rPr lang="en-US" sz="1200"/>
              <a:t>. </a:t>
            </a:r>
          </a:p>
          <a:p>
            <a:pPr indent="-228600">
              <a:lnSpc>
                <a:spcPct val="100000"/>
              </a:lnSpc>
              <a:buFont typeface="Arial" panose="020B0604020202020204" pitchFamily="34" charset="0"/>
              <a:buChar char="•"/>
            </a:pPr>
            <a:r>
              <a:rPr lang="en-US" sz="1200">
                <a:sym typeface="Wingdings 2"/>
              </a:rPr>
              <a:t>±</a:t>
            </a:r>
            <a:r>
              <a:rPr lang="en-US" sz="1200"/>
              <a:t> Gabriel a Matthews (2011)</a:t>
            </a:r>
          </a:p>
          <a:p>
            <a:pPr indent="-228600">
              <a:lnSpc>
                <a:spcPct val="100000"/>
              </a:lnSpc>
              <a:buFont typeface="Arial" panose="020B0604020202020204" pitchFamily="34" charset="0"/>
              <a:buChar char="•"/>
            </a:pPr>
            <a:r>
              <a:rPr lang="en-US" sz="1200" i="1"/>
              <a:t>"The ultimate goal of Choice Theory is for students to de- </a:t>
            </a:r>
            <a:r>
              <a:rPr lang="en-US" sz="1200" i="1" err="1"/>
              <a:t>velop</a:t>
            </a:r>
            <a:r>
              <a:rPr lang="en-US" sz="1200" i="1"/>
              <a:t> self-discipline and self-control through building and nurturing quality relationships with their peers, making in- formed choices about their learning and development, and taking direct control over their actions and thoughts."</a:t>
            </a:r>
            <a:endParaRPr lang="en-US" sz="1200"/>
          </a:p>
          <a:p>
            <a:pPr indent="-228600">
              <a:lnSpc>
                <a:spcPct val="100000"/>
              </a:lnSpc>
              <a:buFont typeface="Arial" panose="020B0604020202020204" pitchFamily="34" charset="0"/>
              <a:buChar char="•"/>
            </a:pPr>
            <a:r>
              <a:rPr lang="en-US" sz="1200">
                <a:sym typeface="Wingdings 2"/>
              </a:rPr>
              <a:t>±</a:t>
            </a:r>
            <a:r>
              <a:rPr lang="en-US" sz="1200" err="1"/>
              <a:t>Cadw</a:t>
            </a:r>
            <a:r>
              <a:rPr lang="en-US" sz="1200"/>
              <a:t> </a:t>
            </a:r>
            <a:r>
              <a:rPr lang="en-US" sz="1200" err="1"/>
              <a:t>cofnod</a:t>
            </a:r>
            <a:r>
              <a:rPr lang="en-US" sz="1200"/>
              <a:t> o </a:t>
            </a:r>
            <a:r>
              <a:rPr lang="en-US" sz="1200" err="1"/>
              <a:t>gynnydd</a:t>
            </a:r>
            <a:r>
              <a:rPr lang="en-US" sz="1200"/>
              <a:t> y </a:t>
            </a:r>
            <a:r>
              <a:rPr lang="en-US" sz="1200" err="1"/>
              <a:t>disgyblion</a:t>
            </a:r>
            <a:r>
              <a:rPr lang="en-US" sz="1200"/>
              <a:t> ac </a:t>
            </a:r>
            <a:r>
              <a:rPr lang="en-US" sz="1200" err="1"/>
              <a:t>gallwn</a:t>
            </a:r>
            <a:r>
              <a:rPr lang="en-US" sz="1200"/>
              <a:t> weld </a:t>
            </a:r>
            <a:r>
              <a:rPr lang="en-US" sz="1200" err="1"/>
              <a:t>ble</a:t>
            </a:r>
            <a:r>
              <a:rPr lang="en-US" sz="1200"/>
              <a:t> </a:t>
            </a:r>
            <a:r>
              <a:rPr lang="en-US" sz="1200" err="1"/>
              <a:t>sydd</a:t>
            </a:r>
            <a:r>
              <a:rPr lang="en-US" sz="1200"/>
              <a:t> </a:t>
            </a:r>
            <a:r>
              <a:rPr lang="en-US" sz="1200" err="1"/>
              <a:t>angen</a:t>
            </a:r>
            <a:r>
              <a:rPr lang="en-US" sz="1200"/>
              <a:t> </a:t>
            </a:r>
            <a:r>
              <a:rPr lang="en-US" sz="1200" err="1"/>
              <a:t>cymorth</a:t>
            </a:r>
            <a:r>
              <a:rPr lang="en-US" sz="1200"/>
              <a:t> </a:t>
            </a:r>
            <a:r>
              <a:rPr lang="en-US" sz="1200" err="1"/>
              <a:t>ychwanegol</a:t>
            </a:r>
            <a:endParaRPr lang="en-US" sz="1200"/>
          </a:p>
          <a:p>
            <a:pPr indent="-228600">
              <a:lnSpc>
                <a:spcPct val="100000"/>
              </a:lnSpc>
              <a:buFont typeface="Arial" panose="020B0604020202020204" pitchFamily="34" charset="0"/>
              <a:buChar char="•"/>
            </a:pPr>
            <a:r>
              <a:rPr lang="en-US" sz="1200">
                <a:sym typeface="Wingdings 2"/>
              </a:rPr>
              <a:t>±</a:t>
            </a:r>
            <a:r>
              <a:rPr lang="en-US" sz="1200" i="1"/>
              <a:t>“Challenging behavior can have negative impacts, including: Lost instructional time and Lowered academic achievement” (IRIS center) </a:t>
            </a:r>
            <a:endParaRPr lang="en-US" sz="1200"/>
          </a:p>
          <a:p>
            <a:pPr indent="-228600">
              <a:lnSpc>
                <a:spcPct val="100000"/>
              </a:lnSpc>
              <a:buFont typeface="Arial" panose="020B0604020202020204" pitchFamily="34" charset="0"/>
              <a:buChar char="•"/>
            </a:pPr>
            <a:endParaRPr lang="en-US" sz="900"/>
          </a:p>
        </p:txBody>
      </p:sp>
    </p:spTree>
    <p:extLst>
      <p:ext uri="{BB962C8B-B14F-4D97-AF65-F5344CB8AC3E}">
        <p14:creationId xmlns:p14="http://schemas.microsoft.com/office/powerpoint/2010/main" val="40923333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8E585-E379-7D3C-A9EB-6850D4D8FEA4}"/>
              </a:ext>
            </a:extLst>
          </p:cNvPr>
          <p:cNvSpPr>
            <a:spLocks noGrp="1"/>
          </p:cNvSpPr>
          <p:nvPr>
            <p:ph type="title"/>
          </p:nvPr>
        </p:nvSpPr>
        <p:spPr>
          <a:xfrm>
            <a:off x="745824" y="2088543"/>
            <a:ext cx="3827280" cy="1336606"/>
          </a:xfrm>
        </p:spPr>
        <p:txBody>
          <a:bodyPr/>
          <a:lstStyle/>
          <a:p>
            <a:r>
              <a:rPr lang="en-US" err="1">
                <a:cs typeface="Sabon Next LT"/>
              </a:rPr>
              <a:t>Casgliad</a:t>
            </a:r>
            <a:r>
              <a:rPr lang="en-US">
                <a:cs typeface="Sabon Next LT"/>
              </a:rPr>
              <a:t> </a:t>
            </a:r>
          </a:p>
        </p:txBody>
      </p:sp>
      <p:sp>
        <p:nvSpPr>
          <p:cNvPr id="3" name="Content Placeholder 2">
            <a:extLst>
              <a:ext uri="{FF2B5EF4-FFF2-40B4-BE49-F238E27FC236}">
                <a16:creationId xmlns:a16="http://schemas.microsoft.com/office/drawing/2014/main" id="{AA5B61D0-48F3-C229-A9FB-BE18F63DFD75}"/>
              </a:ext>
            </a:extLst>
          </p:cNvPr>
          <p:cNvSpPr>
            <a:spLocks noGrp="1"/>
          </p:cNvSpPr>
          <p:nvPr>
            <p:ph idx="1"/>
          </p:nvPr>
        </p:nvSpPr>
        <p:spPr>
          <a:xfrm>
            <a:off x="5649128" y="2391189"/>
            <a:ext cx="6150439" cy="4195763"/>
          </a:xfrm>
        </p:spPr>
        <p:txBody>
          <a:bodyPr vert="horz" lIns="91440" tIns="45720" rIns="91440" bIns="45720" rtlCol="0" anchor="t">
            <a:normAutofit/>
          </a:bodyPr>
          <a:lstStyle/>
          <a:p>
            <a:r>
              <a:rPr lang="en-US" sz="2100" err="1">
                <a:ea typeface="+mn-lt"/>
                <a:cs typeface="+mn-lt"/>
              </a:rPr>
              <a:t>Pwysigrwydd</a:t>
            </a:r>
            <a:r>
              <a:rPr lang="en-US" sz="2100">
                <a:ea typeface="+mn-lt"/>
                <a:cs typeface="+mn-lt"/>
              </a:rPr>
              <a:t> </a:t>
            </a:r>
            <a:r>
              <a:rPr lang="en-US" sz="2100" err="1">
                <a:ea typeface="+mn-lt"/>
                <a:cs typeface="+mn-lt"/>
              </a:rPr>
              <a:t>rheolaeth</a:t>
            </a:r>
            <a:r>
              <a:rPr lang="en-US" sz="2100">
                <a:ea typeface="+mn-lt"/>
                <a:cs typeface="+mn-lt"/>
              </a:rPr>
              <a:t> </a:t>
            </a:r>
            <a:r>
              <a:rPr lang="en-US" sz="2100" err="1">
                <a:ea typeface="+mn-lt"/>
                <a:cs typeface="+mn-lt"/>
              </a:rPr>
              <a:t>dosbarth</a:t>
            </a:r>
            <a:endParaRPr lang="en-US" sz="2100"/>
          </a:p>
          <a:p>
            <a:r>
              <a:rPr lang="en-US" sz="2100" err="1">
                <a:ea typeface="+mn-lt"/>
                <a:cs typeface="+mn-lt"/>
              </a:rPr>
              <a:t>effaith</a:t>
            </a:r>
            <a:r>
              <a:rPr lang="en-US" sz="2100">
                <a:ea typeface="+mn-lt"/>
                <a:cs typeface="+mn-lt"/>
              </a:rPr>
              <a:t> gall </a:t>
            </a:r>
            <a:r>
              <a:rPr lang="en-US" sz="2100" err="1">
                <a:ea typeface="+mn-lt"/>
                <a:cs typeface="+mn-lt"/>
              </a:rPr>
              <a:t>cael</a:t>
            </a:r>
            <a:r>
              <a:rPr lang="en-US" sz="2100">
                <a:ea typeface="+mn-lt"/>
                <a:cs typeface="+mn-lt"/>
              </a:rPr>
              <a:t> </a:t>
            </a:r>
            <a:r>
              <a:rPr lang="en-US" sz="2100" err="1">
                <a:ea typeface="+mn-lt"/>
                <a:cs typeface="+mn-lt"/>
              </a:rPr>
              <a:t>ar</a:t>
            </a:r>
            <a:r>
              <a:rPr lang="en-US" sz="2100">
                <a:ea typeface="+mn-lt"/>
                <a:cs typeface="+mn-lt"/>
              </a:rPr>
              <a:t> </a:t>
            </a:r>
            <a:r>
              <a:rPr lang="en-US" sz="2100" err="1">
                <a:ea typeface="+mn-lt"/>
                <a:cs typeface="+mn-lt"/>
              </a:rPr>
              <a:t>addysg</a:t>
            </a:r>
            <a:r>
              <a:rPr lang="en-US" sz="2100">
                <a:ea typeface="+mn-lt"/>
                <a:cs typeface="+mn-lt"/>
              </a:rPr>
              <a:t> y plant </a:t>
            </a:r>
            <a:endParaRPr lang="en-US" sz="2100"/>
          </a:p>
          <a:p>
            <a:r>
              <a:rPr lang="en-US" sz="2100" err="1">
                <a:ea typeface="+mn-lt"/>
                <a:cs typeface="+mn-lt"/>
              </a:rPr>
              <a:t>Wrth</a:t>
            </a:r>
            <a:r>
              <a:rPr lang="en-US" sz="2100">
                <a:ea typeface="+mn-lt"/>
                <a:cs typeface="+mn-lt"/>
              </a:rPr>
              <a:t> </a:t>
            </a:r>
            <a:r>
              <a:rPr lang="en-US" sz="2100" err="1">
                <a:ea typeface="+mn-lt"/>
                <a:cs typeface="+mn-lt"/>
              </a:rPr>
              <a:t>ddefnyddio</a:t>
            </a:r>
            <a:r>
              <a:rPr lang="en-US" sz="2100">
                <a:ea typeface="+mn-lt"/>
                <a:cs typeface="+mn-lt"/>
              </a:rPr>
              <a:t> </a:t>
            </a:r>
            <a:r>
              <a:rPr lang="en-US" sz="2100" err="1">
                <a:ea typeface="+mn-lt"/>
                <a:cs typeface="+mn-lt"/>
              </a:rPr>
              <a:t>gwahanol</a:t>
            </a:r>
            <a:r>
              <a:rPr lang="en-US" sz="2100">
                <a:ea typeface="+mn-lt"/>
                <a:cs typeface="+mn-lt"/>
              </a:rPr>
              <a:t> </a:t>
            </a:r>
            <a:r>
              <a:rPr lang="en-US" sz="2100" err="1">
                <a:ea typeface="+mn-lt"/>
                <a:cs typeface="+mn-lt"/>
              </a:rPr>
              <a:t>ddulliau</a:t>
            </a:r>
            <a:r>
              <a:rPr lang="en-US" sz="2100">
                <a:ea typeface="+mn-lt"/>
                <a:cs typeface="+mn-lt"/>
              </a:rPr>
              <a:t> gall </a:t>
            </a:r>
            <a:r>
              <a:rPr lang="en-US" sz="2100" err="1">
                <a:ea typeface="+mn-lt"/>
                <a:cs typeface="+mn-lt"/>
              </a:rPr>
              <a:t>athrawon</a:t>
            </a:r>
            <a:r>
              <a:rPr lang="en-US" sz="2100">
                <a:ea typeface="+mn-lt"/>
                <a:cs typeface="+mn-lt"/>
              </a:rPr>
              <a:t> </a:t>
            </a:r>
            <a:r>
              <a:rPr lang="en-US" sz="2100" err="1">
                <a:ea typeface="+mn-lt"/>
                <a:cs typeface="+mn-lt"/>
              </a:rPr>
              <a:t>myndymlaen</a:t>
            </a:r>
            <a:r>
              <a:rPr lang="en-US" sz="2100">
                <a:ea typeface="+mn-lt"/>
                <a:cs typeface="+mn-lt"/>
              </a:rPr>
              <a:t> </a:t>
            </a:r>
            <a:r>
              <a:rPr lang="en-US" sz="2100" err="1">
                <a:ea typeface="+mn-lt"/>
                <a:cs typeface="+mn-lt"/>
              </a:rPr>
              <a:t>ar</a:t>
            </a:r>
            <a:r>
              <a:rPr lang="en-US" sz="2100">
                <a:ea typeface="+mn-lt"/>
                <a:cs typeface="+mn-lt"/>
              </a:rPr>
              <a:t> </a:t>
            </a:r>
            <a:r>
              <a:rPr lang="en-US" sz="2100" err="1">
                <a:ea typeface="+mn-lt"/>
                <a:cs typeface="+mn-lt"/>
              </a:rPr>
              <a:t>wers</a:t>
            </a:r>
            <a:r>
              <a:rPr lang="en-US" sz="2100">
                <a:ea typeface="+mn-lt"/>
                <a:cs typeface="+mn-lt"/>
              </a:rPr>
              <a:t> </a:t>
            </a:r>
            <a:endParaRPr lang="en-US" sz="2100"/>
          </a:p>
          <a:p>
            <a:r>
              <a:rPr lang="en-US" sz="2100">
                <a:ea typeface="+mn-lt"/>
                <a:cs typeface="+mn-lt"/>
              </a:rPr>
              <a:t> theori wahanol cael ei defnyddio yn y dosbarth i ddatblygusgiliau annibynnol a gwella ymddygiad negyddol gall effeithio ar addysg.</a:t>
            </a:r>
            <a:endParaRPr lang="en-US" sz="2100"/>
          </a:p>
          <a:p>
            <a:endParaRPr lang="en-US"/>
          </a:p>
        </p:txBody>
      </p:sp>
    </p:spTree>
    <p:extLst>
      <p:ext uri="{BB962C8B-B14F-4D97-AF65-F5344CB8AC3E}">
        <p14:creationId xmlns:p14="http://schemas.microsoft.com/office/powerpoint/2010/main" val="28704840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549AE67-E003-204C-30CF-2C2C5630AC7E}"/>
              </a:ext>
            </a:extLst>
          </p:cNvPr>
          <p:cNvSpPr txBox="1"/>
          <p:nvPr/>
        </p:nvSpPr>
        <p:spPr>
          <a:xfrm>
            <a:off x="11045" y="419652"/>
            <a:ext cx="12185371"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i="1" err="1">
                <a:latin typeface="Arial"/>
                <a:cs typeface="Arial"/>
              </a:rPr>
              <a:t>Estyn</a:t>
            </a:r>
            <a:r>
              <a:rPr lang="en-US" sz="1200" i="1">
                <a:latin typeface="Arial"/>
                <a:cs typeface="Arial"/>
              </a:rPr>
              <a:t>, (2018) a collaborative approach to supporting </a:t>
            </a:r>
            <a:r>
              <a:rPr lang="en-US" sz="1200" i="1" err="1">
                <a:latin typeface="Arial"/>
                <a:cs typeface="Arial"/>
              </a:rPr>
              <a:t>posotive</a:t>
            </a:r>
            <a:r>
              <a:rPr lang="en-US" sz="1200" i="1">
                <a:latin typeface="Arial"/>
                <a:cs typeface="Arial"/>
              </a:rPr>
              <a:t> </a:t>
            </a:r>
            <a:r>
              <a:rPr lang="en-US" sz="1200" i="1" err="1">
                <a:latin typeface="Arial"/>
                <a:cs typeface="Arial"/>
              </a:rPr>
              <a:t>behaviour</a:t>
            </a:r>
            <a:r>
              <a:rPr lang="en-US" sz="1200" i="1">
                <a:latin typeface="Arial"/>
                <a:cs typeface="Arial"/>
              </a:rPr>
              <a:t>. </a:t>
            </a:r>
            <a:r>
              <a:rPr lang="en-US" sz="1200" i="1" err="1">
                <a:latin typeface="Arial"/>
                <a:cs typeface="Arial"/>
              </a:rPr>
              <a:t>Argael</a:t>
            </a:r>
            <a:r>
              <a:rPr lang="en-US" sz="1200" i="1">
                <a:latin typeface="Arial"/>
                <a:cs typeface="Arial"/>
              </a:rPr>
              <a:t>:</a:t>
            </a:r>
            <a:r>
              <a:rPr lang="en-US" sz="1200" i="1">
                <a:latin typeface="Arial"/>
                <a:cs typeface="Arial"/>
                <a:hlinkClick r:id="rId2">
                  <a:extLst>
                    <a:ext uri="{A12FA001-AC4F-418D-AE19-62706E023703}">
                      <ahyp:hlinkClr xmlns:ahyp="http://schemas.microsoft.com/office/drawing/2018/hyperlinkcolor" val="tx"/>
                    </a:ext>
                  </a:extLst>
                </a:hlinkClick>
              </a:rPr>
              <a:t>https://estyn.gov.wales/improvement-resources/a-collaborative-approach-to-supporting-positive-behaviour/</a:t>
            </a:r>
            <a:r>
              <a:rPr lang="en-US" sz="1200" i="1">
                <a:latin typeface="Arial"/>
                <a:cs typeface="Arial"/>
              </a:rPr>
              <a:t> (</a:t>
            </a:r>
            <a:r>
              <a:rPr lang="en-US" sz="1200" i="1" err="1">
                <a:latin typeface="Arial"/>
                <a:cs typeface="Arial"/>
              </a:rPr>
              <a:t>cyrchwyd</a:t>
            </a:r>
            <a:r>
              <a:rPr lang="en-US" sz="1200" i="1">
                <a:latin typeface="Arial"/>
                <a:cs typeface="Arial"/>
              </a:rPr>
              <a:t>: </a:t>
            </a:r>
            <a:r>
              <a:rPr lang="en-US" sz="1200" i="1" err="1">
                <a:latin typeface="Arial"/>
                <a:cs typeface="Arial"/>
              </a:rPr>
              <a:t>trydydd</a:t>
            </a:r>
            <a:r>
              <a:rPr lang="en-US" sz="1200" i="1">
                <a:latin typeface="Arial"/>
                <a:cs typeface="Arial"/>
              </a:rPr>
              <a:t> </a:t>
            </a:r>
            <a:r>
              <a:rPr lang="en-US" sz="1200" i="1" err="1">
                <a:latin typeface="Arial"/>
                <a:cs typeface="Arial"/>
              </a:rPr>
              <a:t>ar</a:t>
            </a:r>
            <a:r>
              <a:rPr lang="en-US" sz="1200" i="1">
                <a:latin typeface="Arial"/>
                <a:cs typeface="Arial"/>
              </a:rPr>
              <a:t> </a:t>
            </a:r>
            <a:r>
              <a:rPr lang="en-US" sz="1200" i="1" err="1">
                <a:latin typeface="Arial"/>
                <a:cs typeface="Arial"/>
              </a:rPr>
              <a:t>hugain</a:t>
            </a:r>
            <a:r>
              <a:rPr lang="en-US" sz="1200" i="1">
                <a:latin typeface="Arial"/>
                <a:cs typeface="Arial"/>
              </a:rPr>
              <a:t> o </a:t>
            </a:r>
            <a:r>
              <a:rPr lang="en-US" sz="1200" i="1" err="1">
                <a:latin typeface="Arial"/>
                <a:cs typeface="Arial"/>
              </a:rPr>
              <a:t>hydref</a:t>
            </a:r>
            <a:r>
              <a:rPr lang="en-US" sz="1200" i="1">
                <a:latin typeface="Arial"/>
                <a:cs typeface="Arial"/>
              </a:rPr>
              <a:t> 2024)</a:t>
            </a:r>
            <a:endParaRPr lang="en-US" sz="1200"/>
          </a:p>
          <a:p>
            <a:endParaRPr lang="en-US" sz="1200" i="1">
              <a:latin typeface="Arial"/>
              <a:cs typeface="Arial"/>
            </a:endParaRPr>
          </a:p>
          <a:p>
            <a:r>
              <a:rPr lang="en-US" sz="1200" i="1" err="1">
                <a:latin typeface="Arial"/>
                <a:cs typeface="Arial"/>
              </a:rPr>
              <a:t>Estyn</a:t>
            </a:r>
            <a:r>
              <a:rPr lang="en-US" sz="1200" i="1">
                <a:latin typeface="Arial"/>
                <a:cs typeface="Arial"/>
              </a:rPr>
              <a:t>. (2019) using activities to promote independence skills. </a:t>
            </a:r>
            <a:r>
              <a:rPr lang="en-US" sz="1200" i="1" err="1">
                <a:latin typeface="Arial"/>
                <a:cs typeface="Arial"/>
              </a:rPr>
              <a:t>Ar</a:t>
            </a:r>
            <a:r>
              <a:rPr lang="en-US" sz="1200" i="1">
                <a:latin typeface="Arial"/>
                <a:cs typeface="Arial"/>
              </a:rPr>
              <a:t> </a:t>
            </a:r>
            <a:r>
              <a:rPr lang="en-US" sz="1200" i="1" err="1">
                <a:latin typeface="Arial"/>
                <a:cs typeface="Arial"/>
              </a:rPr>
              <a:t>gael</a:t>
            </a:r>
            <a:r>
              <a:rPr lang="en-US" sz="1200" i="1">
                <a:latin typeface="Arial"/>
                <a:cs typeface="Arial"/>
              </a:rPr>
              <a:t> </a:t>
            </a:r>
            <a:r>
              <a:rPr lang="en-US" sz="1200" i="1" err="1">
                <a:latin typeface="Arial"/>
                <a:cs typeface="Arial"/>
              </a:rPr>
              <a:t>yn</a:t>
            </a:r>
            <a:r>
              <a:rPr lang="en-US" sz="1200" i="1">
                <a:latin typeface="Arial"/>
                <a:cs typeface="Arial"/>
              </a:rPr>
              <a:t>:</a:t>
            </a:r>
            <a:r>
              <a:rPr lang="en-US" sz="1200" i="1">
                <a:latin typeface="Arial"/>
                <a:cs typeface="Arial"/>
                <a:hlinkClick r:id="rId3">
                  <a:extLst>
                    <a:ext uri="{A12FA001-AC4F-418D-AE19-62706E023703}">
                      <ahyp:hlinkClr xmlns:ahyp="http://schemas.microsoft.com/office/drawing/2018/hyperlinkcolor" val="tx"/>
                    </a:ext>
                  </a:extLst>
                </a:hlinkClick>
              </a:rPr>
              <a:t>https://estyn.gov.wales/improvement-resources/using-activities-to-promote-independence-skills/</a:t>
            </a:r>
            <a:r>
              <a:rPr lang="en-US" sz="1200" i="1">
                <a:latin typeface="Arial"/>
                <a:cs typeface="Arial"/>
              </a:rPr>
              <a:t> (</a:t>
            </a:r>
            <a:r>
              <a:rPr lang="en-US" sz="1200" i="1" err="1">
                <a:latin typeface="Arial"/>
                <a:cs typeface="Arial"/>
              </a:rPr>
              <a:t>cyrchywd</a:t>
            </a:r>
            <a:r>
              <a:rPr lang="en-US" sz="1200" i="1">
                <a:latin typeface="Arial"/>
                <a:cs typeface="Arial"/>
              </a:rPr>
              <a:t>: </a:t>
            </a:r>
            <a:r>
              <a:rPr lang="en-US" sz="1200" i="1" err="1">
                <a:latin typeface="Arial"/>
                <a:cs typeface="Arial"/>
              </a:rPr>
              <a:t>trydydd</a:t>
            </a:r>
            <a:r>
              <a:rPr lang="en-US" sz="1200" i="1">
                <a:latin typeface="Arial"/>
                <a:cs typeface="Arial"/>
              </a:rPr>
              <a:t> </a:t>
            </a:r>
            <a:r>
              <a:rPr lang="en-US" sz="1200" i="1" err="1">
                <a:latin typeface="Arial"/>
                <a:cs typeface="Arial"/>
              </a:rPr>
              <a:t>ar</a:t>
            </a:r>
            <a:r>
              <a:rPr lang="en-US" sz="1200" i="1">
                <a:latin typeface="Arial"/>
                <a:cs typeface="Arial"/>
              </a:rPr>
              <a:t> </a:t>
            </a:r>
            <a:r>
              <a:rPr lang="en-US" sz="1200" i="1" err="1">
                <a:latin typeface="Arial"/>
                <a:cs typeface="Arial"/>
              </a:rPr>
              <a:t>hugain</a:t>
            </a:r>
            <a:r>
              <a:rPr lang="en-US" sz="1200" i="1">
                <a:latin typeface="Arial"/>
                <a:cs typeface="Arial"/>
              </a:rPr>
              <a:t> o </a:t>
            </a:r>
            <a:r>
              <a:rPr lang="en-US" sz="1200" i="1" err="1">
                <a:latin typeface="Arial"/>
                <a:cs typeface="Arial"/>
              </a:rPr>
              <a:t>hydref</a:t>
            </a:r>
            <a:r>
              <a:rPr lang="en-US" sz="1200" i="1">
                <a:latin typeface="Arial"/>
                <a:cs typeface="Arial"/>
              </a:rPr>
              <a:t> 2024)</a:t>
            </a:r>
            <a:endParaRPr lang="en-US" sz="1200"/>
          </a:p>
          <a:p>
            <a:endParaRPr lang="en-US" sz="1200" i="1">
              <a:latin typeface="Arial"/>
              <a:cs typeface="Arial"/>
            </a:endParaRPr>
          </a:p>
          <a:p>
            <a:r>
              <a:rPr lang="en-US" sz="1200" i="1" err="1">
                <a:latin typeface="Arial"/>
                <a:cs typeface="Arial"/>
              </a:rPr>
              <a:t>Estyn</a:t>
            </a:r>
            <a:r>
              <a:rPr lang="en-US" sz="1200" i="1">
                <a:latin typeface="Arial"/>
                <a:cs typeface="Arial"/>
              </a:rPr>
              <a:t> (2024) establishing behavior management and reward methods, as a result of pupils responsibility. </a:t>
            </a:r>
            <a:r>
              <a:rPr lang="en-US" sz="1200" i="1" err="1">
                <a:latin typeface="Arial"/>
                <a:cs typeface="Arial"/>
              </a:rPr>
              <a:t>Argael</a:t>
            </a:r>
            <a:r>
              <a:rPr lang="en-US" sz="1200" i="1">
                <a:latin typeface="Arial"/>
                <a:cs typeface="Arial"/>
              </a:rPr>
              <a:t>:</a:t>
            </a:r>
            <a:r>
              <a:rPr lang="en-US" sz="1200" i="1">
                <a:latin typeface="Arial"/>
                <a:cs typeface="Arial"/>
                <a:hlinkClick r:id="rId4">
                  <a:extLst>
                    <a:ext uri="{A12FA001-AC4F-418D-AE19-62706E023703}">
                      <ahyp:hlinkClr xmlns:ahyp="http://schemas.microsoft.com/office/drawing/2018/hyperlinkcolor" val="tx"/>
                    </a:ext>
                  </a:extLst>
                </a:hlinkClick>
              </a:rPr>
              <a:t>https://estyn.gov.wales/improvement-resources/establishing-behaviour-management-and-reward-methods-as-a-result-of-pupils-responsibility/</a:t>
            </a:r>
            <a:r>
              <a:rPr lang="en-US" sz="1200" i="1">
                <a:latin typeface="Arial"/>
                <a:cs typeface="Arial"/>
              </a:rPr>
              <a:t> (</a:t>
            </a:r>
            <a:r>
              <a:rPr lang="en-US" sz="1200" i="1" err="1">
                <a:latin typeface="Arial"/>
                <a:cs typeface="Arial"/>
              </a:rPr>
              <a:t>cyrchwyd</a:t>
            </a:r>
            <a:r>
              <a:rPr lang="en-US" sz="1200" i="1">
                <a:latin typeface="Arial"/>
                <a:cs typeface="Arial"/>
              </a:rPr>
              <a:t>: </a:t>
            </a:r>
            <a:r>
              <a:rPr lang="en-US" sz="1200" i="1" err="1">
                <a:latin typeface="Arial"/>
                <a:cs typeface="Arial"/>
              </a:rPr>
              <a:t>trydydd</a:t>
            </a:r>
            <a:r>
              <a:rPr lang="en-US" sz="1200" i="1">
                <a:latin typeface="Arial"/>
                <a:cs typeface="Arial"/>
              </a:rPr>
              <a:t> </a:t>
            </a:r>
            <a:r>
              <a:rPr lang="en-US" sz="1200" i="1" err="1">
                <a:latin typeface="Arial"/>
                <a:cs typeface="Arial"/>
              </a:rPr>
              <a:t>ar</a:t>
            </a:r>
            <a:r>
              <a:rPr lang="en-US" sz="1200" i="1">
                <a:latin typeface="Arial"/>
                <a:cs typeface="Arial"/>
              </a:rPr>
              <a:t> </a:t>
            </a:r>
            <a:r>
              <a:rPr lang="en-US" sz="1200" i="1" err="1">
                <a:latin typeface="Arial"/>
                <a:cs typeface="Arial"/>
              </a:rPr>
              <a:t>hugain</a:t>
            </a:r>
            <a:r>
              <a:rPr lang="en-US" sz="1200" i="1">
                <a:latin typeface="Arial"/>
                <a:cs typeface="Arial"/>
              </a:rPr>
              <a:t> o </a:t>
            </a:r>
            <a:r>
              <a:rPr lang="en-US" sz="1200" i="1" err="1">
                <a:latin typeface="Arial"/>
                <a:cs typeface="Arial"/>
              </a:rPr>
              <a:t>hydref</a:t>
            </a:r>
            <a:r>
              <a:rPr lang="en-US" sz="1200" i="1">
                <a:latin typeface="Arial"/>
                <a:cs typeface="Arial"/>
              </a:rPr>
              <a:t> 2024)</a:t>
            </a:r>
            <a:endParaRPr lang="en-US" sz="1200"/>
          </a:p>
          <a:p>
            <a:endParaRPr lang="en-US" sz="1200" i="1">
              <a:latin typeface="Arial"/>
              <a:cs typeface="Arial"/>
            </a:endParaRPr>
          </a:p>
          <a:p>
            <a:r>
              <a:rPr lang="en-US" sz="1200" i="1">
                <a:latin typeface="Arial"/>
                <a:cs typeface="Arial"/>
              </a:rPr>
              <a:t>Gabriel, e. ac </a:t>
            </a:r>
            <a:r>
              <a:rPr lang="en-US" sz="1200" i="1" err="1">
                <a:latin typeface="Arial"/>
                <a:cs typeface="Arial"/>
              </a:rPr>
              <a:t>matthews</a:t>
            </a:r>
            <a:r>
              <a:rPr lang="en-US" sz="1200" i="1">
                <a:latin typeface="Arial"/>
                <a:cs typeface="Arial"/>
              </a:rPr>
              <a:t>, l. (2011) choice theory: an effective approach to classroom discipline and management. </a:t>
            </a:r>
            <a:r>
              <a:rPr lang="en-US" sz="1200" i="1" err="1">
                <a:latin typeface="Arial"/>
                <a:cs typeface="Arial"/>
              </a:rPr>
              <a:t>Argael</a:t>
            </a:r>
            <a:r>
              <a:rPr lang="en-US" sz="1200" i="1">
                <a:latin typeface="Arial"/>
                <a:cs typeface="Arial"/>
              </a:rPr>
              <a:t>:</a:t>
            </a:r>
            <a:r>
              <a:rPr lang="en-US" sz="1200" i="1">
                <a:latin typeface="Arial"/>
                <a:cs typeface="Arial"/>
                <a:hlinkClick r:id="rId5">
                  <a:extLst>
                    <a:ext uri="{A12FA001-AC4F-418D-AE19-62706E023703}">
                      <ahyp:hlinkClr xmlns:ahyp="http://schemas.microsoft.com/office/drawing/2018/hyperlinkcolor" val="tx"/>
                    </a:ext>
                  </a:extLst>
                </a:hlinkClick>
              </a:rPr>
              <a:t>https://digitalcommons.andrews.edu/cgi/viewcontent.cgiarticle=2540&amp;context=pubs#:~:text=The%20ultimate%20goal%20of%20Choice,over%20their%20actions%20and%20thoughts.</a:t>
            </a:r>
            <a:r>
              <a:rPr lang="en-US" sz="1200" i="1">
                <a:latin typeface="Arial"/>
                <a:cs typeface="Arial"/>
              </a:rPr>
              <a:t>(</a:t>
            </a:r>
            <a:r>
              <a:rPr lang="en-US" sz="1200" i="1" err="1">
                <a:latin typeface="Arial"/>
                <a:cs typeface="Arial"/>
              </a:rPr>
              <a:t>cyrchwyd</a:t>
            </a:r>
            <a:r>
              <a:rPr lang="en-US" sz="1200" i="1">
                <a:latin typeface="Arial"/>
                <a:cs typeface="Arial"/>
              </a:rPr>
              <a:t>: </a:t>
            </a:r>
            <a:r>
              <a:rPr lang="en-US" sz="1200" i="1" err="1">
                <a:latin typeface="Arial"/>
                <a:cs typeface="Arial"/>
              </a:rPr>
              <a:t>trydydd</a:t>
            </a:r>
            <a:r>
              <a:rPr lang="en-US" sz="1200" i="1">
                <a:latin typeface="Arial"/>
                <a:cs typeface="Arial"/>
              </a:rPr>
              <a:t> </a:t>
            </a:r>
            <a:r>
              <a:rPr lang="en-US" sz="1200" i="1" err="1">
                <a:latin typeface="Arial"/>
                <a:cs typeface="Arial"/>
              </a:rPr>
              <a:t>ar</a:t>
            </a:r>
            <a:r>
              <a:rPr lang="en-US" sz="1200" i="1">
                <a:latin typeface="Arial"/>
                <a:cs typeface="Arial"/>
              </a:rPr>
              <a:t> </a:t>
            </a:r>
            <a:r>
              <a:rPr lang="en-US" sz="1200" i="1" err="1">
                <a:latin typeface="Arial"/>
                <a:cs typeface="Arial"/>
              </a:rPr>
              <a:t>hugain</a:t>
            </a:r>
            <a:r>
              <a:rPr lang="en-US" sz="1200" i="1">
                <a:latin typeface="Arial"/>
                <a:cs typeface="Arial"/>
              </a:rPr>
              <a:t> o </a:t>
            </a:r>
            <a:r>
              <a:rPr lang="en-US" sz="1200" i="1" err="1">
                <a:latin typeface="Arial"/>
                <a:cs typeface="Arial"/>
              </a:rPr>
              <a:t>hydref</a:t>
            </a:r>
            <a:r>
              <a:rPr lang="en-US" sz="1200" i="1">
                <a:latin typeface="Arial"/>
                <a:cs typeface="Arial"/>
              </a:rPr>
              <a:t> 2024) </a:t>
            </a:r>
            <a:endParaRPr lang="en-US" sz="1200"/>
          </a:p>
          <a:p>
            <a:endParaRPr lang="en-US" sz="1200" i="1">
              <a:latin typeface="Arial"/>
              <a:cs typeface="Arial"/>
            </a:endParaRPr>
          </a:p>
          <a:p>
            <a:r>
              <a:rPr lang="en-US" sz="1200" i="1">
                <a:latin typeface="Arial"/>
                <a:cs typeface="Arial"/>
              </a:rPr>
              <a:t>Greenwood, b. (2020) what is </a:t>
            </a:r>
            <a:r>
              <a:rPr lang="en-US" sz="1200" i="1" err="1">
                <a:latin typeface="Arial"/>
                <a:cs typeface="Arial"/>
              </a:rPr>
              <a:t>behaviourism</a:t>
            </a:r>
            <a:r>
              <a:rPr lang="en-US" sz="1200" i="1">
                <a:latin typeface="Arial"/>
                <a:cs typeface="Arial"/>
              </a:rPr>
              <a:t> ? Satchel. </a:t>
            </a:r>
            <a:r>
              <a:rPr lang="en-US" sz="1200" i="1" err="1">
                <a:latin typeface="Arial"/>
                <a:cs typeface="Arial"/>
              </a:rPr>
              <a:t>ar</a:t>
            </a:r>
            <a:r>
              <a:rPr lang="en-US" sz="1200" i="1">
                <a:latin typeface="Arial"/>
                <a:cs typeface="Arial"/>
              </a:rPr>
              <a:t> </a:t>
            </a:r>
            <a:r>
              <a:rPr lang="en-US" sz="1200" i="1" err="1">
                <a:latin typeface="Arial"/>
                <a:cs typeface="Arial"/>
              </a:rPr>
              <a:t>gael</a:t>
            </a:r>
            <a:r>
              <a:rPr lang="en-US" sz="1200" i="1">
                <a:latin typeface="Arial"/>
                <a:cs typeface="Arial"/>
              </a:rPr>
              <a:t> </a:t>
            </a:r>
            <a:r>
              <a:rPr lang="en-US" sz="1200" i="1" err="1">
                <a:latin typeface="Arial"/>
                <a:cs typeface="Arial"/>
              </a:rPr>
              <a:t>yn</a:t>
            </a:r>
            <a:r>
              <a:rPr lang="en-US" sz="1200" i="1">
                <a:latin typeface="Arial"/>
                <a:cs typeface="Arial"/>
              </a:rPr>
              <a:t>: </a:t>
            </a:r>
            <a:r>
              <a:rPr lang="en-US" sz="1200" i="1">
                <a:latin typeface="Arial"/>
                <a:cs typeface="Arial"/>
                <a:hlinkClick r:id="rId6">
                  <a:extLst>
                    <a:ext uri="{A12FA001-AC4F-418D-AE19-62706E023703}">
                      <ahyp:hlinkClr xmlns:ahyp="http://schemas.microsoft.com/office/drawing/2018/hyperlinkcolor" val="tx"/>
                    </a:ext>
                  </a:extLst>
                </a:hlinkClick>
              </a:rPr>
              <a:t>https://blog.teamsatchel.com/what-is-behaviourism#:~:text=Behaviourism%20in%20the%20modern%20classroom&amp;text=Rewarding%20students%20for%20working%20well,conditioning%20techniques%20championed%20by%20Skinner.</a:t>
            </a:r>
            <a:r>
              <a:rPr lang="en-US" sz="1200" i="1">
                <a:latin typeface="Arial"/>
                <a:cs typeface="Arial"/>
              </a:rPr>
              <a:t>(</a:t>
            </a:r>
            <a:r>
              <a:rPr lang="en-US" sz="1200" i="1" err="1">
                <a:latin typeface="Arial"/>
                <a:cs typeface="Arial"/>
              </a:rPr>
              <a:t>cyrchwyd</a:t>
            </a:r>
            <a:r>
              <a:rPr lang="en-US" sz="1200" i="1">
                <a:latin typeface="Arial"/>
                <a:cs typeface="Arial"/>
              </a:rPr>
              <a:t>: </a:t>
            </a:r>
            <a:r>
              <a:rPr lang="en-US" sz="1200" i="1" err="1">
                <a:latin typeface="Arial"/>
                <a:cs typeface="Arial"/>
              </a:rPr>
              <a:t>trydydd</a:t>
            </a:r>
            <a:r>
              <a:rPr lang="en-US" sz="1200" i="1">
                <a:latin typeface="Arial"/>
                <a:cs typeface="Arial"/>
              </a:rPr>
              <a:t> </a:t>
            </a:r>
            <a:r>
              <a:rPr lang="en-US" sz="1200" i="1" err="1">
                <a:latin typeface="Arial"/>
                <a:cs typeface="Arial"/>
              </a:rPr>
              <a:t>ar</a:t>
            </a:r>
            <a:r>
              <a:rPr lang="en-US" sz="1200" i="1">
                <a:latin typeface="Arial"/>
                <a:cs typeface="Arial"/>
              </a:rPr>
              <a:t> </a:t>
            </a:r>
            <a:r>
              <a:rPr lang="en-US" sz="1200" i="1" err="1">
                <a:latin typeface="Arial"/>
                <a:cs typeface="Arial"/>
              </a:rPr>
              <a:t>hugain</a:t>
            </a:r>
            <a:r>
              <a:rPr lang="en-US" sz="1200" i="1">
                <a:latin typeface="Arial"/>
                <a:cs typeface="Arial"/>
              </a:rPr>
              <a:t> o </a:t>
            </a:r>
            <a:r>
              <a:rPr lang="en-US" sz="1200" i="1" err="1">
                <a:latin typeface="Arial"/>
                <a:cs typeface="Arial"/>
              </a:rPr>
              <a:t>hydref</a:t>
            </a:r>
            <a:r>
              <a:rPr lang="en-US" sz="1200" i="1">
                <a:latin typeface="Arial"/>
                <a:cs typeface="Arial"/>
              </a:rPr>
              <a:t> 2024)</a:t>
            </a:r>
            <a:endParaRPr lang="en-US" sz="1200"/>
          </a:p>
          <a:p>
            <a:endParaRPr lang="en-US" sz="1200" i="1">
              <a:latin typeface="Arial"/>
              <a:cs typeface="Arial"/>
            </a:endParaRPr>
          </a:p>
          <a:p>
            <a:r>
              <a:rPr lang="en-US" sz="1200" i="1">
                <a:latin typeface="Arial"/>
                <a:cs typeface="Arial"/>
              </a:rPr>
              <a:t>The IRIS Center. (2005, 2022). Addressing Challenging Behaviors (Part 1, Elementary): Understanding the Acting-Out Cycle. </a:t>
            </a:r>
            <a:r>
              <a:rPr lang="en-US" sz="1200" i="1" err="1">
                <a:latin typeface="Arial"/>
                <a:cs typeface="Arial"/>
              </a:rPr>
              <a:t>Ar</a:t>
            </a:r>
            <a:r>
              <a:rPr lang="en-US" sz="1200" i="1">
                <a:latin typeface="Arial"/>
                <a:cs typeface="Arial"/>
              </a:rPr>
              <a:t> </a:t>
            </a:r>
            <a:r>
              <a:rPr lang="en-US" sz="1200" i="1" err="1">
                <a:latin typeface="Arial"/>
                <a:cs typeface="Arial"/>
              </a:rPr>
              <a:t>gael</a:t>
            </a:r>
            <a:r>
              <a:rPr lang="en-US" sz="1200" i="1">
                <a:latin typeface="Arial"/>
                <a:cs typeface="Arial"/>
              </a:rPr>
              <a:t> </a:t>
            </a:r>
            <a:r>
              <a:rPr lang="en-US" sz="1200" i="1" err="1">
                <a:latin typeface="Arial"/>
                <a:cs typeface="Arial"/>
              </a:rPr>
              <a:t>yn</a:t>
            </a:r>
            <a:r>
              <a:rPr lang="en-US" sz="1200" i="1">
                <a:latin typeface="Arial"/>
                <a:cs typeface="Arial"/>
              </a:rPr>
              <a:t>: </a:t>
            </a:r>
            <a:r>
              <a:rPr lang="en-US" sz="1200" i="1">
                <a:latin typeface="Arial"/>
                <a:cs typeface="Arial"/>
                <a:hlinkClick r:id="rId7">
                  <a:extLst>
                    <a:ext uri="{A12FA001-AC4F-418D-AE19-62706E023703}">
                      <ahyp:hlinkClr xmlns:ahyp="http://schemas.microsoft.com/office/drawing/2018/hyperlinkcolor" val="tx"/>
                    </a:ext>
                  </a:extLst>
                </a:hlinkClick>
              </a:rPr>
              <a:t>https://iris.peabody.vanderbilt.edu/module/bi1-elem/cresource/resources/p11/#content</a:t>
            </a:r>
            <a:r>
              <a:rPr lang="en-US" sz="1200" i="1">
                <a:latin typeface="Arial"/>
                <a:cs typeface="Arial"/>
              </a:rPr>
              <a:t> (</a:t>
            </a:r>
            <a:r>
              <a:rPr lang="en-US" sz="1200" i="1" err="1">
                <a:latin typeface="Arial"/>
                <a:cs typeface="Arial"/>
              </a:rPr>
              <a:t>cyrchwyd</a:t>
            </a:r>
            <a:r>
              <a:rPr lang="en-US" sz="1200" i="1">
                <a:latin typeface="Arial"/>
                <a:cs typeface="Arial"/>
              </a:rPr>
              <a:t>: </a:t>
            </a:r>
            <a:r>
              <a:rPr lang="en-US" sz="1200" i="1" err="1">
                <a:latin typeface="Arial"/>
                <a:cs typeface="Arial"/>
              </a:rPr>
              <a:t>trydydd</a:t>
            </a:r>
            <a:r>
              <a:rPr lang="en-US" sz="1200" i="1">
                <a:latin typeface="Arial"/>
                <a:cs typeface="Arial"/>
              </a:rPr>
              <a:t> </a:t>
            </a:r>
            <a:r>
              <a:rPr lang="en-US" sz="1200" i="1" err="1">
                <a:latin typeface="Arial"/>
                <a:cs typeface="Arial"/>
              </a:rPr>
              <a:t>ar</a:t>
            </a:r>
            <a:r>
              <a:rPr lang="en-US" sz="1200" i="1">
                <a:latin typeface="Arial"/>
                <a:cs typeface="Arial"/>
              </a:rPr>
              <a:t> </a:t>
            </a:r>
            <a:r>
              <a:rPr lang="en-US" sz="1200" i="1" err="1">
                <a:latin typeface="Arial"/>
                <a:cs typeface="Arial"/>
              </a:rPr>
              <a:t>huagin</a:t>
            </a:r>
            <a:r>
              <a:rPr lang="en-US" sz="1200" i="1">
                <a:latin typeface="Arial"/>
                <a:cs typeface="Arial"/>
              </a:rPr>
              <a:t> o </a:t>
            </a:r>
            <a:r>
              <a:rPr lang="en-US" sz="1200" i="1" err="1">
                <a:latin typeface="Arial"/>
                <a:cs typeface="Arial"/>
              </a:rPr>
              <a:t>hydref</a:t>
            </a:r>
            <a:r>
              <a:rPr lang="en-US" sz="1200" i="1">
                <a:latin typeface="Arial"/>
                <a:cs typeface="Arial"/>
              </a:rPr>
              <a:t> 2024)</a:t>
            </a:r>
            <a:endParaRPr lang="en-US" sz="1200"/>
          </a:p>
          <a:p>
            <a:endParaRPr lang="en-US" sz="1200" i="1">
              <a:latin typeface="Arial"/>
              <a:cs typeface="Arial"/>
            </a:endParaRPr>
          </a:p>
          <a:p>
            <a:r>
              <a:rPr lang="en-US" sz="1200" i="1">
                <a:latin typeface="Arial"/>
                <a:cs typeface="Arial"/>
              </a:rPr>
              <a:t>Levings, K. (2020) ‘Classroom management: The most common mistakes and how to avoid them’, Insights to behavior. </a:t>
            </a:r>
            <a:r>
              <a:rPr lang="en-US" sz="1200" i="1" err="1">
                <a:latin typeface="Arial"/>
                <a:cs typeface="Arial"/>
              </a:rPr>
              <a:t>Ar</a:t>
            </a:r>
            <a:r>
              <a:rPr lang="en-US" sz="1200" i="1">
                <a:latin typeface="Arial"/>
                <a:cs typeface="Arial"/>
              </a:rPr>
              <a:t> </a:t>
            </a:r>
            <a:r>
              <a:rPr lang="en-US" sz="1200" i="1" err="1">
                <a:latin typeface="Arial"/>
                <a:cs typeface="Arial"/>
              </a:rPr>
              <a:t>gael</a:t>
            </a:r>
            <a:r>
              <a:rPr lang="en-US" sz="1200" i="1">
                <a:latin typeface="Arial"/>
                <a:cs typeface="Arial"/>
              </a:rPr>
              <a:t> </a:t>
            </a:r>
            <a:r>
              <a:rPr lang="en-US" sz="1200" i="1" err="1">
                <a:latin typeface="Arial"/>
                <a:cs typeface="Arial"/>
              </a:rPr>
              <a:t>yn</a:t>
            </a:r>
            <a:r>
              <a:rPr lang="en-US" sz="1200" i="1">
                <a:latin typeface="Arial"/>
                <a:cs typeface="Arial"/>
              </a:rPr>
              <a:t>: </a:t>
            </a:r>
            <a:r>
              <a:rPr lang="en-US" sz="1200" i="1">
                <a:latin typeface="Arial"/>
                <a:cs typeface="Arial"/>
                <a:hlinkClick r:id="rId8">
                  <a:extLst>
                    <a:ext uri="{A12FA001-AC4F-418D-AE19-62706E023703}">
                      <ahyp:hlinkClr xmlns:ahyp="http://schemas.microsoft.com/office/drawing/2018/hyperlinkcolor" val="tx"/>
                    </a:ext>
                  </a:extLst>
                </a:hlinkClick>
              </a:rPr>
              <a:t>https://insightstobehavior.com/blog/classroom-management-common-mistakes-avoid/#:~:text=In%20a%20poorly%20managed%20classroom%2C%20children%20learn%20that%20serious%20engagement,stunts%20children's%20social%2Demotional%20development.</a:t>
            </a:r>
            <a:r>
              <a:rPr lang="en-US" sz="1200" i="1">
                <a:latin typeface="Arial"/>
                <a:cs typeface="Arial"/>
              </a:rPr>
              <a:t>(</a:t>
            </a:r>
            <a:r>
              <a:rPr lang="en-US" sz="1200" i="1" err="1">
                <a:latin typeface="Arial"/>
                <a:cs typeface="Arial"/>
              </a:rPr>
              <a:t>cyrchwyd</a:t>
            </a:r>
            <a:r>
              <a:rPr lang="en-US" sz="1200" i="1">
                <a:latin typeface="Arial"/>
                <a:cs typeface="Arial"/>
              </a:rPr>
              <a:t>: </a:t>
            </a:r>
            <a:r>
              <a:rPr lang="en-US" sz="1200" i="1" err="1">
                <a:latin typeface="Arial"/>
                <a:cs typeface="Arial"/>
              </a:rPr>
              <a:t>trydydd</a:t>
            </a:r>
            <a:r>
              <a:rPr lang="en-US" sz="1200" i="1">
                <a:latin typeface="Arial"/>
                <a:cs typeface="Arial"/>
              </a:rPr>
              <a:t> </a:t>
            </a:r>
            <a:r>
              <a:rPr lang="en-US" sz="1200" i="1" err="1">
                <a:latin typeface="Arial"/>
                <a:cs typeface="Arial"/>
              </a:rPr>
              <a:t>ar</a:t>
            </a:r>
            <a:r>
              <a:rPr lang="en-US" sz="1200" i="1">
                <a:latin typeface="Arial"/>
                <a:cs typeface="Arial"/>
              </a:rPr>
              <a:t> </a:t>
            </a:r>
            <a:r>
              <a:rPr lang="en-US" sz="1200" i="1" err="1">
                <a:latin typeface="Arial"/>
                <a:cs typeface="Arial"/>
              </a:rPr>
              <a:t>hugain</a:t>
            </a:r>
            <a:r>
              <a:rPr lang="en-US" sz="1200" i="1">
                <a:latin typeface="Arial"/>
                <a:cs typeface="Arial"/>
              </a:rPr>
              <a:t> o Hydref 2024)</a:t>
            </a:r>
            <a:endParaRPr lang="en-US" sz="1200"/>
          </a:p>
          <a:p>
            <a:endParaRPr lang="en-US" sz="1200" i="1">
              <a:latin typeface="Arial"/>
              <a:cs typeface="Arial"/>
            </a:endParaRPr>
          </a:p>
          <a:p>
            <a:r>
              <a:rPr lang="en-US" sz="1200" i="1">
                <a:latin typeface="Arial"/>
                <a:cs typeface="Arial"/>
              </a:rPr>
              <a:t>Lewis, P. (2014) effective classroom observation in primary and secondary schools. </a:t>
            </a:r>
            <a:r>
              <a:rPr lang="en-US" sz="1200" i="1" err="1">
                <a:latin typeface="Arial"/>
                <a:cs typeface="Arial"/>
              </a:rPr>
              <a:t>Caerdydd</a:t>
            </a:r>
            <a:r>
              <a:rPr lang="en-US" sz="1200" i="1">
                <a:latin typeface="Arial"/>
                <a:cs typeface="Arial"/>
              </a:rPr>
              <a:t>: </a:t>
            </a:r>
            <a:r>
              <a:rPr lang="en-US" sz="1200" i="1" err="1">
                <a:latin typeface="Arial"/>
                <a:cs typeface="Arial"/>
              </a:rPr>
              <a:t>Estyn</a:t>
            </a:r>
            <a:endParaRPr lang="en-US" sz="1200"/>
          </a:p>
          <a:p>
            <a:endParaRPr lang="en-US" sz="1200" i="1">
              <a:latin typeface="Arial"/>
              <a:cs typeface="Arial"/>
            </a:endParaRPr>
          </a:p>
          <a:p>
            <a:r>
              <a:rPr lang="en-US" sz="1200" i="1">
                <a:latin typeface="Arial"/>
                <a:cs typeface="Arial"/>
              </a:rPr>
              <a:t>Marzano, R. J. (2003) Classroom management that works. United States Of America: ASCD</a:t>
            </a:r>
            <a:endParaRPr lang="en-US" sz="1200"/>
          </a:p>
          <a:p>
            <a:endParaRPr lang="en-US" sz="1200" i="1">
              <a:latin typeface="Arial"/>
              <a:cs typeface="Arial"/>
            </a:endParaRPr>
          </a:p>
          <a:p>
            <a:r>
              <a:rPr lang="en-US" sz="1200" i="1">
                <a:latin typeface="Arial"/>
                <a:cs typeface="Arial"/>
              </a:rPr>
              <a:t>Main, P (2023, June 08). </a:t>
            </a:r>
            <a:r>
              <a:rPr lang="en-US" sz="1200" i="1" err="1">
                <a:latin typeface="Arial"/>
                <a:cs typeface="Arial"/>
              </a:rPr>
              <a:t>Thorndikes</a:t>
            </a:r>
            <a:r>
              <a:rPr lang="en-US" sz="1200" i="1">
                <a:latin typeface="Arial"/>
                <a:cs typeface="Arial"/>
              </a:rPr>
              <a:t> Theory. </a:t>
            </a:r>
            <a:r>
              <a:rPr lang="en-US" sz="1200" i="1" err="1">
                <a:latin typeface="Arial"/>
                <a:cs typeface="Arial"/>
              </a:rPr>
              <a:t>Ar</a:t>
            </a:r>
            <a:r>
              <a:rPr lang="en-US" sz="1200" i="1">
                <a:latin typeface="Arial"/>
                <a:cs typeface="Arial"/>
              </a:rPr>
              <a:t> </a:t>
            </a:r>
            <a:r>
              <a:rPr lang="en-US" sz="1200" i="1" err="1">
                <a:latin typeface="Arial"/>
                <a:cs typeface="Arial"/>
              </a:rPr>
              <a:t>gael</a:t>
            </a:r>
            <a:r>
              <a:rPr lang="en-US" sz="1200" i="1">
                <a:latin typeface="Arial"/>
                <a:cs typeface="Arial"/>
              </a:rPr>
              <a:t> </a:t>
            </a:r>
            <a:r>
              <a:rPr lang="en-US" sz="1200" i="1" err="1">
                <a:latin typeface="Arial"/>
                <a:cs typeface="Arial"/>
              </a:rPr>
              <a:t>yn</a:t>
            </a:r>
            <a:r>
              <a:rPr lang="en-US" sz="1200" i="1">
                <a:latin typeface="Arial"/>
                <a:cs typeface="Arial"/>
              </a:rPr>
              <a:t>:  </a:t>
            </a:r>
            <a:r>
              <a:rPr lang="en-US" sz="1200" i="1">
                <a:latin typeface="Arial"/>
                <a:cs typeface="Arial"/>
                <a:hlinkClick r:id="rId9">
                  <a:extLst>
                    <a:ext uri="{A12FA001-AC4F-418D-AE19-62706E023703}">
                      <ahyp:hlinkClr xmlns:ahyp="http://schemas.microsoft.com/office/drawing/2018/hyperlinkcolor" val="tx"/>
                    </a:ext>
                  </a:extLst>
                </a:hlinkClick>
              </a:rPr>
              <a:t>https://www.structural-learning.com/post/thorndikes-theory</a:t>
            </a:r>
            <a:r>
              <a:rPr lang="en-US" sz="1200" i="1">
                <a:latin typeface="Arial"/>
                <a:cs typeface="Arial"/>
              </a:rPr>
              <a:t> (</a:t>
            </a:r>
            <a:r>
              <a:rPr lang="en-US" sz="1200" i="1" err="1">
                <a:latin typeface="Arial"/>
                <a:cs typeface="Arial"/>
              </a:rPr>
              <a:t>cyrchwyd</a:t>
            </a:r>
            <a:r>
              <a:rPr lang="en-US" sz="1200" i="1">
                <a:latin typeface="Arial"/>
                <a:cs typeface="Arial"/>
              </a:rPr>
              <a:t>: </a:t>
            </a:r>
            <a:r>
              <a:rPr lang="en-US" sz="1200" i="1" err="1">
                <a:latin typeface="Arial"/>
                <a:cs typeface="Arial"/>
              </a:rPr>
              <a:t>trydydd</a:t>
            </a:r>
            <a:r>
              <a:rPr lang="en-US" sz="1200" i="1">
                <a:latin typeface="Arial"/>
                <a:cs typeface="Arial"/>
              </a:rPr>
              <a:t> </a:t>
            </a:r>
            <a:r>
              <a:rPr lang="en-US" sz="1200" i="1" err="1">
                <a:latin typeface="Arial"/>
                <a:cs typeface="Arial"/>
              </a:rPr>
              <a:t>ar</a:t>
            </a:r>
            <a:r>
              <a:rPr lang="en-US" sz="1200" i="1">
                <a:latin typeface="Arial"/>
                <a:cs typeface="Arial"/>
              </a:rPr>
              <a:t> </a:t>
            </a:r>
            <a:r>
              <a:rPr lang="en-US" sz="1200" i="1" err="1">
                <a:latin typeface="Arial"/>
                <a:cs typeface="Arial"/>
              </a:rPr>
              <a:t>hugain</a:t>
            </a:r>
            <a:r>
              <a:rPr lang="en-US" sz="1200" i="1">
                <a:latin typeface="Arial"/>
                <a:cs typeface="Arial"/>
              </a:rPr>
              <a:t> o </a:t>
            </a:r>
            <a:r>
              <a:rPr lang="en-US" sz="1200" i="1" err="1">
                <a:latin typeface="Arial"/>
                <a:cs typeface="Arial"/>
              </a:rPr>
              <a:t>hydref</a:t>
            </a:r>
            <a:r>
              <a:rPr lang="en-US" sz="1200" i="1">
                <a:latin typeface="Arial"/>
                <a:cs typeface="Arial"/>
              </a:rPr>
              <a:t> 2024)</a:t>
            </a:r>
            <a:endParaRPr lang="en-US" sz="1200"/>
          </a:p>
          <a:p>
            <a:endParaRPr lang="en-US" sz="1200" i="1">
              <a:latin typeface="Arial"/>
              <a:cs typeface="Arial"/>
            </a:endParaRPr>
          </a:p>
          <a:p>
            <a:r>
              <a:rPr lang="en-US" sz="1200" i="1">
                <a:latin typeface="Arial"/>
                <a:cs typeface="Arial"/>
              </a:rPr>
              <a:t>McLeod, S. (2018). Skinner – operant conditioning. </a:t>
            </a:r>
            <a:r>
              <a:rPr lang="en-US" sz="1200" i="1" err="1">
                <a:latin typeface="Arial"/>
                <a:cs typeface="Arial"/>
              </a:rPr>
              <a:t>SimplyPsychology</a:t>
            </a:r>
            <a:r>
              <a:rPr lang="en-US" sz="1200" i="1">
                <a:latin typeface="Arial"/>
                <a:cs typeface="Arial"/>
              </a:rPr>
              <a:t>. </a:t>
            </a:r>
            <a:r>
              <a:rPr lang="en-US" sz="1200" i="1" err="1">
                <a:latin typeface="Arial"/>
                <a:cs typeface="Arial"/>
              </a:rPr>
              <a:t>Ar</a:t>
            </a:r>
            <a:r>
              <a:rPr lang="en-US" sz="1200" i="1">
                <a:latin typeface="Arial"/>
                <a:cs typeface="Arial"/>
              </a:rPr>
              <a:t> </a:t>
            </a:r>
            <a:r>
              <a:rPr lang="en-US" sz="1200" i="1" err="1">
                <a:latin typeface="Arial"/>
                <a:cs typeface="Arial"/>
              </a:rPr>
              <a:t>gael</a:t>
            </a:r>
            <a:r>
              <a:rPr lang="en-US" sz="1200" i="1">
                <a:latin typeface="Arial"/>
                <a:cs typeface="Arial"/>
              </a:rPr>
              <a:t> </a:t>
            </a:r>
            <a:r>
              <a:rPr lang="en-US" sz="1200" i="1" err="1">
                <a:latin typeface="Arial"/>
                <a:cs typeface="Arial"/>
              </a:rPr>
              <a:t>yn</a:t>
            </a:r>
            <a:r>
              <a:rPr lang="en-US" sz="1200" i="1">
                <a:latin typeface="Arial"/>
                <a:cs typeface="Arial"/>
              </a:rPr>
              <a:t>:</a:t>
            </a:r>
            <a:r>
              <a:rPr lang="en-US" sz="1200" i="1">
                <a:latin typeface="Arial"/>
                <a:cs typeface="Arial"/>
                <a:hlinkClick r:id="rId10">
                  <a:extLst>
                    <a:ext uri="{A12FA001-AC4F-418D-AE19-62706E023703}">
                      <ahyp:hlinkClr xmlns:ahyp="http://schemas.microsoft.com/office/drawing/2018/hyperlinkcolor" val="tx"/>
                    </a:ext>
                  </a:extLst>
                </a:hlinkClick>
              </a:rPr>
              <a:t>https://www.simplypsychology.org/operant-conditioning.html</a:t>
            </a:r>
            <a:r>
              <a:rPr lang="en-US" sz="1200" i="1">
                <a:latin typeface="Arial"/>
                <a:cs typeface="Arial"/>
              </a:rPr>
              <a:t> (</a:t>
            </a:r>
            <a:r>
              <a:rPr lang="en-US" sz="1200" i="1" err="1">
                <a:latin typeface="Arial"/>
                <a:cs typeface="Arial"/>
              </a:rPr>
              <a:t>cyrchwyd</a:t>
            </a:r>
            <a:r>
              <a:rPr lang="en-US" sz="1200" i="1">
                <a:latin typeface="Arial"/>
                <a:cs typeface="Arial"/>
              </a:rPr>
              <a:t>: </a:t>
            </a:r>
            <a:r>
              <a:rPr lang="en-US" sz="1200" i="1" err="1">
                <a:latin typeface="Arial"/>
                <a:cs typeface="Arial"/>
              </a:rPr>
              <a:t>trydydd</a:t>
            </a:r>
            <a:r>
              <a:rPr lang="en-US" sz="1200" i="1">
                <a:latin typeface="Arial"/>
                <a:cs typeface="Arial"/>
              </a:rPr>
              <a:t> </a:t>
            </a:r>
            <a:r>
              <a:rPr lang="en-US" sz="1200" i="1" err="1">
                <a:latin typeface="Arial"/>
                <a:cs typeface="Arial"/>
              </a:rPr>
              <a:t>ar</a:t>
            </a:r>
            <a:r>
              <a:rPr lang="en-US" sz="1200" i="1">
                <a:latin typeface="Arial"/>
                <a:cs typeface="Arial"/>
              </a:rPr>
              <a:t> </a:t>
            </a:r>
            <a:r>
              <a:rPr lang="en-US" sz="1200" i="1" err="1">
                <a:latin typeface="Arial"/>
                <a:cs typeface="Arial"/>
              </a:rPr>
              <a:t>hugain</a:t>
            </a:r>
            <a:r>
              <a:rPr lang="en-US" sz="1200" i="1">
                <a:latin typeface="Arial"/>
                <a:cs typeface="Arial"/>
              </a:rPr>
              <a:t> o </a:t>
            </a:r>
            <a:r>
              <a:rPr lang="en-US" sz="1200" i="1" err="1">
                <a:latin typeface="Arial"/>
                <a:cs typeface="Arial"/>
              </a:rPr>
              <a:t>hydref</a:t>
            </a:r>
            <a:r>
              <a:rPr lang="en-US" sz="1200" i="1">
                <a:latin typeface="Arial"/>
                <a:cs typeface="Arial"/>
              </a:rPr>
              <a:t> 2024) </a:t>
            </a:r>
            <a:endParaRPr lang="en-US" sz="1200"/>
          </a:p>
          <a:p>
            <a:pPr algn="l"/>
            <a:endParaRPr lang="en-US"/>
          </a:p>
        </p:txBody>
      </p:sp>
    </p:spTree>
    <p:extLst>
      <p:ext uri="{BB962C8B-B14F-4D97-AF65-F5344CB8AC3E}">
        <p14:creationId xmlns:p14="http://schemas.microsoft.com/office/powerpoint/2010/main" val="1936383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FED94D6-7649-C839-33DF-BFAD8322263B}"/>
              </a:ext>
            </a:extLst>
          </p:cNvPr>
          <p:cNvSpPr txBox="1"/>
          <p:nvPr/>
        </p:nvSpPr>
        <p:spPr>
          <a:xfrm>
            <a:off x="22087" y="287130"/>
            <a:ext cx="12196417" cy="46166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i="1">
                <a:latin typeface="Arial"/>
                <a:cs typeface="Arial"/>
              </a:rPr>
              <a:t>Mcmillen, m. (2023) ‘Operant Conditioning: What It Is and How It Works’, web </a:t>
            </a:r>
            <a:r>
              <a:rPr lang="en-US" sz="1200" i="1" err="1">
                <a:latin typeface="Arial"/>
                <a:cs typeface="Arial"/>
              </a:rPr>
              <a:t>md.</a:t>
            </a:r>
            <a:r>
              <a:rPr lang="en-US" sz="1200" i="1">
                <a:latin typeface="Arial"/>
                <a:cs typeface="Arial"/>
              </a:rPr>
              <a:t> </a:t>
            </a:r>
            <a:r>
              <a:rPr lang="en-US" sz="1200" i="1" err="1">
                <a:latin typeface="Arial"/>
                <a:cs typeface="Arial"/>
              </a:rPr>
              <a:t>Ar</a:t>
            </a:r>
            <a:r>
              <a:rPr lang="en-US" sz="1200" i="1">
                <a:latin typeface="Arial"/>
                <a:cs typeface="Arial"/>
              </a:rPr>
              <a:t> </a:t>
            </a:r>
            <a:r>
              <a:rPr lang="en-US" sz="1200" i="1" err="1">
                <a:latin typeface="Arial"/>
                <a:cs typeface="Arial"/>
              </a:rPr>
              <a:t>gael</a:t>
            </a:r>
            <a:r>
              <a:rPr lang="en-US" sz="1200" i="1">
                <a:latin typeface="Arial"/>
                <a:cs typeface="Arial"/>
              </a:rPr>
              <a:t> </a:t>
            </a:r>
            <a:r>
              <a:rPr lang="en-US" sz="1200" i="1" err="1">
                <a:latin typeface="Arial"/>
                <a:cs typeface="Arial"/>
              </a:rPr>
              <a:t>yn</a:t>
            </a:r>
            <a:r>
              <a:rPr lang="en-US" sz="1200" i="1">
                <a:latin typeface="Arial"/>
                <a:cs typeface="Arial"/>
              </a:rPr>
              <a:t>:</a:t>
            </a:r>
            <a:r>
              <a:rPr lang="en-US" sz="1200" i="1">
                <a:latin typeface="Arial"/>
                <a:cs typeface="Arial"/>
                <a:hlinkClick r:id="rId2">
                  <a:extLst>
                    <a:ext uri="{A12FA001-AC4F-418D-AE19-62706E023703}">
                      <ahyp:hlinkClr xmlns:ahyp="http://schemas.microsoft.com/office/drawing/2018/hyperlinkcolor" val="tx"/>
                    </a:ext>
                  </a:extLst>
                </a:hlinkClick>
              </a:rPr>
              <a:t>https://www.webmd.com/mental-health/what-is-operant-conditioning</a:t>
            </a:r>
            <a:r>
              <a:rPr lang="en-US" sz="1200" i="1">
                <a:latin typeface="Arial"/>
                <a:cs typeface="Arial"/>
              </a:rPr>
              <a:t> (</a:t>
            </a:r>
            <a:r>
              <a:rPr lang="en-US" sz="1200" i="1" err="1">
                <a:latin typeface="Arial"/>
                <a:cs typeface="Arial"/>
              </a:rPr>
              <a:t>cyrchwyd</a:t>
            </a:r>
            <a:r>
              <a:rPr lang="en-US" sz="1200" i="1">
                <a:latin typeface="Arial"/>
                <a:cs typeface="Arial"/>
              </a:rPr>
              <a:t>: </a:t>
            </a:r>
            <a:r>
              <a:rPr lang="en-US" sz="1200" i="1" err="1">
                <a:latin typeface="Arial"/>
                <a:cs typeface="Arial"/>
              </a:rPr>
              <a:t>trydydd</a:t>
            </a:r>
            <a:r>
              <a:rPr lang="en-US" sz="1200" i="1">
                <a:latin typeface="Arial"/>
                <a:cs typeface="Arial"/>
              </a:rPr>
              <a:t> </a:t>
            </a:r>
            <a:r>
              <a:rPr lang="en-US" sz="1200" i="1" err="1">
                <a:latin typeface="Arial"/>
                <a:cs typeface="Arial"/>
              </a:rPr>
              <a:t>ar</a:t>
            </a:r>
            <a:r>
              <a:rPr lang="en-US" sz="1200" i="1">
                <a:latin typeface="Arial"/>
                <a:cs typeface="Arial"/>
              </a:rPr>
              <a:t> </a:t>
            </a:r>
            <a:r>
              <a:rPr lang="en-US" sz="1200" i="1" err="1">
                <a:latin typeface="Arial"/>
                <a:cs typeface="Arial"/>
              </a:rPr>
              <a:t>hugain</a:t>
            </a:r>
            <a:r>
              <a:rPr lang="en-US" sz="1200" i="1">
                <a:latin typeface="Arial"/>
                <a:cs typeface="Arial"/>
              </a:rPr>
              <a:t> o hydref2024)</a:t>
            </a:r>
            <a:endParaRPr lang="en-US" sz="1200" i="1"/>
          </a:p>
          <a:p>
            <a:endParaRPr lang="en-US" sz="1200" i="1">
              <a:latin typeface="Arial"/>
              <a:cs typeface="Arial"/>
            </a:endParaRPr>
          </a:p>
          <a:p>
            <a:r>
              <a:rPr lang="en-US" sz="1200" i="1">
                <a:latin typeface="Arial"/>
                <a:cs typeface="Arial"/>
              </a:rPr>
              <a:t>Skinners </a:t>
            </a:r>
            <a:r>
              <a:rPr lang="en-US" sz="1200" i="1" err="1">
                <a:latin typeface="Arial"/>
                <a:cs typeface="Arial"/>
              </a:rPr>
              <a:t>reinforcemnt</a:t>
            </a:r>
            <a:r>
              <a:rPr lang="en-US" sz="1200" i="1">
                <a:latin typeface="Arial"/>
                <a:cs typeface="Arial"/>
              </a:rPr>
              <a:t> theory in the classroom. (2021) teaching channel. </a:t>
            </a:r>
            <a:r>
              <a:rPr lang="en-US" sz="1200" i="1" err="1">
                <a:latin typeface="Arial"/>
                <a:cs typeface="Arial"/>
              </a:rPr>
              <a:t>Ar</a:t>
            </a:r>
            <a:r>
              <a:rPr lang="en-US" sz="1200" i="1">
                <a:latin typeface="Arial"/>
                <a:cs typeface="Arial"/>
              </a:rPr>
              <a:t> </a:t>
            </a:r>
            <a:r>
              <a:rPr lang="en-US" sz="1200" i="1" err="1">
                <a:latin typeface="Arial"/>
                <a:cs typeface="Arial"/>
              </a:rPr>
              <a:t>gael</a:t>
            </a:r>
            <a:r>
              <a:rPr lang="en-US" sz="1200" i="1">
                <a:latin typeface="Arial"/>
                <a:cs typeface="Arial"/>
              </a:rPr>
              <a:t> </a:t>
            </a:r>
            <a:r>
              <a:rPr lang="en-US" sz="1200" i="1" err="1">
                <a:latin typeface="Arial"/>
                <a:cs typeface="Arial"/>
              </a:rPr>
              <a:t>yn</a:t>
            </a:r>
            <a:r>
              <a:rPr lang="en-US" sz="1200" i="1">
                <a:latin typeface="Arial"/>
                <a:cs typeface="Arial"/>
              </a:rPr>
              <a:t>: </a:t>
            </a:r>
            <a:r>
              <a:rPr lang="en-US" sz="1200" i="1">
                <a:latin typeface="Arial"/>
                <a:cs typeface="Arial"/>
                <a:hlinkClick r:id="rId3">
                  <a:extLst>
                    <a:ext uri="{A12FA001-AC4F-418D-AE19-62706E023703}">
                      <ahyp:hlinkClr xmlns:ahyp="http://schemas.microsoft.com/office/drawing/2018/hyperlinkcolor" val="tx"/>
                    </a:ext>
                  </a:extLst>
                </a:hlinkClick>
              </a:rPr>
              <a:t>https://www.teachingchannel.com/k12-hub/blog/reinforcement-theory-classroom/#:~:text=Teachers%20want%20to%20see%20students,Skinner's%20reinforcement%20theory.</a:t>
            </a:r>
            <a:r>
              <a:rPr lang="en-US" sz="1200" i="1">
                <a:latin typeface="Arial"/>
                <a:cs typeface="Arial"/>
              </a:rPr>
              <a:t>(</a:t>
            </a:r>
            <a:r>
              <a:rPr lang="en-US" sz="1200" i="1" err="1">
                <a:latin typeface="Arial"/>
                <a:cs typeface="Arial"/>
              </a:rPr>
              <a:t>cyrchwyd</a:t>
            </a:r>
            <a:r>
              <a:rPr lang="en-US" sz="1200" i="1">
                <a:latin typeface="Arial"/>
                <a:cs typeface="Arial"/>
              </a:rPr>
              <a:t>: </a:t>
            </a:r>
            <a:r>
              <a:rPr lang="en-US" sz="1200" i="1" err="1">
                <a:latin typeface="Arial"/>
                <a:cs typeface="Arial"/>
              </a:rPr>
              <a:t>trydydd</a:t>
            </a:r>
            <a:r>
              <a:rPr lang="en-US" sz="1200" i="1">
                <a:latin typeface="Arial"/>
                <a:cs typeface="Arial"/>
              </a:rPr>
              <a:t> </a:t>
            </a:r>
            <a:r>
              <a:rPr lang="en-US" sz="1200" i="1" err="1">
                <a:latin typeface="Arial"/>
                <a:cs typeface="Arial"/>
              </a:rPr>
              <a:t>ar</a:t>
            </a:r>
            <a:r>
              <a:rPr lang="en-US" sz="1200" i="1">
                <a:latin typeface="Arial"/>
                <a:cs typeface="Arial"/>
              </a:rPr>
              <a:t> </a:t>
            </a:r>
            <a:r>
              <a:rPr lang="en-US" sz="1200" i="1" err="1">
                <a:latin typeface="Arial"/>
                <a:cs typeface="Arial"/>
              </a:rPr>
              <a:t>hugain</a:t>
            </a:r>
            <a:r>
              <a:rPr lang="en-US" sz="1200" i="1">
                <a:latin typeface="Arial"/>
                <a:cs typeface="Arial"/>
              </a:rPr>
              <a:t> o </a:t>
            </a:r>
            <a:r>
              <a:rPr lang="en-US" sz="1200" i="1" err="1">
                <a:latin typeface="Arial"/>
                <a:cs typeface="Arial"/>
              </a:rPr>
              <a:t>hydref</a:t>
            </a:r>
            <a:r>
              <a:rPr lang="en-US" sz="1200" i="1">
                <a:latin typeface="Arial"/>
                <a:cs typeface="Arial"/>
              </a:rPr>
              <a:t> 2024)</a:t>
            </a:r>
            <a:endParaRPr lang="en-US" sz="1200" i="1"/>
          </a:p>
          <a:p>
            <a:endParaRPr lang="en-US" sz="1200" i="1">
              <a:latin typeface="Arial"/>
              <a:cs typeface="Arial"/>
            </a:endParaRPr>
          </a:p>
          <a:p>
            <a:r>
              <a:rPr lang="en-US" sz="1200" i="1" err="1">
                <a:latin typeface="Aptos"/>
              </a:rPr>
              <a:t>Llywodraeth</a:t>
            </a:r>
            <a:r>
              <a:rPr lang="en-US" sz="1200" i="1">
                <a:latin typeface="Aptos"/>
              </a:rPr>
              <a:t> </a:t>
            </a:r>
            <a:r>
              <a:rPr lang="en-US" sz="1200" i="1" err="1">
                <a:latin typeface="Aptos"/>
              </a:rPr>
              <a:t>cymru</a:t>
            </a:r>
            <a:r>
              <a:rPr lang="en-US" sz="1200" i="1">
                <a:latin typeface="Aptos"/>
              </a:rPr>
              <a:t> (2017) professional standards for teaching and leadership. </a:t>
            </a:r>
            <a:r>
              <a:rPr lang="en-US" sz="1200" i="1" err="1">
                <a:latin typeface="Aptos"/>
              </a:rPr>
              <a:t>Ar</a:t>
            </a:r>
            <a:r>
              <a:rPr lang="en-US" sz="1200" i="1">
                <a:latin typeface="Aptos"/>
              </a:rPr>
              <a:t> </a:t>
            </a:r>
            <a:r>
              <a:rPr lang="en-US" sz="1200" i="1" err="1">
                <a:latin typeface="Aptos"/>
              </a:rPr>
              <a:t>gael</a:t>
            </a:r>
            <a:r>
              <a:rPr lang="en-US" sz="1200" i="1">
                <a:latin typeface="Aptos"/>
              </a:rPr>
              <a:t>: </a:t>
            </a:r>
            <a:r>
              <a:rPr lang="en-US" sz="1200" i="1" u="sng">
                <a:latin typeface="Aptos"/>
                <a:hlinkClick r:id="rId4">
                  <a:extLst>
                    <a:ext uri="{A12FA001-AC4F-418D-AE19-62706E023703}">
                      <ahyp:hlinkClr xmlns:ahyp="http://schemas.microsoft.com/office/drawing/2018/hyperlinkcolor" val="tx"/>
                    </a:ext>
                  </a:extLst>
                </a:hlinkClick>
              </a:rPr>
              <a:t>https://hwb.gov.wales/api/storage/19bc948b-8a3f-41e0-944a-7bf2cadf7d18/professional-standards-for-teaching-and-leadership-interactive-pdf-for-pc.pdf</a:t>
            </a:r>
            <a:r>
              <a:rPr lang="en-US" sz="1200" i="1">
                <a:latin typeface="Aptos"/>
              </a:rPr>
              <a:t> (</a:t>
            </a:r>
            <a:r>
              <a:rPr lang="en-US" sz="1200" i="1" err="1">
                <a:latin typeface="Aptos"/>
              </a:rPr>
              <a:t>cyrchwyd</a:t>
            </a:r>
            <a:r>
              <a:rPr lang="en-US" sz="1200" i="1">
                <a:latin typeface="Aptos"/>
              </a:rPr>
              <a:t> </a:t>
            </a:r>
            <a:r>
              <a:rPr lang="en-US" sz="1200" i="1" err="1">
                <a:latin typeface="Aptos"/>
              </a:rPr>
              <a:t>ar</a:t>
            </a:r>
            <a:r>
              <a:rPr lang="en-US" sz="1200" i="1">
                <a:latin typeface="Aptos"/>
              </a:rPr>
              <a:t> y </a:t>
            </a:r>
            <a:r>
              <a:rPr lang="en-US" sz="1200" i="1" err="1">
                <a:latin typeface="Aptos"/>
              </a:rPr>
              <a:t>trydydd</a:t>
            </a:r>
            <a:r>
              <a:rPr lang="en-US" sz="1200" i="1">
                <a:latin typeface="Aptos"/>
              </a:rPr>
              <a:t> </a:t>
            </a:r>
            <a:r>
              <a:rPr lang="en-US" sz="1200" i="1" err="1">
                <a:latin typeface="Aptos"/>
              </a:rPr>
              <a:t>ar</a:t>
            </a:r>
            <a:r>
              <a:rPr lang="en-US" sz="1200" i="1">
                <a:latin typeface="Aptos"/>
              </a:rPr>
              <a:t> </a:t>
            </a:r>
            <a:r>
              <a:rPr lang="en-US" sz="1200" i="1" err="1">
                <a:latin typeface="Aptos"/>
              </a:rPr>
              <a:t>hugain</a:t>
            </a:r>
            <a:r>
              <a:rPr lang="en-US" sz="1200" i="1">
                <a:latin typeface="Aptos"/>
              </a:rPr>
              <a:t> o </a:t>
            </a:r>
            <a:r>
              <a:rPr lang="en-US" sz="1200" i="1" err="1">
                <a:latin typeface="Aptos"/>
              </a:rPr>
              <a:t>hydref</a:t>
            </a:r>
            <a:r>
              <a:rPr lang="en-US" sz="1200" i="1">
                <a:latin typeface="Aptos"/>
              </a:rPr>
              <a:t> 2024)</a:t>
            </a:r>
            <a:endParaRPr lang="en-US" sz="1200" i="1"/>
          </a:p>
          <a:p>
            <a:endParaRPr lang="en-US" sz="1200" i="1">
              <a:latin typeface="Aptos"/>
            </a:endParaRPr>
          </a:p>
          <a:p>
            <a:r>
              <a:rPr lang="en-US" sz="1200" i="1" err="1">
                <a:latin typeface="Aptos"/>
              </a:rPr>
              <a:t>Estyn</a:t>
            </a:r>
            <a:r>
              <a:rPr lang="en-US" sz="1200" i="1">
                <a:latin typeface="Aptos"/>
              </a:rPr>
              <a:t> (2024) establishing behavior management and reward methods, as a result of pupils responsibility. (</a:t>
            </a:r>
            <a:r>
              <a:rPr lang="en-US" sz="1200" i="1" err="1">
                <a:latin typeface="Aptos"/>
              </a:rPr>
              <a:t>llun</a:t>
            </a:r>
            <a:r>
              <a:rPr lang="en-US" sz="1200" i="1">
                <a:latin typeface="Aptos"/>
              </a:rPr>
              <a:t>)  </a:t>
            </a:r>
            <a:r>
              <a:rPr lang="en-US" sz="1200" i="1" err="1">
                <a:latin typeface="Aptos"/>
              </a:rPr>
              <a:t>Argael</a:t>
            </a:r>
            <a:r>
              <a:rPr lang="en-US" sz="1200" i="1">
                <a:latin typeface="Aptos"/>
              </a:rPr>
              <a:t>:</a:t>
            </a:r>
            <a:r>
              <a:rPr lang="en-US" sz="1200" i="1">
                <a:latin typeface="Aptos"/>
                <a:hlinkClick r:id="rId5">
                  <a:extLst>
                    <a:ext uri="{A12FA001-AC4F-418D-AE19-62706E023703}">
                      <ahyp:hlinkClr xmlns:ahyp="http://schemas.microsoft.com/office/drawing/2018/hyperlinkcolor" val="tx"/>
                    </a:ext>
                  </a:extLst>
                </a:hlinkClick>
              </a:rPr>
              <a:t>https://estyn.gov.wales/improvement-resources/establishing-behaviour-management-and-reward-methods-as-a-result-of-pupils-responsibility/</a:t>
            </a:r>
            <a:r>
              <a:rPr lang="en-US" sz="1200" i="1">
                <a:latin typeface="Aptos"/>
              </a:rPr>
              <a:t> (</a:t>
            </a:r>
            <a:r>
              <a:rPr lang="en-US" sz="1200" i="1" err="1">
                <a:latin typeface="Aptos"/>
              </a:rPr>
              <a:t>cyrchwyd</a:t>
            </a:r>
            <a:r>
              <a:rPr lang="en-US" sz="1200" i="1">
                <a:latin typeface="Aptos"/>
              </a:rPr>
              <a:t>: </a:t>
            </a:r>
            <a:r>
              <a:rPr lang="en-US" sz="1200" i="1" err="1">
                <a:latin typeface="Aptos"/>
              </a:rPr>
              <a:t>trydydd</a:t>
            </a:r>
            <a:r>
              <a:rPr lang="en-US" sz="1200" i="1">
                <a:latin typeface="Aptos"/>
              </a:rPr>
              <a:t> </a:t>
            </a:r>
            <a:r>
              <a:rPr lang="en-US" sz="1200" i="1" err="1">
                <a:latin typeface="Aptos"/>
              </a:rPr>
              <a:t>ar</a:t>
            </a:r>
            <a:r>
              <a:rPr lang="en-US" sz="1200" i="1">
                <a:latin typeface="Aptos"/>
              </a:rPr>
              <a:t> </a:t>
            </a:r>
            <a:r>
              <a:rPr lang="en-US" sz="1200" i="1" err="1">
                <a:latin typeface="Aptos"/>
              </a:rPr>
              <a:t>hugain</a:t>
            </a:r>
            <a:r>
              <a:rPr lang="en-US" sz="1200" i="1">
                <a:latin typeface="Aptos"/>
              </a:rPr>
              <a:t> o </a:t>
            </a:r>
            <a:r>
              <a:rPr lang="en-US" sz="1200" i="1" err="1">
                <a:latin typeface="Aptos"/>
              </a:rPr>
              <a:t>hydref</a:t>
            </a:r>
            <a:r>
              <a:rPr lang="en-US" sz="1200" i="1">
                <a:latin typeface="Aptos"/>
              </a:rPr>
              <a:t> 2024)</a:t>
            </a:r>
            <a:endParaRPr lang="en-US" sz="1200" i="1"/>
          </a:p>
          <a:p>
            <a:endParaRPr lang="en-US" sz="1200" i="1">
              <a:latin typeface="Aptos"/>
            </a:endParaRPr>
          </a:p>
          <a:p>
            <a:r>
              <a:rPr lang="en-US" sz="1200" i="1" err="1">
                <a:latin typeface="Aptos"/>
              </a:rPr>
              <a:t>Froddo</a:t>
            </a:r>
            <a:r>
              <a:rPr lang="en-US" sz="1200" i="1">
                <a:latin typeface="Aptos"/>
              </a:rPr>
              <a:t> (2016) 10 ways of playing outside will make your kid smarter (</a:t>
            </a:r>
            <a:r>
              <a:rPr lang="en-US" sz="1200" i="1" err="1">
                <a:latin typeface="Aptos"/>
              </a:rPr>
              <a:t>llun</a:t>
            </a:r>
            <a:r>
              <a:rPr lang="en-US" sz="1200" i="1">
                <a:latin typeface="Aptos"/>
              </a:rPr>
              <a:t>) </a:t>
            </a:r>
            <a:r>
              <a:rPr lang="en-US" sz="1200" i="1" err="1">
                <a:latin typeface="Aptos"/>
              </a:rPr>
              <a:t>Ar</a:t>
            </a:r>
            <a:r>
              <a:rPr lang="en-US" sz="1200" i="1">
                <a:latin typeface="Aptos"/>
              </a:rPr>
              <a:t> </a:t>
            </a:r>
            <a:r>
              <a:rPr lang="en-US" sz="1200" i="1" err="1">
                <a:latin typeface="Aptos"/>
              </a:rPr>
              <a:t>gael</a:t>
            </a:r>
            <a:r>
              <a:rPr lang="en-US" sz="1200" i="1">
                <a:latin typeface="Aptos"/>
              </a:rPr>
              <a:t>: </a:t>
            </a:r>
            <a:r>
              <a:rPr lang="en-US" sz="1200" i="1">
                <a:latin typeface="Aptos"/>
                <a:hlinkClick r:id="rId6">
                  <a:extLst>
                    <a:ext uri="{A12FA001-AC4F-418D-AE19-62706E023703}">
                      <ahyp:hlinkClr xmlns:ahyp="http://schemas.microsoft.com/office/drawing/2018/hyperlinkcolor" val="tx"/>
                    </a:ext>
                  </a:extLst>
                </a:hlinkClick>
              </a:rPr>
              <a:t>https://www.froddo.com/10-ways-playing-outside-will-make-your-kid-smarter</a:t>
            </a:r>
            <a:r>
              <a:rPr lang="en-US" sz="1200" i="1">
                <a:latin typeface="Aptos"/>
              </a:rPr>
              <a:t> (</a:t>
            </a:r>
            <a:r>
              <a:rPr lang="en-US" sz="1200" i="1" err="1">
                <a:latin typeface="Aptos"/>
              </a:rPr>
              <a:t>cyrchywd</a:t>
            </a:r>
            <a:r>
              <a:rPr lang="en-US" sz="1200" i="1">
                <a:latin typeface="Aptos"/>
              </a:rPr>
              <a:t>: </a:t>
            </a:r>
            <a:r>
              <a:rPr lang="en-US" sz="1200" i="1" err="1">
                <a:latin typeface="Aptos"/>
              </a:rPr>
              <a:t>trydydd</a:t>
            </a:r>
            <a:r>
              <a:rPr lang="en-US" sz="1200" i="1">
                <a:latin typeface="Aptos"/>
              </a:rPr>
              <a:t> </a:t>
            </a:r>
            <a:r>
              <a:rPr lang="en-US" sz="1200" i="1" err="1">
                <a:latin typeface="Aptos"/>
              </a:rPr>
              <a:t>ar</a:t>
            </a:r>
            <a:r>
              <a:rPr lang="en-US" sz="1200" i="1">
                <a:latin typeface="Aptos"/>
              </a:rPr>
              <a:t> </a:t>
            </a:r>
            <a:r>
              <a:rPr lang="en-US" sz="1200" i="1" err="1">
                <a:latin typeface="Aptos"/>
              </a:rPr>
              <a:t>hugain</a:t>
            </a:r>
            <a:r>
              <a:rPr lang="en-US" sz="1200" i="1">
                <a:latin typeface="Aptos"/>
              </a:rPr>
              <a:t> o </a:t>
            </a:r>
            <a:r>
              <a:rPr lang="en-US" sz="1200" i="1" err="1">
                <a:latin typeface="Aptos"/>
              </a:rPr>
              <a:t>hydref</a:t>
            </a:r>
            <a:r>
              <a:rPr lang="en-US" sz="1200" i="1">
                <a:latin typeface="Aptos"/>
              </a:rPr>
              <a:t> 2024)</a:t>
            </a:r>
            <a:endParaRPr lang="en-US" sz="1200" i="1"/>
          </a:p>
          <a:p>
            <a:endParaRPr lang="en-US" sz="1200" i="1">
              <a:latin typeface="Aptos"/>
              <a:cs typeface="Arial"/>
            </a:endParaRPr>
          </a:p>
          <a:p>
            <a:r>
              <a:rPr lang="en-US" sz="1200" i="1">
                <a:latin typeface="Arial"/>
                <a:cs typeface="Arial"/>
              </a:rPr>
              <a:t>Kiser, S. (2020) key to effective classroom management (</a:t>
            </a:r>
            <a:r>
              <a:rPr lang="en-US" sz="1200" i="1" err="1">
                <a:latin typeface="Arial"/>
                <a:cs typeface="Arial"/>
              </a:rPr>
              <a:t>llun</a:t>
            </a:r>
            <a:r>
              <a:rPr lang="en-US" sz="1200" i="1">
                <a:latin typeface="Arial"/>
                <a:cs typeface="Arial"/>
              </a:rPr>
              <a:t>) </a:t>
            </a:r>
            <a:r>
              <a:rPr lang="en-US" sz="1200" i="1" err="1">
                <a:latin typeface="Arial"/>
                <a:cs typeface="Arial"/>
              </a:rPr>
              <a:t>ar</a:t>
            </a:r>
            <a:r>
              <a:rPr lang="en-US" sz="1200" i="1">
                <a:latin typeface="Arial"/>
                <a:cs typeface="Arial"/>
              </a:rPr>
              <a:t> </a:t>
            </a:r>
            <a:r>
              <a:rPr lang="en-US" sz="1200" i="1" err="1">
                <a:latin typeface="Arial"/>
                <a:cs typeface="Arial"/>
              </a:rPr>
              <a:t>gael</a:t>
            </a:r>
            <a:r>
              <a:rPr lang="en-US" sz="1200" i="1">
                <a:latin typeface="Arial"/>
                <a:cs typeface="Arial"/>
              </a:rPr>
              <a:t>:</a:t>
            </a:r>
            <a:r>
              <a:rPr lang="en-US" sz="1200" i="1">
                <a:latin typeface="Arial"/>
                <a:cs typeface="Arial"/>
                <a:hlinkClick r:id="rId7">
                  <a:extLst>
                    <a:ext uri="{A12FA001-AC4F-418D-AE19-62706E023703}">
                      <ahyp:hlinkClr xmlns:ahyp="http://schemas.microsoft.com/office/drawing/2018/hyperlinkcolor" val="tx"/>
                    </a:ext>
                  </a:extLst>
                </a:hlinkClick>
              </a:rPr>
              <a:t>https://www.graduateprogram.org/2019/09/keys-to-effective-classroom-management/</a:t>
            </a:r>
            <a:r>
              <a:rPr lang="en-US" sz="1200" i="1">
                <a:latin typeface="Arial"/>
                <a:cs typeface="Arial"/>
              </a:rPr>
              <a:t> (</a:t>
            </a:r>
            <a:r>
              <a:rPr lang="en-US" sz="1200" i="1" err="1">
                <a:latin typeface="Arial"/>
                <a:cs typeface="Arial"/>
              </a:rPr>
              <a:t>cyrchwyd</a:t>
            </a:r>
            <a:r>
              <a:rPr lang="en-US" sz="1200" i="1">
                <a:latin typeface="Arial"/>
                <a:cs typeface="Arial"/>
              </a:rPr>
              <a:t>: </a:t>
            </a:r>
            <a:r>
              <a:rPr lang="en-US" sz="1200" i="1" err="1">
                <a:latin typeface="Arial"/>
                <a:cs typeface="Arial"/>
              </a:rPr>
              <a:t>trydydd</a:t>
            </a:r>
            <a:r>
              <a:rPr lang="en-US" sz="1200" i="1">
                <a:latin typeface="Arial"/>
                <a:cs typeface="Arial"/>
              </a:rPr>
              <a:t> </a:t>
            </a:r>
            <a:r>
              <a:rPr lang="en-US" sz="1200" i="1" err="1">
                <a:latin typeface="Arial"/>
                <a:cs typeface="Arial"/>
              </a:rPr>
              <a:t>ar</a:t>
            </a:r>
            <a:r>
              <a:rPr lang="en-US" sz="1200" i="1">
                <a:latin typeface="Arial"/>
                <a:cs typeface="Arial"/>
              </a:rPr>
              <a:t> </a:t>
            </a:r>
            <a:r>
              <a:rPr lang="en-US" sz="1200" i="1" err="1">
                <a:latin typeface="Arial"/>
                <a:cs typeface="Arial"/>
              </a:rPr>
              <a:t>hugain</a:t>
            </a:r>
            <a:r>
              <a:rPr lang="en-US" sz="1200" i="1">
                <a:latin typeface="Arial"/>
                <a:cs typeface="Arial"/>
              </a:rPr>
              <a:t> o </a:t>
            </a:r>
            <a:r>
              <a:rPr lang="en-US" sz="1200" i="1" err="1">
                <a:latin typeface="Arial"/>
                <a:cs typeface="Arial"/>
              </a:rPr>
              <a:t>hydref</a:t>
            </a:r>
            <a:r>
              <a:rPr lang="en-US" sz="1200" i="1">
                <a:latin typeface="Arial"/>
                <a:cs typeface="Arial"/>
              </a:rPr>
              <a:t> 2024)</a:t>
            </a:r>
            <a:endParaRPr lang="en-US" sz="1200" i="1">
              <a:latin typeface="Avenir Next LT Pro"/>
              <a:cs typeface="Arial"/>
            </a:endParaRPr>
          </a:p>
          <a:p>
            <a:endParaRPr lang="en-US" sz="1200" i="1"/>
          </a:p>
          <a:p>
            <a:r>
              <a:rPr lang="en-US" sz="1200" i="1">
                <a:latin typeface="Aptos"/>
              </a:rPr>
              <a:t>Munson, S. (2024) how do nurseries support children with SEND? (</a:t>
            </a:r>
            <a:r>
              <a:rPr lang="en-US" sz="1200" i="1" err="1">
                <a:latin typeface="Aptos"/>
              </a:rPr>
              <a:t>llun</a:t>
            </a:r>
            <a:r>
              <a:rPr lang="en-US" sz="1200" i="1">
                <a:latin typeface="Aptos"/>
              </a:rPr>
              <a:t>) </a:t>
            </a:r>
            <a:r>
              <a:rPr lang="en-US" sz="1200" i="1" err="1">
                <a:latin typeface="Aptos"/>
              </a:rPr>
              <a:t>Argael</a:t>
            </a:r>
            <a:r>
              <a:rPr lang="en-US" sz="1200" i="1">
                <a:latin typeface="Aptos"/>
              </a:rPr>
              <a:t>:</a:t>
            </a:r>
            <a:r>
              <a:rPr lang="en-US" sz="1200" i="1">
                <a:latin typeface="Aptos"/>
                <a:hlinkClick r:id="rId8">
                  <a:extLst>
                    <a:ext uri="{A12FA001-AC4F-418D-AE19-62706E023703}">
                      <ahyp:hlinkClr xmlns:ahyp="http://schemas.microsoft.com/office/drawing/2018/hyperlinkcolor" val="tx"/>
                    </a:ext>
                  </a:extLst>
                </a:hlinkClick>
              </a:rPr>
              <a:t>https://www.daynurseries.co.uk/advice/how-do-nurseries-support-children-with-send</a:t>
            </a:r>
            <a:r>
              <a:rPr lang="en-US" sz="1200" i="1">
                <a:latin typeface="Aptos"/>
              </a:rPr>
              <a:t> (</a:t>
            </a:r>
            <a:r>
              <a:rPr lang="en-US" sz="1200" i="1" err="1">
                <a:latin typeface="Aptos"/>
              </a:rPr>
              <a:t>cyrchywd</a:t>
            </a:r>
            <a:r>
              <a:rPr lang="en-US" sz="1200" i="1">
                <a:latin typeface="Aptos"/>
              </a:rPr>
              <a:t>: </a:t>
            </a:r>
            <a:r>
              <a:rPr lang="en-US" sz="1200" i="1" err="1">
                <a:latin typeface="Aptos"/>
              </a:rPr>
              <a:t>trydydd</a:t>
            </a:r>
            <a:r>
              <a:rPr lang="en-US" sz="1200" i="1">
                <a:latin typeface="Aptos"/>
              </a:rPr>
              <a:t> </a:t>
            </a:r>
            <a:r>
              <a:rPr lang="en-US" sz="1200" i="1" err="1">
                <a:latin typeface="Aptos"/>
              </a:rPr>
              <a:t>ar</a:t>
            </a:r>
            <a:r>
              <a:rPr lang="en-US" sz="1200" i="1">
                <a:latin typeface="Aptos"/>
              </a:rPr>
              <a:t> </a:t>
            </a:r>
            <a:r>
              <a:rPr lang="en-US" sz="1200" i="1" err="1">
                <a:latin typeface="Aptos"/>
              </a:rPr>
              <a:t>hugaino</a:t>
            </a:r>
            <a:r>
              <a:rPr lang="en-US" sz="1200" i="1">
                <a:latin typeface="Aptos"/>
              </a:rPr>
              <a:t> </a:t>
            </a:r>
            <a:r>
              <a:rPr lang="en-US" sz="1200" i="1" err="1">
                <a:latin typeface="Aptos"/>
              </a:rPr>
              <a:t>hydref</a:t>
            </a:r>
            <a:r>
              <a:rPr lang="en-US" sz="1200" i="1">
                <a:latin typeface="Aptos"/>
              </a:rPr>
              <a:t> 2024)</a:t>
            </a:r>
            <a:endParaRPr lang="en-US" sz="1200" i="1"/>
          </a:p>
          <a:p>
            <a:pPr algn="l"/>
            <a:endParaRPr lang="en-US"/>
          </a:p>
          <a:p>
            <a:endParaRPr lang="en-US"/>
          </a:p>
          <a:p>
            <a:endParaRPr lang="en-US"/>
          </a:p>
        </p:txBody>
      </p:sp>
    </p:spTree>
    <p:extLst>
      <p:ext uri="{BB962C8B-B14F-4D97-AF65-F5344CB8AC3E}">
        <p14:creationId xmlns:p14="http://schemas.microsoft.com/office/powerpoint/2010/main" val="2176139625"/>
      </p:ext>
    </p:extLst>
  </p:cSld>
  <p:clrMapOvr>
    <a:masterClrMapping/>
  </p:clrMapOvr>
</p:sld>
</file>

<file path=ppt/theme/theme1.xml><?xml version="1.0" encoding="utf-8"?>
<a:theme xmlns:a="http://schemas.openxmlformats.org/drawingml/2006/main" name="DappledVTI">
  <a:themeElements>
    <a:clrScheme name="AnalogousFromLightSeedLeftStep">
      <a:dk1>
        <a:srgbClr val="000000"/>
      </a:dk1>
      <a:lt1>
        <a:srgbClr val="FFFFFF"/>
      </a:lt1>
      <a:dk2>
        <a:srgbClr val="203922"/>
      </a:dk2>
      <a:lt2>
        <a:srgbClr val="E8E4E2"/>
      </a:lt2>
      <a:accent1>
        <a:srgbClr val="80A7BA"/>
      </a:accent1>
      <a:accent2>
        <a:srgbClr val="76ACA7"/>
      </a:accent2>
      <a:accent3>
        <a:srgbClr val="81AA95"/>
      </a:accent3>
      <a:accent4>
        <a:srgbClr val="78B07C"/>
      </a:accent4>
      <a:accent5>
        <a:srgbClr val="8EA980"/>
      </a:accent5>
      <a:accent6>
        <a:srgbClr val="9AA772"/>
      </a:accent6>
      <a:hlink>
        <a:srgbClr val="A8765E"/>
      </a:hlink>
      <a:folHlink>
        <a:srgbClr val="7F7F7F"/>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DappledVTI</vt:lpstr>
      <vt:lpstr>PowerPoint Presentation</vt:lpstr>
      <vt:lpstr>proses bydd athrawon yn defnyddio i sicrhau fod gwersi yn y dosbarth yn mynd ymlaen heb unrhyw ymddygiad oddi wrth ddisgyblion sydd yn cyfaddawdu’r cyflwyniad y gwaith.  Yn ôl Marzano (2003), “Effective teaching and learning cannot take place in a poorly managed classroom.”   Levings (2020) Yn ddosbarth lle nad oes yna reolaeth, bydd disgyblion yn deall fod hunan ddisgyblaeth ac ymdrech yn ddiangen.  rheolaeth dosbarth yn bwysig gan ei fod neillau yn datblygu neu waethygu datblygiad cymdeithasol ac emosiynol.  “the quality of teachng has a direct impact on the standards pupils achieve. It is the single most important factor in helping pupils to achieve their potential”. (estyn, 2014)</vt:lpstr>
      <vt:lpstr>Astudiaeth achos 1</vt:lpstr>
      <vt:lpstr>Astudiaeth achos 2 </vt:lpstr>
      <vt:lpstr>Astudiaeth achos 3 </vt:lpstr>
      <vt:lpstr>Casgliad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8</cp:revision>
  <dcterms:created xsi:type="dcterms:W3CDTF">2024-10-28T21:14:06Z</dcterms:created>
  <dcterms:modified xsi:type="dcterms:W3CDTF">2024-10-28T22:17:30Z</dcterms:modified>
</cp:coreProperties>
</file>