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7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2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7C8B2-9E1C-4C1A-B72B-6DCC282EF274}" type="datetimeFigureOut">
              <a:rPr lang="en-US" smtClean="0"/>
              <a:pPr/>
              <a:t>9/19/2012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48A26-70DA-4A1E-9ED2-7B0B2AD53B9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m7FyShb7B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mwwrGV_aiE&amp;feature=fvwre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Designing, delivering and evaluating learning and development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importance of development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survival and growth of organisations depends on their ability to respond in timely and flexible way to social, technological, economic and political change.</a:t>
            </a:r>
          </a:p>
          <a:p>
            <a:r>
              <a:rPr lang="en-GB" dirty="0" smtClean="0"/>
              <a:t>And ability to cope  with external and internal requiments that these changes demand</a:t>
            </a:r>
          </a:p>
          <a:p>
            <a:r>
              <a:rPr lang="en-US" dirty="0" smtClean="0">
                <a:hlinkClick r:id="rId2"/>
              </a:rPr>
              <a:t>http://www.youtube.com/watch?v=pm7FyShb7Bk</a:t>
            </a:r>
            <a:r>
              <a:rPr lang="en-US" dirty="0" smtClean="0"/>
              <a:t> Change this century 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Decline in traditional industries</a:t>
            </a:r>
          </a:p>
          <a:p>
            <a:r>
              <a:rPr lang="en-GB" dirty="0" smtClean="0"/>
              <a:t>Loss of routine and unskilled jobs</a:t>
            </a:r>
          </a:p>
          <a:p>
            <a:r>
              <a:rPr lang="en-GB" dirty="0" smtClean="0"/>
              <a:t>Competition from a global economy</a:t>
            </a:r>
          </a:p>
          <a:p>
            <a:r>
              <a:rPr lang="en-GB" dirty="0" smtClean="0"/>
              <a:t>Emerging economies particularly from the Pacific rim</a:t>
            </a:r>
          </a:p>
          <a:p>
            <a:r>
              <a:rPr lang="en-GB" dirty="0" smtClean="0"/>
              <a:t>Cyclical ‘boom’ and ‘bust’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Increasing movement to a market economy with less government intervention</a:t>
            </a:r>
          </a:p>
          <a:p>
            <a:r>
              <a:rPr lang="en-GB" dirty="0" smtClean="0"/>
              <a:t>Political changes world wide particularly in former Communist countries has opened up new markets and competition</a:t>
            </a:r>
          </a:p>
          <a:p>
            <a:r>
              <a:rPr lang="en-GB" dirty="0" smtClean="0"/>
              <a:t>Reduction in trade barriers make it easier and cheaper to trade internationally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diversity</a:t>
            </a:r>
          </a:p>
          <a:p>
            <a:r>
              <a:rPr lang="en-GB" dirty="0" smtClean="0"/>
              <a:t>Smaller families &amp; more one parent families</a:t>
            </a:r>
          </a:p>
          <a:p>
            <a:r>
              <a:rPr lang="en-GB" dirty="0" smtClean="0"/>
              <a:t>Decline in birth and death rate</a:t>
            </a:r>
          </a:p>
          <a:p>
            <a:r>
              <a:rPr lang="en-GB" dirty="0" smtClean="0"/>
              <a:t>Longer time spent in employment</a:t>
            </a:r>
          </a:p>
          <a:p>
            <a:r>
              <a:rPr lang="en-GB" dirty="0" smtClean="0"/>
              <a:t>Higher and different expectations as employees and customers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Technological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World wide web increased globalisation of business</a:t>
            </a:r>
          </a:p>
          <a:p>
            <a:r>
              <a:rPr lang="en-GB" dirty="0" smtClean="0"/>
              <a:t>Improved access and choice for customers</a:t>
            </a:r>
          </a:p>
          <a:p>
            <a:r>
              <a:rPr lang="en-GB" dirty="0" smtClean="0"/>
              <a:t>Speed of transactions increased</a:t>
            </a:r>
          </a:p>
          <a:p>
            <a:r>
              <a:rPr lang="en-GB" dirty="0" smtClean="0"/>
              <a:t>Technological advancement improved efficiency of work</a:t>
            </a:r>
          </a:p>
          <a:p>
            <a:r>
              <a:rPr lang="en-GB" dirty="0" smtClean="0"/>
              <a:t>Enabled changes to way we work and time of work</a:t>
            </a:r>
          </a:p>
          <a:p>
            <a:r>
              <a:rPr lang="en-GB" dirty="0" smtClean="0"/>
              <a:t>Promoted 24/7 culture</a:t>
            </a:r>
          </a:p>
          <a:p>
            <a:r>
              <a:rPr lang="en-GB" dirty="0" smtClean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www.youtube.com/watch?v=YmwwrGV_aiE&amp;feature=fvwrel</a:t>
            </a:r>
            <a:r>
              <a:rPr lang="en-GB" dirty="0" smtClean="0"/>
              <a:t>   did </a:t>
            </a:r>
            <a:r>
              <a:rPr lang="en-GB" dirty="0" smtClean="0"/>
              <a:t>you know? Changes in world and what it means for business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External responses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More choice</a:t>
            </a:r>
          </a:p>
          <a:p>
            <a:r>
              <a:rPr lang="en-GB" dirty="0" smtClean="0"/>
              <a:t>Greater demand</a:t>
            </a:r>
          </a:p>
          <a:p>
            <a:r>
              <a:rPr lang="en-GB" dirty="0" smtClean="0"/>
              <a:t>Increased mobility</a:t>
            </a:r>
          </a:p>
          <a:p>
            <a:r>
              <a:rPr lang="en-GB" dirty="0" smtClean="0"/>
              <a:t>Improved access</a:t>
            </a:r>
          </a:p>
          <a:p>
            <a:r>
              <a:rPr lang="en-GB" dirty="0" smtClean="0"/>
              <a:t>Movement to where there are lower labour costs</a:t>
            </a:r>
          </a:p>
          <a:p>
            <a:r>
              <a:rPr lang="en-GB" dirty="0" smtClean="0"/>
              <a:t>Government funding</a:t>
            </a:r>
          </a:p>
          <a:p>
            <a:r>
              <a:rPr lang="en-GB" dirty="0" smtClean="0"/>
              <a:t>Government training initiatives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responses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 to diversify</a:t>
            </a:r>
          </a:p>
          <a:p>
            <a:r>
              <a:rPr lang="en-GB" dirty="0" smtClean="0"/>
              <a:t>Review organisational structures and staffing skills</a:t>
            </a:r>
          </a:p>
          <a:p>
            <a:pPr>
              <a:buNone/>
            </a:pPr>
            <a:r>
              <a:rPr lang="en-GB" dirty="0" smtClean="0"/>
              <a:t>		-Seek staff with high-level transferable 	skills, 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	-short and medium term contracts</a:t>
            </a:r>
          </a:p>
          <a:p>
            <a:r>
              <a:rPr lang="en-GB" dirty="0" smtClean="0"/>
              <a:t>Make best use of technology</a:t>
            </a:r>
          </a:p>
          <a:p>
            <a:r>
              <a:rPr lang="en-GB" dirty="0" smtClean="0"/>
              <a:t>Focus on the customer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this mean for training and development?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Cannot be the dinosaur of the company</a:t>
            </a:r>
          </a:p>
          <a:p>
            <a:endParaRPr lang="en-GB" dirty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Must enable staff to have skills and knowledge to be equipped for current and future demands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27203" y="1600200"/>
            <a:ext cx="748959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071678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Must explore and introduce new strategies and methods of learning to meet the changing needs of organizations and its learners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8"/>
          </a:xfrm>
        </p:spPr>
        <p:txBody>
          <a:bodyPr>
            <a:noAutofit/>
          </a:bodyPr>
          <a:lstStyle/>
          <a:p>
            <a:r>
              <a:rPr lang="en-GB" sz="3600" dirty="0" smtClean="0"/>
              <a:t>Individuals need to be encouraged to take more control over their own learning</a:t>
            </a:r>
            <a:r>
              <a:rPr lang="en-US" sz="3600" dirty="0" smtClean="0"/>
              <a:t/>
            </a:r>
            <a:br>
              <a:rPr lang="en-US" sz="3600" dirty="0" smtClean="0"/>
            </a:br>
            <a:endParaRPr lang="en-US" sz="3600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rcRect l="15297" t="20621" r="14357" b="9091"/>
          <a:stretch>
            <a:fillRect/>
          </a:stretch>
        </p:blipFill>
        <p:spPr bwMode="auto">
          <a:xfrm>
            <a:off x="1552202" y="1600200"/>
            <a:ext cx="603959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Senge (1990)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“As the world becomes more interconnected and business becomes more complex and dynamic, work must become more </a:t>
            </a:r>
            <a:r>
              <a:rPr lang="en-GB" dirty="0" err="1" smtClean="0"/>
              <a:t>learningful</a:t>
            </a:r>
            <a:r>
              <a:rPr lang="en-GB" dirty="0" smtClean="0"/>
              <a:t>”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you think training is expensive, try ignorance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Training cannot be seen as a peripheral function</a:t>
            </a:r>
          </a:p>
          <a:p>
            <a:r>
              <a:rPr lang="en-GB" dirty="0" smtClean="0"/>
              <a:t>It will enable an organisation to adapt to its internal and external circumstances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372</Words>
  <Application>Microsoft Office PowerPoint</Application>
  <PresentationFormat>On-screen Show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Designing, delivering and evaluating learning and development</vt:lpstr>
      <vt:lpstr>The importance of development in the 21st Century</vt:lpstr>
      <vt:lpstr>Economic changes</vt:lpstr>
      <vt:lpstr>Political Changes</vt:lpstr>
      <vt:lpstr>Social Changes</vt:lpstr>
      <vt:lpstr>Technological Changes</vt:lpstr>
      <vt:lpstr>External responses</vt:lpstr>
      <vt:lpstr>Internal responses</vt:lpstr>
      <vt:lpstr>What does this mean for training and development?</vt:lpstr>
      <vt:lpstr>Must explore and introduce new strategies and methods of learning to meet the changing needs of organizations and its learners </vt:lpstr>
      <vt:lpstr>Individuals need to be encouraged to take more control over their own learning </vt:lpstr>
      <vt:lpstr>Senge (1990)</vt:lpstr>
      <vt:lpstr>If you think training is expensive, try ignorance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Designing, delivering and evaluating learning and development</dc:title>
  <dc:creator>Maggie</dc:creator>
  <cp:lastModifiedBy>MI</cp:lastModifiedBy>
  <cp:revision>17</cp:revision>
  <dcterms:created xsi:type="dcterms:W3CDTF">2011-04-06T07:15:20Z</dcterms:created>
  <dcterms:modified xsi:type="dcterms:W3CDTF">2012-09-19T16:08:28Z</dcterms:modified>
</cp:coreProperties>
</file>