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3"/>
  </p:notesMasterIdLst>
  <p:sldIdLst>
    <p:sldId id="256" r:id="rId2"/>
    <p:sldId id="257" r:id="rId3"/>
    <p:sldId id="258" r:id="rId4"/>
    <p:sldId id="259" r:id="rId5"/>
    <p:sldId id="260" r:id="rId6"/>
    <p:sldId id="261" r:id="rId7"/>
    <p:sldId id="269"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image" Target="../media/image4.jpeg"/></Relationships>
</file>

<file path=ppt/diagrams/_rels/data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g"/></Relationships>
</file>

<file path=ppt/diagrams/_rels/drawing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image" Target="../media/image4.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F79342-61FD-4A44-9290-CF5D011BC7B2}" type="doc">
      <dgm:prSet loTypeId="urn:microsoft.com/office/officeart/2008/layout/VerticalCurvedList" loCatId="list" qsTypeId="urn:microsoft.com/office/officeart/2005/8/quickstyle/3d4" qsCatId="3D" csTypeId="urn:microsoft.com/office/officeart/2005/8/colors/accent1_2" csCatId="accent1" phldr="1"/>
      <dgm:spPr/>
      <dgm:t>
        <a:bodyPr/>
        <a:lstStyle/>
        <a:p>
          <a:endParaRPr lang="en-GB"/>
        </a:p>
      </dgm:t>
    </dgm:pt>
    <dgm:pt modelId="{FA5E16AF-B371-4ECC-95BB-1635564248E5}">
      <dgm:prSet phldrT="[Text]" custT="1">
        <dgm:style>
          <a:lnRef idx="1">
            <a:schemeClr val="accent3"/>
          </a:lnRef>
          <a:fillRef idx="2">
            <a:schemeClr val="accent3"/>
          </a:fillRef>
          <a:effectRef idx="1">
            <a:schemeClr val="accent3"/>
          </a:effectRef>
          <a:fontRef idx="minor">
            <a:schemeClr val="dk1"/>
          </a:fontRef>
        </dgm:style>
      </dgm:prSet>
      <dgm:spPr/>
      <dgm:t>
        <a:bodyPr/>
        <a:lstStyle/>
        <a:p>
          <a:pPr>
            <a:lnSpc>
              <a:spcPct val="150000"/>
            </a:lnSpc>
          </a:pPr>
          <a:r>
            <a:rPr lang="en-GB" sz="1600" b="1" dirty="0" smtClean="0">
              <a:effectLst/>
              <a:latin typeface="Arial" panose="020B0604020202020204" pitchFamily="34" charset="0"/>
              <a:cs typeface="Arial" panose="020B0604020202020204" pitchFamily="34" charset="0"/>
            </a:rPr>
            <a:t>Real Estate </a:t>
          </a:r>
          <a:r>
            <a:rPr lang="en-GB" sz="1600" b="1" dirty="0" smtClean="0">
              <a:effectLst/>
              <a:latin typeface="Arial" panose="020B0604020202020204" pitchFamily="34" charset="0"/>
              <a:cs typeface="Arial" panose="020B0604020202020204" pitchFamily="34" charset="0"/>
            </a:rPr>
            <a:t>Crowdfunding </a:t>
          </a:r>
          <a:r>
            <a:rPr lang="en-GB" sz="1600" b="1" dirty="0" smtClean="0">
              <a:effectLst/>
              <a:latin typeface="Arial" panose="020B0604020202020204" pitchFamily="34" charset="0"/>
              <a:cs typeface="Arial" panose="020B0604020202020204" pitchFamily="34" charset="0"/>
            </a:rPr>
            <a:t>Platform</a:t>
          </a:r>
          <a:endParaRPr lang="en-GB" sz="1600" b="1" dirty="0">
            <a:effectLst/>
            <a:latin typeface="Arial" panose="020B0604020202020204" pitchFamily="34" charset="0"/>
            <a:cs typeface="Arial" panose="020B0604020202020204" pitchFamily="34" charset="0"/>
          </a:endParaRPr>
        </a:p>
      </dgm:t>
    </dgm:pt>
    <dgm:pt modelId="{FA085A27-C06A-4ED3-8617-796FA1B0C3F6}" type="parTrans" cxnId="{33A07E9C-EE4B-412F-A69D-7153917151F7}">
      <dgm:prSet/>
      <dgm:spPr/>
      <dgm:t>
        <a:bodyPr/>
        <a:lstStyle/>
        <a:p>
          <a:endParaRPr lang="en-GB"/>
        </a:p>
      </dgm:t>
    </dgm:pt>
    <dgm:pt modelId="{83A99469-5C4B-4C42-A9CB-45B421964178}" type="sibTrans" cxnId="{33A07E9C-EE4B-412F-A69D-7153917151F7}">
      <dgm:prSet/>
      <dgm:spPr/>
      <dgm:t>
        <a:bodyPr/>
        <a:lstStyle/>
        <a:p>
          <a:endParaRPr lang="en-GB"/>
        </a:p>
      </dgm:t>
    </dgm:pt>
    <dgm:pt modelId="{482BEA5F-4502-4C22-B3D6-9CB82EBC3069}">
      <dgm:prSet phldrT="[Text]" custT="1">
        <dgm:style>
          <a:lnRef idx="1">
            <a:schemeClr val="accent6"/>
          </a:lnRef>
          <a:fillRef idx="2">
            <a:schemeClr val="accent6"/>
          </a:fillRef>
          <a:effectRef idx="1">
            <a:schemeClr val="accent6"/>
          </a:effectRef>
          <a:fontRef idx="minor">
            <a:schemeClr val="dk1"/>
          </a:fontRef>
        </dgm:style>
      </dgm:prSet>
      <dgm:spPr/>
      <dgm:t>
        <a:bodyPr/>
        <a:lstStyle/>
        <a:p>
          <a:pPr>
            <a:lnSpc>
              <a:spcPct val="150000"/>
            </a:lnSpc>
          </a:pPr>
          <a:r>
            <a:rPr lang="en-US" sz="1200" b="1" dirty="0" smtClean="0">
              <a:latin typeface="Arial" panose="020B0604020202020204" pitchFamily="34" charset="0"/>
              <a:ea typeface="Times New Roman" panose="02020603050405020304" pitchFamily="18" charset="0"/>
              <a:cs typeface="Arial" panose="020B0604020202020204" pitchFamily="34" charset="0"/>
            </a:rPr>
            <a:t>Lowers entry barriers to real estate investment</a:t>
          </a:r>
          <a:endParaRPr lang="en-GB" sz="1200" b="1" dirty="0">
            <a:latin typeface="Arial" panose="020B0604020202020204" pitchFamily="34" charset="0"/>
            <a:cs typeface="Arial" panose="020B0604020202020204" pitchFamily="34" charset="0"/>
          </a:endParaRPr>
        </a:p>
      </dgm:t>
    </dgm:pt>
    <dgm:pt modelId="{EBFF9D55-952C-4035-8C7B-91CEB0572403}" type="parTrans" cxnId="{907CCA45-3F84-4609-BF8B-19107E66C6E2}">
      <dgm:prSet/>
      <dgm:spPr/>
      <dgm:t>
        <a:bodyPr/>
        <a:lstStyle/>
        <a:p>
          <a:endParaRPr lang="en-GB"/>
        </a:p>
      </dgm:t>
    </dgm:pt>
    <dgm:pt modelId="{8954BA85-1416-46C1-B27F-EDB8F86881C1}" type="sibTrans" cxnId="{907CCA45-3F84-4609-BF8B-19107E66C6E2}">
      <dgm:prSet/>
      <dgm:spPr/>
      <dgm:t>
        <a:bodyPr/>
        <a:lstStyle/>
        <a:p>
          <a:endParaRPr lang="en-GB"/>
        </a:p>
      </dgm:t>
    </dgm:pt>
    <dgm:pt modelId="{5AF40F13-6801-413C-96B3-FA66AE4A1425}">
      <dgm:prSet phldrT="[Text]" custT="1">
        <dgm:style>
          <a:lnRef idx="1">
            <a:schemeClr val="accent2"/>
          </a:lnRef>
          <a:fillRef idx="2">
            <a:schemeClr val="accent2"/>
          </a:fillRef>
          <a:effectRef idx="1">
            <a:schemeClr val="accent2"/>
          </a:effectRef>
          <a:fontRef idx="minor">
            <a:schemeClr val="dk1"/>
          </a:fontRef>
        </dgm:style>
      </dgm:prSet>
      <dgm:spPr/>
      <dgm:t>
        <a:bodyPr/>
        <a:lstStyle/>
        <a:p>
          <a:pPr>
            <a:lnSpc>
              <a:spcPct val="150000"/>
            </a:lnSpc>
          </a:pPr>
          <a:r>
            <a:rPr lang="en-US" sz="1200" b="1" dirty="0" smtClean="0">
              <a:latin typeface="Arial" panose="020B0604020202020204" pitchFamily="34" charset="0"/>
              <a:ea typeface="Times New Roman" panose="02020603050405020304" pitchFamily="18" charset="0"/>
              <a:cs typeface="Arial" panose="020B0604020202020204" pitchFamily="34" charset="0"/>
            </a:rPr>
            <a:t>Connects investors and developers.</a:t>
          </a:r>
          <a:endParaRPr lang="en-GB" sz="1200" b="1" dirty="0">
            <a:latin typeface="Arial" panose="020B0604020202020204" pitchFamily="34" charset="0"/>
            <a:cs typeface="Arial" panose="020B0604020202020204" pitchFamily="34" charset="0"/>
          </a:endParaRPr>
        </a:p>
      </dgm:t>
    </dgm:pt>
    <dgm:pt modelId="{10F993A6-B6A4-45B7-9B8A-191728E80A64}" type="parTrans" cxnId="{C41498CB-16EF-40C1-8736-0B779DDF1D3E}">
      <dgm:prSet/>
      <dgm:spPr/>
      <dgm:t>
        <a:bodyPr/>
        <a:lstStyle/>
        <a:p>
          <a:endParaRPr lang="en-GB"/>
        </a:p>
      </dgm:t>
    </dgm:pt>
    <dgm:pt modelId="{FBE4F17C-BB3B-450E-B913-885FF5D2D6A4}" type="sibTrans" cxnId="{C41498CB-16EF-40C1-8736-0B779DDF1D3E}">
      <dgm:prSet/>
      <dgm:spPr/>
      <dgm:t>
        <a:bodyPr/>
        <a:lstStyle/>
        <a:p>
          <a:endParaRPr lang="en-GB"/>
        </a:p>
      </dgm:t>
    </dgm:pt>
    <dgm:pt modelId="{1CE071EB-7DE5-43BE-9704-81A4E9195163}">
      <dgm:prSet phldrT="[Text]" custT="1">
        <dgm:style>
          <a:lnRef idx="1">
            <a:schemeClr val="accent1"/>
          </a:lnRef>
          <a:fillRef idx="2">
            <a:schemeClr val="accent1"/>
          </a:fillRef>
          <a:effectRef idx="1">
            <a:schemeClr val="accent1"/>
          </a:effectRef>
          <a:fontRef idx="minor">
            <a:schemeClr val="dk1"/>
          </a:fontRef>
        </dgm:style>
      </dgm:prSet>
      <dgm:spPr/>
      <dgm:t>
        <a:bodyPr/>
        <a:lstStyle/>
        <a:p>
          <a:pPr>
            <a:lnSpc>
              <a:spcPct val="150000"/>
            </a:lnSpc>
          </a:pPr>
          <a:r>
            <a:rPr lang="en-US" sz="1200" b="1" dirty="0" smtClean="0">
              <a:latin typeface="Arial" panose="020B0604020202020204" pitchFamily="34" charset="0"/>
              <a:ea typeface="Times New Roman" panose="02020603050405020304" pitchFamily="18" charset="0"/>
              <a:cs typeface="Arial" panose="020B0604020202020204" pitchFamily="34" charset="0"/>
            </a:rPr>
            <a:t>Targets both commercial and residential projects</a:t>
          </a:r>
          <a:r>
            <a:rPr lang="en-US" sz="1200" b="1" dirty="0" smtClean="0">
              <a:ea typeface="Times New Roman" panose="02020603050405020304" pitchFamily="18" charset="0"/>
            </a:rPr>
            <a:t>.</a:t>
          </a:r>
          <a:endParaRPr lang="en-GB" sz="1200" b="1" dirty="0"/>
        </a:p>
      </dgm:t>
    </dgm:pt>
    <dgm:pt modelId="{D5B1EA29-8092-4CA1-ACBB-AC3A2EEF6FF5}" type="parTrans" cxnId="{435B693F-D4ED-419F-889A-57069257AE91}">
      <dgm:prSet/>
      <dgm:spPr/>
      <dgm:t>
        <a:bodyPr/>
        <a:lstStyle/>
        <a:p>
          <a:endParaRPr lang="en-GB"/>
        </a:p>
      </dgm:t>
    </dgm:pt>
    <dgm:pt modelId="{E641E773-482E-44A0-84BE-1B1DD31AA620}" type="sibTrans" cxnId="{435B693F-D4ED-419F-889A-57069257AE91}">
      <dgm:prSet/>
      <dgm:spPr/>
      <dgm:t>
        <a:bodyPr/>
        <a:lstStyle/>
        <a:p>
          <a:endParaRPr lang="en-GB"/>
        </a:p>
      </dgm:t>
    </dgm:pt>
    <dgm:pt modelId="{FC0848BE-0D72-49E6-B403-03D55987D3D9}">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US" sz="1200" b="1" dirty="0" smtClean="0">
              <a:effectLst/>
              <a:latin typeface="Arial" panose="020B0604020202020204" pitchFamily="34" charset="0"/>
              <a:cs typeface="Arial" panose="020B0604020202020204" pitchFamily="34" charset="0"/>
            </a:rPr>
            <a:t>Innovative web-based platform</a:t>
          </a:r>
          <a:endParaRPr lang="en-US" dirty="0"/>
        </a:p>
      </dgm:t>
    </dgm:pt>
    <dgm:pt modelId="{495DACFE-EA05-49D4-B6A1-AF80D5F043E8}" type="parTrans" cxnId="{0643FFD6-A38A-4D02-BC0E-F3AE0F4CC236}">
      <dgm:prSet/>
      <dgm:spPr/>
      <dgm:t>
        <a:bodyPr/>
        <a:lstStyle/>
        <a:p>
          <a:endParaRPr lang="en-US"/>
        </a:p>
      </dgm:t>
    </dgm:pt>
    <dgm:pt modelId="{DE425028-E985-4B8D-BF56-47D4E2677D6A}" type="sibTrans" cxnId="{0643FFD6-A38A-4D02-BC0E-F3AE0F4CC236}">
      <dgm:prSet/>
      <dgm:spPr/>
      <dgm:t>
        <a:bodyPr/>
        <a:lstStyle/>
        <a:p>
          <a:endParaRPr lang="en-US"/>
        </a:p>
      </dgm:t>
    </dgm:pt>
    <dgm:pt modelId="{DA44EB22-F3F2-499F-9FE8-4FF1F576942C}" type="pres">
      <dgm:prSet presAssocID="{61F79342-61FD-4A44-9290-CF5D011BC7B2}" presName="Name0" presStyleCnt="0">
        <dgm:presLayoutVars>
          <dgm:chMax val="7"/>
          <dgm:chPref val="7"/>
          <dgm:dir/>
        </dgm:presLayoutVars>
      </dgm:prSet>
      <dgm:spPr/>
      <dgm:t>
        <a:bodyPr/>
        <a:lstStyle/>
        <a:p>
          <a:endParaRPr lang="en-US"/>
        </a:p>
      </dgm:t>
    </dgm:pt>
    <dgm:pt modelId="{4AE9BA25-D3F1-4B68-8186-001D6244CEC2}" type="pres">
      <dgm:prSet presAssocID="{61F79342-61FD-4A44-9290-CF5D011BC7B2}" presName="Name1" presStyleCnt="0"/>
      <dgm:spPr/>
    </dgm:pt>
    <dgm:pt modelId="{432E4347-598D-4CA5-B999-E1B2719EA194}" type="pres">
      <dgm:prSet presAssocID="{61F79342-61FD-4A44-9290-CF5D011BC7B2}" presName="cycle" presStyleCnt="0"/>
      <dgm:spPr/>
    </dgm:pt>
    <dgm:pt modelId="{7B46BE03-E10F-483A-854F-C5F70D4DC91B}" type="pres">
      <dgm:prSet presAssocID="{61F79342-61FD-4A44-9290-CF5D011BC7B2}" presName="srcNode" presStyleLbl="node1" presStyleIdx="0" presStyleCnt="5"/>
      <dgm:spPr/>
    </dgm:pt>
    <dgm:pt modelId="{E862EDF2-45B0-4659-921E-76D61F4318E2}" type="pres">
      <dgm:prSet presAssocID="{61F79342-61FD-4A44-9290-CF5D011BC7B2}" presName="conn" presStyleLbl="parChTrans1D2" presStyleIdx="0" presStyleCnt="1"/>
      <dgm:spPr/>
      <dgm:t>
        <a:bodyPr/>
        <a:lstStyle/>
        <a:p>
          <a:endParaRPr lang="en-US"/>
        </a:p>
      </dgm:t>
    </dgm:pt>
    <dgm:pt modelId="{7483EE4D-3B34-42E6-9C3A-556E1F7D734D}" type="pres">
      <dgm:prSet presAssocID="{61F79342-61FD-4A44-9290-CF5D011BC7B2}" presName="extraNode" presStyleLbl="node1" presStyleIdx="0" presStyleCnt="5"/>
      <dgm:spPr/>
    </dgm:pt>
    <dgm:pt modelId="{B31107DA-3822-4E3F-8AE5-5CF6F84D8C57}" type="pres">
      <dgm:prSet presAssocID="{61F79342-61FD-4A44-9290-CF5D011BC7B2}" presName="dstNode" presStyleLbl="node1" presStyleIdx="0" presStyleCnt="5"/>
      <dgm:spPr/>
    </dgm:pt>
    <dgm:pt modelId="{E5574B15-1BE0-430F-98C6-9AB3F4A3BF2F}" type="pres">
      <dgm:prSet presAssocID="{FA5E16AF-B371-4ECC-95BB-1635564248E5}" presName="text_1" presStyleLbl="node1" presStyleIdx="0" presStyleCnt="5">
        <dgm:presLayoutVars>
          <dgm:bulletEnabled val="1"/>
        </dgm:presLayoutVars>
      </dgm:prSet>
      <dgm:spPr/>
      <dgm:t>
        <a:bodyPr/>
        <a:lstStyle/>
        <a:p>
          <a:endParaRPr lang="en-US"/>
        </a:p>
      </dgm:t>
    </dgm:pt>
    <dgm:pt modelId="{2906F1E1-6956-4AE0-B9FC-6B990CC9341C}" type="pres">
      <dgm:prSet presAssocID="{FA5E16AF-B371-4ECC-95BB-1635564248E5}" presName="accent_1" presStyleCnt="0"/>
      <dgm:spPr/>
    </dgm:pt>
    <dgm:pt modelId="{DA346788-DF1E-472C-BF1D-B28DDC0901A7}" type="pres">
      <dgm:prSet presAssocID="{FA5E16AF-B371-4ECC-95BB-1635564248E5}" presName="accentRepeatNode" presStyleLbl="solidFgAcc1" presStyleIdx="0" presStyleCnt="5"/>
      <dgm:spPr/>
    </dgm:pt>
    <dgm:pt modelId="{BF12F5A0-0EA6-4FBA-B908-F32A663B7E43}" type="pres">
      <dgm:prSet presAssocID="{FC0848BE-0D72-49E6-B403-03D55987D3D9}" presName="text_2" presStyleLbl="node1" presStyleIdx="1" presStyleCnt="5">
        <dgm:presLayoutVars>
          <dgm:bulletEnabled val="1"/>
        </dgm:presLayoutVars>
      </dgm:prSet>
      <dgm:spPr/>
      <dgm:t>
        <a:bodyPr/>
        <a:lstStyle/>
        <a:p>
          <a:endParaRPr lang="en-US"/>
        </a:p>
      </dgm:t>
    </dgm:pt>
    <dgm:pt modelId="{B00C7E40-827A-43D3-A4F2-D9B9033695B5}" type="pres">
      <dgm:prSet presAssocID="{FC0848BE-0D72-49E6-B403-03D55987D3D9}" presName="accent_2" presStyleCnt="0"/>
      <dgm:spPr/>
    </dgm:pt>
    <dgm:pt modelId="{DC40B1B7-EE91-4BDB-98BC-42BAAF42F3C8}" type="pres">
      <dgm:prSet presAssocID="{FC0848BE-0D72-49E6-B403-03D55987D3D9}" presName="accentRepeatNode" presStyleLbl="solidFgAcc1" presStyleIdx="1" presStyleCnt="5"/>
      <dgm:spPr/>
    </dgm:pt>
    <dgm:pt modelId="{ED974AB9-3A92-4A19-8304-86DF530D71E0}" type="pres">
      <dgm:prSet presAssocID="{482BEA5F-4502-4C22-B3D6-9CB82EBC3069}" presName="text_3" presStyleLbl="node1" presStyleIdx="2" presStyleCnt="5">
        <dgm:presLayoutVars>
          <dgm:bulletEnabled val="1"/>
        </dgm:presLayoutVars>
      </dgm:prSet>
      <dgm:spPr/>
      <dgm:t>
        <a:bodyPr/>
        <a:lstStyle/>
        <a:p>
          <a:endParaRPr lang="en-US"/>
        </a:p>
      </dgm:t>
    </dgm:pt>
    <dgm:pt modelId="{AD09404A-9BD2-4BF9-ABC0-F8FDE639559E}" type="pres">
      <dgm:prSet presAssocID="{482BEA5F-4502-4C22-B3D6-9CB82EBC3069}" presName="accent_3" presStyleCnt="0"/>
      <dgm:spPr/>
    </dgm:pt>
    <dgm:pt modelId="{98835976-7A2E-40DB-BC61-00B187B45716}" type="pres">
      <dgm:prSet presAssocID="{482BEA5F-4502-4C22-B3D6-9CB82EBC3069}" presName="accentRepeatNode" presStyleLbl="solidFgAcc1" presStyleIdx="2" presStyleCnt="5"/>
      <dgm:spPr/>
    </dgm:pt>
    <dgm:pt modelId="{AD0D3734-ADFA-48A9-B35C-DB333749DB7A}" type="pres">
      <dgm:prSet presAssocID="{5AF40F13-6801-413C-96B3-FA66AE4A1425}" presName="text_4" presStyleLbl="node1" presStyleIdx="3" presStyleCnt="5">
        <dgm:presLayoutVars>
          <dgm:bulletEnabled val="1"/>
        </dgm:presLayoutVars>
      </dgm:prSet>
      <dgm:spPr/>
      <dgm:t>
        <a:bodyPr/>
        <a:lstStyle/>
        <a:p>
          <a:endParaRPr lang="en-US"/>
        </a:p>
      </dgm:t>
    </dgm:pt>
    <dgm:pt modelId="{14EBE7EC-6B0F-4606-A445-8673C81C7BB1}" type="pres">
      <dgm:prSet presAssocID="{5AF40F13-6801-413C-96B3-FA66AE4A1425}" presName="accent_4" presStyleCnt="0"/>
      <dgm:spPr/>
    </dgm:pt>
    <dgm:pt modelId="{DBE77649-7CCC-4BE4-A659-D7A3F53092D0}" type="pres">
      <dgm:prSet presAssocID="{5AF40F13-6801-413C-96B3-FA66AE4A1425}" presName="accentRepeatNode" presStyleLbl="solidFgAcc1" presStyleIdx="3" presStyleCnt="5"/>
      <dgm:spPr/>
    </dgm:pt>
    <dgm:pt modelId="{EBB39554-8A8C-46BD-8236-827B51387743}" type="pres">
      <dgm:prSet presAssocID="{1CE071EB-7DE5-43BE-9704-81A4E9195163}" presName="text_5" presStyleLbl="node1" presStyleIdx="4" presStyleCnt="5">
        <dgm:presLayoutVars>
          <dgm:bulletEnabled val="1"/>
        </dgm:presLayoutVars>
      </dgm:prSet>
      <dgm:spPr/>
      <dgm:t>
        <a:bodyPr/>
        <a:lstStyle/>
        <a:p>
          <a:endParaRPr lang="en-US"/>
        </a:p>
      </dgm:t>
    </dgm:pt>
    <dgm:pt modelId="{D34F6B55-79E3-4C0C-B858-074746F189F4}" type="pres">
      <dgm:prSet presAssocID="{1CE071EB-7DE5-43BE-9704-81A4E9195163}" presName="accent_5" presStyleCnt="0"/>
      <dgm:spPr/>
    </dgm:pt>
    <dgm:pt modelId="{2D7D0BDB-5277-4A1A-A158-742F7D3484F9}" type="pres">
      <dgm:prSet presAssocID="{1CE071EB-7DE5-43BE-9704-81A4E9195163}" presName="accentRepeatNode" presStyleLbl="solidFgAcc1" presStyleIdx="4" presStyleCnt="5"/>
      <dgm:spPr/>
    </dgm:pt>
  </dgm:ptLst>
  <dgm:cxnLst>
    <dgm:cxn modelId="{C41498CB-16EF-40C1-8736-0B779DDF1D3E}" srcId="{61F79342-61FD-4A44-9290-CF5D011BC7B2}" destId="{5AF40F13-6801-413C-96B3-FA66AE4A1425}" srcOrd="3" destOrd="0" parTransId="{10F993A6-B6A4-45B7-9B8A-191728E80A64}" sibTransId="{FBE4F17C-BB3B-450E-B913-885FF5D2D6A4}"/>
    <dgm:cxn modelId="{B5DB2EEC-3BF6-4A34-AD6E-0815C2E766F9}" type="presOf" srcId="{FC0848BE-0D72-49E6-B403-03D55987D3D9}" destId="{BF12F5A0-0EA6-4FBA-B908-F32A663B7E43}" srcOrd="0" destOrd="0" presId="urn:microsoft.com/office/officeart/2008/layout/VerticalCurvedList"/>
    <dgm:cxn modelId="{496A4BB9-F080-4AE8-ADE6-ECAF65EBA69A}" type="presOf" srcId="{FA5E16AF-B371-4ECC-95BB-1635564248E5}" destId="{E5574B15-1BE0-430F-98C6-9AB3F4A3BF2F}" srcOrd="0" destOrd="0" presId="urn:microsoft.com/office/officeart/2008/layout/VerticalCurvedList"/>
    <dgm:cxn modelId="{33A07E9C-EE4B-412F-A69D-7153917151F7}" srcId="{61F79342-61FD-4A44-9290-CF5D011BC7B2}" destId="{FA5E16AF-B371-4ECC-95BB-1635564248E5}" srcOrd="0" destOrd="0" parTransId="{FA085A27-C06A-4ED3-8617-796FA1B0C3F6}" sibTransId="{83A99469-5C4B-4C42-A9CB-45B421964178}"/>
    <dgm:cxn modelId="{0643FFD6-A38A-4D02-BC0E-F3AE0F4CC236}" srcId="{61F79342-61FD-4A44-9290-CF5D011BC7B2}" destId="{FC0848BE-0D72-49E6-B403-03D55987D3D9}" srcOrd="1" destOrd="0" parTransId="{495DACFE-EA05-49D4-B6A1-AF80D5F043E8}" sibTransId="{DE425028-E985-4B8D-BF56-47D4E2677D6A}"/>
    <dgm:cxn modelId="{E543AAF2-6B9A-4083-9A94-DAD1C89E2F7C}" type="presOf" srcId="{61F79342-61FD-4A44-9290-CF5D011BC7B2}" destId="{DA44EB22-F3F2-499F-9FE8-4FF1F576942C}" srcOrd="0" destOrd="0" presId="urn:microsoft.com/office/officeart/2008/layout/VerticalCurvedList"/>
    <dgm:cxn modelId="{407B8A39-A726-4F60-930C-0DF576F49A3F}" type="presOf" srcId="{1CE071EB-7DE5-43BE-9704-81A4E9195163}" destId="{EBB39554-8A8C-46BD-8236-827B51387743}" srcOrd="0" destOrd="0" presId="urn:microsoft.com/office/officeart/2008/layout/VerticalCurvedList"/>
    <dgm:cxn modelId="{435B693F-D4ED-419F-889A-57069257AE91}" srcId="{61F79342-61FD-4A44-9290-CF5D011BC7B2}" destId="{1CE071EB-7DE5-43BE-9704-81A4E9195163}" srcOrd="4" destOrd="0" parTransId="{D5B1EA29-8092-4CA1-ACBB-AC3A2EEF6FF5}" sibTransId="{E641E773-482E-44A0-84BE-1B1DD31AA620}"/>
    <dgm:cxn modelId="{82806779-DAC3-48AB-87FE-856DE108FBA2}" type="presOf" srcId="{482BEA5F-4502-4C22-B3D6-9CB82EBC3069}" destId="{ED974AB9-3A92-4A19-8304-86DF530D71E0}" srcOrd="0" destOrd="0" presId="urn:microsoft.com/office/officeart/2008/layout/VerticalCurvedList"/>
    <dgm:cxn modelId="{5E3FE0FF-2B2B-486F-AE13-5944428C56A2}" type="presOf" srcId="{5AF40F13-6801-413C-96B3-FA66AE4A1425}" destId="{AD0D3734-ADFA-48A9-B35C-DB333749DB7A}" srcOrd="0" destOrd="0" presId="urn:microsoft.com/office/officeart/2008/layout/VerticalCurvedList"/>
    <dgm:cxn modelId="{E97857DE-64CD-44BB-A61D-BC2EC9651DCD}" type="presOf" srcId="{83A99469-5C4B-4C42-A9CB-45B421964178}" destId="{E862EDF2-45B0-4659-921E-76D61F4318E2}" srcOrd="0" destOrd="0" presId="urn:microsoft.com/office/officeart/2008/layout/VerticalCurvedList"/>
    <dgm:cxn modelId="{907CCA45-3F84-4609-BF8B-19107E66C6E2}" srcId="{61F79342-61FD-4A44-9290-CF5D011BC7B2}" destId="{482BEA5F-4502-4C22-B3D6-9CB82EBC3069}" srcOrd="2" destOrd="0" parTransId="{EBFF9D55-952C-4035-8C7B-91CEB0572403}" sibTransId="{8954BA85-1416-46C1-B27F-EDB8F86881C1}"/>
    <dgm:cxn modelId="{B06283C7-6A2B-4499-BFDF-12332F7D4967}" type="presParOf" srcId="{DA44EB22-F3F2-499F-9FE8-4FF1F576942C}" destId="{4AE9BA25-D3F1-4B68-8186-001D6244CEC2}" srcOrd="0" destOrd="0" presId="urn:microsoft.com/office/officeart/2008/layout/VerticalCurvedList"/>
    <dgm:cxn modelId="{79BB4D80-F180-401F-8FDB-59A817659F26}" type="presParOf" srcId="{4AE9BA25-D3F1-4B68-8186-001D6244CEC2}" destId="{432E4347-598D-4CA5-B999-E1B2719EA194}" srcOrd="0" destOrd="0" presId="urn:microsoft.com/office/officeart/2008/layout/VerticalCurvedList"/>
    <dgm:cxn modelId="{B06CB1A0-B772-4810-BD66-D19F68DA184B}" type="presParOf" srcId="{432E4347-598D-4CA5-B999-E1B2719EA194}" destId="{7B46BE03-E10F-483A-854F-C5F70D4DC91B}" srcOrd="0" destOrd="0" presId="urn:microsoft.com/office/officeart/2008/layout/VerticalCurvedList"/>
    <dgm:cxn modelId="{E4EE223A-1A6A-4C18-8AF1-1B03D570CD1A}" type="presParOf" srcId="{432E4347-598D-4CA5-B999-E1B2719EA194}" destId="{E862EDF2-45B0-4659-921E-76D61F4318E2}" srcOrd="1" destOrd="0" presId="urn:microsoft.com/office/officeart/2008/layout/VerticalCurvedList"/>
    <dgm:cxn modelId="{E95FEA00-346F-4F88-924E-82BDA6B0F2E0}" type="presParOf" srcId="{432E4347-598D-4CA5-B999-E1B2719EA194}" destId="{7483EE4D-3B34-42E6-9C3A-556E1F7D734D}" srcOrd="2" destOrd="0" presId="urn:microsoft.com/office/officeart/2008/layout/VerticalCurvedList"/>
    <dgm:cxn modelId="{09E56A3F-2985-4C7A-BF9A-610E763F6A7B}" type="presParOf" srcId="{432E4347-598D-4CA5-B999-E1B2719EA194}" destId="{B31107DA-3822-4E3F-8AE5-5CF6F84D8C57}" srcOrd="3" destOrd="0" presId="urn:microsoft.com/office/officeart/2008/layout/VerticalCurvedList"/>
    <dgm:cxn modelId="{4ADEAD5D-234E-4AAD-8E34-D9092AD630A7}" type="presParOf" srcId="{4AE9BA25-D3F1-4B68-8186-001D6244CEC2}" destId="{E5574B15-1BE0-430F-98C6-9AB3F4A3BF2F}" srcOrd="1" destOrd="0" presId="urn:microsoft.com/office/officeart/2008/layout/VerticalCurvedList"/>
    <dgm:cxn modelId="{4203592F-1BC8-41DC-BBE0-3CCA865E6ED0}" type="presParOf" srcId="{4AE9BA25-D3F1-4B68-8186-001D6244CEC2}" destId="{2906F1E1-6956-4AE0-B9FC-6B990CC9341C}" srcOrd="2" destOrd="0" presId="urn:microsoft.com/office/officeart/2008/layout/VerticalCurvedList"/>
    <dgm:cxn modelId="{2FB7CA1B-486A-4AFB-AA87-876CB11F653F}" type="presParOf" srcId="{2906F1E1-6956-4AE0-B9FC-6B990CC9341C}" destId="{DA346788-DF1E-472C-BF1D-B28DDC0901A7}" srcOrd="0" destOrd="0" presId="urn:microsoft.com/office/officeart/2008/layout/VerticalCurvedList"/>
    <dgm:cxn modelId="{4F7E2FB0-D3E4-4B65-8965-48F1B9655FE3}" type="presParOf" srcId="{4AE9BA25-D3F1-4B68-8186-001D6244CEC2}" destId="{BF12F5A0-0EA6-4FBA-B908-F32A663B7E43}" srcOrd="3" destOrd="0" presId="urn:microsoft.com/office/officeart/2008/layout/VerticalCurvedList"/>
    <dgm:cxn modelId="{776800D9-79A9-49CD-9758-E80A5E3C29EF}" type="presParOf" srcId="{4AE9BA25-D3F1-4B68-8186-001D6244CEC2}" destId="{B00C7E40-827A-43D3-A4F2-D9B9033695B5}" srcOrd="4" destOrd="0" presId="urn:microsoft.com/office/officeart/2008/layout/VerticalCurvedList"/>
    <dgm:cxn modelId="{8AB38CC0-E145-46BE-B140-29CFB81CD7A8}" type="presParOf" srcId="{B00C7E40-827A-43D3-A4F2-D9B9033695B5}" destId="{DC40B1B7-EE91-4BDB-98BC-42BAAF42F3C8}" srcOrd="0" destOrd="0" presId="urn:microsoft.com/office/officeart/2008/layout/VerticalCurvedList"/>
    <dgm:cxn modelId="{4875BDF0-71A6-4AE0-AF80-AD30D7FA0C10}" type="presParOf" srcId="{4AE9BA25-D3F1-4B68-8186-001D6244CEC2}" destId="{ED974AB9-3A92-4A19-8304-86DF530D71E0}" srcOrd="5" destOrd="0" presId="urn:microsoft.com/office/officeart/2008/layout/VerticalCurvedList"/>
    <dgm:cxn modelId="{B52F1314-C544-4716-AB21-FBDF4AE958E3}" type="presParOf" srcId="{4AE9BA25-D3F1-4B68-8186-001D6244CEC2}" destId="{AD09404A-9BD2-4BF9-ABC0-F8FDE639559E}" srcOrd="6" destOrd="0" presId="urn:microsoft.com/office/officeart/2008/layout/VerticalCurvedList"/>
    <dgm:cxn modelId="{E2CFDD33-478C-42AF-86C2-35658563CBAE}" type="presParOf" srcId="{AD09404A-9BD2-4BF9-ABC0-F8FDE639559E}" destId="{98835976-7A2E-40DB-BC61-00B187B45716}" srcOrd="0" destOrd="0" presId="urn:microsoft.com/office/officeart/2008/layout/VerticalCurvedList"/>
    <dgm:cxn modelId="{2667FB59-CB23-4C7A-B2B0-47DC6408454F}" type="presParOf" srcId="{4AE9BA25-D3F1-4B68-8186-001D6244CEC2}" destId="{AD0D3734-ADFA-48A9-B35C-DB333749DB7A}" srcOrd="7" destOrd="0" presId="urn:microsoft.com/office/officeart/2008/layout/VerticalCurvedList"/>
    <dgm:cxn modelId="{3F1376D3-A386-4C49-A6D4-386939D187BF}" type="presParOf" srcId="{4AE9BA25-D3F1-4B68-8186-001D6244CEC2}" destId="{14EBE7EC-6B0F-4606-A445-8673C81C7BB1}" srcOrd="8" destOrd="0" presId="urn:microsoft.com/office/officeart/2008/layout/VerticalCurvedList"/>
    <dgm:cxn modelId="{62CFE400-1765-4563-B7A0-CD05C11C3B38}" type="presParOf" srcId="{14EBE7EC-6B0F-4606-A445-8673C81C7BB1}" destId="{DBE77649-7CCC-4BE4-A659-D7A3F53092D0}" srcOrd="0" destOrd="0" presId="urn:microsoft.com/office/officeart/2008/layout/VerticalCurvedList"/>
    <dgm:cxn modelId="{C789F942-5AD1-4432-BBA0-23A87E03BB02}" type="presParOf" srcId="{4AE9BA25-D3F1-4B68-8186-001D6244CEC2}" destId="{EBB39554-8A8C-46BD-8236-827B51387743}" srcOrd="9" destOrd="0" presId="urn:microsoft.com/office/officeart/2008/layout/VerticalCurvedList"/>
    <dgm:cxn modelId="{67BDFB63-6DD4-467F-A78C-ECB519F0ECF3}" type="presParOf" srcId="{4AE9BA25-D3F1-4B68-8186-001D6244CEC2}" destId="{D34F6B55-79E3-4C0C-B858-074746F189F4}" srcOrd="10" destOrd="0" presId="urn:microsoft.com/office/officeart/2008/layout/VerticalCurvedList"/>
    <dgm:cxn modelId="{4785B7C5-C022-4709-A4C4-89850CAE6EA5}" type="presParOf" srcId="{D34F6B55-79E3-4C0C-B858-074746F189F4}" destId="{2D7D0BDB-5277-4A1A-A158-742F7D3484F9}"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F9497E-771E-4329-89EB-F9B5FB393B15}" type="doc">
      <dgm:prSet loTypeId="urn:microsoft.com/office/officeart/2005/8/layout/vList4" loCatId="list" qsTypeId="urn:microsoft.com/office/officeart/2005/8/quickstyle/simple1" qsCatId="simple" csTypeId="urn:microsoft.com/office/officeart/2005/8/colors/accent3_4" csCatId="accent3" phldr="1"/>
      <dgm:spPr/>
      <dgm:t>
        <a:bodyPr/>
        <a:lstStyle/>
        <a:p>
          <a:endParaRPr lang="en-GB"/>
        </a:p>
      </dgm:t>
    </dgm:pt>
    <dgm:pt modelId="{AD43FD3B-29DF-4E86-8D99-6AE02BA9379A}">
      <dgm:prSet phldrT="[Text]" custT="1"/>
      <dgm:spPr/>
      <dgm:t>
        <a:bodyPr/>
        <a:lstStyle/>
        <a:p>
          <a:pPr>
            <a:lnSpc>
              <a:spcPct val="150000"/>
            </a:lnSpc>
          </a:pP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Web-based crowd funding platform</a:t>
          </a:r>
        </a:p>
      </dgm:t>
    </dgm:pt>
    <dgm:pt modelId="{8DEEA616-3E09-4038-988E-2CE94F94FA9A}" type="parTrans" cxnId="{F0576192-D772-445A-BD8F-E3C0A1B33CDD}">
      <dgm:prSet/>
      <dgm:spPr/>
      <dgm:t>
        <a:bodyPr/>
        <a:lstStyle/>
        <a:p>
          <a:endParaRPr lang="en-GB"/>
        </a:p>
      </dgm:t>
    </dgm:pt>
    <dgm:pt modelId="{80A2766B-61E4-49A2-8624-5CC9B1F49562}" type="sibTrans" cxnId="{F0576192-D772-445A-BD8F-E3C0A1B33CDD}">
      <dgm:prSet/>
      <dgm:spPr/>
      <dgm:t>
        <a:bodyPr/>
        <a:lstStyle/>
        <a:p>
          <a:endParaRPr lang="en-GB"/>
        </a:p>
      </dgm:t>
    </dgm:pt>
    <dgm:pt modelId="{AA0B3B00-66B9-47A9-84AB-B538EA3C77C2}">
      <dgm:prSet phldrT="[Text]" custT="1"/>
      <dgm:spPr/>
      <dgm:t>
        <a:bodyPr/>
        <a:lstStyle/>
        <a:p>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Developer support and marketing</a:t>
          </a:r>
          <a:endParaRPr lang="en-GB" sz="1600" b="1" dirty="0">
            <a:solidFill>
              <a:schemeClr val="tx1"/>
            </a:solidFill>
            <a:latin typeface="Arial" panose="020B0604020202020204" pitchFamily="34" charset="0"/>
            <a:cs typeface="Arial" panose="020B0604020202020204" pitchFamily="34" charset="0"/>
          </a:endParaRPr>
        </a:p>
      </dgm:t>
    </dgm:pt>
    <dgm:pt modelId="{19928CD6-ACCA-40D0-9DB5-B487B24DA21A}" type="parTrans" cxnId="{93E504FA-4527-42C5-8056-716F4314F601}">
      <dgm:prSet/>
      <dgm:spPr/>
      <dgm:t>
        <a:bodyPr/>
        <a:lstStyle/>
        <a:p>
          <a:endParaRPr lang="en-GB"/>
        </a:p>
      </dgm:t>
    </dgm:pt>
    <dgm:pt modelId="{CADF6595-A496-4243-8D80-626FB65F1B6F}" type="sibTrans" cxnId="{93E504FA-4527-42C5-8056-716F4314F601}">
      <dgm:prSet/>
      <dgm:spPr/>
      <dgm:t>
        <a:bodyPr/>
        <a:lstStyle/>
        <a:p>
          <a:endParaRPr lang="en-GB"/>
        </a:p>
      </dgm:t>
    </dgm:pt>
    <dgm:pt modelId="{033EDA6C-3C5E-43F7-9299-957DE2C020B1}">
      <dgm:prSet phldrT="[Text]" custT="1"/>
      <dgm:spPr/>
      <dgm:t>
        <a:bodyPr/>
        <a:lstStyle/>
        <a:p>
          <a:pPr>
            <a:lnSpc>
              <a:spcPct val="150000"/>
            </a:lnSpc>
          </a:pPr>
          <a:r>
            <a:rPr lang="en-GB" sz="1600" b="1" dirty="0" smtClean="0">
              <a:solidFill>
                <a:schemeClr val="tx1"/>
              </a:solidFill>
              <a:latin typeface="Arial" panose="020B0604020202020204" pitchFamily="34" charset="0"/>
              <a:cs typeface="Arial" panose="020B0604020202020204" pitchFamily="34" charset="0"/>
            </a:rPr>
            <a:t>Commercial and residential real estate</a:t>
          </a:r>
          <a:endPar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dgm:t>
    </dgm:pt>
    <dgm:pt modelId="{F8EA0CEE-4FF8-4C8A-B8D8-01813A11417C}" type="parTrans" cxnId="{C045FF66-9F9E-465F-83C6-B49CE83CBA4D}">
      <dgm:prSet/>
      <dgm:spPr/>
      <dgm:t>
        <a:bodyPr/>
        <a:lstStyle/>
        <a:p>
          <a:endParaRPr lang="en-US"/>
        </a:p>
      </dgm:t>
    </dgm:pt>
    <dgm:pt modelId="{73F198BC-8199-4F88-94BD-5856A113A909}" type="sibTrans" cxnId="{C045FF66-9F9E-465F-83C6-B49CE83CBA4D}">
      <dgm:prSet/>
      <dgm:spPr/>
      <dgm:t>
        <a:bodyPr/>
        <a:lstStyle/>
        <a:p>
          <a:endParaRPr lang="en-US"/>
        </a:p>
      </dgm:t>
    </dgm:pt>
    <dgm:pt modelId="{829EB5E0-FA0C-4F4F-A3F8-01CCF9090FE5}">
      <dgm:prSet phldrT="[Text]" custT="1"/>
      <dgm:spPr/>
      <dgm:t>
        <a:bodyPr/>
        <a:lstStyle/>
        <a:p>
          <a:pPr>
            <a:lnSpc>
              <a:spcPct val="150000"/>
            </a:lnSpc>
          </a:pP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Green buildings and luxury properties</a:t>
          </a:r>
        </a:p>
      </dgm:t>
    </dgm:pt>
    <dgm:pt modelId="{19A6F486-E1D3-4A4A-A627-50C7D143DC03}" type="parTrans" cxnId="{B38FEC15-F694-49CA-80C6-1F54BABC5462}">
      <dgm:prSet/>
      <dgm:spPr/>
      <dgm:t>
        <a:bodyPr/>
        <a:lstStyle/>
        <a:p>
          <a:endParaRPr lang="en-US"/>
        </a:p>
      </dgm:t>
    </dgm:pt>
    <dgm:pt modelId="{985B52F2-593A-4ED7-9CE8-B08A4DF3C10E}" type="sibTrans" cxnId="{B38FEC15-F694-49CA-80C6-1F54BABC5462}">
      <dgm:prSet/>
      <dgm:spPr/>
      <dgm:t>
        <a:bodyPr/>
        <a:lstStyle/>
        <a:p>
          <a:endParaRPr lang="en-US"/>
        </a:p>
      </dgm:t>
    </dgm:pt>
    <dgm:pt modelId="{47E9BF18-AAD8-4565-A213-53A740632EE0}">
      <dgm:prSet phldrT="[Text]" custT="1"/>
      <dgm:spPr/>
      <dgm:t>
        <a:bodyPr/>
        <a:lstStyle/>
        <a:p>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9C231812-F062-4471-A92C-05BE7FCE008B}" type="sibTrans" cxnId="{75E3A3BA-8DBE-49EB-86BF-7003BAEE6DF2}">
      <dgm:prSet/>
      <dgm:spPr/>
      <dgm:t>
        <a:bodyPr/>
        <a:lstStyle/>
        <a:p>
          <a:endParaRPr lang="en-GB"/>
        </a:p>
      </dgm:t>
    </dgm:pt>
    <dgm:pt modelId="{34AC7210-7047-4FD8-8119-C360D922F817}" type="parTrans" cxnId="{75E3A3BA-8DBE-49EB-86BF-7003BAEE6DF2}">
      <dgm:prSet/>
      <dgm:spPr/>
      <dgm:t>
        <a:bodyPr/>
        <a:lstStyle/>
        <a:p>
          <a:endParaRPr lang="en-GB"/>
        </a:p>
      </dgm:t>
    </dgm:pt>
    <dgm:pt modelId="{DB7601C1-5FD2-42FF-8487-8AABA121718B}">
      <dgm:prSet phldrT="[Text]" custT="1"/>
      <dgm:spPr/>
      <dgm:t>
        <a:bodyPr/>
        <a:lstStyle/>
        <a:p>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Educational resources</a:t>
          </a:r>
          <a:endParaRPr lang="en-GB" sz="1600" b="1" dirty="0">
            <a:solidFill>
              <a:schemeClr val="tx1"/>
            </a:solidFill>
            <a:latin typeface="Arial" panose="020B0604020202020204" pitchFamily="34" charset="0"/>
            <a:cs typeface="Arial" panose="020B0604020202020204" pitchFamily="34" charset="0"/>
          </a:endParaRPr>
        </a:p>
      </dgm:t>
    </dgm:pt>
    <dgm:pt modelId="{08E2D539-E2E1-4DCC-A0D7-F74CA863AEDB}" type="parTrans" cxnId="{ED113AF7-0296-4A4C-834D-2D4D8CB6F71D}">
      <dgm:prSet/>
      <dgm:spPr/>
      <dgm:t>
        <a:bodyPr/>
        <a:lstStyle/>
        <a:p>
          <a:endParaRPr lang="en-US"/>
        </a:p>
      </dgm:t>
    </dgm:pt>
    <dgm:pt modelId="{D3D71AF8-B642-4CD7-8AA4-83281BA36A36}" type="sibTrans" cxnId="{ED113AF7-0296-4A4C-834D-2D4D8CB6F71D}">
      <dgm:prSet/>
      <dgm:spPr/>
      <dgm:t>
        <a:bodyPr/>
        <a:lstStyle/>
        <a:p>
          <a:endParaRPr lang="en-US"/>
        </a:p>
      </dgm:t>
    </dgm:pt>
    <dgm:pt modelId="{85E98035-DA5E-41C1-8C18-577016F7CD41}">
      <dgm:prSet phldrT="[Text]" custT="1"/>
      <dgm:spPr/>
      <dgm:t>
        <a:bodyPr/>
        <a:lstStyle/>
        <a:p>
          <a:r>
            <a:rPr lang="en-GB" sz="1600" b="1" dirty="0" smtClean="0">
              <a:solidFill>
                <a:schemeClr val="tx1"/>
              </a:solidFill>
              <a:latin typeface="Arial" panose="020B0604020202020204" pitchFamily="34" charset="0"/>
              <a:cs typeface="Arial" panose="020B0604020202020204" pitchFamily="34" charset="0"/>
            </a:rPr>
            <a:t>Detailed information</a:t>
          </a:r>
          <a:endParaRPr lang="en-GB" sz="1600" b="1" dirty="0">
            <a:solidFill>
              <a:schemeClr val="tx1"/>
            </a:solidFill>
            <a:latin typeface="Arial" panose="020B0604020202020204" pitchFamily="34" charset="0"/>
            <a:cs typeface="Arial" panose="020B0604020202020204" pitchFamily="34" charset="0"/>
          </a:endParaRPr>
        </a:p>
      </dgm:t>
    </dgm:pt>
    <dgm:pt modelId="{DC370327-6D97-46AC-86D9-23D460C7D071}" type="parTrans" cxnId="{68EDD41D-FAC2-42B6-B209-E141842D7515}">
      <dgm:prSet/>
      <dgm:spPr/>
      <dgm:t>
        <a:bodyPr/>
        <a:lstStyle/>
        <a:p>
          <a:endParaRPr lang="en-US"/>
        </a:p>
      </dgm:t>
    </dgm:pt>
    <dgm:pt modelId="{1F0EF0A3-1F8C-4B1B-A506-D95AFECD4A72}" type="sibTrans" cxnId="{68EDD41D-FAC2-42B6-B209-E141842D7515}">
      <dgm:prSet/>
      <dgm:spPr/>
      <dgm:t>
        <a:bodyPr/>
        <a:lstStyle/>
        <a:p>
          <a:endParaRPr lang="en-US"/>
        </a:p>
      </dgm:t>
    </dgm:pt>
    <dgm:pt modelId="{285789D0-DBD3-4597-B6F8-6293D7CA384B}">
      <dgm:prSet phldrT="[Text]" custT="1"/>
      <dgm:spPr/>
      <dgm:t>
        <a:bodyPr/>
        <a:lstStyle/>
        <a:p>
          <a:r>
            <a:rPr lang="en-US" sz="1600" b="1" dirty="0" smtClean="0">
              <a:solidFill>
                <a:schemeClr val="tx1"/>
              </a:solidFill>
              <a:latin typeface="Arial" panose="020B0604020202020204" pitchFamily="34" charset="0"/>
              <a:cs typeface="Arial" panose="020B0604020202020204" pitchFamily="34" charset="0"/>
            </a:rPr>
            <a:t>Secure transactions</a:t>
          </a:r>
          <a:endParaRPr lang="en-GB" sz="1600" b="1" dirty="0">
            <a:solidFill>
              <a:schemeClr val="tx1"/>
            </a:solidFill>
            <a:latin typeface="Arial" panose="020B0604020202020204" pitchFamily="34" charset="0"/>
            <a:cs typeface="Arial" panose="020B0604020202020204" pitchFamily="34" charset="0"/>
          </a:endParaRPr>
        </a:p>
      </dgm:t>
    </dgm:pt>
    <dgm:pt modelId="{4C72699E-FE38-464A-8639-711EE5301622}" type="parTrans" cxnId="{8C80C5D6-3CBD-4B75-AB20-4F712B191D08}">
      <dgm:prSet/>
      <dgm:spPr/>
      <dgm:t>
        <a:bodyPr/>
        <a:lstStyle/>
        <a:p>
          <a:endParaRPr lang="en-US"/>
        </a:p>
      </dgm:t>
    </dgm:pt>
    <dgm:pt modelId="{85F1ED73-393E-43DF-A362-43C70F32B9BF}" type="sibTrans" cxnId="{8C80C5D6-3CBD-4B75-AB20-4F712B191D08}">
      <dgm:prSet/>
      <dgm:spPr/>
      <dgm:t>
        <a:bodyPr/>
        <a:lstStyle/>
        <a:p>
          <a:endParaRPr lang="en-US"/>
        </a:p>
      </dgm:t>
    </dgm:pt>
    <dgm:pt modelId="{FF97C5E7-1AA1-4378-A904-7B4F9CBD20AB}">
      <dgm:prSet phldrT="[Text]" custT="1"/>
      <dgm:spPr/>
      <dgm:t>
        <a:bodyPr/>
        <a:lstStyle/>
        <a:p>
          <a:r>
            <a:rPr lang="en-US" sz="1600" b="1" dirty="0" smtClean="0">
              <a:solidFill>
                <a:schemeClr val="tx1"/>
              </a:solidFill>
              <a:latin typeface="Arial" panose="020B0604020202020204" pitchFamily="34" charset="0"/>
              <a:cs typeface="Arial" panose="020B0604020202020204" pitchFamily="34" charset="0"/>
            </a:rPr>
            <a:t>Regular updates and dividends</a:t>
          </a:r>
          <a:endParaRPr lang="en-GB" sz="1600" b="1" dirty="0">
            <a:solidFill>
              <a:schemeClr val="tx1"/>
            </a:solidFill>
            <a:latin typeface="Arial" panose="020B0604020202020204" pitchFamily="34" charset="0"/>
            <a:cs typeface="Arial" panose="020B0604020202020204" pitchFamily="34" charset="0"/>
          </a:endParaRPr>
        </a:p>
      </dgm:t>
    </dgm:pt>
    <dgm:pt modelId="{42788664-0A9C-4D4B-A6C5-E962C86F3420}" type="parTrans" cxnId="{9F81A2A1-8DB9-416C-B348-D37697F5AC8A}">
      <dgm:prSet/>
      <dgm:spPr/>
      <dgm:t>
        <a:bodyPr/>
        <a:lstStyle/>
        <a:p>
          <a:endParaRPr lang="en-US"/>
        </a:p>
      </dgm:t>
    </dgm:pt>
    <dgm:pt modelId="{7EF735ED-2C00-475C-9493-9A1D02CE595C}" type="sibTrans" cxnId="{9F81A2A1-8DB9-416C-B348-D37697F5AC8A}">
      <dgm:prSet/>
      <dgm:spPr/>
      <dgm:t>
        <a:bodyPr/>
        <a:lstStyle/>
        <a:p>
          <a:endParaRPr lang="en-US"/>
        </a:p>
      </dgm:t>
    </dgm:pt>
    <dgm:pt modelId="{315A6949-8B87-413E-9F73-74EE5F1E6951}">
      <dgm:prSet phldrT="[Text]" custT="1"/>
      <dgm:spPr/>
      <dgm:t>
        <a:bodyPr/>
        <a:lstStyle/>
        <a:p>
          <a:pPr>
            <a:lnSpc>
              <a:spcPct val="150000"/>
            </a:lnSpc>
          </a:pPr>
          <a:r>
            <a:rPr lang="en-US" sz="1600" b="1"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Investment opportunities and tools</a:t>
          </a: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7AEA66C3-18D0-4E1F-938B-7D0B5807B768}" type="sibTrans" cxnId="{D08078B1-665A-4379-AD22-1931DD0B54B9}">
      <dgm:prSet/>
      <dgm:spPr/>
      <dgm:t>
        <a:bodyPr/>
        <a:lstStyle/>
        <a:p>
          <a:endParaRPr lang="en-GB"/>
        </a:p>
      </dgm:t>
    </dgm:pt>
    <dgm:pt modelId="{7BCB5316-0EAB-48A2-94F8-966F942AC36E}" type="parTrans" cxnId="{D08078B1-665A-4379-AD22-1931DD0B54B9}">
      <dgm:prSet/>
      <dgm:spPr/>
      <dgm:t>
        <a:bodyPr/>
        <a:lstStyle/>
        <a:p>
          <a:endParaRPr lang="en-GB"/>
        </a:p>
      </dgm:t>
    </dgm:pt>
    <dgm:pt modelId="{5B4F6C7C-4A67-4399-A16D-184E7BA08EFD}" type="pres">
      <dgm:prSet presAssocID="{EEF9497E-771E-4329-89EB-F9B5FB393B15}" presName="linear" presStyleCnt="0">
        <dgm:presLayoutVars>
          <dgm:dir/>
          <dgm:resizeHandles val="exact"/>
        </dgm:presLayoutVars>
      </dgm:prSet>
      <dgm:spPr/>
      <dgm:t>
        <a:bodyPr/>
        <a:lstStyle/>
        <a:p>
          <a:endParaRPr lang="en-US"/>
        </a:p>
      </dgm:t>
    </dgm:pt>
    <dgm:pt modelId="{A497F078-E20A-43D1-BA9D-85131B740341}" type="pres">
      <dgm:prSet presAssocID="{47E9BF18-AAD8-4565-A213-53A740632EE0}" presName="comp" presStyleCnt="0"/>
      <dgm:spPr/>
    </dgm:pt>
    <dgm:pt modelId="{27FDD3CA-3B2E-435D-8DCA-FEEC9A6CB1DF}" type="pres">
      <dgm:prSet presAssocID="{47E9BF18-AAD8-4565-A213-53A740632EE0}" presName="box" presStyleLbl="node1" presStyleIdx="0" presStyleCnt="2"/>
      <dgm:spPr/>
      <dgm:t>
        <a:bodyPr/>
        <a:lstStyle/>
        <a:p>
          <a:endParaRPr lang="en-US"/>
        </a:p>
      </dgm:t>
    </dgm:pt>
    <dgm:pt modelId="{CB45AC45-8ABD-4283-9EA7-A0D2306B35BD}" type="pres">
      <dgm:prSet presAssocID="{47E9BF18-AAD8-4565-A213-53A740632EE0}" presName="img" presStyleLbl="fgImgPlace1" presStyleIdx="0" presStyleCnt="2" custScaleX="108814" custLinFactNeighborX="-6356" custLinFactNeighborY="-1469"/>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43000" r="-43000"/>
          </a:stretch>
        </a:blipFill>
      </dgm:spPr>
      <dgm:t>
        <a:bodyPr/>
        <a:lstStyle/>
        <a:p>
          <a:endParaRPr lang="en-US"/>
        </a:p>
      </dgm:t>
    </dgm:pt>
    <dgm:pt modelId="{CB523968-2DD6-445D-9271-65AC8801A7EA}" type="pres">
      <dgm:prSet presAssocID="{47E9BF18-AAD8-4565-A213-53A740632EE0}" presName="text" presStyleLbl="node1" presStyleIdx="0" presStyleCnt="2">
        <dgm:presLayoutVars>
          <dgm:bulletEnabled val="1"/>
        </dgm:presLayoutVars>
      </dgm:prSet>
      <dgm:spPr/>
      <dgm:t>
        <a:bodyPr/>
        <a:lstStyle/>
        <a:p>
          <a:endParaRPr lang="en-US"/>
        </a:p>
      </dgm:t>
    </dgm:pt>
    <dgm:pt modelId="{EE5B7A02-561D-4BB8-8773-C63264EAFC97}" type="pres">
      <dgm:prSet presAssocID="{9C231812-F062-4471-A92C-05BE7FCE008B}" presName="spacer" presStyleCnt="0"/>
      <dgm:spPr/>
    </dgm:pt>
    <dgm:pt modelId="{44806936-DCAB-422E-95C1-E6FA3C722D42}" type="pres">
      <dgm:prSet presAssocID="{315A6949-8B87-413E-9F73-74EE5F1E6951}" presName="comp" presStyleCnt="0"/>
      <dgm:spPr/>
    </dgm:pt>
    <dgm:pt modelId="{3A5CBA2C-F91A-4A5B-976E-FD3081517271}" type="pres">
      <dgm:prSet presAssocID="{315A6949-8B87-413E-9F73-74EE5F1E6951}" presName="box" presStyleLbl="node1" presStyleIdx="1" presStyleCnt="2"/>
      <dgm:spPr/>
      <dgm:t>
        <a:bodyPr/>
        <a:lstStyle/>
        <a:p>
          <a:endParaRPr lang="en-US"/>
        </a:p>
      </dgm:t>
    </dgm:pt>
    <dgm:pt modelId="{CC457D3E-EC03-4534-AE35-6600AD7E4368}" type="pres">
      <dgm:prSet presAssocID="{315A6949-8B87-413E-9F73-74EE5F1E6951}" presName="img" presStyleLbl="fgImgPlace1" presStyleIdx="1" presStyleCnt="2" custScaleX="108814" custScaleY="99468" custLinFactNeighborX="-7264" custLinFactNeighborY="0"/>
      <dgm:spPr>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dgm:spPr>
      <dgm:t>
        <a:bodyPr/>
        <a:lstStyle/>
        <a:p>
          <a:endParaRPr lang="en-US"/>
        </a:p>
      </dgm:t>
    </dgm:pt>
    <dgm:pt modelId="{6A2AFB0D-F437-46BF-86C7-8A3032F5D579}" type="pres">
      <dgm:prSet presAssocID="{315A6949-8B87-413E-9F73-74EE5F1E6951}" presName="text" presStyleLbl="node1" presStyleIdx="1" presStyleCnt="2">
        <dgm:presLayoutVars>
          <dgm:bulletEnabled val="1"/>
        </dgm:presLayoutVars>
      </dgm:prSet>
      <dgm:spPr/>
      <dgm:t>
        <a:bodyPr/>
        <a:lstStyle/>
        <a:p>
          <a:endParaRPr lang="en-US"/>
        </a:p>
      </dgm:t>
    </dgm:pt>
  </dgm:ptLst>
  <dgm:cxnLst>
    <dgm:cxn modelId="{2815B22F-88FE-42B5-9F12-273A356E8318}" type="presOf" srcId="{47E9BF18-AAD8-4565-A213-53A740632EE0}" destId="{CB523968-2DD6-445D-9271-65AC8801A7EA}" srcOrd="1" destOrd="0" presId="urn:microsoft.com/office/officeart/2005/8/layout/vList4"/>
    <dgm:cxn modelId="{A37BC256-D607-4B94-B622-974A2A3F413B}" type="presOf" srcId="{EEF9497E-771E-4329-89EB-F9B5FB393B15}" destId="{5B4F6C7C-4A67-4399-A16D-184E7BA08EFD}" srcOrd="0" destOrd="0" presId="urn:microsoft.com/office/officeart/2005/8/layout/vList4"/>
    <dgm:cxn modelId="{54E1E43E-96A0-40A7-B037-9AEAE4C88543}" type="presOf" srcId="{DB7601C1-5FD2-42FF-8487-8AABA121718B}" destId="{6A2AFB0D-F437-46BF-86C7-8A3032F5D579}" srcOrd="1" destOrd="1" presId="urn:microsoft.com/office/officeart/2005/8/layout/vList4"/>
    <dgm:cxn modelId="{8C80C5D6-3CBD-4B75-AB20-4F712B191D08}" srcId="{315A6949-8B87-413E-9F73-74EE5F1E6951}" destId="{285789D0-DBD3-4597-B6F8-6293D7CA384B}" srcOrd="3" destOrd="0" parTransId="{4C72699E-FE38-464A-8639-711EE5301622}" sibTransId="{85F1ED73-393E-43DF-A362-43C70F32B9BF}"/>
    <dgm:cxn modelId="{777F7720-044C-4A0D-888C-03505F3FE251}" type="presOf" srcId="{315A6949-8B87-413E-9F73-74EE5F1E6951}" destId="{3A5CBA2C-F91A-4A5B-976E-FD3081517271}" srcOrd="0" destOrd="0" presId="urn:microsoft.com/office/officeart/2005/8/layout/vList4"/>
    <dgm:cxn modelId="{48069C27-49ED-47A2-9A15-6478A0D7669B}" type="presOf" srcId="{85E98035-DA5E-41C1-8C18-577016F7CD41}" destId="{3A5CBA2C-F91A-4A5B-976E-FD3081517271}" srcOrd="0" destOrd="3" presId="urn:microsoft.com/office/officeart/2005/8/layout/vList4"/>
    <dgm:cxn modelId="{0581BDE2-5A82-48D5-8BB6-EDAEF9BEA99D}" type="presOf" srcId="{315A6949-8B87-413E-9F73-74EE5F1E6951}" destId="{6A2AFB0D-F437-46BF-86C7-8A3032F5D579}" srcOrd="1" destOrd="0" presId="urn:microsoft.com/office/officeart/2005/8/layout/vList4"/>
    <dgm:cxn modelId="{EC51C031-26F9-452A-8AB2-25901D4E5EDE}" type="presOf" srcId="{FF97C5E7-1AA1-4378-A904-7B4F9CBD20AB}" destId="{6A2AFB0D-F437-46BF-86C7-8A3032F5D579}" srcOrd="1" destOrd="5" presId="urn:microsoft.com/office/officeart/2005/8/layout/vList4"/>
    <dgm:cxn modelId="{7906CB9B-74FD-4517-88DB-2B576A1AF490}" type="presOf" srcId="{829EB5E0-FA0C-4F4F-A3F8-01CCF9090FE5}" destId="{CB523968-2DD6-445D-9271-65AC8801A7EA}" srcOrd="1" destOrd="2" presId="urn:microsoft.com/office/officeart/2005/8/layout/vList4"/>
    <dgm:cxn modelId="{076EE8AE-832D-4C1E-BF3A-F4A03DBC606B}" type="presOf" srcId="{829EB5E0-FA0C-4F4F-A3F8-01CCF9090FE5}" destId="{27FDD3CA-3B2E-435D-8DCA-FEEC9A6CB1DF}" srcOrd="0" destOrd="2" presId="urn:microsoft.com/office/officeart/2005/8/layout/vList4"/>
    <dgm:cxn modelId="{F8C91451-E5F7-4EB1-886D-B9B1344A5694}" type="presOf" srcId="{285789D0-DBD3-4597-B6F8-6293D7CA384B}" destId="{6A2AFB0D-F437-46BF-86C7-8A3032F5D579}" srcOrd="1" destOrd="4" presId="urn:microsoft.com/office/officeart/2005/8/layout/vList4"/>
    <dgm:cxn modelId="{A74997AC-1F08-495B-B764-37A0230BDB15}" type="presOf" srcId="{47E9BF18-AAD8-4565-A213-53A740632EE0}" destId="{27FDD3CA-3B2E-435D-8DCA-FEEC9A6CB1DF}" srcOrd="0" destOrd="0" presId="urn:microsoft.com/office/officeart/2005/8/layout/vList4"/>
    <dgm:cxn modelId="{B38FEC15-F694-49CA-80C6-1F54BABC5462}" srcId="{47E9BF18-AAD8-4565-A213-53A740632EE0}" destId="{829EB5E0-FA0C-4F4F-A3F8-01CCF9090FE5}" srcOrd="1" destOrd="0" parTransId="{19A6F486-E1D3-4A4A-A627-50C7D143DC03}" sibTransId="{985B52F2-593A-4ED7-9CE8-B08A4DF3C10E}"/>
    <dgm:cxn modelId="{D08078B1-665A-4379-AD22-1931DD0B54B9}" srcId="{EEF9497E-771E-4329-89EB-F9B5FB393B15}" destId="{315A6949-8B87-413E-9F73-74EE5F1E6951}" srcOrd="1" destOrd="0" parTransId="{7BCB5316-0EAB-48A2-94F8-966F942AC36E}" sibTransId="{7AEA66C3-18D0-4E1F-938B-7D0B5807B768}"/>
    <dgm:cxn modelId="{75E3A3BA-8DBE-49EB-86BF-7003BAEE6DF2}" srcId="{EEF9497E-771E-4329-89EB-F9B5FB393B15}" destId="{47E9BF18-AAD8-4565-A213-53A740632EE0}" srcOrd="0" destOrd="0" parTransId="{34AC7210-7047-4FD8-8119-C360D922F817}" sibTransId="{9C231812-F062-4471-A92C-05BE7FCE008B}"/>
    <dgm:cxn modelId="{0A9ABF9B-7D21-4D45-B734-D358BC36A6D4}" type="presOf" srcId="{285789D0-DBD3-4597-B6F8-6293D7CA384B}" destId="{3A5CBA2C-F91A-4A5B-976E-FD3081517271}" srcOrd="0" destOrd="4" presId="urn:microsoft.com/office/officeart/2005/8/layout/vList4"/>
    <dgm:cxn modelId="{F0576192-D772-445A-BD8F-E3C0A1B33CDD}" srcId="{47E9BF18-AAD8-4565-A213-53A740632EE0}" destId="{AD43FD3B-29DF-4E86-8D99-6AE02BA9379A}" srcOrd="0" destOrd="0" parTransId="{8DEEA616-3E09-4038-988E-2CE94F94FA9A}" sibTransId="{80A2766B-61E4-49A2-8624-5CC9B1F49562}"/>
    <dgm:cxn modelId="{C21CCAB7-0B1E-45AE-BDE7-F12CCA02E336}" type="presOf" srcId="{033EDA6C-3C5E-43F7-9299-957DE2C020B1}" destId="{27FDD3CA-3B2E-435D-8DCA-FEEC9A6CB1DF}" srcOrd="0" destOrd="3" presId="urn:microsoft.com/office/officeart/2005/8/layout/vList4"/>
    <dgm:cxn modelId="{C045FF66-9F9E-465F-83C6-B49CE83CBA4D}" srcId="{47E9BF18-AAD8-4565-A213-53A740632EE0}" destId="{033EDA6C-3C5E-43F7-9299-957DE2C020B1}" srcOrd="2" destOrd="0" parTransId="{F8EA0CEE-4FF8-4C8A-B8D8-01813A11417C}" sibTransId="{73F198BC-8199-4F88-94BD-5856A113A909}"/>
    <dgm:cxn modelId="{4A199307-C77A-4A03-A33B-42D95C789DA3}" type="presOf" srcId="{AD43FD3B-29DF-4E86-8D99-6AE02BA9379A}" destId="{27FDD3CA-3B2E-435D-8DCA-FEEC9A6CB1DF}" srcOrd="0" destOrd="1" presId="urn:microsoft.com/office/officeart/2005/8/layout/vList4"/>
    <dgm:cxn modelId="{AB2954ED-28BB-46AD-A803-9F8EAAF4F9D4}" type="presOf" srcId="{AA0B3B00-66B9-47A9-84AB-B538EA3C77C2}" destId="{3A5CBA2C-F91A-4A5B-976E-FD3081517271}" srcOrd="0" destOrd="2" presId="urn:microsoft.com/office/officeart/2005/8/layout/vList4"/>
    <dgm:cxn modelId="{F76C7BCB-5469-4C44-93D1-E8BF19202EAA}" type="presOf" srcId="{FF97C5E7-1AA1-4378-A904-7B4F9CBD20AB}" destId="{3A5CBA2C-F91A-4A5B-976E-FD3081517271}" srcOrd="0" destOrd="5" presId="urn:microsoft.com/office/officeart/2005/8/layout/vList4"/>
    <dgm:cxn modelId="{93E504FA-4527-42C5-8056-716F4314F601}" srcId="{315A6949-8B87-413E-9F73-74EE5F1E6951}" destId="{AA0B3B00-66B9-47A9-84AB-B538EA3C77C2}" srcOrd="1" destOrd="0" parTransId="{19928CD6-ACCA-40D0-9DB5-B487B24DA21A}" sibTransId="{CADF6595-A496-4243-8D80-626FB65F1B6F}"/>
    <dgm:cxn modelId="{F1FD55BE-3F6F-475D-947E-BE3F3C097975}" type="presOf" srcId="{AA0B3B00-66B9-47A9-84AB-B538EA3C77C2}" destId="{6A2AFB0D-F437-46BF-86C7-8A3032F5D579}" srcOrd="1" destOrd="2" presId="urn:microsoft.com/office/officeart/2005/8/layout/vList4"/>
    <dgm:cxn modelId="{9F81A2A1-8DB9-416C-B348-D37697F5AC8A}" srcId="{315A6949-8B87-413E-9F73-74EE5F1E6951}" destId="{FF97C5E7-1AA1-4378-A904-7B4F9CBD20AB}" srcOrd="4" destOrd="0" parTransId="{42788664-0A9C-4D4B-A6C5-E962C86F3420}" sibTransId="{7EF735ED-2C00-475C-9493-9A1D02CE595C}"/>
    <dgm:cxn modelId="{68EDD41D-FAC2-42B6-B209-E141842D7515}" srcId="{315A6949-8B87-413E-9F73-74EE5F1E6951}" destId="{85E98035-DA5E-41C1-8C18-577016F7CD41}" srcOrd="2" destOrd="0" parTransId="{DC370327-6D97-46AC-86D9-23D460C7D071}" sibTransId="{1F0EF0A3-1F8C-4B1B-A506-D95AFECD4A72}"/>
    <dgm:cxn modelId="{774B768B-3157-4372-A0EF-D5D1586A007A}" type="presOf" srcId="{DB7601C1-5FD2-42FF-8487-8AABA121718B}" destId="{3A5CBA2C-F91A-4A5B-976E-FD3081517271}" srcOrd="0" destOrd="1" presId="urn:microsoft.com/office/officeart/2005/8/layout/vList4"/>
    <dgm:cxn modelId="{24BB77B0-09EE-4CAE-8383-59A993DC8266}" type="presOf" srcId="{85E98035-DA5E-41C1-8C18-577016F7CD41}" destId="{6A2AFB0D-F437-46BF-86C7-8A3032F5D579}" srcOrd="1" destOrd="3" presId="urn:microsoft.com/office/officeart/2005/8/layout/vList4"/>
    <dgm:cxn modelId="{65B389CC-D2C3-469D-8F13-681C5889EB03}" type="presOf" srcId="{033EDA6C-3C5E-43F7-9299-957DE2C020B1}" destId="{CB523968-2DD6-445D-9271-65AC8801A7EA}" srcOrd="1" destOrd="3" presId="urn:microsoft.com/office/officeart/2005/8/layout/vList4"/>
    <dgm:cxn modelId="{E52A9420-17EF-492F-AF5F-B29171391A43}" type="presOf" srcId="{AD43FD3B-29DF-4E86-8D99-6AE02BA9379A}" destId="{CB523968-2DD6-445D-9271-65AC8801A7EA}" srcOrd="1" destOrd="1" presId="urn:microsoft.com/office/officeart/2005/8/layout/vList4"/>
    <dgm:cxn modelId="{ED113AF7-0296-4A4C-834D-2D4D8CB6F71D}" srcId="{315A6949-8B87-413E-9F73-74EE5F1E6951}" destId="{DB7601C1-5FD2-42FF-8487-8AABA121718B}" srcOrd="0" destOrd="0" parTransId="{08E2D539-E2E1-4DCC-A0D7-F74CA863AEDB}" sibTransId="{D3D71AF8-B642-4CD7-8AA4-83281BA36A36}"/>
    <dgm:cxn modelId="{05065EE8-52A3-4560-A398-7E9D742C00ED}" type="presParOf" srcId="{5B4F6C7C-4A67-4399-A16D-184E7BA08EFD}" destId="{A497F078-E20A-43D1-BA9D-85131B740341}" srcOrd="0" destOrd="0" presId="urn:microsoft.com/office/officeart/2005/8/layout/vList4"/>
    <dgm:cxn modelId="{B3C97A98-D54C-4337-8B50-2E1A14AD5034}" type="presParOf" srcId="{A497F078-E20A-43D1-BA9D-85131B740341}" destId="{27FDD3CA-3B2E-435D-8DCA-FEEC9A6CB1DF}" srcOrd="0" destOrd="0" presId="urn:microsoft.com/office/officeart/2005/8/layout/vList4"/>
    <dgm:cxn modelId="{CD6BE074-9523-4917-861F-7D5293599D2E}" type="presParOf" srcId="{A497F078-E20A-43D1-BA9D-85131B740341}" destId="{CB45AC45-8ABD-4283-9EA7-A0D2306B35BD}" srcOrd="1" destOrd="0" presId="urn:microsoft.com/office/officeart/2005/8/layout/vList4"/>
    <dgm:cxn modelId="{CD381831-2BB8-4CE8-AC1E-F0A69AC3A8E0}" type="presParOf" srcId="{A497F078-E20A-43D1-BA9D-85131B740341}" destId="{CB523968-2DD6-445D-9271-65AC8801A7EA}" srcOrd="2" destOrd="0" presId="urn:microsoft.com/office/officeart/2005/8/layout/vList4"/>
    <dgm:cxn modelId="{B5CFB805-EB70-41DD-8E8B-A429616C76FE}" type="presParOf" srcId="{5B4F6C7C-4A67-4399-A16D-184E7BA08EFD}" destId="{EE5B7A02-561D-4BB8-8773-C63264EAFC97}" srcOrd="1" destOrd="0" presId="urn:microsoft.com/office/officeart/2005/8/layout/vList4"/>
    <dgm:cxn modelId="{7B1D14C7-76B3-43A0-858E-BF47588E1B5D}" type="presParOf" srcId="{5B4F6C7C-4A67-4399-A16D-184E7BA08EFD}" destId="{44806936-DCAB-422E-95C1-E6FA3C722D42}" srcOrd="2" destOrd="0" presId="urn:microsoft.com/office/officeart/2005/8/layout/vList4"/>
    <dgm:cxn modelId="{96005D68-98B5-43C9-BE38-39105E16BAE3}" type="presParOf" srcId="{44806936-DCAB-422E-95C1-E6FA3C722D42}" destId="{3A5CBA2C-F91A-4A5B-976E-FD3081517271}" srcOrd="0" destOrd="0" presId="urn:microsoft.com/office/officeart/2005/8/layout/vList4"/>
    <dgm:cxn modelId="{F04B940A-01E9-4E17-A9A4-7EB9B259F07E}" type="presParOf" srcId="{44806936-DCAB-422E-95C1-E6FA3C722D42}" destId="{CC457D3E-EC03-4534-AE35-6600AD7E4368}" srcOrd="1" destOrd="0" presId="urn:microsoft.com/office/officeart/2005/8/layout/vList4"/>
    <dgm:cxn modelId="{F7A6D20B-C74C-42B2-9D95-2641114F80E8}" type="presParOf" srcId="{44806936-DCAB-422E-95C1-E6FA3C722D42}" destId="{6A2AFB0D-F437-46BF-86C7-8A3032F5D579}"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65DCB0-A1AB-4113-9A09-1F8ACE2E5AF7}" type="doc">
      <dgm:prSet loTypeId="urn:microsoft.com/office/officeart/2005/8/layout/hList7" loCatId="process" qsTypeId="urn:microsoft.com/office/officeart/2005/8/quickstyle/simple3" qsCatId="simple" csTypeId="urn:microsoft.com/office/officeart/2005/8/colors/colorful5" csCatId="colorful" phldr="1"/>
      <dgm:spPr/>
      <dgm:t>
        <a:bodyPr/>
        <a:lstStyle/>
        <a:p>
          <a:endParaRPr lang="en-GB"/>
        </a:p>
      </dgm:t>
    </dgm:pt>
    <dgm:pt modelId="{85504999-49B9-4C28-A70A-52A12A094201}">
      <dgm:prSet phldrT="[Text]" custT="1"/>
      <dgm:spPr/>
      <dgm:t>
        <a:bodyPr/>
        <a:lstStyle/>
        <a:p>
          <a:pPr algn="ctr">
            <a:lnSpc>
              <a:spcPct val="150000"/>
            </a:lnSpc>
          </a:pPr>
          <a:r>
            <a:rPr lang="en-US" sz="1400" b="1" dirty="0" smtClean="0">
              <a:latin typeface="Arial" panose="020B0604020202020204" pitchFamily="34" charset="0"/>
              <a:cs typeface="Arial" panose="020B0604020202020204" pitchFamily="34" charset="0"/>
            </a:rPr>
            <a:t>Investment Opportunities</a:t>
          </a:r>
          <a:endParaRPr lang="en-GB" sz="1400" dirty="0">
            <a:latin typeface="Arial" panose="020B0604020202020204" pitchFamily="34" charset="0"/>
            <a:cs typeface="Arial" panose="020B0604020202020204" pitchFamily="34" charset="0"/>
          </a:endParaRPr>
        </a:p>
      </dgm:t>
    </dgm:pt>
    <dgm:pt modelId="{254C37AB-F1A4-4902-9538-D05C22427A13}" type="parTrans" cxnId="{189ED669-79C5-41B9-9894-98CC07D2F22D}">
      <dgm:prSet/>
      <dgm:spPr/>
      <dgm:t>
        <a:bodyPr/>
        <a:lstStyle/>
        <a:p>
          <a:endParaRPr lang="en-GB"/>
        </a:p>
      </dgm:t>
    </dgm:pt>
    <dgm:pt modelId="{1BA51647-1F35-4183-9A6F-DA38DDA53269}" type="sibTrans" cxnId="{189ED669-79C5-41B9-9894-98CC07D2F22D}">
      <dgm:prSet/>
      <dgm:spPr/>
      <dgm:t>
        <a:bodyPr/>
        <a:lstStyle/>
        <a:p>
          <a:endParaRPr lang="en-GB"/>
        </a:p>
      </dgm:t>
    </dgm:pt>
    <dgm:pt modelId="{8C2B7006-FC87-4AC4-BEA5-6066CB965F25}">
      <dgm:prSet phldrT="[Text]" custT="1"/>
      <dgm:spPr/>
      <dgm:t>
        <a:bodyPr/>
        <a:lstStyle/>
        <a:p>
          <a:pPr>
            <a:lnSpc>
              <a:spcPct val="150000"/>
            </a:lnSpc>
          </a:pPr>
          <a:r>
            <a:rPr lang="en-US" sz="1400" dirty="0" smtClean="0">
              <a:latin typeface="Arial" panose="020B0604020202020204" pitchFamily="34" charset="0"/>
              <a:cs typeface="Arial" panose="020B0604020202020204" pitchFamily="34" charset="0"/>
            </a:rPr>
            <a:t>Commercial Real Estate</a:t>
          </a:r>
          <a:endParaRPr lang="en-GB" sz="1400" dirty="0">
            <a:latin typeface="Arial" panose="020B0604020202020204" pitchFamily="34" charset="0"/>
            <a:cs typeface="Arial" panose="020B0604020202020204" pitchFamily="34" charset="0"/>
          </a:endParaRPr>
        </a:p>
      </dgm:t>
    </dgm:pt>
    <dgm:pt modelId="{E693CA44-0FCD-4578-9393-DB06D2BF138B}" type="parTrans" cxnId="{FE8A93B1-8BC3-46FB-B7EF-9BF3695FE79A}">
      <dgm:prSet/>
      <dgm:spPr/>
      <dgm:t>
        <a:bodyPr/>
        <a:lstStyle/>
        <a:p>
          <a:endParaRPr lang="en-GB"/>
        </a:p>
      </dgm:t>
    </dgm:pt>
    <dgm:pt modelId="{629B2DBF-2ADB-4B48-9654-6DF393674F87}" type="sibTrans" cxnId="{FE8A93B1-8BC3-46FB-B7EF-9BF3695FE79A}">
      <dgm:prSet/>
      <dgm:spPr/>
      <dgm:t>
        <a:bodyPr/>
        <a:lstStyle/>
        <a:p>
          <a:endParaRPr lang="en-GB"/>
        </a:p>
      </dgm:t>
    </dgm:pt>
    <dgm:pt modelId="{1375FEF2-2F96-4235-99A4-824ABD18260E}">
      <dgm:prSet phldrT="[Text]" custT="1"/>
      <dgm:spPr/>
      <dgm:t>
        <a:bodyPr/>
        <a:lstStyle/>
        <a:p>
          <a:pPr algn="ctr">
            <a:lnSpc>
              <a:spcPct val="150000"/>
            </a:lnSpc>
          </a:pPr>
          <a:r>
            <a:rPr lang="en-US" sz="1400" b="1" dirty="0" smtClean="0">
              <a:latin typeface="Arial" panose="020B0604020202020204" pitchFamily="34" charset="0"/>
              <a:cs typeface="Arial" panose="020B0604020202020204" pitchFamily="34" charset="0"/>
            </a:rPr>
            <a:t>Investor Services</a:t>
          </a:r>
          <a:endParaRPr lang="en-GB" sz="1400" dirty="0">
            <a:latin typeface="Arial" panose="020B0604020202020204" pitchFamily="34" charset="0"/>
            <a:cs typeface="Arial" panose="020B0604020202020204" pitchFamily="34" charset="0"/>
          </a:endParaRPr>
        </a:p>
      </dgm:t>
    </dgm:pt>
    <dgm:pt modelId="{87A4AF51-DA5F-4BA0-916B-C367E3421708}" type="parTrans" cxnId="{02D47671-2B74-4513-A8A6-69BC3948171F}">
      <dgm:prSet/>
      <dgm:spPr/>
      <dgm:t>
        <a:bodyPr/>
        <a:lstStyle/>
        <a:p>
          <a:endParaRPr lang="en-GB"/>
        </a:p>
      </dgm:t>
    </dgm:pt>
    <dgm:pt modelId="{A7A1D69F-0ADA-43F3-A9FD-BC4EEA7A9469}" type="sibTrans" cxnId="{02D47671-2B74-4513-A8A6-69BC3948171F}">
      <dgm:prSet/>
      <dgm:spPr/>
      <dgm:t>
        <a:bodyPr/>
        <a:lstStyle/>
        <a:p>
          <a:endParaRPr lang="en-GB"/>
        </a:p>
      </dgm:t>
    </dgm:pt>
    <dgm:pt modelId="{CE317260-C22A-4C5A-AA5F-BE41EC8550B3}">
      <dgm:prSet phldrT="[Text]" custT="1"/>
      <dgm:spPr/>
      <dgm:t>
        <a:bodyPr/>
        <a:lstStyle/>
        <a:p>
          <a:pPr>
            <a:lnSpc>
              <a:spcPct val="150000"/>
            </a:lnSpc>
          </a:pPr>
          <a:r>
            <a:rPr lang="en-US" sz="1400" dirty="0" smtClean="0">
              <a:latin typeface="Arial" panose="020B0604020202020204" pitchFamily="34" charset="0"/>
              <a:cs typeface="Arial" panose="020B0604020202020204" pitchFamily="34" charset="0"/>
            </a:rPr>
            <a:t>Educational Resources</a:t>
          </a:r>
          <a:endParaRPr lang="en-GB" sz="1400" dirty="0">
            <a:latin typeface="Arial" panose="020B0604020202020204" pitchFamily="34" charset="0"/>
            <a:cs typeface="Arial" panose="020B0604020202020204" pitchFamily="34" charset="0"/>
          </a:endParaRPr>
        </a:p>
      </dgm:t>
    </dgm:pt>
    <dgm:pt modelId="{548D295D-73F3-48CB-B640-10E4C48221C9}" type="parTrans" cxnId="{B7EEA33A-925E-4D85-B269-23DF1823CC3E}">
      <dgm:prSet/>
      <dgm:spPr/>
      <dgm:t>
        <a:bodyPr/>
        <a:lstStyle/>
        <a:p>
          <a:endParaRPr lang="en-GB"/>
        </a:p>
      </dgm:t>
    </dgm:pt>
    <dgm:pt modelId="{FC8A58AA-4200-4CBD-8210-13B38F64DD12}" type="sibTrans" cxnId="{B7EEA33A-925E-4D85-B269-23DF1823CC3E}">
      <dgm:prSet/>
      <dgm:spPr/>
      <dgm:t>
        <a:bodyPr/>
        <a:lstStyle/>
        <a:p>
          <a:endParaRPr lang="en-GB"/>
        </a:p>
      </dgm:t>
    </dgm:pt>
    <dgm:pt modelId="{8ECCDF5D-6CB4-48C0-8579-206BCA70616E}">
      <dgm:prSet phldrT="[Text]" custT="1"/>
      <dgm:spPr/>
      <dgm:t>
        <a:bodyPr/>
        <a:lstStyle/>
        <a:p>
          <a:pPr algn="ctr">
            <a:lnSpc>
              <a:spcPct val="150000"/>
            </a:lnSpc>
          </a:pPr>
          <a:r>
            <a:rPr lang="en-US" sz="1400" b="1" dirty="0" smtClean="0">
              <a:latin typeface="Arial" panose="020B0604020202020204" pitchFamily="34" charset="0"/>
              <a:cs typeface="Arial" panose="020B0604020202020204" pitchFamily="34" charset="0"/>
            </a:rPr>
            <a:t>Developer Services</a:t>
          </a:r>
          <a:endParaRPr lang="en-GB" sz="1400" dirty="0">
            <a:latin typeface="Arial" panose="020B0604020202020204" pitchFamily="34" charset="0"/>
            <a:cs typeface="Arial" panose="020B0604020202020204" pitchFamily="34" charset="0"/>
          </a:endParaRPr>
        </a:p>
      </dgm:t>
    </dgm:pt>
    <dgm:pt modelId="{1B20289C-95D1-4411-9EED-B48D81E12853}" type="parTrans" cxnId="{43EBD35A-BA13-46C4-B2CF-A998A50F3CC7}">
      <dgm:prSet/>
      <dgm:spPr/>
      <dgm:t>
        <a:bodyPr/>
        <a:lstStyle/>
        <a:p>
          <a:endParaRPr lang="en-GB"/>
        </a:p>
      </dgm:t>
    </dgm:pt>
    <dgm:pt modelId="{CC0F4712-7CF3-429E-AE59-C8AA3BB2EC8B}" type="sibTrans" cxnId="{43EBD35A-BA13-46C4-B2CF-A998A50F3CC7}">
      <dgm:prSet/>
      <dgm:spPr/>
      <dgm:t>
        <a:bodyPr/>
        <a:lstStyle/>
        <a:p>
          <a:endParaRPr lang="en-GB"/>
        </a:p>
      </dgm:t>
    </dgm:pt>
    <dgm:pt modelId="{7C38AEFE-083B-4D15-8EC8-B252141763A9}">
      <dgm:prSet phldrT="[Text]" custT="1"/>
      <dgm:spPr/>
      <dgm:t>
        <a:bodyPr/>
        <a:lstStyle/>
        <a:p>
          <a:pPr>
            <a:lnSpc>
              <a:spcPct val="150000"/>
            </a:lnSpc>
          </a:pPr>
          <a:r>
            <a:rPr lang="en-US" sz="1400" b="0" dirty="0" smtClean="0">
              <a:latin typeface="Arial" panose="020B0604020202020204" pitchFamily="34" charset="0"/>
              <a:cs typeface="Arial" panose="020B0604020202020204" pitchFamily="34" charset="0"/>
            </a:rPr>
            <a:t>Listing Projects</a:t>
          </a:r>
          <a:endParaRPr lang="en-GB" sz="1400" b="0" dirty="0">
            <a:latin typeface="Arial" panose="020B0604020202020204" pitchFamily="34" charset="0"/>
            <a:cs typeface="Arial" panose="020B0604020202020204" pitchFamily="34" charset="0"/>
          </a:endParaRPr>
        </a:p>
      </dgm:t>
    </dgm:pt>
    <dgm:pt modelId="{E19B683C-5E02-45EA-A378-DBF9F8831E0A}" type="parTrans" cxnId="{0E57286D-D9EE-4C40-A110-6B30885B8431}">
      <dgm:prSet/>
      <dgm:spPr/>
      <dgm:t>
        <a:bodyPr/>
        <a:lstStyle/>
        <a:p>
          <a:endParaRPr lang="en-GB"/>
        </a:p>
      </dgm:t>
    </dgm:pt>
    <dgm:pt modelId="{4F75BCC8-5D6E-4B54-96EE-F04E3D92337C}" type="sibTrans" cxnId="{0E57286D-D9EE-4C40-A110-6B30885B8431}">
      <dgm:prSet/>
      <dgm:spPr/>
      <dgm:t>
        <a:bodyPr/>
        <a:lstStyle/>
        <a:p>
          <a:endParaRPr lang="en-GB"/>
        </a:p>
      </dgm:t>
    </dgm:pt>
    <dgm:pt modelId="{44C87D1B-E852-4146-8C67-08596E593722}">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Residential Real Estate</a:t>
          </a:r>
          <a:endParaRPr lang="en-US" sz="1400" dirty="0">
            <a:latin typeface="Arial" panose="020B0604020202020204" pitchFamily="34" charset="0"/>
            <a:cs typeface="Arial" panose="020B0604020202020204" pitchFamily="34" charset="0"/>
          </a:endParaRPr>
        </a:p>
      </dgm:t>
    </dgm:pt>
    <dgm:pt modelId="{0E4E17F9-82F3-49AF-914D-D7F39515F3C6}" type="parTrans" cxnId="{D24FF387-5772-4E75-BCFC-7D874516E003}">
      <dgm:prSet/>
      <dgm:spPr/>
      <dgm:t>
        <a:bodyPr/>
        <a:lstStyle/>
        <a:p>
          <a:endParaRPr lang="en-GB"/>
        </a:p>
      </dgm:t>
    </dgm:pt>
    <dgm:pt modelId="{14603522-D7E2-4D73-A458-8EB7EEB4F65D}" type="sibTrans" cxnId="{D24FF387-5772-4E75-BCFC-7D874516E003}">
      <dgm:prSet/>
      <dgm:spPr/>
      <dgm:t>
        <a:bodyPr/>
        <a:lstStyle/>
        <a:p>
          <a:endParaRPr lang="en-GB"/>
        </a:p>
      </dgm:t>
    </dgm:pt>
    <dgm:pt modelId="{C3D6A14D-4B26-4F58-8235-DE0E04316AF6}">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Special Projects</a:t>
          </a:r>
          <a:endParaRPr lang="en-US" sz="1400" dirty="0">
            <a:latin typeface="Arial" panose="020B0604020202020204" pitchFamily="34" charset="0"/>
            <a:cs typeface="Arial" panose="020B0604020202020204" pitchFamily="34" charset="0"/>
          </a:endParaRPr>
        </a:p>
      </dgm:t>
    </dgm:pt>
    <dgm:pt modelId="{6A65046E-43B0-4726-A7B9-E4C0D1DE6AC6}" type="parTrans" cxnId="{264AD553-C81D-4CF4-9DE4-832F60D83F41}">
      <dgm:prSet/>
      <dgm:spPr/>
      <dgm:t>
        <a:bodyPr/>
        <a:lstStyle/>
        <a:p>
          <a:endParaRPr lang="en-GB"/>
        </a:p>
      </dgm:t>
    </dgm:pt>
    <dgm:pt modelId="{00F70991-4488-4B59-8C57-8DF5C50795AF}" type="sibTrans" cxnId="{264AD553-C81D-4CF4-9DE4-832F60D83F41}">
      <dgm:prSet/>
      <dgm:spPr/>
      <dgm:t>
        <a:bodyPr/>
        <a:lstStyle/>
        <a:p>
          <a:endParaRPr lang="en-GB"/>
        </a:p>
      </dgm:t>
    </dgm:pt>
    <dgm:pt modelId="{9725800F-EBF8-4E00-A002-DD2E9E84F7B4}">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Investment Tools</a:t>
          </a:r>
          <a:endParaRPr lang="en-US" sz="1400" dirty="0">
            <a:latin typeface="Arial" panose="020B0604020202020204" pitchFamily="34" charset="0"/>
            <a:cs typeface="Arial" panose="020B0604020202020204" pitchFamily="34" charset="0"/>
          </a:endParaRPr>
        </a:p>
      </dgm:t>
    </dgm:pt>
    <dgm:pt modelId="{FD1B0E15-1119-4B13-94EC-28BA1E04ED3E}" type="parTrans" cxnId="{1A5B4AB6-CFCC-4930-9730-79D32ED2C270}">
      <dgm:prSet/>
      <dgm:spPr/>
      <dgm:t>
        <a:bodyPr/>
        <a:lstStyle/>
        <a:p>
          <a:endParaRPr lang="en-GB"/>
        </a:p>
      </dgm:t>
    </dgm:pt>
    <dgm:pt modelId="{19FD36CD-0A36-489A-8C02-822F9D7F46B5}" type="sibTrans" cxnId="{1A5B4AB6-CFCC-4930-9730-79D32ED2C270}">
      <dgm:prSet/>
      <dgm:spPr/>
      <dgm:t>
        <a:bodyPr/>
        <a:lstStyle/>
        <a:p>
          <a:endParaRPr lang="en-GB"/>
        </a:p>
      </dgm:t>
    </dgm:pt>
    <dgm:pt modelId="{62098D86-AE63-44F0-A1C3-66B805BA7AA5}">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Community Forums</a:t>
          </a:r>
          <a:endParaRPr lang="en-US" sz="1400" dirty="0">
            <a:latin typeface="Arial" panose="020B0604020202020204" pitchFamily="34" charset="0"/>
            <a:cs typeface="Arial" panose="020B0604020202020204" pitchFamily="34" charset="0"/>
          </a:endParaRPr>
        </a:p>
      </dgm:t>
    </dgm:pt>
    <dgm:pt modelId="{FC80803B-07CE-48FD-B0F9-D43018F2C7D9}" type="parTrans" cxnId="{A9DBE0C1-1BC9-4C0D-B9BC-2D15894CEB9B}">
      <dgm:prSet/>
      <dgm:spPr/>
      <dgm:t>
        <a:bodyPr/>
        <a:lstStyle/>
        <a:p>
          <a:endParaRPr lang="en-GB"/>
        </a:p>
      </dgm:t>
    </dgm:pt>
    <dgm:pt modelId="{494ABF90-685A-4E48-95D4-93E3968CEC3C}" type="sibTrans" cxnId="{A9DBE0C1-1BC9-4C0D-B9BC-2D15894CEB9B}">
      <dgm:prSet/>
      <dgm:spPr/>
      <dgm:t>
        <a:bodyPr/>
        <a:lstStyle/>
        <a:p>
          <a:endParaRPr lang="en-GB"/>
        </a:p>
      </dgm:t>
    </dgm:pt>
    <dgm:pt modelId="{F64DA600-D147-445A-89D4-D202E2F6BE9C}">
      <dgm:prSet custT="1"/>
      <dgm:spPr/>
      <dgm:t>
        <a:bodyPr/>
        <a:lstStyle/>
        <a:p>
          <a:pPr>
            <a:lnSpc>
              <a:spcPct val="150000"/>
            </a:lnSpc>
          </a:pPr>
          <a:r>
            <a:rPr lang="en-US" sz="1400" b="0" dirty="0" smtClean="0">
              <a:latin typeface="Arial" panose="020B0604020202020204" pitchFamily="34" charset="0"/>
              <a:cs typeface="Arial" panose="020B0604020202020204" pitchFamily="34" charset="0"/>
            </a:rPr>
            <a:t>Marketing Support</a:t>
          </a:r>
          <a:endParaRPr lang="en-US" sz="1400" b="0" dirty="0">
            <a:latin typeface="Arial" panose="020B0604020202020204" pitchFamily="34" charset="0"/>
            <a:cs typeface="Arial" panose="020B0604020202020204" pitchFamily="34" charset="0"/>
          </a:endParaRPr>
        </a:p>
      </dgm:t>
    </dgm:pt>
    <dgm:pt modelId="{AB7E0F6D-2DBE-46AC-A260-F088F26C1748}" type="parTrans" cxnId="{428DAF63-BED5-4CB8-B44A-A89AE824C7EA}">
      <dgm:prSet/>
      <dgm:spPr/>
      <dgm:t>
        <a:bodyPr/>
        <a:lstStyle/>
        <a:p>
          <a:endParaRPr lang="en-GB"/>
        </a:p>
      </dgm:t>
    </dgm:pt>
    <dgm:pt modelId="{B3D69CDA-F364-4130-9174-4859870DC655}" type="sibTrans" cxnId="{428DAF63-BED5-4CB8-B44A-A89AE824C7EA}">
      <dgm:prSet/>
      <dgm:spPr/>
      <dgm:t>
        <a:bodyPr/>
        <a:lstStyle/>
        <a:p>
          <a:endParaRPr lang="en-GB"/>
        </a:p>
      </dgm:t>
    </dgm:pt>
    <dgm:pt modelId="{FB202EF8-E150-4DF8-9E49-ED98720AD9F9}">
      <dgm:prSet custT="1"/>
      <dgm:spPr/>
      <dgm:t>
        <a:bodyPr/>
        <a:lstStyle/>
        <a:p>
          <a:pPr>
            <a:lnSpc>
              <a:spcPct val="150000"/>
            </a:lnSpc>
          </a:pPr>
          <a:r>
            <a:rPr lang="en-US" sz="1400" b="0" dirty="0" smtClean="0">
              <a:latin typeface="Arial" panose="020B0604020202020204" pitchFamily="34" charset="0"/>
              <a:cs typeface="Arial" panose="020B0604020202020204" pitchFamily="34" charset="0"/>
            </a:rPr>
            <a:t>Fund Management</a:t>
          </a:r>
          <a:endParaRPr lang="en-US" sz="1400" b="0" dirty="0">
            <a:latin typeface="Arial" panose="020B0604020202020204" pitchFamily="34" charset="0"/>
            <a:cs typeface="Arial" panose="020B0604020202020204" pitchFamily="34" charset="0"/>
          </a:endParaRPr>
        </a:p>
      </dgm:t>
    </dgm:pt>
    <dgm:pt modelId="{60465404-D820-4FA6-8AF6-F91AEAB25C7D}" type="parTrans" cxnId="{56894080-87E3-47FE-AB4D-0A49B3B20BCD}">
      <dgm:prSet/>
      <dgm:spPr/>
      <dgm:t>
        <a:bodyPr/>
        <a:lstStyle/>
        <a:p>
          <a:endParaRPr lang="en-GB"/>
        </a:p>
      </dgm:t>
    </dgm:pt>
    <dgm:pt modelId="{7F40260F-26EF-4648-A356-924D671B8AA4}" type="sibTrans" cxnId="{56894080-87E3-47FE-AB4D-0A49B3B20BCD}">
      <dgm:prSet/>
      <dgm:spPr/>
      <dgm:t>
        <a:bodyPr/>
        <a:lstStyle/>
        <a:p>
          <a:endParaRPr lang="en-GB"/>
        </a:p>
      </dgm:t>
    </dgm:pt>
    <dgm:pt modelId="{0F836575-2844-4358-B933-C3FAA4C4147D}" type="pres">
      <dgm:prSet presAssocID="{9D65DCB0-A1AB-4113-9A09-1F8ACE2E5AF7}" presName="Name0" presStyleCnt="0">
        <dgm:presLayoutVars>
          <dgm:dir/>
          <dgm:resizeHandles val="exact"/>
        </dgm:presLayoutVars>
      </dgm:prSet>
      <dgm:spPr/>
      <dgm:t>
        <a:bodyPr/>
        <a:lstStyle/>
        <a:p>
          <a:endParaRPr lang="en-US"/>
        </a:p>
      </dgm:t>
    </dgm:pt>
    <dgm:pt modelId="{6E066017-4E12-48A9-B4FB-5C960911DD76}" type="pres">
      <dgm:prSet presAssocID="{9D65DCB0-A1AB-4113-9A09-1F8ACE2E5AF7}" presName="fgShape" presStyleLbl="fgShp" presStyleIdx="0" presStyleCnt="1" custScaleX="35855" custLinFactNeighborX="36603" custLinFactNeighborY="27114"/>
      <dgm:spPr/>
      <dgm:t>
        <a:bodyPr/>
        <a:lstStyle/>
        <a:p>
          <a:endParaRPr lang="en-US"/>
        </a:p>
      </dgm:t>
    </dgm:pt>
    <dgm:pt modelId="{45C78801-16BD-4FFB-93EC-48BE23E5BA55}" type="pres">
      <dgm:prSet presAssocID="{9D65DCB0-A1AB-4113-9A09-1F8ACE2E5AF7}" presName="linComp" presStyleCnt="0"/>
      <dgm:spPr/>
      <dgm:t>
        <a:bodyPr/>
        <a:lstStyle/>
        <a:p>
          <a:endParaRPr lang="en-US"/>
        </a:p>
      </dgm:t>
    </dgm:pt>
    <dgm:pt modelId="{3953A855-995D-4733-848C-3B5B7AEF6078}" type="pres">
      <dgm:prSet presAssocID="{85504999-49B9-4C28-A70A-52A12A094201}" presName="compNode" presStyleCnt="0"/>
      <dgm:spPr/>
      <dgm:t>
        <a:bodyPr/>
        <a:lstStyle/>
        <a:p>
          <a:endParaRPr lang="en-US"/>
        </a:p>
      </dgm:t>
    </dgm:pt>
    <dgm:pt modelId="{7E81A85B-6251-417C-9FDE-697DC8DE798A}" type="pres">
      <dgm:prSet presAssocID="{85504999-49B9-4C28-A70A-52A12A094201}" presName="bkgdShape" presStyleLbl="node1" presStyleIdx="0" presStyleCnt="3"/>
      <dgm:spPr/>
      <dgm:t>
        <a:bodyPr/>
        <a:lstStyle/>
        <a:p>
          <a:endParaRPr lang="en-US"/>
        </a:p>
      </dgm:t>
    </dgm:pt>
    <dgm:pt modelId="{28D822F5-E4E6-47E1-A840-11B87C2B8048}" type="pres">
      <dgm:prSet presAssocID="{85504999-49B9-4C28-A70A-52A12A094201}" presName="nodeTx" presStyleLbl="node1" presStyleIdx="0" presStyleCnt="3">
        <dgm:presLayoutVars>
          <dgm:bulletEnabled val="1"/>
        </dgm:presLayoutVars>
      </dgm:prSet>
      <dgm:spPr/>
      <dgm:t>
        <a:bodyPr/>
        <a:lstStyle/>
        <a:p>
          <a:endParaRPr lang="en-US"/>
        </a:p>
      </dgm:t>
    </dgm:pt>
    <dgm:pt modelId="{1D2F09E5-2984-46A5-A0A9-8103F37BFD35}" type="pres">
      <dgm:prSet presAssocID="{85504999-49B9-4C28-A70A-52A12A094201}" presName="invisiNode" presStyleLbl="node1" presStyleIdx="0" presStyleCnt="3"/>
      <dgm:spPr/>
      <dgm:t>
        <a:bodyPr/>
        <a:lstStyle/>
        <a:p>
          <a:endParaRPr lang="en-US"/>
        </a:p>
      </dgm:t>
    </dgm:pt>
    <dgm:pt modelId="{E044AD51-033F-4BCA-994F-60EBDE16D6F6}" type="pres">
      <dgm:prSet presAssocID="{85504999-49B9-4C28-A70A-52A12A094201}" presName="imagNode" presStyleLbl="fgImgPlace1" presStyleIdx="0" presStyleCnt="3" custScaleX="118758"/>
      <dgm:spPr>
        <a:blipFill>
          <a:blip xmlns:r="http://schemas.openxmlformats.org/officeDocument/2006/relationships" r:embed="rId1">
            <a:extLst>
              <a:ext uri="{28A0092B-C50C-407E-A947-70E740481C1C}">
                <a14:useLocalDpi xmlns:a14="http://schemas.microsoft.com/office/drawing/2010/main" val="0"/>
              </a:ext>
            </a:extLst>
          </a:blip>
          <a:srcRect/>
          <a:stretch>
            <a:fillRect l="-51000" r="-51000"/>
          </a:stretch>
        </a:blipFill>
      </dgm:spPr>
      <dgm:t>
        <a:bodyPr/>
        <a:lstStyle/>
        <a:p>
          <a:endParaRPr lang="en-US"/>
        </a:p>
      </dgm:t>
    </dgm:pt>
    <dgm:pt modelId="{B5605EE2-EDA9-447B-A825-DFCA67AB7858}" type="pres">
      <dgm:prSet presAssocID="{1BA51647-1F35-4183-9A6F-DA38DDA53269}" presName="sibTrans" presStyleLbl="sibTrans2D1" presStyleIdx="0" presStyleCnt="0"/>
      <dgm:spPr/>
      <dgm:t>
        <a:bodyPr/>
        <a:lstStyle/>
        <a:p>
          <a:endParaRPr lang="en-US"/>
        </a:p>
      </dgm:t>
    </dgm:pt>
    <dgm:pt modelId="{83A9F54B-31DD-4442-A868-0258FEE81D42}" type="pres">
      <dgm:prSet presAssocID="{1375FEF2-2F96-4235-99A4-824ABD18260E}" presName="compNode" presStyleCnt="0"/>
      <dgm:spPr/>
      <dgm:t>
        <a:bodyPr/>
        <a:lstStyle/>
        <a:p>
          <a:endParaRPr lang="en-US"/>
        </a:p>
      </dgm:t>
    </dgm:pt>
    <dgm:pt modelId="{180BF053-78B1-4F84-BC8F-349C140D715E}" type="pres">
      <dgm:prSet presAssocID="{1375FEF2-2F96-4235-99A4-824ABD18260E}" presName="bkgdShape" presStyleLbl="node1" presStyleIdx="1" presStyleCnt="3"/>
      <dgm:spPr/>
      <dgm:t>
        <a:bodyPr/>
        <a:lstStyle/>
        <a:p>
          <a:endParaRPr lang="en-US"/>
        </a:p>
      </dgm:t>
    </dgm:pt>
    <dgm:pt modelId="{94547611-1477-4131-B993-5F9424310EF9}" type="pres">
      <dgm:prSet presAssocID="{1375FEF2-2F96-4235-99A4-824ABD18260E}" presName="nodeTx" presStyleLbl="node1" presStyleIdx="1" presStyleCnt="3">
        <dgm:presLayoutVars>
          <dgm:bulletEnabled val="1"/>
        </dgm:presLayoutVars>
      </dgm:prSet>
      <dgm:spPr/>
      <dgm:t>
        <a:bodyPr/>
        <a:lstStyle/>
        <a:p>
          <a:endParaRPr lang="en-US"/>
        </a:p>
      </dgm:t>
    </dgm:pt>
    <dgm:pt modelId="{8B8BE6A3-8588-4D29-9C41-CBC611A3E242}" type="pres">
      <dgm:prSet presAssocID="{1375FEF2-2F96-4235-99A4-824ABD18260E}" presName="invisiNode" presStyleLbl="node1" presStyleIdx="1" presStyleCnt="3"/>
      <dgm:spPr/>
      <dgm:t>
        <a:bodyPr/>
        <a:lstStyle/>
        <a:p>
          <a:endParaRPr lang="en-US"/>
        </a:p>
      </dgm:t>
    </dgm:pt>
    <dgm:pt modelId="{66201556-321D-44B6-83CC-497999FC3775}" type="pres">
      <dgm:prSet presAssocID="{1375FEF2-2F96-4235-99A4-824ABD18260E}" presName="imagNode"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8000" r="-18000"/>
          </a:stretch>
        </a:blipFill>
      </dgm:spPr>
      <dgm:t>
        <a:bodyPr/>
        <a:lstStyle/>
        <a:p>
          <a:endParaRPr lang="en-US"/>
        </a:p>
      </dgm:t>
    </dgm:pt>
    <dgm:pt modelId="{CD2F4FEB-C315-4747-A7EE-64ACBD97C76A}" type="pres">
      <dgm:prSet presAssocID="{A7A1D69F-0ADA-43F3-A9FD-BC4EEA7A9469}" presName="sibTrans" presStyleLbl="sibTrans2D1" presStyleIdx="0" presStyleCnt="0"/>
      <dgm:spPr/>
      <dgm:t>
        <a:bodyPr/>
        <a:lstStyle/>
        <a:p>
          <a:endParaRPr lang="en-US"/>
        </a:p>
      </dgm:t>
    </dgm:pt>
    <dgm:pt modelId="{80547419-D3DE-4D83-8191-B963D508621C}" type="pres">
      <dgm:prSet presAssocID="{8ECCDF5D-6CB4-48C0-8579-206BCA70616E}" presName="compNode" presStyleCnt="0"/>
      <dgm:spPr/>
      <dgm:t>
        <a:bodyPr/>
        <a:lstStyle/>
        <a:p>
          <a:endParaRPr lang="en-US"/>
        </a:p>
      </dgm:t>
    </dgm:pt>
    <dgm:pt modelId="{5DC716C1-82A4-4963-9382-759A495EF1DA}" type="pres">
      <dgm:prSet presAssocID="{8ECCDF5D-6CB4-48C0-8579-206BCA70616E}" presName="bkgdShape" presStyleLbl="node1" presStyleIdx="2" presStyleCnt="3"/>
      <dgm:spPr/>
      <dgm:t>
        <a:bodyPr/>
        <a:lstStyle/>
        <a:p>
          <a:endParaRPr lang="en-US"/>
        </a:p>
      </dgm:t>
    </dgm:pt>
    <dgm:pt modelId="{9E9CB110-5F3B-4675-ACDF-B29FAC12E8CE}" type="pres">
      <dgm:prSet presAssocID="{8ECCDF5D-6CB4-48C0-8579-206BCA70616E}" presName="nodeTx" presStyleLbl="node1" presStyleIdx="2" presStyleCnt="3">
        <dgm:presLayoutVars>
          <dgm:bulletEnabled val="1"/>
        </dgm:presLayoutVars>
      </dgm:prSet>
      <dgm:spPr/>
      <dgm:t>
        <a:bodyPr/>
        <a:lstStyle/>
        <a:p>
          <a:endParaRPr lang="en-US"/>
        </a:p>
      </dgm:t>
    </dgm:pt>
    <dgm:pt modelId="{CA36ADCD-E985-4760-A7DF-FA1F37301832}" type="pres">
      <dgm:prSet presAssocID="{8ECCDF5D-6CB4-48C0-8579-206BCA70616E}" presName="invisiNode" presStyleLbl="node1" presStyleIdx="2" presStyleCnt="3"/>
      <dgm:spPr/>
      <dgm:t>
        <a:bodyPr/>
        <a:lstStyle/>
        <a:p>
          <a:endParaRPr lang="en-US"/>
        </a:p>
      </dgm:t>
    </dgm:pt>
    <dgm:pt modelId="{1FAB86C1-8D8A-4F1B-A81D-68406ED24CA9}" type="pres">
      <dgm:prSet presAssocID="{8ECCDF5D-6CB4-48C0-8579-206BCA70616E}" presName="imagNod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dgm:spPr>
      <dgm:t>
        <a:bodyPr/>
        <a:lstStyle/>
        <a:p>
          <a:endParaRPr lang="en-US"/>
        </a:p>
      </dgm:t>
    </dgm:pt>
  </dgm:ptLst>
  <dgm:cxnLst>
    <dgm:cxn modelId="{0A78AAB8-365D-4559-94EC-3BA928BEE921}" type="presOf" srcId="{7C38AEFE-083B-4D15-8EC8-B252141763A9}" destId="{9E9CB110-5F3B-4675-ACDF-B29FAC12E8CE}" srcOrd="1" destOrd="1" presId="urn:microsoft.com/office/officeart/2005/8/layout/hList7"/>
    <dgm:cxn modelId="{E19C03D2-6ED1-4222-8F06-78CEAC70BC12}" type="presOf" srcId="{1BA51647-1F35-4183-9A6F-DA38DDA53269}" destId="{B5605EE2-EDA9-447B-A825-DFCA67AB7858}" srcOrd="0" destOrd="0" presId="urn:microsoft.com/office/officeart/2005/8/layout/hList7"/>
    <dgm:cxn modelId="{3020A275-8A01-4DE8-B446-18A2A1B69DA4}" type="presOf" srcId="{CE317260-C22A-4C5A-AA5F-BE41EC8550B3}" destId="{94547611-1477-4131-B993-5F9424310EF9}" srcOrd="1" destOrd="1" presId="urn:microsoft.com/office/officeart/2005/8/layout/hList7"/>
    <dgm:cxn modelId="{10B9B336-1E22-4A44-AC66-A76142CC66DB}" type="presOf" srcId="{8C2B7006-FC87-4AC4-BEA5-6066CB965F25}" destId="{7E81A85B-6251-417C-9FDE-697DC8DE798A}" srcOrd="0" destOrd="1" presId="urn:microsoft.com/office/officeart/2005/8/layout/hList7"/>
    <dgm:cxn modelId="{D33D1B62-4926-42BA-860A-AF87E48E19A8}" type="presOf" srcId="{44C87D1B-E852-4146-8C67-08596E593722}" destId="{28D822F5-E4E6-47E1-A840-11B87C2B8048}" srcOrd="1" destOrd="2" presId="urn:microsoft.com/office/officeart/2005/8/layout/hList7"/>
    <dgm:cxn modelId="{CDBF86A2-67DF-4D60-B556-5BD86F65EC02}" type="presOf" srcId="{8ECCDF5D-6CB4-48C0-8579-206BCA70616E}" destId="{9E9CB110-5F3B-4675-ACDF-B29FAC12E8CE}" srcOrd="1" destOrd="0" presId="urn:microsoft.com/office/officeart/2005/8/layout/hList7"/>
    <dgm:cxn modelId="{76DFB4DD-24F2-4BF9-8BB9-9920BF2D2B55}" type="presOf" srcId="{62098D86-AE63-44F0-A1C3-66B805BA7AA5}" destId="{94547611-1477-4131-B993-5F9424310EF9}" srcOrd="1" destOrd="3" presId="urn:microsoft.com/office/officeart/2005/8/layout/hList7"/>
    <dgm:cxn modelId="{02D47671-2B74-4513-A8A6-69BC3948171F}" srcId="{9D65DCB0-A1AB-4113-9A09-1F8ACE2E5AF7}" destId="{1375FEF2-2F96-4235-99A4-824ABD18260E}" srcOrd="1" destOrd="0" parTransId="{87A4AF51-DA5F-4BA0-916B-C367E3421708}" sibTransId="{A7A1D69F-0ADA-43F3-A9FD-BC4EEA7A9469}"/>
    <dgm:cxn modelId="{0B77DD49-C8F9-46D6-9E32-8A5D4B6872C3}" type="presOf" srcId="{8C2B7006-FC87-4AC4-BEA5-6066CB965F25}" destId="{28D822F5-E4E6-47E1-A840-11B87C2B8048}" srcOrd="1" destOrd="1" presId="urn:microsoft.com/office/officeart/2005/8/layout/hList7"/>
    <dgm:cxn modelId="{56894080-87E3-47FE-AB4D-0A49B3B20BCD}" srcId="{8ECCDF5D-6CB4-48C0-8579-206BCA70616E}" destId="{FB202EF8-E150-4DF8-9E49-ED98720AD9F9}" srcOrd="2" destOrd="0" parTransId="{60465404-D820-4FA6-8AF6-F91AEAB25C7D}" sibTransId="{7F40260F-26EF-4648-A356-924D671B8AA4}"/>
    <dgm:cxn modelId="{6E5F5D68-6A05-46A1-8AED-CDC6DA7C2598}" type="presOf" srcId="{1375FEF2-2F96-4235-99A4-824ABD18260E}" destId="{94547611-1477-4131-B993-5F9424310EF9}" srcOrd="1" destOrd="0" presId="urn:microsoft.com/office/officeart/2005/8/layout/hList7"/>
    <dgm:cxn modelId="{D24FF387-5772-4E75-BCFC-7D874516E003}" srcId="{85504999-49B9-4C28-A70A-52A12A094201}" destId="{44C87D1B-E852-4146-8C67-08596E593722}" srcOrd="1" destOrd="0" parTransId="{0E4E17F9-82F3-49AF-914D-D7F39515F3C6}" sibTransId="{14603522-D7E2-4D73-A458-8EB7EEB4F65D}"/>
    <dgm:cxn modelId="{EFF8D195-A422-4AFA-9720-3236D8E06D24}" type="presOf" srcId="{FB202EF8-E150-4DF8-9E49-ED98720AD9F9}" destId="{9E9CB110-5F3B-4675-ACDF-B29FAC12E8CE}" srcOrd="1" destOrd="3" presId="urn:microsoft.com/office/officeart/2005/8/layout/hList7"/>
    <dgm:cxn modelId="{264AD553-C81D-4CF4-9DE4-832F60D83F41}" srcId="{85504999-49B9-4C28-A70A-52A12A094201}" destId="{C3D6A14D-4B26-4F58-8235-DE0E04316AF6}" srcOrd="2" destOrd="0" parTransId="{6A65046E-43B0-4726-A7B9-E4C0D1DE6AC6}" sibTransId="{00F70991-4488-4B59-8C57-8DF5C50795AF}"/>
    <dgm:cxn modelId="{1E7FCF41-2DCE-4F06-96A9-C7C45C04138C}" type="presOf" srcId="{1375FEF2-2F96-4235-99A4-824ABD18260E}" destId="{180BF053-78B1-4F84-BC8F-349C140D715E}" srcOrd="0" destOrd="0" presId="urn:microsoft.com/office/officeart/2005/8/layout/hList7"/>
    <dgm:cxn modelId="{E89E0B87-7318-4442-8AD1-9BFA97610F94}" type="presOf" srcId="{F64DA600-D147-445A-89D4-D202E2F6BE9C}" destId="{9E9CB110-5F3B-4675-ACDF-B29FAC12E8CE}" srcOrd="1" destOrd="2" presId="urn:microsoft.com/office/officeart/2005/8/layout/hList7"/>
    <dgm:cxn modelId="{ED22637A-0B82-4560-A6D8-5B73DEE62666}" type="presOf" srcId="{A7A1D69F-0ADA-43F3-A9FD-BC4EEA7A9469}" destId="{CD2F4FEB-C315-4747-A7EE-64ACBD97C76A}" srcOrd="0" destOrd="0" presId="urn:microsoft.com/office/officeart/2005/8/layout/hList7"/>
    <dgm:cxn modelId="{428DAF63-BED5-4CB8-B44A-A89AE824C7EA}" srcId="{8ECCDF5D-6CB4-48C0-8579-206BCA70616E}" destId="{F64DA600-D147-445A-89D4-D202E2F6BE9C}" srcOrd="1" destOrd="0" parTransId="{AB7E0F6D-2DBE-46AC-A260-F088F26C1748}" sibTransId="{B3D69CDA-F364-4130-9174-4859870DC655}"/>
    <dgm:cxn modelId="{B2B6A81F-B02A-4E1A-8036-9BB9317B94FB}" type="presOf" srcId="{85504999-49B9-4C28-A70A-52A12A094201}" destId="{7E81A85B-6251-417C-9FDE-697DC8DE798A}" srcOrd="0" destOrd="0" presId="urn:microsoft.com/office/officeart/2005/8/layout/hList7"/>
    <dgm:cxn modelId="{682642E6-783E-491F-AC59-C1C07B1DF2E8}" type="presOf" srcId="{62098D86-AE63-44F0-A1C3-66B805BA7AA5}" destId="{180BF053-78B1-4F84-BC8F-349C140D715E}" srcOrd="0" destOrd="3" presId="urn:microsoft.com/office/officeart/2005/8/layout/hList7"/>
    <dgm:cxn modelId="{1680AFAB-5031-4C95-9ECD-6968D3FCBFFF}" type="presOf" srcId="{FB202EF8-E150-4DF8-9E49-ED98720AD9F9}" destId="{5DC716C1-82A4-4963-9382-759A495EF1DA}" srcOrd="0" destOrd="3" presId="urn:microsoft.com/office/officeart/2005/8/layout/hList7"/>
    <dgm:cxn modelId="{A9DBE0C1-1BC9-4C0D-B9BC-2D15894CEB9B}" srcId="{1375FEF2-2F96-4235-99A4-824ABD18260E}" destId="{62098D86-AE63-44F0-A1C3-66B805BA7AA5}" srcOrd="2" destOrd="0" parTransId="{FC80803B-07CE-48FD-B0F9-D43018F2C7D9}" sibTransId="{494ABF90-685A-4E48-95D4-93E3968CEC3C}"/>
    <dgm:cxn modelId="{0E57286D-D9EE-4C40-A110-6B30885B8431}" srcId="{8ECCDF5D-6CB4-48C0-8579-206BCA70616E}" destId="{7C38AEFE-083B-4D15-8EC8-B252141763A9}" srcOrd="0" destOrd="0" parTransId="{E19B683C-5E02-45EA-A378-DBF9F8831E0A}" sibTransId="{4F75BCC8-5D6E-4B54-96EE-F04E3D92337C}"/>
    <dgm:cxn modelId="{189ED669-79C5-41B9-9894-98CC07D2F22D}" srcId="{9D65DCB0-A1AB-4113-9A09-1F8ACE2E5AF7}" destId="{85504999-49B9-4C28-A70A-52A12A094201}" srcOrd="0" destOrd="0" parTransId="{254C37AB-F1A4-4902-9538-D05C22427A13}" sibTransId="{1BA51647-1F35-4183-9A6F-DA38DDA53269}"/>
    <dgm:cxn modelId="{43EBD35A-BA13-46C4-B2CF-A998A50F3CC7}" srcId="{9D65DCB0-A1AB-4113-9A09-1F8ACE2E5AF7}" destId="{8ECCDF5D-6CB4-48C0-8579-206BCA70616E}" srcOrd="2" destOrd="0" parTransId="{1B20289C-95D1-4411-9EED-B48D81E12853}" sibTransId="{CC0F4712-7CF3-429E-AE59-C8AA3BB2EC8B}"/>
    <dgm:cxn modelId="{28A46C4A-806F-4535-8C5D-6FE494BFA269}" type="presOf" srcId="{44C87D1B-E852-4146-8C67-08596E593722}" destId="{7E81A85B-6251-417C-9FDE-697DC8DE798A}" srcOrd="0" destOrd="2" presId="urn:microsoft.com/office/officeart/2005/8/layout/hList7"/>
    <dgm:cxn modelId="{2EB41694-0DD8-49E7-887B-7065FB005007}" type="presOf" srcId="{C3D6A14D-4B26-4F58-8235-DE0E04316AF6}" destId="{7E81A85B-6251-417C-9FDE-697DC8DE798A}" srcOrd="0" destOrd="3" presId="urn:microsoft.com/office/officeart/2005/8/layout/hList7"/>
    <dgm:cxn modelId="{14798331-D398-48BE-AB1B-1ACDC25905D7}" type="presOf" srcId="{8ECCDF5D-6CB4-48C0-8579-206BCA70616E}" destId="{5DC716C1-82A4-4963-9382-759A495EF1DA}" srcOrd="0" destOrd="0" presId="urn:microsoft.com/office/officeart/2005/8/layout/hList7"/>
    <dgm:cxn modelId="{7AA0F667-CF1E-4CE6-B6E5-2B10571BF22C}" type="presOf" srcId="{CE317260-C22A-4C5A-AA5F-BE41EC8550B3}" destId="{180BF053-78B1-4F84-BC8F-349C140D715E}" srcOrd="0" destOrd="1" presId="urn:microsoft.com/office/officeart/2005/8/layout/hList7"/>
    <dgm:cxn modelId="{01625332-70EB-4C79-BCE0-04DE305FE602}" type="presOf" srcId="{7C38AEFE-083B-4D15-8EC8-B252141763A9}" destId="{5DC716C1-82A4-4963-9382-759A495EF1DA}" srcOrd="0" destOrd="1" presId="urn:microsoft.com/office/officeart/2005/8/layout/hList7"/>
    <dgm:cxn modelId="{B7EEA33A-925E-4D85-B269-23DF1823CC3E}" srcId="{1375FEF2-2F96-4235-99A4-824ABD18260E}" destId="{CE317260-C22A-4C5A-AA5F-BE41EC8550B3}" srcOrd="0" destOrd="0" parTransId="{548D295D-73F3-48CB-B640-10E4C48221C9}" sibTransId="{FC8A58AA-4200-4CBD-8210-13B38F64DD12}"/>
    <dgm:cxn modelId="{FE8A93B1-8BC3-46FB-B7EF-9BF3695FE79A}" srcId="{85504999-49B9-4C28-A70A-52A12A094201}" destId="{8C2B7006-FC87-4AC4-BEA5-6066CB965F25}" srcOrd="0" destOrd="0" parTransId="{E693CA44-0FCD-4578-9393-DB06D2BF138B}" sibTransId="{629B2DBF-2ADB-4B48-9654-6DF393674F87}"/>
    <dgm:cxn modelId="{986AE346-3CDE-44AD-BCB1-D4FA465ABF3A}" type="presOf" srcId="{F64DA600-D147-445A-89D4-D202E2F6BE9C}" destId="{5DC716C1-82A4-4963-9382-759A495EF1DA}" srcOrd="0" destOrd="2" presId="urn:microsoft.com/office/officeart/2005/8/layout/hList7"/>
    <dgm:cxn modelId="{1A5B4AB6-CFCC-4930-9730-79D32ED2C270}" srcId="{1375FEF2-2F96-4235-99A4-824ABD18260E}" destId="{9725800F-EBF8-4E00-A002-DD2E9E84F7B4}" srcOrd="1" destOrd="0" parTransId="{FD1B0E15-1119-4B13-94EC-28BA1E04ED3E}" sibTransId="{19FD36CD-0A36-489A-8C02-822F9D7F46B5}"/>
    <dgm:cxn modelId="{33F1D683-A12A-4161-9258-FD2DB813643F}" type="presOf" srcId="{9725800F-EBF8-4E00-A002-DD2E9E84F7B4}" destId="{94547611-1477-4131-B993-5F9424310EF9}" srcOrd="1" destOrd="2" presId="urn:microsoft.com/office/officeart/2005/8/layout/hList7"/>
    <dgm:cxn modelId="{CC979A89-8F0F-4098-BD3D-8DCEB4F54E91}" type="presOf" srcId="{85504999-49B9-4C28-A70A-52A12A094201}" destId="{28D822F5-E4E6-47E1-A840-11B87C2B8048}" srcOrd="1" destOrd="0" presId="urn:microsoft.com/office/officeart/2005/8/layout/hList7"/>
    <dgm:cxn modelId="{C1197F26-B4F4-4401-A137-B1F9A82C831A}" type="presOf" srcId="{9D65DCB0-A1AB-4113-9A09-1F8ACE2E5AF7}" destId="{0F836575-2844-4358-B933-C3FAA4C4147D}" srcOrd="0" destOrd="0" presId="urn:microsoft.com/office/officeart/2005/8/layout/hList7"/>
    <dgm:cxn modelId="{8DCFA1CE-71DB-4E83-A903-2ABFB0216817}" type="presOf" srcId="{9725800F-EBF8-4E00-A002-DD2E9E84F7B4}" destId="{180BF053-78B1-4F84-BC8F-349C140D715E}" srcOrd="0" destOrd="2" presId="urn:microsoft.com/office/officeart/2005/8/layout/hList7"/>
    <dgm:cxn modelId="{2C3649E1-D19F-4A05-8337-E30C8D3FA424}" type="presOf" srcId="{C3D6A14D-4B26-4F58-8235-DE0E04316AF6}" destId="{28D822F5-E4E6-47E1-A840-11B87C2B8048}" srcOrd="1" destOrd="3" presId="urn:microsoft.com/office/officeart/2005/8/layout/hList7"/>
    <dgm:cxn modelId="{5A33FCD6-3153-4F57-8C63-C7C3E8999049}" type="presParOf" srcId="{0F836575-2844-4358-B933-C3FAA4C4147D}" destId="{6E066017-4E12-48A9-B4FB-5C960911DD76}" srcOrd="0" destOrd="0" presId="urn:microsoft.com/office/officeart/2005/8/layout/hList7"/>
    <dgm:cxn modelId="{B338912F-2FF1-4A08-A187-55D0418A0969}" type="presParOf" srcId="{0F836575-2844-4358-B933-C3FAA4C4147D}" destId="{45C78801-16BD-4FFB-93EC-48BE23E5BA55}" srcOrd="1" destOrd="0" presId="urn:microsoft.com/office/officeart/2005/8/layout/hList7"/>
    <dgm:cxn modelId="{70279CF0-BEB9-4FF1-A38F-EA159D28AC73}" type="presParOf" srcId="{45C78801-16BD-4FFB-93EC-48BE23E5BA55}" destId="{3953A855-995D-4733-848C-3B5B7AEF6078}" srcOrd="0" destOrd="0" presId="urn:microsoft.com/office/officeart/2005/8/layout/hList7"/>
    <dgm:cxn modelId="{13E8B8B6-9A5E-4953-8A2F-568016DA8E44}" type="presParOf" srcId="{3953A855-995D-4733-848C-3B5B7AEF6078}" destId="{7E81A85B-6251-417C-9FDE-697DC8DE798A}" srcOrd="0" destOrd="0" presId="urn:microsoft.com/office/officeart/2005/8/layout/hList7"/>
    <dgm:cxn modelId="{DE6706ED-6689-4B08-BBDE-3433DD6DD117}" type="presParOf" srcId="{3953A855-995D-4733-848C-3B5B7AEF6078}" destId="{28D822F5-E4E6-47E1-A840-11B87C2B8048}" srcOrd="1" destOrd="0" presId="urn:microsoft.com/office/officeart/2005/8/layout/hList7"/>
    <dgm:cxn modelId="{16EE7D33-49C6-4761-B012-C77315E3DC6D}" type="presParOf" srcId="{3953A855-995D-4733-848C-3B5B7AEF6078}" destId="{1D2F09E5-2984-46A5-A0A9-8103F37BFD35}" srcOrd="2" destOrd="0" presId="urn:microsoft.com/office/officeart/2005/8/layout/hList7"/>
    <dgm:cxn modelId="{2E746CD9-654E-4CFD-BEFC-D25DC4572EDA}" type="presParOf" srcId="{3953A855-995D-4733-848C-3B5B7AEF6078}" destId="{E044AD51-033F-4BCA-994F-60EBDE16D6F6}" srcOrd="3" destOrd="0" presId="urn:microsoft.com/office/officeart/2005/8/layout/hList7"/>
    <dgm:cxn modelId="{AF0EEA38-A053-40AE-8035-25604566E160}" type="presParOf" srcId="{45C78801-16BD-4FFB-93EC-48BE23E5BA55}" destId="{B5605EE2-EDA9-447B-A825-DFCA67AB7858}" srcOrd="1" destOrd="0" presId="urn:microsoft.com/office/officeart/2005/8/layout/hList7"/>
    <dgm:cxn modelId="{638C52B0-A016-433E-8192-8BD4A6B8999A}" type="presParOf" srcId="{45C78801-16BD-4FFB-93EC-48BE23E5BA55}" destId="{83A9F54B-31DD-4442-A868-0258FEE81D42}" srcOrd="2" destOrd="0" presId="urn:microsoft.com/office/officeart/2005/8/layout/hList7"/>
    <dgm:cxn modelId="{A6404827-3BBB-428E-9C41-3ECE87139F3F}" type="presParOf" srcId="{83A9F54B-31DD-4442-A868-0258FEE81D42}" destId="{180BF053-78B1-4F84-BC8F-349C140D715E}" srcOrd="0" destOrd="0" presId="urn:microsoft.com/office/officeart/2005/8/layout/hList7"/>
    <dgm:cxn modelId="{6D09B417-BE90-4A59-BE6C-22B866A68722}" type="presParOf" srcId="{83A9F54B-31DD-4442-A868-0258FEE81D42}" destId="{94547611-1477-4131-B993-5F9424310EF9}" srcOrd="1" destOrd="0" presId="urn:microsoft.com/office/officeart/2005/8/layout/hList7"/>
    <dgm:cxn modelId="{E211475A-D7B9-4729-8B00-413BEED7AA5F}" type="presParOf" srcId="{83A9F54B-31DD-4442-A868-0258FEE81D42}" destId="{8B8BE6A3-8588-4D29-9C41-CBC611A3E242}" srcOrd="2" destOrd="0" presId="urn:microsoft.com/office/officeart/2005/8/layout/hList7"/>
    <dgm:cxn modelId="{6F328145-635D-433E-AB22-1AE57DDE72F7}" type="presParOf" srcId="{83A9F54B-31DD-4442-A868-0258FEE81D42}" destId="{66201556-321D-44B6-83CC-497999FC3775}" srcOrd="3" destOrd="0" presId="urn:microsoft.com/office/officeart/2005/8/layout/hList7"/>
    <dgm:cxn modelId="{BAB167A6-C29B-4789-8E00-13FA6FDC8B01}" type="presParOf" srcId="{45C78801-16BD-4FFB-93EC-48BE23E5BA55}" destId="{CD2F4FEB-C315-4747-A7EE-64ACBD97C76A}" srcOrd="3" destOrd="0" presId="urn:microsoft.com/office/officeart/2005/8/layout/hList7"/>
    <dgm:cxn modelId="{E2DF32AD-6B4F-4DDE-85E1-12D701B86A18}" type="presParOf" srcId="{45C78801-16BD-4FFB-93EC-48BE23E5BA55}" destId="{80547419-D3DE-4D83-8191-B963D508621C}" srcOrd="4" destOrd="0" presId="urn:microsoft.com/office/officeart/2005/8/layout/hList7"/>
    <dgm:cxn modelId="{1E399740-6550-48D0-A932-7CE16D719FBF}" type="presParOf" srcId="{80547419-D3DE-4D83-8191-B963D508621C}" destId="{5DC716C1-82A4-4963-9382-759A495EF1DA}" srcOrd="0" destOrd="0" presId="urn:microsoft.com/office/officeart/2005/8/layout/hList7"/>
    <dgm:cxn modelId="{5348A5A4-C34B-4702-8F51-0BBDCFA945FC}" type="presParOf" srcId="{80547419-D3DE-4D83-8191-B963D508621C}" destId="{9E9CB110-5F3B-4675-ACDF-B29FAC12E8CE}" srcOrd="1" destOrd="0" presId="urn:microsoft.com/office/officeart/2005/8/layout/hList7"/>
    <dgm:cxn modelId="{356FB8F3-0850-48D0-BD3B-873ED072010D}" type="presParOf" srcId="{80547419-D3DE-4D83-8191-B963D508621C}" destId="{CA36ADCD-E985-4760-A7DF-FA1F37301832}" srcOrd="2" destOrd="0" presId="urn:microsoft.com/office/officeart/2005/8/layout/hList7"/>
    <dgm:cxn modelId="{372ACBA1-9A0B-4F9F-98AD-F70B480FAA03}" type="presParOf" srcId="{80547419-D3DE-4D83-8191-B963D508621C}" destId="{1FAB86C1-8D8A-4F1B-A81D-68406ED24CA9}"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EF4086-56F1-4D82-925F-3C296FBC2E7A}"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GB"/>
        </a:p>
      </dgm:t>
    </dgm:pt>
    <dgm:pt modelId="{3270DFEA-8F28-4EE2-8D2E-C415E2A7435C}">
      <dgm:prSet custT="1"/>
      <dgm:spPr/>
      <dgm:t>
        <a:bodyPr/>
        <a:lstStyle/>
        <a:p>
          <a:pPr>
            <a:lnSpc>
              <a:spcPct val="150000"/>
            </a:lnSpc>
          </a:pPr>
          <a:r>
            <a:rPr lang="en-US" sz="1400" u="none" dirty="0" smtClean="0">
              <a:latin typeface="Arial" panose="020B0604020202020204" pitchFamily="34" charset="0"/>
              <a:cs typeface="Arial" panose="020B0604020202020204" pitchFamily="34" charset="0"/>
            </a:rPr>
            <a:t>Perceived reliability and professionalism among investors and partners</a:t>
          </a:r>
          <a:endParaRPr lang="en-US" sz="1400" u="none" dirty="0">
            <a:latin typeface="Arial" panose="020B0604020202020204" pitchFamily="34" charset="0"/>
            <a:cs typeface="Arial" panose="020B0604020202020204" pitchFamily="34" charset="0"/>
          </a:endParaRPr>
        </a:p>
      </dgm:t>
    </dgm:pt>
    <dgm:pt modelId="{806CE579-2536-4E8C-9852-3ED6F3836BE1}">
      <dgm:prSet custT="1"/>
      <dgm:spPr/>
      <dgm:t>
        <a:bodyPr/>
        <a:lstStyle/>
        <a:p>
          <a:pPr>
            <a:lnSpc>
              <a:spcPct val="150000"/>
            </a:lnSpc>
          </a:pPr>
          <a:r>
            <a:rPr lang="en-US" sz="1400" u="none" dirty="0" smtClean="0">
              <a:latin typeface="Arial" panose="020B0604020202020204" pitchFamily="34" charset="0"/>
              <a:cs typeface="Arial" panose="020B0604020202020204" pitchFamily="34" charset="0"/>
            </a:rPr>
            <a:t>Easier capital raising through public sale of shares.</a:t>
          </a:r>
          <a:endParaRPr lang="en-US" sz="1400" u="none" dirty="0">
            <a:latin typeface="Arial" panose="020B0604020202020204" pitchFamily="34" charset="0"/>
            <a:cs typeface="Arial" panose="020B0604020202020204" pitchFamily="34" charset="0"/>
          </a:endParaRPr>
        </a:p>
      </dgm:t>
    </dgm:pt>
    <dgm:pt modelId="{30B744A3-1C92-4A0F-A1D9-010FD0CAFCEA}">
      <dgm:prSet custT="1"/>
      <dgm:spPr/>
      <dgm:t>
        <a:bodyPr/>
        <a:lstStyle/>
        <a:p>
          <a:pPr>
            <a:lnSpc>
              <a:spcPct val="150000"/>
            </a:lnSpc>
          </a:pPr>
          <a:r>
            <a:rPr lang="en-US" sz="1400" u="none" dirty="0" smtClean="0">
              <a:latin typeface="Arial" panose="020B0604020202020204" pitchFamily="34" charset="0"/>
              <a:cs typeface="Arial" panose="020B0604020202020204" pitchFamily="34" charset="0"/>
            </a:rPr>
            <a:t>Limits owner’s personal assets at risk.</a:t>
          </a:r>
          <a:endParaRPr lang="en-US" sz="1400" u="none" dirty="0">
            <a:latin typeface="Arial" panose="020B0604020202020204" pitchFamily="34" charset="0"/>
            <a:cs typeface="Arial" panose="020B0604020202020204" pitchFamily="34" charset="0"/>
          </a:endParaRPr>
        </a:p>
      </dgm:t>
    </dgm:pt>
    <dgm:pt modelId="{BDD5D429-19DA-4021-9E0D-30A395D3FE0D}">
      <dgm:prSet custT="1"/>
      <dgm:spPr/>
      <dgm:t>
        <a:bodyPr/>
        <a:lstStyle/>
        <a:p>
          <a:pPr>
            <a:lnSpc>
              <a:spcPct val="150000"/>
            </a:lnSpc>
          </a:pPr>
          <a:r>
            <a:rPr lang="en-US" sz="1400" b="1" u="none" dirty="0" smtClean="0">
              <a:latin typeface="Arial" panose="020B0604020202020204" pitchFamily="34" charset="0"/>
              <a:cs typeface="Arial" panose="020B0604020202020204" pitchFamily="34" charset="0"/>
            </a:rPr>
            <a:t>Benefits:</a:t>
          </a:r>
          <a:endParaRPr lang="en-US" sz="1400" u="none" dirty="0">
            <a:latin typeface="Arial" panose="020B0604020202020204" pitchFamily="34" charset="0"/>
            <a:cs typeface="Arial" panose="020B0604020202020204" pitchFamily="34" charset="0"/>
          </a:endParaRPr>
        </a:p>
      </dgm:t>
    </dgm:pt>
    <dgm:pt modelId="{19AEEC0B-4C16-475D-84DB-DD2366FED747}" type="sibTrans" cxnId="{4F994564-AC74-4F6B-BA17-57E588FADFC3}">
      <dgm:prSet/>
      <dgm:spPr/>
      <dgm:t>
        <a:bodyPr/>
        <a:lstStyle/>
        <a:p>
          <a:endParaRPr lang="en-GB"/>
        </a:p>
      </dgm:t>
    </dgm:pt>
    <dgm:pt modelId="{9700A288-688F-4258-A208-5E53F38A5227}" type="parTrans" cxnId="{4F994564-AC74-4F6B-BA17-57E588FADFC3}">
      <dgm:prSet/>
      <dgm:spPr/>
      <dgm:t>
        <a:bodyPr/>
        <a:lstStyle/>
        <a:p>
          <a:endParaRPr lang="en-GB"/>
        </a:p>
      </dgm:t>
    </dgm:pt>
    <dgm:pt modelId="{CE66125B-79F1-43C4-A055-07D5720C5948}" type="sibTrans" cxnId="{99D0BA1F-9F87-4CD3-8AA2-9758305E5916}">
      <dgm:prSet/>
      <dgm:spPr/>
      <dgm:t>
        <a:bodyPr/>
        <a:lstStyle/>
        <a:p>
          <a:endParaRPr lang="en-GB"/>
        </a:p>
      </dgm:t>
    </dgm:pt>
    <dgm:pt modelId="{A9D266BC-6294-47DC-98F4-904B18B3E93A}" type="parTrans" cxnId="{99D0BA1F-9F87-4CD3-8AA2-9758305E5916}">
      <dgm:prSet/>
      <dgm:spPr/>
      <dgm:t>
        <a:bodyPr/>
        <a:lstStyle/>
        <a:p>
          <a:endParaRPr lang="en-GB"/>
        </a:p>
      </dgm:t>
    </dgm:pt>
    <dgm:pt modelId="{FD2F5EC6-0552-445A-8268-1C3ABB35A53D}" type="sibTrans" cxnId="{03081BEB-B03F-42FD-929F-78A967D96ECF}">
      <dgm:prSet/>
      <dgm:spPr/>
      <dgm:t>
        <a:bodyPr/>
        <a:lstStyle/>
        <a:p>
          <a:endParaRPr lang="en-GB"/>
        </a:p>
      </dgm:t>
    </dgm:pt>
    <dgm:pt modelId="{7323DD6B-9FF1-429B-9B6C-1AD4C87EAA3F}" type="parTrans" cxnId="{03081BEB-B03F-42FD-929F-78A967D96ECF}">
      <dgm:prSet/>
      <dgm:spPr/>
      <dgm:t>
        <a:bodyPr/>
        <a:lstStyle/>
        <a:p>
          <a:endParaRPr lang="en-GB"/>
        </a:p>
      </dgm:t>
    </dgm:pt>
    <dgm:pt modelId="{C4E2F71A-0948-4ADD-B4BE-C13B941E6B51}">
      <dgm:prSet phldrT="[Text]" custT="1"/>
      <dgm:spPr/>
      <dgm:t>
        <a:bodyPr/>
        <a:lstStyle/>
        <a:p>
          <a:pPr>
            <a:lnSpc>
              <a:spcPct val="150000"/>
            </a:lnSpc>
          </a:pPr>
          <a:r>
            <a:rPr lang="en-US" sz="1400" b="1" u="none" dirty="0" smtClean="0">
              <a:latin typeface="Arial" panose="020B0604020202020204" pitchFamily="34" charset="0"/>
              <a:cs typeface="Arial" panose="020B0604020202020204" pitchFamily="34" charset="0"/>
            </a:rPr>
            <a:t>Limited Company</a:t>
          </a:r>
          <a:endParaRPr lang="en-GB" sz="1400" dirty="0">
            <a:latin typeface="Arial" panose="020B0604020202020204" pitchFamily="34" charset="0"/>
            <a:cs typeface="Arial" panose="020B0604020202020204" pitchFamily="34" charset="0"/>
          </a:endParaRPr>
        </a:p>
      </dgm:t>
    </dgm:pt>
    <dgm:pt modelId="{00CA7D31-1977-4F3B-8995-34DBF1E95F2D}">
      <dgm:prSet phldrT="[Text]"/>
      <dgm:spPr/>
      <dgm:t>
        <a:bodyPr/>
        <a:lstStyle/>
        <a:p>
          <a:r>
            <a:rPr lang="en-US" b="1" dirty="0" smtClean="0">
              <a:latin typeface="Arial" panose="020B0604020202020204" pitchFamily="34" charset="0"/>
              <a:cs typeface="Arial" panose="020B0604020202020204" pitchFamily="34" charset="0"/>
            </a:rPr>
            <a:t>Legal Format</a:t>
          </a:r>
          <a:endParaRPr lang="en-GB" dirty="0">
            <a:latin typeface="Arial" panose="020B0604020202020204" pitchFamily="34" charset="0"/>
            <a:cs typeface="Arial" panose="020B0604020202020204" pitchFamily="34" charset="0"/>
          </a:endParaRPr>
        </a:p>
      </dgm:t>
    </dgm:pt>
    <dgm:pt modelId="{81C3CCBB-FECF-4A19-9EB5-09371119CE1F}" type="sibTrans" cxnId="{0DCEC7BD-D00C-4151-8755-B590799A2030}">
      <dgm:prSet/>
      <dgm:spPr/>
      <dgm:t>
        <a:bodyPr/>
        <a:lstStyle/>
        <a:p>
          <a:endParaRPr lang="en-GB"/>
        </a:p>
      </dgm:t>
    </dgm:pt>
    <dgm:pt modelId="{7A3A5D10-2EF6-4EE0-9477-095A6BF63E14}" type="parTrans" cxnId="{0DCEC7BD-D00C-4151-8755-B590799A2030}">
      <dgm:prSet/>
      <dgm:spPr/>
      <dgm:t>
        <a:bodyPr/>
        <a:lstStyle/>
        <a:p>
          <a:endParaRPr lang="en-GB"/>
        </a:p>
      </dgm:t>
    </dgm:pt>
    <dgm:pt modelId="{EFFAF025-BEF0-4812-93D6-0A509DA6404A}" type="sibTrans" cxnId="{67103CCE-9273-467E-AEBC-3314A4C5FD5F}">
      <dgm:prSet/>
      <dgm:spPr/>
      <dgm:t>
        <a:bodyPr/>
        <a:lstStyle/>
        <a:p>
          <a:endParaRPr lang="en-GB"/>
        </a:p>
      </dgm:t>
    </dgm:pt>
    <dgm:pt modelId="{271E02E4-5C19-4770-8A6F-2E3263CFF69E}" type="parTrans" cxnId="{67103CCE-9273-467E-AEBC-3314A4C5FD5F}">
      <dgm:prSet/>
      <dgm:spPr/>
      <dgm:t>
        <a:bodyPr/>
        <a:lstStyle/>
        <a:p>
          <a:endParaRPr lang="en-GB"/>
        </a:p>
      </dgm:t>
    </dgm:pt>
    <dgm:pt modelId="{CCDA4BB1-AF54-4C8E-975B-A91C82D75DE6}" type="sibTrans" cxnId="{771819CB-4A50-45B5-AACA-7112F3E5AC5A}">
      <dgm:prSet/>
      <dgm:spPr/>
      <dgm:t>
        <a:bodyPr/>
        <a:lstStyle/>
        <a:p>
          <a:endParaRPr lang="en-GB"/>
        </a:p>
      </dgm:t>
    </dgm:pt>
    <dgm:pt modelId="{608FBB7D-6536-43CC-84EF-D71E53DC7EC9}" type="parTrans" cxnId="{771819CB-4A50-45B5-AACA-7112F3E5AC5A}">
      <dgm:prSet/>
      <dgm:spPr/>
      <dgm:t>
        <a:bodyPr/>
        <a:lstStyle/>
        <a:p>
          <a:endParaRPr lang="en-GB"/>
        </a:p>
      </dgm:t>
    </dgm:pt>
    <dgm:pt modelId="{76B4652C-0DF3-45C6-A02A-A946B617990E}">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IT experts </a:t>
          </a:r>
          <a:endParaRPr lang="en-US" sz="1400" dirty="0">
            <a:latin typeface="Arial" panose="020B0604020202020204" pitchFamily="34" charset="0"/>
            <a:cs typeface="Arial" panose="020B0604020202020204" pitchFamily="34" charset="0"/>
          </a:endParaRPr>
        </a:p>
      </dgm:t>
    </dgm:pt>
    <dgm:pt modelId="{440CC94D-B860-4526-9734-BB20AB1A5028}">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Marketing professionals</a:t>
          </a:r>
          <a:endParaRPr lang="en-US" sz="1400" dirty="0">
            <a:latin typeface="Arial" panose="020B0604020202020204" pitchFamily="34" charset="0"/>
            <a:cs typeface="Arial" panose="020B0604020202020204" pitchFamily="34" charset="0"/>
          </a:endParaRPr>
        </a:p>
      </dgm:t>
    </dgm:pt>
    <dgm:pt modelId="{F5FA96A1-A679-4808-A815-9734C33BFD24}">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Customer support</a:t>
          </a:r>
          <a:endParaRPr lang="en-US" sz="1400" dirty="0">
            <a:latin typeface="Arial" panose="020B0604020202020204" pitchFamily="34" charset="0"/>
            <a:cs typeface="Arial" panose="020B0604020202020204" pitchFamily="34" charset="0"/>
          </a:endParaRPr>
        </a:p>
      </dgm:t>
    </dgm:pt>
    <dgm:pt modelId="{9EA7A21D-035D-4435-B38C-A6A3BF9EBAF6}">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Real estate analysts</a:t>
          </a:r>
          <a:endParaRPr lang="en-US" sz="1400" dirty="0">
            <a:latin typeface="Arial" panose="020B0604020202020204" pitchFamily="34" charset="0"/>
            <a:cs typeface="Arial" panose="020B0604020202020204" pitchFamily="34" charset="0"/>
          </a:endParaRPr>
        </a:p>
      </dgm:t>
    </dgm:pt>
    <dgm:pt modelId="{F6E9D6E7-B880-4761-A257-BF012B066865}">
      <dgm:prSet phldrT="[Text]" custT="1"/>
      <dgm:spPr/>
      <dgm:t>
        <a:bodyPr/>
        <a:lstStyle/>
        <a:p>
          <a:pPr>
            <a:lnSpc>
              <a:spcPct val="150000"/>
            </a:lnSpc>
          </a:pPr>
          <a:r>
            <a:rPr lang="en-US" sz="1400" dirty="0" smtClean="0">
              <a:latin typeface="Arial" panose="020B0604020202020204" pitchFamily="34" charset="0"/>
              <a:cs typeface="Arial" panose="020B0604020202020204" pitchFamily="34" charset="0"/>
            </a:rPr>
            <a:t>Experienced founder from Real estate, finance and technology background</a:t>
          </a:r>
          <a:endParaRPr lang="en-GB" sz="1400" dirty="0">
            <a:latin typeface="Arial" panose="020B0604020202020204" pitchFamily="34" charset="0"/>
            <a:cs typeface="Arial" panose="020B0604020202020204" pitchFamily="34" charset="0"/>
          </a:endParaRPr>
        </a:p>
      </dgm:t>
    </dgm:pt>
    <dgm:pt modelId="{80C9A07D-2B06-415A-88A0-CE2DDBB08C29}">
      <dgm:prSet phldrT="[Text]" custT="1"/>
      <dgm:spPr/>
      <dgm:t>
        <a:bodyPr/>
        <a:lstStyle/>
        <a:p>
          <a:pPr>
            <a:lnSpc>
              <a:spcPct val="150000"/>
            </a:lnSpc>
          </a:pPr>
          <a:r>
            <a:rPr lang="en-US" sz="25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Ownership Structure</a:t>
          </a:r>
          <a:endParaRPr lang="en-GB" sz="25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9164768E-12C1-474B-B734-3DC37D787825}" type="sibTrans" cxnId="{4B9AE092-5064-4F67-99D7-6CE4FC409C6E}">
      <dgm:prSet/>
      <dgm:spPr/>
      <dgm:t>
        <a:bodyPr/>
        <a:lstStyle/>
        <a:p>
          <a:endParaRPr lang="en-GB"/>
        </a:p>
      </dgm:t>
    </dgm:pt>
    <dgm:pt modelId="{57206E8D-5AAD-403C-A0CB-5E246C17A536}" type="parTrans" cxnId="{4B9AE092-5064-4F67-99D7-6CE4FC409C6E}">
      <dgm:prSet/>
      <dgm:spPr/>
      <dgm:t>
        <a:bodyPr/>
        <a:lstStyle/>
        <a:p>
          <a:endParaRPr lang="en-GB"/>
        </a:p>
      </dgm:t>
    </dgm:pt>
    <dgm:pt modelId="{1963D05E-4D24-4162-AFAA-F41C68BBA7ED}" type="sibTrans" cxnId="{5B6E4E0A-DD3F-4A1F-B294-C023C3F08FC9}">
      <dgm:prSet/>
      <dgm:spPr/>
      <dgm:t>
        <a:bodyPr/>
        <a:lstStyle/>
        <a:p>
          <a:endParaRPr lang="en-GB"/>
        </a:p>
      </dgm:t>
    </dgm:pt>
    <dgm:pt modelId="{F94E4302-E3D3-4E16-A2E8-080DC168A051}" type="parTrans" cxnId="{5B6E4E0A-DD3F-4A1F-B294-C023C3F08FC9}">
      <dgm:prSet/>
      <dgm:spPr/>
      <dgm:t>
        <a:bodyPr/>
        <a:lstStyle/>
        <a:p>
          <a:endParaRPr lang="en-GB"/>
        </a:p>
      </dgm:t>
    </dgm:pt>
    <dgm:pt modelId="{B3703513-90EC-48AD-BE27-11AFA0C363FC}" type="sibTrans" cxnId="{85E130A2-2479-4B73-BC11-A1DCB7D4E31A}">
      <dgm:prSet/>
      <dgm:spPr/>
      <dgm:t>
        <a:bodyPr/>
        <a:lstStyle/>
        <a:p>
          <a:endParaRPr lang="en-GB"/>
        </a:p>
      </dgm:t>
    </dgm:pt>
    <dgm:pt modelId="{B9979A0C-9106-4907-BA1D-EDAD379E2401}" type="parTrans" cxnId="{85E130A2-2479-4B73-BC11-A1DCB7D4E31A}">
      <dgm:prSet/>
      <dgm:spPr/>
      <dgm:t>
        <a:bodyPr/>
        <a:lstStyle/>
        <a:p>
          <a:endParaRPr lang="en-GB"/>
        </a:p>
      </dgm:t>
    </dgm:pt>
    <dgm:pt modelId="{999600C1-B6B5-4C75-B0FF-70319D399C20}" type="sibTrans" cxnId="{BFC7D5AD-D650-44FE-B815-D45C993EE422}">
      <dgm:prSet/>
      <dgm:spPr/>
      <dgm:t>
        <a:bodyPr/>
        <a:lstStyle/>
        <a:p>
          <a:endParaRPr lang="en-GB"/>
        </a:p>
      </dgm:t>
    </dgm:pt>
    <dgm:pt modelId="{C66C59DB-0DDF-4B04-82CD-E6458719805B}" type="parTrans" cxnId="{BFC7D5AD-D650-44FE-B815-D45C993EE422}">
      <dgm:prSet/>
      <dgm:spPr/>
      <dgm:t>
        <a:bodyPr/>
        <a:lstStyle/>
        <a:p>
          <a:endParaRPr lang="en-GB"/>
        </a:p>
      </dgm:t>
    </dgm:pt>
    <dgm:pt modelId="{E1B22577-538D-48AB-87E4-077B7F5B9DCB}" type="sibTrans" cxnId="{7CF8C24A-C521-4D59-B658-44115E30534E}">
      <dgm:prSet/>
      <dgm:spPr/>
      <dgm:t>
        <a:bodyPr/>
        <a:lstStyle/>
        <a:p>
          <a:endParaRPr lang="en-GB"/>
        </a:p>
      </dgm:t>
    </dgm:pt>
    <dgm:pt modelId="{F68A3E0B-2CD5-49ED-93D6-B1855C673CDC}" type="parTrans" cxnId="{7CF8C24A-C521-4D59-B658-44115E30534E}">
      <dgm:prSet/>
      <dgm:spPr/>
      <dgm:t>
        <a:bodyPr/>
        <a:lstStyle/>
        <a:p>
          <a:endParaRPr lang="en-GB"/>
        </a:p>
      </dgm:t>
    </dgm:pt>
    <dgm:pt modelId="{AC65EC44-6729-4ACE-B4F1-2D0947FF784D}" type="sibTrans" cxnId="{939B75B2-385F-4C02-8D07-73913A792D64}">
      <dgm:prSet/>
      <dgm:spPr/>
      <dgm:t>
        <a:bodyPr/>
        <a:lstStyle/>
        <a:p>
          <a:endParaRPr lang="en-GB"/>
        </a:p>
      </dgm:t>
    </dgm:pt>
    <dgm:pt modelId="{249EF564-B5BB-4549-BAC5-0D9A9FFDE1E9}" type="parTrans" cxnId="{939B75B2-385F-4C02-8D07-73913A792D64}">
      <dgm:prSet/>
      <dgm:spPr/>
      <dgm:t>
        <a:bodyPr/>
        <a:lstStyle/>
        <a:p>
          <a:endParaRPr lang="en-GB"/>
        </a:p>
      </dgm:t>
    </dgm:pt>
    <dgm:pt modelId="{B0F30FB1-F11C-4004-97FC-6924202AEA1A}">
      <dgm:prSet custT="1"/>
      <dgm:spPr/>
      <dgm:t>
        <a:bodyPr/>
        <a:lstStyle/>
        <a:p>
          <a:pPr>
            <a:lnSpc>
              <a:spcPct val="150000"/>
            </a:lnSpc>
          </a:pPr>
          <a:r>
            <a:rPr lang="en-US" sz="1400" dirty="0" smtClean="0">
              <a:latin typeface="Arial" panose="020B0604020202020204" pitchFamily="34" charset="0"/>
              <a:cs typeface="Arial" panose="020B0604020202020204" pitchFamily="34" charset="0"/>
            </a:rPr>
            <a:t>Legal Advisors</a:t>
          </a:r>
          <a:endParaRPr lang="en-US" sz="1400" dirty="0">
            <a:latin typeface="Arial" panose="020B0604020202020204" pitchFamily="34" charset="0"/>
            <a:cs typeface="Arial" panose="020B0604020202020204" pitchFamily="34" charset="0"/>
          </a:endParaRPr>
        </a:p>
      </dgm:t>
    </dgm:pt>
    <dgm:pt modelId="{1728FA58-BD5B-4C02-BB10-ED56EACD991F}" type="parTrans" cxnId="{062503F8-4138-4F1D-84D9-D1E8E9613ECD}">
      <dgm:prSet/>
      <dgm:spPr/>
      <dgm:t>
        <a:bodyPr/>
        <a:lstStyle/>
        <a:p>
          <a:endParaRPr lang="en-US"/>
        </a:p>
      </dgm:t>
    </dgm:pt>
    <dgm:pt modelId="{670AC1F0-1DFB-4770-BA4D-E45D070C108B}" type="sibTrans" cxnId="{062503F8-4138-4F1D-84D9-D1E8E9613ECD}">
      <dgm:prSet/>
      <dgm:spPr/>
      <dgm:t>
        <a:bodyPr/>
        <a:lstStyle/>
        <a:p>
          <a:endParaRPr lang="en-US"/>
        </a:p>
      </dgm:t>
    </dgm:pt>
    <dgm:pt modelId="{4C858C87-DFE0-4515-8F8F-1618572AFDC1}" type="pres">
      <dgm:prSet presAssocID="{AEEF4086-56F1-4D82-925F-3C296FBC2E7A}" presName="Name0" presStyleCnt="0">
        <dgm:presLayoutVars>
          <dgm:chMax val="5"/>
          <dgm:chPref val="5"/>
          <dgm:dir/>
          <dgm:animLvl val="lvl"/>
        </dgm:presLayoutVars>
      </dgm:prSet>
      <dgm:spPr/>
      <dgm:t>
        <a:bodyPr/>
        <a:lstStyle/>
        <a:p>
          <a:endParaRPr lang="en-US"/>
        </a:p>
      </dgm:t>
    </dgm:pt>
    <dgm:pt modelId="{48E38626-D538-4F42-AB48-A73C6F0F5639}" type="pres">
      <dgm:prSet presAssocID="{80C9A07D-2B06-415A-88A0-CE2DDBB08C29}" presName="parentText1" presStyleLbl="node1" presStyleIdx="0" presStyleCnt="2" custLinFactNeighborX="-697" custLinFactNeighborY="-1197">
        <dgm:presLayoutVars>
          <dgm:chMax/>
          <dgm:chPref val="3"/>
          <dgm:bulletEnabled val="1"/>
        </dgm:presLayoutVars>
      </dgm:prSet>
      <dgm:spPr/>
      <dgm:t>
        <a:bodyPr/>
        <a:lstStyle/>
        <a:p>
          <a:endParaRPr lang="en-US"/>
        </a:p>
      </dgm:t>
    </dgm:pt>
    <dgm:pt modelId="{F3B3D55D-6FB1-4D2A-BDE1-D1D8AFD2D934}" type="pres">
      <dgm:prSet presAssocID="{80C9A07D-2B06-415A-88A0-CE2DDBB08C29}" presName="childText1" presStyleLbl="solidAlignAcc1" presStyleIdx="0" presStyleCnt="2" custScaleY="133224" custLinFactNeighborX="377" custLinFactNeighborY="15552">
        <dgm:presLayoutVars>
          <dgm:chMax val="0"/>
          <dgm:chPref val="0"/>
          <dgm:bulletEnabled val="1"/>
        </dgm:presLayoutVars>
      </dgm:prSet>
      <dgm:spPr/>
      <dgm:t>
        <a:bodyPr/>
        <a:lstStyle/>
        <a:p>
          <a:endParaRPr lang="en-US"/>
        </a:p>
      </dgm:t>
    </dgm:pt>
    <dgm:pt modelId="{530EF4E0-057B-4A79-9C09-15ABDA385213}" type="pres">
      <dgm:prSet presAssocID="{00CA7D31-1977-4F3B-8995-34DBF1E95F2D}" presName="parentText2" presStyleLbl="node1" presStyleIdx="1" presStyleCnt="2">
        <dgm:presLayoutVars>
          <dgm:chMax/>
          <dgm:chPref val="3"/>
          <dgm:bulletEnabled val="1"/>
        </dgm:presLayoutVars>
      </dgm:prSet>
      <dgm:spPr/>
      <dgm:t>
        <a:bodyPr/>
        <a:lstStyle/>
        <a:p>
          <a:endParaRPr lang="en-US"/>
        </a:p>
      </dgm:t>
    </dgm:pt>
    <dgm:pt modelId="{5B0860CF-8B68-43A2-9C06-382BDC50AFF2}" type="pres">
      <dgm:prSet presAssocID="{00CA7D31-1977-4F3B-8995-34DBF1E95F2D}" presName="childText2" presStyleLbl="solidAlignAcc1" presStyleIdx="1" presStyleCnt="2" custScaleX="93909" custScaleY="142626" custLinFactNeighborX="1192" custLinFactNeighborY="18135">
        <dgm:presLayoutVars>
          <dgm:chMax val="0"/>
          <dgm:chPref val="0"/>
          <dgm:bulletEnabled val="1"/>
        </dgm:presLayoutVars>
      </dgm:prSet>
      <dgm:spPr/>
      <dgm:t>
        <a:bodyPr/>
        <a:lstStyle/>
        <a:p>
          <a:endParaRPr lang="en-US"/>
        </a:p>
      </dgm:t>
    </dgm:pt>
  </dgm:ptLst>
  <dgm:cxnLst>
    <dgm:cxn modelId="{BE18AB5E-2196-4B56-861A-176CE5033015}" type="presOf" srcId="{BDD5D429-19DA-4021-9E0D-30A395D3FE0D}" destId="{5B0860CF-8B68-43A2-9C06-382BDC50AFF2}" srcOrd="0" destOrd="1" presId="urn:microsoft.com/office/officeart/2009/3/layout/IncreasingArrowsProcess"/>
    <dgm:cxn modelId="{97726FC0-26AA-49FB-A43F-D81756E17312}" type="presOf" srcId="{30B744A3-1C92-4A0F-A1D9-010FD0CAFCEA}" destId="{5B0860CF-8B68-43A2-9C06-382BDC50AFF2}" srcOrd="0" destOrd="2" presId="urn:microsoft.com/office/officeart/2009/3/layout/IncreasingArrowsProcess"/>
    <dgm:cxn modelId="{BFC7D5AD-D650-44FE-B815-D45C993EE422}" srcId="{80C9A07D-2B06-415A-88A0-CE2DDBB08C29}" destId="{F5FA96A1-A679-4808-A815-9734C33BFD24}" srcOrd="2" destOrd="0" parTransId="{C66C59DB-0DDF-4B04-82CD-E6458719805B}" sibTransId="{999600C1-B6B5-4C75-B0FF-70319D399C20}"/>
    <dgm:cxn modelId="{8DEB4F60-92BC-4A79-93BB-AD4378AD17E3}" type="presOf" srcId="{806CE579-2536-4E8C-9852-3ED6F3836BE1}" destId="{5B0860CF-8B68-43A2-9C06-382BDC50AFF2}" srcOrd="0" destOrd="3" presId="urn:microsoft.com/office/officeart/2009/3/layout/IncreasingArrowsProcess"/>
    <dgm:cxn modelId="{C4895256-994A-4995-B13F-42FA7E9EA057}" type="presOf" srcId="{76B4652C-0DF3-45C6-A02A-A946B617990E}" destId="{F3B3D55D-6FB1-4D2A-BDE1-D1D8AFD2D934}" srcOrd="0" destOrd="4" presId="urn:microsoft.com/office/officeart/2009/3/layout/IncreasingArrowsProcess"/>
    <dgm:cxn modelId="{062503F8-4138-4F1D-84D9-D1E8E9613ECD}" srcId="{80C9A07D-2B06-415A-88A0-CE2DDBB08C29}" destId="{B0F30FB1-F11C-4004-97FC-6924202AEA1A}" srcOrd="5" destOrd="0" parTransId="{1728FA58-BD5B-4C02-BB10-ED56EACD991F}" sibTransId="{670AC1F0-1DFB-4770-BA4D-E45D070C108B}"/>
    <dgm:cxn modelId="{DA476ED0-BB99-4E57-A51C-8FDC011CA3F8}" type="presOf" srcId="{00CA7D31-1977-4F3B-8995-34DBF1E95F2D}" destId="{530EF4E0-057B-4A79-9C09-15ABDA385213}" srcOrd="0" destOrd="0" presId="urn:microsoft.com/office/officeart/2009/3/layout/IncreasingArrowsProcess"/>
    <dgm:cxn modelId="{8A5267F3-4DBD-4177-AD81-7AF9E97AE683}" type="presOf" srcId="{AEEF4086-56F1-4D82-925F-3C296FBC2E7A}" destId="{4C858C87-DFE0-4515-8F8F-1618572AFDC1}" srcOrd="0" destOrd="0" presId="urn:microsoft.com/office/officeart/2009/3/layout/IncreasingArrowsProcess"/>
    <dgm:cxn modelId="{5B6E4E0A-DD3F-4A1F-B294-C023C3F08FC9}" srcId="{80C9A07D-2B06-415A-88A0-CE2DDBB08C29}" destId="{76B4652C-0DF3-45C6-A02A-A946B617990E}" srcOrd="4" destOrd="0" parTransId="{F94E4302-E3D3-4E16-A2E8-080DC168A051}" sibTransId="{1963D05E-4D24-4162-AFAA-F41C68BBA7ED}"/>
    <dgm:cxn modelId="{4F994564-AC74-4F6B-BA17-57E588FADFC3}" srcId="{BDD5D429-19DA-4021-9E0D-30A395D3FE0D}" destId="{3270DFEA-8F28-4EE2-8D2E-C415E2A7435C}" srcOrd="2" destOrd="0" parTransId="{9700A288-688F-4258-A208-5E53F38A5227}" sibTransId="{19AEEC0B-4C16-475D-84DB-DD2366FED747}"/>
    <dgm:cxn modelId="{85E130A2-2479-4B73-BC11-A1DCB7D4E31A}" srcId="{80C9A07D-2B06-415A-88A0-CE2DDBB08C29}" destId="{440CC94D-B860-4526-9734-BB20AB1A5028}" srcOrd="3" destOrd="0" parTransId="{B9979A0C-9106-4907-BA1D-EDAD379E2401}" sibTransId="{B3703513-90EC-48AD-BE27-11AFA0C363FC}"/>
    <dgm:cxn modelId="{9BC7A7BF-F523-4281-BDC1-C2F560FF8E7D}" type="presOf" srcId="{9EA7A21D-035D-4435-B38C-A6A3BF9EBAF6}" destId="{F3B3D55D-6FB1-4D2A-BDE1-D1D8AFD2D934}" srcOrd="0" destOrd="1" presId="urn:microsoft.com/office/officeart/2009/3/layout/IncreasingArrowsProcess"/>
    <dgm:cxn modelId="{67103CCE-9273-467E-AEBC-3314A4C5FD5F}" srcId="{00CA7D31-1977-4F3B-8995-34DBF1E95F2D}" destId="{BDD5D429-19DA-4021-9E0D-30A395D3FE0D}" srcOrd="1" destOrd="0" parTransId="{271E02E4-5C19-4770-8A6F-2E3263CFF69E}" sibTransId="{EFFAF025-BEF0-4812-93D6-0A509DA6404A}"/>
    <dgm:cxn modelId="{99D0BA1F-9F87-4CD3-8AA2-9758305E5916}" srcId="{BDD5D429-19DA-4021-9E0D-30A395D3FE0D}" destId="{806CE579-2536-4E8C-9852-3ED6F3836BE1}" srcOrd="1" destOrd="0" parTransId="{A9D266BC-6294-47DC-98F4-904B18B3E93A}" sibTransId="{CE66125B-79F1-43C4-A055-07D5720C5948}"/>
    <dgm:cxn modelId="{939B75B2-385F-4C02-8D07-73913A792D64}" srcId="{80C9A07D-2B06-415A-88A0-CE2DDBB08C29}" destId="{F6E9D6E7-B880-4761-A257-BF012B066865}" srcOrd="0" destOrd="0" parTransId="{249EF564-B5BB-4549-BAC5-0D9A9FFDE1E9}" sibTransId="{AC65EC44-6729-4ACE-B4F1-2D0947FF784D}"/>
    <dgm:cxn modelId="{771819CB-4A50-45B5-AACA-7112F3E5AC5A}" srcId="{00CA7D31-1977-4F3B-8995-34DBF1E95F2D}" destId="{C4E2F71A-0948-4ADD-B4BE-C13B941E6B51}" srcOrd="0" destOrd="0" parTransId="{608FBB7D-6536-43CC-84EF-D71E53DC7EC9}" sibTransId="{CCDA4BB1-AF54-4C8E-975B-A91C82D75DE6}"/>
    <dgm:cxn modelId="{36A42C03-9B29-4B02-9DE3-E1B2215E587C}" type="presOf" srcId="{80C9A07D-2B06-415A-88A0-CE2DDBB08C29}" destId="{48E38626-D538-4F42-AB48-A73C6F0F5639}" srcOrd="0" destOrd="0" presId="urn:microsoft.com/office/officeart/2009/3/layout/IncreasingArrowsProcess"/>
    <dgm:cxn modelId="{FE2895E6-4ADC-432B-A4AF-58B2EE27867B}" type="presOf" srcId="{440CC94D-B860-4526-9734-BB20AB1A5028}" destId="{F3B3D55D-6FB1-4D2A-BDE1-D1D8AFD2D934}" srcOrd="0" destOrd="3" presId="urn:microsoft.com/office/officeart/2009/3/layout/IncreasingArrowsProcess"/>
    <dgm:cxn modelId="{4B9AE092-5064-4F67-99D7-6CE4FC409C6E}" srcId="{AEEF4086-56F1-4D82-925F-3C296FBC2E7A}" destId="{80C9A07D-2B06-415A-88A0-CE2DDBB08C29}" srcOrd="0" destOrd="0" parTransId="{57206E8D-5AAD-403C-A0CB-5E246C17A536}" sibTransId="{9164768E-12C1-474B-B734-3DC37D787825}"/>
    <dgm:cxn modelId="{D54A4603-178D-496B-97DE-247113C26261}" type="presOf" srcId="{F5FA96A1-A679-4808-A815-9734C33BFD24}" destId="{F3B3D55D-6FB1-4D2A-BDE1-D1D8AFD2D934}" srcOrd="0" destOrd="2" presId="urn:microsoft.com/office/officeart/2009/3/layout/IncreasingArrowsProcess"/>
    <dgm:cxn modelId="{74F69C57-685F-4A68-B531-4B136416C85E}" type="presOf" srcId="{B0F30FB1-F11C-4004-97FC-6924202AEA1A}" destId="{F3B3D55D-6FB1-4D2A-BDE1-D1D8AFD2D934}" srcOrd="0" destOrd="5" presId="urn:microsoft.com/office/officeart/2009/3/layout/IncreasingArrowsProcess"/>
    <dgm:cxn modelId="{816B347C-3F14-4AE7-BEBA-169C49FC9D63}" type="presOf" srcId="{3270DFEA-8F28-4EE2-8D2E-C415E2A7435C}" destId="{5B0860CF-8B68-43A2-9C06-382BDC50AFF2}" srcOrd="0" destOrd="4" presId="urn:microsoft.com/office/officeart/2009/3/layout/IncreasingArrowsProcess"/>
    <dgm:cxn modelId="{0DCEC7BD-D00C-4151-8755-B590799A2030}" srcId="{AEEF4086-56F1-4D82-925F-3C296FBC2E7A}" destId="{00CA7D31-1977-4F3B-8995-34DBF1E95F2D}" srcOrd="1" destOrd="0" parTransId="{7A3A5D10-2EF6-4EE0-9477-095A6BF63E14}" sibTransId="{81C3CCBB-FECF-4A19-9EB5-09371119CE1F}"/>
    <dgm:cxn modelId="{03081BEB-B03F-42FD-929F-78A967D96ECF}" srcId="{BDD5D429-19DA-4021-9E0D-30A395D3FE0D}" destId="{30B744A3-1C92-4A0F-A1D9-010FD0CAFCEA}" srcOrd="0" destOrd="0" parTransId="{7323DD6B-9FF1-429B-9B6C-1AD4C87EAA3F}" sibTransId="{FD2F5EC6-0552-445A-8268-1C3ABB35A53D}"/>
    <dgm:cxn modelId="{317A6CF9-329C-424E-B07A-DD0A57E8A75C}" type="presOf" srcId="{F6E9D6E7-B880-4761-A257-BF012B066865}" destId="{F3B3D55D-6FB1-4D2A-BDE1-D1D8AFD2D934}" srcOrd="0" destOrd="0" presId="urn:microsoft.com/office/officeart/2009/3/layout/IncreasingArrowsProcess"/>
    <dgm:cxn modelId="{7CF8C24A-C521-4D59-B658-44115E30534E}" srcId="{80C9A07D-2B06-415A-88A0-CE2DDBB08C29}" destId="{9EA7A21D-035D-4435-B38C-A6A3BF9EBAF6}" srcOrd="1" destOrd="0" parTransId="{F68A3E0B-2CD5-49ED-93D6-B1855C673CDC}" sibTransId="{E1B22577-538D-48AB-87E4-077B7F5B9DCB}"/>
    <dgm:cxn modelId="{842BACD9-B316-4030-B368-01B839999DB5}" type="presOf" srcId="{C4E2F71A-0948-4ADD-B4BE-C13B941E6B51}" destId="{5B0860CF-8B68-43A2-9C06-382BDC50AFF2}" srcOrd="0" destOrd="0" presId="urn:microsoft.com/office/officeart/2009/3/layout/IncreasingArrowsProcess"/>
    <dgm:cxn modelId="{56765433-5078-4824-85FE-3E7EB1F89ABB}" type="presParOf" srcId="{4C858C87-DFE0-4515-8F8F-1618572AFDC1}" destId="{48E38626-D538-4F42-AB48-A73C6F0F5639}" srcOrd="0" destOrd="0" presId="urn:microsoft.com/office/officeart/2009/3/layout/IncreasingArrowsProcess"/>
    <dgm:cxn modelId="{E1C53897-CA52-439B-9D1D-B6F388B7A0AB}" type="presParOf" srcId="{4C858C87-DFE0-4515-8F8F-1618572AFDC1}" destId="{F3B3D55D-6FB1-4D2A-BDE1-D1D8AFD2D934}" srcOrd="1" destOrd="0" presId="urn:microsoft.com/office/officeart/2009/3/layout/IncreasingArrowsProcess"/>
    <dgm:cxn modelId="{FEF983D9-31CF-43DE-A5FC-9A17FD7F6874}" type="presParOf" srcId="{4C858C87-DFE0-4515-8F8F-1618572AFDC1}" destId="{530EF4E0-057B-4A79-9C09-15ABDA385213}" srcOrd="2" destOrd="0" presId="urn:microsoft.com/office/officeart/2009/3/layout/IncreasingArrowsProcess"/>
    <dgm:cxn modelId="{8251B919-A6C2-4D12-8B5A-1C6471392EAF}" type="presParOf" srcId="{4C858C87-DFE0-4515-8F8F-1618572AFDC1}" destId="{5B0860CF-8B68-43A2-9C06-382BDC50AFF2}" srcOrd="3" destOrd="0" presId="urn:microsoft.com/office/officeart/2009/3/layout/IncreasingArrowsProcess"/>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B62B1265-5DDE-4E17-B472-600A589C8F70}" type="doc">
      <dgm:prSet loTypeId="urn:microsoft.com/office/officeart/2005/8/layout/hierarchy1" loCatId="hierarchy" qsTypeId="urn:microsoft.com/office/officeart/2005/8/quickstyle/3d4" qsCatId="3D" csTypeId="urn:microsoft.com/office/officeart/2005/8/colors/colorful5" csCatId="colorful" phldr="1"/>
      <dgm:spPr/>
      <dgm:t>
        <a:bodyPr/>
        <a:lstStyle/>
        <a:p>
          <a:endParaRPr lang="en-GB"/>
        </a:p>
      </dgm:t>
    </dgm:pt>
    <dgm:pt modelId="{FF1D1546-DF6E-427B-B09B-A3244946A944}">
      <dgm:prSet phldrT="[Text]"/>
      <dgm:spPr/>
      <dgm:t>
        <a:bodyPr/>
        <a:lstStyle/>
        <a:p>
          <a:r>
            <a:rPr lang="en-US" b="1"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Experienced owner </a:t>
          </a:r>
          <a:endParaRPr lang="en-GB" b="1"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gm:t>
    </dgm:pt>
    <dgm:pt modelId="{2E55AA45-0CD5-4292-83FD-0D072A1A85EC}" type="parTrans" cxnId="{B6D2E3A4-2312-4F9E-90AA-44802560BEA7}">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915E4253-A00E-4CD5-9D19-02D2A6E247EB}" type="sibTrans" cxnId="{B6D2E3A4-2312-4F9E-90AA-44802560BEA7}">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0019A403-281E-4F25-A9C4-E9CFE093C150}">
      <dgm:prSet phldrT="[Text]"/>
      <dgm:spPr/>
      <dgm:t>
        <a:bodyPr/>
        <a:lstStyle/>
        <a:p>
          <a:r>
            <a:rPr lang="en-US" b="1"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Real estate analysts </a:t>
          </a:r>
          <a:endParaRPr lang="en-GB" b="1"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gm:t>
    </dgm:pt>
    <dgm:pt modelId="{B3EC1E47-E1EE-4C9A-898A-7C3441065BBC}" type="parTrans" cxnId="{EBA67056-9A56-45AC-84B6-26771EDCB42A}">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B4C3C9D4-5625-4A02-8547-E8F17BBD9E20}" type="sibTrans" cxnId="{EBA67056-9A56-45AC-84B6-26771EDCB42A}">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79FCF496-7646-41AA-A829-226F5D922436}">
      <dgm:prSet phldrT="[Text]"/>
      <dgm:spPr/>
      <dgm:t>
        <a:bodyPr/>
        <a:lstStyle/>
        <a:p>
          <a:r>
            <a:rPr lang="en-US" b="1"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Marketing professionals </a:t>
          </a:r>
          <a:endParaRPr lang="en-GB" b="1"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gm:t>
    </dgm:pt>
    <dgm:pt modelId="{F43C836E-626C-442B-AE77-7F7CE4543661}" type="parTrans" cxnId="{E7BBAF46-FF19-49A0-A38F-9420F2C86D27}">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1D0EB2BC-6EE5-4C8E-949C-3D04A482A67C}" type="sibTrans" cxnId="{E7BBAF46-FF19-49A0-A38F-9420F2C86D27}">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3259F0B4-D41A-4584-A7FD-56200D24B827}">
      <dgm:prSet phldrT="[Text]" custT="1"/>
      <dgm:spPr/>
      <dgm:t>
        <a:bodyPr/>
        <a:lstStyle/>
        <a:p>
          <a:r>
            <a:rPr lang="en-US" sz="1700" b="1"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IT professionals </a:t>
          </a:r>
          <a:endParaRPr lang="en-GB" sz="1700" b="1"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gm:t>
    </dgm:pt>
    <dgm:pt modelId="{43C68CC7-93A5-47CF-AB1B-FC13F40A9B0F}" type="parTrans" cxnId="{4AB33512-FCF9-4CF1-BDDD-ADAF54255155}">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945808A9-086C-4397-9DB2-0B58650BACB6}" type="sibTrans" cxnId="{4AB33512-FCF9-4CF1-BDDD-ADAF54255155}">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1958D96F-37B6-4368-AC40-74A542A14AF8}">
      <dgm:prSet phldrT="[Text]"/>
      <dgm:spPr/>
      <dgm:t>
        <a:bodyPr/>
        <a:lstStyle/>
        <a:p>
          <a:r>
            <a:rPr lang="en-US" b="1"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Customer support team </a:t>
          </a:r>
          <a:endParaRPr lang="en-GB" b="1"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gm:t>
    </dgm:pt>
    <dgm:pt modelId="{70A0C2F2-BCAF-4D9A-B077-4465F75D6A6A}" type="parTrans" cxnId="{D2073F83-83A1-4ED1-A621-7611362B6945}">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03AD6AFF-DA1C-4C5B-B32A-8686AA63F443}" type="sibTrans" cxnId="{D2073F83-83A1-4ED1-A621-7611362B6945}">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E49EE5AC-5C41-4561-950B-E75CBFF9C6D7}">
      <dgm:prSet phldrT="[Text]" custT="1"/>
      <dgm:spPr/>
      <dgm:t>
        <a:bodyPr/>
        <a:lstStyle/>
        <a:p>
          <a:r>
            <a:rPr lang="en-US" sz="1700" b="1"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External experts </a:t>
          </a:r>
          <a:endParaRPr lang="en-GB" sz="1700" b="1"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gm:t>
    </dgm:pt>
    <dgm:pt modelId="{E2DF9369-C5BB-486A-91D3-98C4812BED8B}" type="parTrans" cxnId="{74E2EBB9-0481-4149-87AF-8487C5844A82}">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C8D62304-C225-4D5F-AFCC-7AC1B467D54C}" type="sibTrans" cxnId="{74E2EBB9-0481-4149-87AF-8487C5844A82}">
      <dgm:prSet/>
      <dgm:spPr/>
      <dgm:t>
        <a:bodyPr/>
        <a:lstStyle/>
        <a:p>
          <a:endParaRPr lang="en-GB" b="1" cap="none" spc="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dgm:t>
    </dgm:pt>
    <dgm:pt modelId="{5CDB80C6-53ED-4B5B-8F2A-6CBE3AF5B8CC}" type="pres">
      <dgm:prSet presAssocID="{B62B1265-5DDE-4E17-B472-600A589C8F70}" presName="hierChild1" presStyleCnt="0">
        <dgm:presLayoutVars>
          <dgm:chPref val="1"/>
          <dgm:dir/>
          <dgm:animOne val="branch"/>
          <dgm:animLvl val="lvl"/>
          <dgm:resizeHandles/>
        </dgm:presLayoutVars>
      </dgm:prSet>
      <dgm:spPr/>
      <dgm:t>
        <a:bodyPr/>
        <a:lstStyle/>
        <a:p>
          <a:endParaRPr lang="en-GB"/>
        </a:p>
      </dgm:t>
    </dgm:pt>
    <dgm:pt modelId="{63429743-334E-4AAA-922C-8978134C150D}" type="pres">
      <dgm:prSet presAssocID="{FF1D1546-DF6E-427B-B09B-A3244946A944}" presName="hierRoot1" presStyleCnt="0"/>
      <dgm:spPr/>
      <dgm:t>
        <a:bodyPr/>
        <a:lstStyle/>
        <a:p>
          <a:endParaRPr lang="en-US"/>
        </a:p>
      </dgm:t>
    </dgm:pt>
    <dgm:pt modelId="{69EDBE1A-2A7F-4C84-88B6-35F320C189AE}" type="pres">
      <dgm:prSet presAssocID="{FF1D1546-DF6E-427B-B09B-A3244946A944}" presName="composite" presStyleCnt="0"/>
      <dgm:spPr/>
      <dgm:t>
        <a:bodyPr/>
        <a:lstStyle/>
        <a:p>
          <a:endParaRPr lang="en-US"/>
        </a:p>
      </dgm:t>
    </dgm:pt>
    <dgm:pt modelId="{420337C2-5A9F-4FDF-99E4-070A55256A0A}" type="pres">
      <dgm:prSet presAssocID="{FF1D1546-DF6E-427B-B09B-A3244946A944}" presName="background" presStyleLbl="node0" presStyleIdx="0" presStyleCnt="1"/>
      <dgm:spPr/>
      <dgm:t>
        <a:bodyPr/>
        <a:lstStyle/>
        <a:p>
          <a:endParaRPr lang="en-US"/>
        </a:p>
      </dgm:t>
    </dgm:pt>
    <dgm:pt modelId="{8364D7A5-C48F-4C06-B533-580EA318A7D9}" type="pres">
      <dgm:prSet presAssocID="{FF1D1546-DF6E-427B-B09B-A3244946A944}" presName="text" presStyleLbl="fgAcc0" presStyleIdx="0" presStyleCnt="1">
        <dgm:presLayoutVars>
          <dgm:chPref val="3"/>
        </dgm:presLayoutVars>
      </dgm:prSet>
      <dgm:spPr/>
      <dgm:t>
        <a:bodyPr/>
        <a:lstStyle/>
        <a:p>
          <a:endParaRPr lang="en-GB"/>
        </a:p>
      </dgm:t>
    </dgm:pt>
    <dgm:pt modelId="{059664DF-C184-4FA4-B50B-9F239A8B2ABD}" type="pres">
      <dgm:prSet presAssocID="{FF1D1546-DF6E-427B-B09B-A3244946A944}" presName="hierChild2" presStyleCnt="0"/>
      <dgm:spPr/>
      <dgm:t>
        <a:bodyPr/>
        <a:lstStyle/>
        <a:p>
          <a:endParaRPr lang="en-US"/>
        </a:p>
      </dgm:t>
    </dgm:pt>
    <dgm:pt modelId="{9ADAB50D-38E2-413D-935C-905C90BA33E4}" type="pres">
      <dgm:prSet presAssocID="{B3EC1E47-E1EE-4C9A-898A-7C3441065BBC}" presName="Name10" presStyleLbl="parChTrans1D2" presStyleIdx="0" presStyleCnt="2"/>
      <dgm:spPr/>
      <dgm:t>
        <a:bodyPr/>
        <a:lstStyle/>
        <a:p>
          <a:endParaRPr lang="en-GB"/>
        </a:p>
      </dgm:t>
    </dgm:pt>
    <dgm:pt modelId="{68519CAF-BA07-4FF7-9C61-8AE8F0F602DE}" type="pres">
      <dgm:prSet presAssocID="{0019A403-281E-4F25-A9C4-E9CFE093C150}" presName="hierRoot2" presStyleCnt="0"/>
      <dgm:spPr/>
      <dgm:t>
        <a:bodyPr/>
        <a:lstStyle/>
        <a:p>
          <a:endParaRPr lang="en-US"/>
        </a:p>
      </dgm:t>
    </dgm:pt>
    <dgm:pt modelId="{22863D6A-E74C-450A-BFE6-46F1A806B428}" type="pres">
      <dgm:prSet presAssocID="{0019A403-281E-4F25-A9C4-E9CFE093C150}" presName="composite2" presStyleCnt="0"/>
      <dgm:spPr/>
      <dgm:t>
        <a:bodyPr/>
        <a:lstStyle/>
        <a:p>
          <a:endParaRPr lang="en-US"/>
        </a:p>
      </dgm:t>
    </dgm:pt>
    <dgm:pt modelId="{76409ACA-62A4-4B03-8AF3-2446CD8901B9}" type="pres">
      <dgm:prSet presAssocID="{0019A403-281E-4F25-A9C4-E9CFE093C150}" presName="background2" presStyleLbl="node2" presStyleIdx="0" presStyleCnt="2"/>
      <dgm:spPr/>
      <dgm:t>
        <a:bodyPr/>
        <a:lstStyle/>
        <a:p>
          <a:endParaRPr lang="en-US"/>
        </a:p>
      </dgm:t>
    </dgm:pt>
    <dgm:pt modelId="{1AF01C37-4ACD-44AC-AC67-86778096D3CB}" type="pres">
      <dgm:prSet presAssocID="{0019A403-281E-4F25-A9C4-E9CFE093C150}" presName="text2" presStyleLbl="fgAcc2" presStyleIdx="0" presStyleCnt="2">
        <dgm:presLayoutVars>
          <dgm:chPref val="3"/>
        </dgm:presLayoutVars>
      </dgm:prSet>
      <dgm:spPr/>
      <dgm:t>
        <a:bodyPr/>
        <a:lstStyle/>
        <a:p>
          <a:endParaRPr lang="en-GB"/>
        </a:p>
      </dgm:t>
    </dgm:pt>
    <dgm:pt modelId="{4B811ED5-3345-44E5-BBB1-34359A88E119}" type="pres">
      <dgm:prSet presAssocID="{0019A403-281E-4F25-A9C4-E9CFE093C150}" presName="hierChild3" presStyleCnt="0"/>
      <dgm:spPr/>
      <dgm:t>
        <a:bodyPr/>
        <a:lstStyle/>
        <a:p>
          <a:endParaRPr lang="en-US"/>
        </a:p>
      </dgm:t>
    </dgm:pt>
    <dgm:pt modelId="{9BBD2822-6AC4-4771-B1D8-E7C6B380412B}" type="pres">
      <dgm:prSet presAssocID="{F43C836E-626C-442B-AE77-7F7CE4543661}" presName="Name17" presStyleLbl="parChTrans1D3" presStyleIdx="0" presStyleCnt="3"/>
      <dgm:spPr/>
      <dgm:t>
        <a:bodyPr/>
        <a:lstStyle/>
        <a:p>
          <a:endParaRPr lang="en-GB"/>
        </a:p>
      </dgm:t>
    </dgm:pt>
    <dgm:pt modelId="{1C220146-A3CD-4EAB-BBC3-24AA97F5C833}" type="pres">
      <dgm:prSet presAssocID="{79FCF496-7646-41AA-A829-226F5D922436}" presName="hierRoot3" presStyleCnt="0"/>
      <dgm:spPr/>
      <dgm:t>
        <a:bodyPr/>
        <a:lstStyle/>
        <a:p>
          <a:endParaRPr lang="en-US"/>
        </a:p>
      </dgm:t>
    </dgm:pt>
    <dgm:pt modelId="{F659834A-2B34-4DB8-8539-7207498D73EF}" type="pres">
      <dgm:prSet presAssocID="{79FCF496-7646-41AA-A829-226F5D922436}" presName="composite3" presStyleCnt="0"/>
      <dgm:spPr/>
      <dgm:t>
        <a:bodyPr/>
        <a:lstStyle/>
        <a:p>
          <a:endParaRPr lang="en-US"/>
        </a:p>
      </dgm:t>
    </dgm:pt>
    <dgm:pt modelId="{F6EC85E9-788C-4E93-9D94-9CC2D78AC365}" type="pres">
      <dgm:prSet presAssocID="{79FCF496-7646-41AA-A829-226F5D922436}" presName="background3" presStyleLbl="node3" presStyleIdx="0" presStyleCnt="3"/>
      <dgm:spPr/>
      <dgm:t>
        <a:bodyPr/>
        <a:lstStyle/>
        <a:p>
          <a:endParaRPr lang="en-US"/>
        </a:p>
      </dgm:t>
    </dgm:pt>
    <dgm:pt modelId="{E3568CDD-0F2E-42ED-B5CC-78FD8A7E7EC2}" type="pres">
      <dgm:prSet presAssocID="{79FCF496-7646-41AA-A829-226F5D922436}" presName="text3" presStyleLbl="fgAcc3" presStyleIdx="0" presStyleCnt="3" custLinFactNeighborX="2160" custLinFactNeighborY="226">
        <dgm:presLayoutVars>
          <dgm:chPref val="3"/>
        </dgm:presLayoutVars>
      </dgm:prSet>
      <dgm:spPr/>
      <dgm:t>
        <a:bodyPr/>
        <a:lstStyle/>
        <a:p>
          <a:endParaRPr lang="en-GB"/>
        </a:p>
      </dgm:t>
    </dgm:pt>
    <dgm:pt modelId="{DC2CEF81-97EC-46CD-B45F-4FDFE0BDA737}" type="pres">
      <dgm:prSet presAssocID="{79FCF496-7646-41AA-A829-226F5D922436}" presName="hierChild4" presStyleCnt="0"/>
      <dgm:spPr/>
      <dgm:t>
        <a:bodyPr/>
        <a:lstStyle/>
        <a:p>
          <a:endParaRPr lang="en-US"/>
        </a:p>
      </dgm:t>
    </dgm:pt>
    <dgm:pt modelId="{ACC3554B-F65F-4915-82AD-D9E2677CB545}" type="pres">
      <dgm:prSet presAssocID="{43C68CC7-93A5-47CF-AB1B-FC13F40A9B0F}" presName="Name17" presStyleLbl="parChTrans1D3" presStyleIdx="1" presStyleCnt="3"/>
      <dgm:spPr/>
      <dgm:t>
        <a:bodyPr/>
        <a:lstStyle/>
        <a:p>
          <a:endParaRPr lang="en-GB"/>
        </a:p>
      </dgm:t>
    </dgm:pt>
    <dgm:pt modelId="{122B77F4-0482-4479-ABD0-58BE2F222435}" type="pres">
      <dgm:prSet presAssocID="{3259F0B4-D41A-4584-A7FD-56200D24B827}" presName="hierRoot3" presStyleCnt="0"/>
      <dgm:spPr/>
      <dgm:t>
        <a:bodyPr/>
        <a:lstStyle/>
        <a:p>
          <a:endParaRPr lang="en-US"/>
        </a:p>
      </dgm:t>
    </dgm:pt>
    <dgm:pt modelId="{389599E1-FCC3-40EB-9387-42A5643324EF}" type="pres">
      <dgm:prSet presAssocID="{3259F0B4-D41A-4584-A7FD-56200D24B827}" presName="composite3" presStyleCnt="0"/>
      <dgm:spPr/>
      <dgm:t>
        <a:bodyPr/>
        <a:lstStyle/>
        <a:p>
          <a:endParaRPr lang="en-US"/>
        </a:p>
      </dgm:t>
    </dgm:pt>
    <dgm:pt modelId="{9467CE3B-2044-469D-9F8C-CED5CAA4DB5E}" type="pres">
      <dgm:prSet presAssocID="{3259F0B4-D41A-4584-A7FD-56200D24B827}" presName="background3" presStyleLbl="node3" presStyleIdx="1" presStyleCnt="3"/>
      <dgm:spPr/>
      <dgm:t>
        <a:bodyPr/>
        <a:lstStyle/>
        <a:p>
          <a:endParaRPr lang="en-US"/>
        </a:p>
      </dgm:t>
    </dgm:pt>
    <dgm:pt modelId="{1E5DF8B5-CCD8-46C7-B963-760B5BE93942}" type="pres">
      <dgm:prSet presAssocID="{3259F0B4-D41A-4584-A7FD-56200D24B827}" presName="text3" presStyleLbl="fgAcc3" presStyleIdx="1" presStyleCnt="3" custScaleX="115336">
        <dgm:presLayoutVars>
          <dgm:chPref val="3"/>
        </dgm:presLayoutVars>
      </dgm:prSet>
      <dgm:spPr/>
      <dgm:t>
        <a:bodyPr/>
        <a:lstStyle/>
        <a:p>
          <a:endParaRPr lang="en-GB"/>
        </a:p>
      </dgm:t>
    </dgm:pt>
    <dgm:pt modelId="{7987CEE9-E84B-4B23-8037-A9CD19E8C8F8}" type="pres">
      <dgm:prSet presAssocID="{3259F0B4-D41A-4584-A7FD-56200D24B827}" presName="hierChild4" presStyleCnt="0"/>
      <dgm:spPr/>
      <dgm:t>
        <a:bodyPr/>
        <a:lstStyle/>
        <a:p>
          <a:endParaRPr lang="en-US"/>
        </a:p>
      </dgm:t>
    </dgm:pt>
    <dgm:pt modelId="{24A1C916-03C3-4848-B084-1CAEFAC27639}" type="pres">
      <dgm:prSet presAssocID="{70A0C2F2-BCAF-4D9A-B077-4465F75D6A6A}" presName="Name10" presStyleLbl="parChTrans1D2" presStyleIdx="1" presStyleCnt="2"/>
      <dgm:spPr/>
      <dgm:t>
        <a:bodyPr/>
        <a:lstStyle/>
        <a:p>
          <a:endParaRPr lang="en-GB"/>
        </a:p>
      </dgm:t>
    </dgm:pt>
    <dgm:pt modelId="{59574569-9193-4E29-95A2-A4E80060F020}" type="pres">
      <dgm:prSet presAssocID="{1958D96F-37B6-4368-AC40-74A542A14AF8}" presName="hierRoot2" presStyleCnt="0"/>
      <dgm:spPr/>
      <dgm:t>
        <a:bodyPr/>
        <a:lstStyle/>
        <a:p>
          <a:endParaRPr lang="en-US"/>
        </a:p>
      </dgm:t>
    </dgm:pt>
    <dgm:pt modelId="{76816274-C5A8-485E-88E1-55EB74497BBF}" type="pres">
      <dgm:prSet presAssocID="{1958D96F-37B6-4368-AC40-74A542A14AF8}" presName="composite2" presStyleCnt="0"/>
      <dgm:spPr/>
      <dgm:t>
        <a:bodyPr/>
        <a:lstStyle/>
        <a:p>
          <a:endParaRPr lang="en-US"/>
        </a:p>
      </dgm:t>
    </dgm:pt>
    <dgm:pt modelId="{34ED6C9E-5A81-44EA-903C-CA5791328D9E}" type="pres">
      <dgm:prSet presAssocID="{1958D96F-37B6-4368-AC40-74A542A14AF8}" presName="background2" presStyleLbl="node2" presStyleIdx="1" presStyleCnt="2"/>
      <dgm:spPr/>
      <dgm:t>
        <a:bodyPr/>
        <a:lstStyle/>
        <a:p>
          <a:endParaRPr lang="en-US"/>
        </a:p>
      </dgm:t>
    </dgm:pt>
    <dgm:pt modelId="{AB7AFA70-CD61-4C91-B0F7-A047DF2B2642}" type="pres">
      <dgm:prSet presAssocID="{1958D96F-37B6-4368-AC40-74A542A14AF8}" presName="text2" presStyleLbl="fgAcc2" presStyleIdx="1" presStyleCnt="2">
        <dgm:presLayoutVars>
          <dgm:chPref val="3"/>
        </dgm:presLayoutVars>
      </dgm:prSet>
      <dgm:spPr/>
      <dgm:t>
        <a:bodyPr/>
        <a:lstStyle/>
        <a:p>
          <a:endParaRPr lang="en-GB"/>
        </a:p>
      </dgm:t>
    </dgm:pt>
    <dgm:pt modelId="{54721FB4-01EC-445F-8756-F41B07DD698E}" type="pres">
      <dgm:prSet presAssocID="{1958D96F-37B6-4368-AC40-74A542A14AF8}" presName="hierChild3" presStyleCnt="0"/>
      <dgm:spPr/>
      <dgm:t>
        <a:bodyPr/>
        <a:lstStyle/>
        <a:p>
          <a:endParaRPr lang="en-US"/>
        </a:p>
      </dgm:t>
    </dgm:pt>
    <dgm:pt modelId="{BBA05C5E-0D0D-4F40-BF78-7A55FC56007E}" type="pres">
      <dgm:prSet presAssocID="{E2DF9369-C5BB-486A-91D3-98C4812BED8B}" presName="Name17" presStyleLbl="parChTrans1D3" presStyleIdx="2" presStyleCnt="3"/>
      <dgm:spPr/>
      <dgm:t>
        <a:bodyPr/>
        <a:lstStyle/>
        <a:p>
          <a:endParaRPr lang="en-GB"/>
        </a:p>
      </dgm:t>
    </dgm:pt>
    <dgm:pt modelId="{53F6F192-2BCB-4793-B881-17B582B615E0}" type="pres">
      <dgm:prSet presAssocID="{E49EE5AC-5C41-4561-950B-E75CBFF9C6D7}" presName="hierRoot3" presStyleCnt="0"/>
      <dgm:spPr/>
      <dgm:t>
        <a:bodyPr/>
        <a:lstStyle/>
        <a:p>
          <a:endParaRPr lang="en-US"/>
        </a:p>
      </dgm:t>
    </dgm:pt>
    <dgm:pt modelId="{39115725-2619-487B-A16D-1B3A96E3A69E}" type="pres">
      <dgm:prSet presAssocID="{E49EE5AC-5C41-4561-950B-E75CBFF9C6D7}" presName="composite3" presStyleCnt="0"/>
      <dgm:spPr/>
      <dgm:t>
        <a:bodyPr/>
        <a:lstStyle/>
        <a:p>
          <a:endParaRPr lang="en-US"/>
        </a:p>
      </dgm:t>
    </dgm:pt>
    <dgm:pt modelId="{3FCB86FA-E958-43D4-A495-1D6543F8605F}" type="pres">
      <dgm:prSet presAssocID="{E49EE5AC-5C41-4561-950B-E75CBFF9C6D7}" presName="background3" presStyleLbl="node3" presStyleIdx="2" presStyleCnt="3"/>
      <dgm:spPr/>
      <dgm:t>
        <a:bodyPr/>
        <a:lstStyle/>
        <a:p>
          <a:endParaRPr lang="en-US"/>
        </a:p>
      </dgm:t>
    </dgm:pt>
    <dgm:pt modelId="{54568DC7-7F15-4663-96C6-A8458B1782E3}" type="pres">
      <dgm:prSet presAssocID="{E49EE5AC-5C41-4561-950B-E75CBFF9C6D7}" presName="text3" presStyleLbl="fgAcc3" presStyleIdx="2" presStyleCnt="3">
        <dgm:presLayoutVars>
          <dgm:chPref val="3"/>
        </dgm:presLayoutVars>
      </dgm:prSet>
      <dgm:spPr/>
      <dgm:t>
        <a:bodyPr/>
        <a:lstStyle/>
        <a:p>
          <a:endParaRPr lang="en-GB"/>
        </a:p>
      </dgm:t>
    </dgm:pt>
    <dgm:pt modelId="{090964BE-0083-45E3-A9BB-225D1F058F16}" type="pres">
      <dgm:prSet presAssocID="{E49EE5AC-5C41-4561-950B-E75CBFF9C6D7}" presName="hierChild4" presStyleCnt="0"/>
      <dgm:spPr/>
      <dgm:t>
        <a:bodyPr/>
        <a:lstStyle/>
        <a:p>
          <a:endParaRPr lang="en-US"/>
        </a:p>
      </dgm:t>
    </dgm:pt>
  </dgm:ptLst>
  <dgm:cxnLst>
    <dgm:cxn modelId="{EBA67056-9A56-45AC-84B6-26771EDCB42A}" srcId="{FF1D1546-DF6E-427B-B09B-A3244946A944}" destId="{0019A403-281E-4F25-A9C4-E9CFE093C150}" srcOrd="0" destOrd="0" parTransId="{B3EC1E47-E1EE-4C9A-898A-7C3441065BBC}" sibTransId="{B4C3C9D4-5625-4A02-8547-E8F17BBD9E20}"/>
    <dgm:cxn modelId="{74E2EBB9-0481-4149-87AF-8487C5844A82}" srcId="{1958D96F-37B6-4368-AC40-74A542A14AF8}" destId="{E49EE5AC-5C41-4561-950B-E75CBFF9C6D7}" srcOrd="0" destOrd="0" parTransId="{E2DF9369-C5BB-486A-91D3-98C4812BED8B}" sibTransId="{C8D62304-C225-4D5F-AFCC-7AC1B467D54C}"/>
    <dgm:cxn modelId="{3CF8EF93-DBEE-4625-8CAA-7492FE7A99C0}" type="presOf" srcId="{0019A403-281E-4F25-A9C4-E9CFE093C150}" destId="{1AF01C37-4ACD-44AC-AC67-86778096D3CB}" srcOrd="0" destOrd="0" presId="urn:microsoft.com/office/officeart/2005/8/layout/hierarchy1"/>
    <dgm:cxn modelId="{4C73C54C-41D3-47D2-9DF4-F8E99A2D6A97}" type="presOf" srcId="{F43C836E-626C-442B-AE77-7F7CE4543661}" destId="{9BBD2822-6AC4-4771-B1D8-E7C6B380412B}" srcOrd="0" destOrd="0" presId="urn:microsoft.com/office/officeart/2005/8/layout/hierarchy1"/>
    <dgm:cxn modelId="{B6D2E3A4-2312-4F9E-90AA-44802560BEA7}" srcId="{B62B1265-5DDE-4E17-B472-600A589C8F70}" destId="{FF1D1546-DF6E-427B-B09B-A3244946A944}" srcOrd="0" destOrd="0" parTransId="{2E55AA45-0CD5-4292-83FD-0D072A1A85EC}" sibTransId="{915E4253-A00E-4CD5-9D19-02D2A6E247EB}"/>
    <dgm:cxn modelId="{4AB33512-FCF9-4CF1-BDDD-ADAF54255155}" srcId="{0019A403-281E-4F25-A9C4-E9CFE093C150}" destId="{3259F0B4-D41A-4584-A7FD-56200D24B827}" srcOrd="1" destOrd="0" parTransId="{43C68CC7-93A5-47CF-AB1B-FC13F40A9B0F}" sibTransId="{945808A9-086C-4397-9DB2-0B58650BACB6}"/>
    <dgm:cxn modelId="{7F002DF1-5CF3-48CD-BAA6-7D1B15455E68}" type="presOf" srcId="{1958D96F-37B6-4368-AC40-74A542A14AF8}" destId="{AB7AFA70-CD61-4C91-B0F7-A047DF2B2642}" srcOrd="0" destOrd="0" presId="urn:microsoft.com/office/officeart/2005/8/layout/hierarchy1"/>
    <dgm:cxn modelId="{1C710300-0C62-462C-833B-8B3587F3C199}" type="presOf" srcId="{43C68CC7-93A5-47CF-AB1B-FC13F40A9B0F}" destId="{ACC3554B-F65F-4915-82AD-D9E2677CB545}" srcOrd="0" destOrd="0" presId="urn:microsoft.com/office/officeart/2005/8/layout/hierarchy1"/>
    <dgm:cxn modelId="{6C1DFDC7-9044-4140-90B8-127003461C0C}" type="presOf" srcId="{FF1D1546-DF6E-427B-B09B-A3244946A944}" destId="{8364D7A5-C48F-4C06-B533-580EA318A7D9}" srcOrd="0" destOrd="0" presId="urn:microsoft.com/office/officeart/2005/8/layout/hierarchy1"/>
    <dgm:cxn modelId="{9CBA284A-AB15-42CB-9F8E-47017BA49BE8}" type="presOf" srcId="{E2DF9369-C5BB-486A-91D3-98C4812BED8B}" destId="{BBA05C5E-0D0D-4F40-BF78-7A55FC56007E}" srcOrd="0" destOrd="0" presId="urn:microsoft.com/office/officeart/2005/8/layout/hierarchy1"/>
    <dgm:cxn modelId="{8130C0CC-188D-4FCB-8ED0-AB03D7A7A315}" type="presOf" srcId="{B62B1265-5DDE-4E17-B472-600A589C8F70}" destId="{5CDB80C6-53ED-4B5B-8F2A-6CBE3AF5B8CC}" srcOrd="0" destOrd="0" presId="urn:microsoft.com/office/officeart/2005/8/layout/hierarchy1"/>
    <dgm:cxn modelId="{923A1B24-3AB9-4333-BF3B-58DEB6981ECE}" type="presOf" srcId="{E49EE5AC-5C41-4561-950B-E75CBFF9C6D7}" destId="{54568DC7-7F15-4663-96C6-A8458B1782E3}" srcOrd="0" destOrd="0" presId="urn:microsoft.com/office/officeart/2005/8/layout/hierarchy1"/>
    <dgm:cxn modelId="{E7BBAF46-FF19-49A0-A38F-9420F2C86D27}" srcId="{0019A403-281E-4F25-A9C4-E9CFE093C150}" destId="{79FCF496-7646-41AA-A829-226F5D922436}" srcOrd="0" destOrd="0" parTransId="{F43C836E-626C-442B-AE77-7F7CE4543661}" sibTransId="{1D0EB2BC-6EE5-4C8E-949C-3D04A482A67C}"/>
    <dgm:cxn modelId="{E66DEF62-44AA-4EA6-ADE3-093A281652E2}" type="presOf" srcId="{70A0C2F2-BCAF-4D9A-B077-4465F75D6A6A}" destId="{24A1C916-03C3-4848-B084-1CAEFAC27639}" srcOrd="0" destOrd="0" presId="urn:microsoft.com/office/officeart/2005/8/layout/hierarchy1"/>
    <dgm:cxn modelId="{D58C51C4-C9EE-43A1-B4AF-A277D4E88CD8}" type="presOf" srcId="{79FCF496-7646-41AA-A829-226F5D922436}" destId="{E3568CDD-0F2E-42ED-B5CC-78FD8A7E7EC2}" srcOrd="0" destOrd="0" presId="urn:microsoft.com/office/officeart/2005/8/layout/hierarchy1"/>
    <dgm:cxn modelId="{0AA84653-296E-4332-B689-36E59DE63DE4}" type="presOf" srcId="{3259F0B4-D41A-4584-A7FD-56200D24B827}" destId="{1E5DF8B5-CCD8-46C7-B963-760B5BE93942}" srcOrd="0" destOrd="0" presId="urn:microsoft.com/office/officeart/2005/8/layout/hierarchy1"/>
    <dgm:cxn modelId="{D2073F83-83A1-4ED1-A621-7611362B6945}" srcId="{FF1D1546-DF6E-427B-B09B-A3244946A944}" destId="{1958D96F-37B6-4368-AC40-74A542A14AF8}" srcOrd="1" destOrd="0" parTransId="{70A0C2F2-BCAF-4D9A-B077-4465F75D6A6A}" sibTransId="{03AD6AFF-DA1C-4C5B-B32A-8686AA63F443}"/>
    <dgm:cxn modelId="{1475D33F-2113-4C1B-90C4-F8B88BAA3716}" type="presOf" srcId="{B3EC1E47-E1EE-4C9A-898A-7C3441065BBC}" destId="{9ADAB50D-38E2-413D-935C-905C90BA33E4}" srcOrd="0" destOrd="0" presId="urn:microsoft.com/office/officeart/2005/8/layout/hierarchy1"/>
    <dgm:cxn modelId="{E6E077EF-B43D-409D-B786-51335B7A2B6E}" type="presParOf" srcId="{5CDB80C6-53ED-4B5B-8F2A-6CBE3AF5B8CC}" destId="{63429743-334E-4AAA-922C-8978134C150D}" srcOrd="0" destOrd="0" presId="urn:microsoft.com/office/officeart/2005/8/layout/hierarchy1"/>
    <dgm:cxn modelId="{163CA961-C602-43DA-95CA-808DF92540AA}" type="presParOf" srcId="{63429743-334E-4AAA-922C-8978134C150D}" destId="{69EDBE1A-2A7F-4C84-88B6-35F320C189AE}" srcOrd="0" destOrd="0" presId="urn:microsoft.com/office/officeart/2005/8/layout/hierarchy1"/>
    <dgm:cxn modelId="{AD06D7CD-C969-4CC9-B637-1D04C3A2B644}" type="presParOf" srcId="{69EDBE1A-2A7F-4C84-88B6-35F320C189AE}" destId="{420337C2-5A9F-4FDF-99E4-070A55256A0A}" srcOrd="0" destOrd="0" presId="urn:microsoft.com/office/officeart/2005/8/layout/hierarchy1"/>
    <dgm:cxn modelId="{E1594C16-843E-49C3-A611-AB53EAFE3E64}" type="presParOf" srcId="{69EDBE1A-2A7F-4C84-88B6-35F320C189AE}" destId="{8364D7A5-C48F-4C06-B533-580EA318A7D9}" srcOrd="1" destOrd="0" presId="urn:microsoft.com/office/officeart/2005/8/layout/hierarchy1"/>
    <dgm:cxn modelId="{542CABD1-1B81-4291-A277-735E56576D6A}" type="presParOf" srcId="{63429743-334E-4AAA-922C-8978134C150D}" destId="{059664DF-C184-4FA4-B50B-9F239A8B2ABD}" srcOrd="1" destOrd="0" presId="urn:microsoft.com/office/officeart/2005/8/layout/hierarchy1"/>
    <dgm:cxn modelId="{D5C3C8D1-8BFC-4D5F-8269-17B4664CF028}" type="presParOf" srcId="{059664DF-C184-4FA4-B50B-9F239A8B2ABD}" destId="{9ADAB50D-38E2-413D-935C-905C90BA33E4}" srcOrd="0" destOrd="0" presId="urn:microsoft.com/office/officeart/2005/8/layout/hierarchy1"/>
    <dgm:cxn modelId="{0734D9D8-4C78-44B3-8665-BC28E8351574}" type="presParOf" srcId="{059664DF-C184-4FA4-B50B-9F239A8B2ABD}" destId="{68519CAF-BA07-4FF7-9C61-8AE8F0F602DE}" srcOrd="1" destOrd="0" presId="urn:microsoft.com/office/officeart/2005/8/layout/hierarchy1"/>
    <dgm:cxn modelId="{DC6ADD1A-2196-4268-A598-CEB1D2527F32}" type="presParOf" srcId="{68519CAF-BA07-4FF7-9C61-8AE8F0F602DE}" destId="{22863D6A-E74C-450A-BFE6-46F1A806B428}" srcOrd="0" destOrd="0" presId="urn:microsoft.com/office/officeart/2005/8/layout/hierarchy1"/>
    <dgm:cxn modelId="{1E7CFF6B-19A1-4F88-B6AF-1BD9A98B0064}" type="presParOf" srcId="{22863D6A-E74C-450A-BFE6-46F1A806B428}" destId="{76409ACA-62A4-4B03-8AF3-2446CD8901B9}" srcOrd="0" destOrd="0" presId="urn:microsoft.com/office/officeart/2005/8/layout/hierarchy1"/>
    <dgm:cxn modelId="{940CAE22-9D16-4B07-B14F-B2B2B92BE490}" type="presParOf" srcId="{22863D6A-E74C-450A-BFE6-46F1A806B428}" destId="{1AF01C37-4ACD-44AC-AC67-86778096D3CB}" srcOrd="1" destOrd="0" presId="urn:microsoft.com/office/officeart/2005/8/layout/hierarchy1"/>
    <dgm:cxn modelId="{ADB9CA2E-FDCA-4569-B508-4772C6F0A864}" type="presParOf" srcId="{68519CAF-BA07-4FF7-9C61-8AE8F0F602DE}" destId="{4B811ED5-3345-44E5-BBB1-34359A88E119}" srcOrd="1" destOrd="0" presId="urn:microsoft.com/office/officeart/2005/8/layout/hierarchy1"/>
    <dgm:cxn modelId="{364EB319-1DE9-490B-8B8B-F566712B45A9}" type="presParOf" srcId="{4B811ED5-3345-44E5-BBB1-34359A88E119}" destId="{9BBD2822-6AC4-4771-B1D8-E7C6B380412B}" srcOrd="0" destOrd="0" presId="urn:microsoft.com/office/officeart/2005/8/layout/hierarchy1"/>
    <dgm:cxn modelId="{B92CD207-14AD-4FB5-9A31-EBB63766C9B7}" type="presParOf" srcId="{4B811ED5-3345-44E5-BBB1-34359A88E119}" destId="{1C220146-A3CD-4EAB-BBC3-24AA97F5C833}" srcOrd="1" destOrd="0" presId="urn:microsoft.com/office/officeart/2005/8/layout/hierarchy1"/>
    <dgm:cxn modelId="{54563438-2EBC-4BAF-A13B-441195D1487B}" type="presParOf" srcId="{1C220146-A3CD-4EAB-BBC3-24AA97F5C833}" destId="{F659834A-2B34-4DB8-8539-7207498D73EF}" srcOrd="0" destOrd="0" presId="urn:microsoft.com/office/officeart/2005/8/layout/hierarchy1"/>
    <dgm:cxn modelId="{0E1DFCBF-8132-4024-9EFB-EE5F30011DD5}" type="presParOf" srcId="{F659834A-2B34-4DB8-8539-7207498D73EF}" destId="{F6EC85E9-788C-4E93-9D94-9CC2D78AC365}" srcOrd="0" destOrd="0" presId="urn:microsoft.com/office/officeart/2005/8/layout/hierarchy1"/>
    <dgm:cxn modelId="{00F4BFC2-29A0-4CC3-8A7C-7423094B5F56}" type="presParOf" srcId="{F659834A-2B34-4DB8-8539-7207498D73EF}" destId="{E3568CDD-0F2E-42ED-B5CC-78FD8A7E7EC2}" srcOrd="1" destOrd="0" presId="urn:microsoft.com/office/officeart/2005/8/layout/hierarchy1"/>
    <dgm:cxn modelId="{250CBA27-229C-40D8-9C89-62713D008A0F}" type="presParOf" srcId="{1C220146-A3CD-4EAB-BBC3-24AA97F5C833}" destId="{DC2CEF81-97EC-46CD-B45F-4FDFE0BDA737}" srcOrd="1" destOrd="0" presId="urn:microsoft.com/office/officeart/2005/8/layout/hierarchy1"/>
    <dgm:cxn modelId="{C1DA1259-2772-4696-A4D1-3B72D0FD80FA}" type="presParOf" srcId="{4B811ED5-3345-44E5-BBB1-34359A88E119}" destId="{ACC3554B-F65F-4915-82AD-D9E2677CB545}" srcOrd="2" destOrd="0" presId="urn:microsoft.com/office/officeart/2005/8/layout/hierarchy1"/>
    <dgm:cxn modelId="{D91FAFF1-C052-48A2-8A43-2DB806BD3A91}" type="presParOf" srcId="{4B811ED5-3345-44E5-BBB1-34359A88E119}" destId="{122B77F4-0482-4479-ABD0-58BE2F222435}" srcOrd="3" destOrd="0" presId="urn:microsoft.com/office/officeart/2005/8/layout/hierarchy1"/>
    <dgm:cxn modelId="{D7C2027C-4ED5-4780-A439-E3682951CE87}" type="presParOf" srcId="{122B77F4-0482-4479-ABD0-58BE2F222435}" destId="{389599E1-FCC3-40EB-9387-42A5643324EF}" srcOrd="0" destOrd="0" presId="urn:microsoft.com/office/officeart/2005/8/layout/hierarchy1"/>
    <dgm:cxn modelId="{8B7BCDB0-A4B6-48FB-AC21-1D93D5EE4485}" type="presParOf" srcId="{389599E1-FCC3-40EB-9387-42A5643324EF}" destId="{9467CE3B-2044-469D-9F8C-CED5CAA4DB5E}" srcOrd="0" destOrd="0" presId="urn:microsoft.com/office/officeart/2005/8/layout/hierarchy1"/>
    <dgm:cxn modelId="{602FCFAF-2539-439D-A18C-D5E2E24EC319}" type="presParOf" srcId="{389599E1-FCC3-40EB-9387-42A5643324EF}" destId="{1E5DF8B5-CCD8-46C7-B963-760B5BE93942}" srcOrd="1" destOrd="0" presId="urn:microsoft.com/office/officeart/2005/8/layout/hierarchy1"/>
    <dgm:cxn modelId="{C753F361-CCF8-40A1-8D76-9C851CE14CFF}" type="presParOf" srcId="{122B77F4-0482-4479-ABD0-58BE2F222435}" destId="{7987CEE9-E84B-4B23-8037-A9CD19E8C8F8}" srcOrd="1" destOrd="0" presId="urn:microsoft.com/office/officeart/2005/8/layout/hierarchy1"/>
    <dgm:cxn modelId="{EA278E7A-6DB4-43FA-8BE7-E00EFA87DE7F}" type="presParOf" srcId="{059664DF-C184-4FA4-B50B-9F239A8B2ABD}" destId="{24A1C916-03C3-4848-B084-1CAEFAC27639}" srcOrd="2" destOrd="0" presId="urn:microsoft.com/office/officeart/2005/8/layout/hierarchy1"/>
    <dgm:cxn modelId="{2ECEA59C-2F54-4A1B-AAF4-D556AE694304}" type="presParOf" srcId="{059664DF-C184-4FA4-B50B-9F239A8B2ABD}" destId="{59574569-9193-4E29-95A2-A4E80060F020}" srcOrd="3" destOrd="0" presId="urn:microsoft.com/office/officeart/2005/8/layout/hierarchy1"/>
    <dgm:cxn modelId="{01CEB51E-BCA9-45E7-8CE9-3F40D75D24EC}" type="presParOf" srcId="{59574569-9193-4E29-95A2-A4E80060F020}" destId="{76816274-C5A8-485E-88E1-55EB74497BBF}" srcOrd="0" destOrd="0" presId="urn:microsoft.com/office/officeart/2005/8/layout/hierarchy1"/>
    <dgm:cxn modelId="{DE0F78C0-4D64-42D8-80A0-CB2C558834EF}" type="presParOf" srcId="{76816274-C5A8-485E-88E1-55EB74497BBF}" destId="{34ED6C9E-5A81-44EA-903C-CA5791328D9E}" srcOrd="0" destOrd="0" presId="urn:microsoft.com/office/officeart/2005/8/layout/hierarchy1"/>
    <dgm:cxn modelId="{70208B41-2BF2-47F8-A155-613F532D4DA5}" type="presParOf" srcId="{76816274-C5A8-485E-88E1-55EB74497BBF}" destId="{AB7AFA70-CD61-4C91-B0F7-A047DF2B2642}" srcOrd="1" destOrd="0" presId="urn:microsoft.com/office/officeart/2005/8/layout/hierarchy1"/>
    <dgm:cxn modelId="{732F27B5-0342-4F39-A83A-69D9FBFF2119}" type="presParOf" srcId="{59574569-9193-4E29-95A2-A4E80060F020}" destId="{54721FB4-01EC-445F-8756-F41B07DD698E}" srcOrd="1" destOrd="0" presId="urn:microsoft.com/office/officeart/2005/8/layout/hierarchy1"/>
    <dgm:cxn modelId="{400A00BB-A15B-4E33-A84D-DD27F0E7E919}" type="presParOf" srcId="{54721FB4-01EC-445F-8756-F41B07DD698E}" destId="{BBA05C5E-0D0D-4F40-BF78-7A55FC56007E}" srcOrd="0" destOrd="0" presId="urn:microsoft.com/office/officeart/2005/8/layout/hierarchy1"/>
    <dgm:cxn modelId="{B80DBECA-68DF-41EE-A150-BC9DC67046F0}" type="presParOf" srcId="{54721FB4-01EC-445F-8756-F41B07DD698E}" destId="{53F6F192-2BCB-4793-B881-17B582B615E0}" srcOrd="1" destOrd="0" presId="urn:microsoft.com/office/officeart/2005/8/layout/hierarchy1"/>
    <dgm:cxn modelId="{9842417D-A2E9-4844-9E86-81E94E5AFF19}" type="presParOf" srcId="{53F6F192-2BCB-4793-B881-17B582B615E0}" destId="{39115725-2619-487B-A16D-1B3A96E3A69E}" srcOrd="0" destOrd="0" presId="urn:microsoft.com/office/officeart/2005/8/layout/hierarchy1"/>
    <dgm:cxn modelId="{E3387866-454B-4F2B-9AD9-9B18AF23D927}" type="presParOf" srcId="{39115725-2619-487B-A16D-1B3A96E3A69E}" destId="{3FCB86FA-E958-43D4-A495-1D6543F8605F}" srcOrd="0" destOrd="0" presId="urn:microsoft.com/office/officeart/2005/8/layout/hierarchy1"/>
    <dgm:cxn modelId="{F17F9D38-5E02-471A-8263-4EA3B7D9A085}" type="presParOf" srcId="{39115725-2619-487B-A16D-1B3A96E3A69E}" destId="{54568DC7-7F15-4663-96C6-A8458B1782E3}" srcOrd="1" destOrd="0" presId="urn:microsoft.com/office/officeart/2005/8/layout/hierarchy1"/>
    <dgm:cxn modelId="{8B6D3453-8440-4CA4-B46B-232508D6BBBF}" type="presParOf" srcId="{53F6F192-2BCB-4793-B881-17B582B615E0}" destId="{090964BE-0083-45E3-A9BB-225D1F058F1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725EFA-5AAB-445E-ADC4-63A2A873E13F}" type="doc">
      <dgm:prSet loTypeId="urn:microsoft.com/office/officeart/2008/layout/HorizontalMultiLevelHierarchy" loCatId="hierarchy" qsTypeId="urn:microsoft.com/office/officeart/2005/8/quickstyle/3d3" qsCatId="3D" csTypeId="urn:microsoft.com/office/officeart/2005/8/colors/accent2_5" csCatId="accent2" phldr="1"/>
      <dgm:spPr/>
      <dgm:t>
        <a:bodyPr/>
        <a:lstStyle/>
        <a:p>
          <a:endParaRPr lang="en-US"/>
        </a:p>
      </dgm:t>
    </dgm:pt>
    <dgm:pt modelId="{7A01EF67-6975-42B2-BEE6-89BB5F145010}">
      <dgm:prSet phldrT="[Text]" custT="1"/>
      <dgm:spPr/>
      <dgm:t>
        <a:bodyPr/>
        <a:lstStyle/>
        <a:p>
          <a:r>
            <a:rPr lang="en-US" sz="2400" dirty="0" smtClean="0">
              <a:latin typeface="Arial" panose="020B0604020202020204" pitchFamily="34" charset="0"/>
              <a:cs typeface="Arial" panose="020B0604020202020204" pitchFamily="34" charset="0"/>
            </a:rPr>
            <a:t>Pros</a:t>
          </a:r>
          <a:endParaRPr lang="en-US" sz="2400" dirty="0">
            <a:latin typeface="Arial" panose="020B0604020202020204" pitchFamily="34" charset="0"/>
            <a:cs typeface="Arial" panose="020B0604020202020204" pitchFamily="34" charset="0"/>
          </a:endParaRPr>
        </a:p>
      </dgm:t>
    </dgm:pt>
    <dgm:pt modelId="{5AE86124-B637-49B0-822C-8AD2A35331DE}" type="parTrans" cxnId="{A3606F0A-2C5A-4E22-B797-EA1FE3C28764}">
      <dgm:prSet/>
      <dgm:spPr/>
      <dgm:t>
        <a:bodyPr/>
        <a:lstStyle/>
        <a:p>
          <a:endParaRPr lang="en-US"/>
        </a:p>
      </dgm:t>
    </dgm:pt>
    <dgm:pt modelId="{E66A2735-9E4F-44D8-848B-ADE638C50A5C}" type="sibTrans" cxnId="{A3606F0A-2C5A-4E22-B797-EA1FE3C28764}">
      <dgm:prSet/>
      <dgm:spPr/>
      <dgm:t>
        <a:bodyPr/>
        <a:lstStyle/>
        <a:p>
          <a:endParaRPr lang="en-US"/>
        </a:p>
      </dgm:t>
    </dgm:pt>
    <dgm:pt modelId="{782F6CED-C86F-4DAE-84ED-DC62484916D0}">
      <dgm:prSet phldrT="[Text]" custT="1"/>
      <dgm:spPr/>
      <dgm:t>
        <a:bodyPr/>
        <a:lstStyle/>
        <a:p>
          <a:r>
            <a:rPr lang="en-US" sz="1800" b="0" cap="none" spc="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High Growth Potential</a:t>
          </a:r>
          <a:endParaRPr lang="en-US" sz="1800" b="0"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dgm:t>
    </dgm:pt>
    <dgm:pt modelId="{2BD93F32-3D70-4A03-99CA-2AC2FBB58C4F}" type="parTrans" cxnId="{B35139DD-1DAC-4641-81C4-70B1B712B806}">
      <dgm:prSet/>
      <dgm:spPr/>
      <dgm:t>
        <a:bodyPr/>
        <a:lstStyle/>
        <a:p>
          <a:endParaRPr lang="en-US"/>
        </a:p>
      </dgm:t>
    </dgm:pt>
    <dgm:pt modelId="{0B3FC056-EEAF-41C5-8DC0-FC7657ED6D5D}" type="sibTrans" cxnId="{B35139DD-1DAC-4641-81C4-70B1B712B806}">
      <dgm:prSet/>
      <dgm:spPr/>
      <dgm:t>
        <a:bodyPr/>
        <a:lstStyle/>
        <a:p>
          <a:endParaRPr lang="en-US"/>
        </a:p>
      </dgm:t>
    </dgm:pt>
    <dgm:pt modelId="{B5C89589-A1D8-49C2-9B77-85E840211AA3}">
      <dgm:prSet phldrT="[Text]" custT="1"/>
      <dgm:spPr/>
      <dgm:t>
        <a:bodyPr/>
        <a:lstStyle/>
        <a:p>
          <a:r>
            <a:rPr lang="en-US" sz="1800" dirty="0" smtClean="0">
              <a:latin typeface="Arial" panose="020B0604020202020204" pitchFamily="34" charset="0"/>
              <a:cs typeface="Arial" panose="020B0604020202020204" pitchFamily="34" charset="0"/>
            </a:rPr>
            <a:t>Diversified Investment</a:t>
          </a:r>
          <a:endParaRPr lang="en-US" sz="1800" dirty="0">
            <a:latin typeface="Arial" panose="020B0604020202020204" pitchFamily="34" charset="0"/>
            <a:cs typeface="Arial" panose="020B0604020202020204" pitchFamily="34" charset="0"/>
          </a:endParaRPr>
        </a:p>
      </dgm:t>
    </dgm:pt>
    <dgm:pt modelId="{0EC654FB-AF9D-418A-A666-3787EC3709AD}" type="parTrans" cxnId="{0DD9F463-E546-4F78-BFB3-602B7974B31F}">
      <dgm:prSet/>
      <dgm:spPr/>
      <dgm:t>
        <a:bodyPr/>
        <a:lstStyle/>
        <a:p>
          <a:endParaRPr lang="en-US"/>
        </a:p>
      </dgm:t>
    </dgm:pt>
    <dgm:pt modelId="{176DA49A-2F6A-4B2A-BC0F-7461C0DEF080}" type="sibTrans" cxnId="{0DD9F463-E546-4F78-BFB3-602B7974B31F}">
      <dgm:prSet/>
      <dgm:spPr/>
      <dgm:t>
        <a:bodyPr/>
        <a:lstStyle/>
        <a:p>
          <a:endParaRPr lang="en-US"/>
        </a:p>
      </dgm:t>
    </dgm:pt>
    <dgm:pt modelId="{F880007C-D3B3-4BAB-BAD6-3CBBAD7BC135}">
      <dgm:prSet phldrT="[Text]" custT="1"/>
      <dgm:spPr/>
      <dgm:t>
        <a:bodyPr/>
        <a:lstStyle/>
        <a:p>
          <a:r>
            <a:rPr lang="en-US" sz="1800" dirty="0" smtClean="0">
              <a:latin typeface="Arial" panose="020B0604020202020204" pitchFamily="34" charset="0"/>
              <a:cs typeface="Arial" panose="020B0604020202020204" pitchFamily="34" charset="0"/>
            </a:rPr>
            <a:t>Accessible Market</a:t>
          </a:r>
          <a:endParaRPr lang="en-US" sz="1800" dirty="0">
            <a:latin typeface="Arial" panose="020B0604020202020204" pitchFamily="34" charset="0"/>
            <a:cs typeface="Arial" panose="020B0604020202020204" pitchFamily="34" charset="0"/>
          </a:endParaRPr>
        </a:p>
      </dgm:t>
    </dgm:pt>
    <dgm:pt modelId="{C7663992-7FC0-470E-B292-07D2C90D65C0}" type="parTrans" cxnId="{BB94C942-4F13-47AF-9464-8160F3D69D1E}">
      <dgm:prSet/>
      <dgm:spPr/>
      <dgm:t>
        <a:bodyPr/>
        <a:lstStyle/>
        <a:p>
          <a:endParaRPr lang="en-US"/>
        </a:p>
      </dgm:t>
    </dgm:pt>
    <dgm:pt modelId="{75C9C362-D1E2-47E4-8C9B-8CEB73CBC02B}" type="sibTrans" cxnId="{BB94C942-4F13-47AF-9464-8160F3D69D1E}">
      <dgm:prSet/>
      <dgm:spPr/>
      <dgm:t>
        <a:bodyPr/>
        <a:lstStyle/>
        <a:p>
          <a:endParaRPr lang="en-US"/>
        </a:p>
      </dgm:t>
    </dgm:pt>
    <dgm:pt modelId="{EA9F8140-CA5A-492D-930E-F029AAACC92B}">
      <dgm:prSet phldrT="[Text]" custT="1"/>
      <dgm:spPr/>
      <dgm:t>
        <a:bodyPr/>
        <a:lstStyle/>
        <a:p>
          <a:r>
            <a:rPr lang="en-US" sz="1800" dirty="0" smtClean="0">
              <a:latin typeface="Arial" panose="020B0604020202020204" pitchFamily="34" charset="0"/>
              <a:cs typeface="Arial" panose="020B0604020202020204" pitchFamily="34" charset="0"/>
            </a:rPr>
            <a:t>Technological Innovation</a:t>
          </a:r>
          <a:endParaRPr lang="en-US" sz="1800" dirty="0">
            <a:latin typeface="Arial" panose="020B0604020202020204" pitchFamily="34" charset="0"/>
            <a:cs typeface="Arial" panose="020B0604020202020204" pitchFamily="34" charset="0"/>
          </a:endParaRPr>
        </a:p>
      </dgm:t>
    </dgm:pt>
    <dgm:pt modelId="{7F6CD323-2BE8-45DF-9628-A1BFDA78A539}" type="parTrans" cxnId="{852DAFB8-5E30-40D4-91E8-397B19FC8466}">
      <dgm:prSet/>
      <dgm:spPr/>
      <dgm:t>
        <a:bodyPr/>
        <a:lstStyle/>
        <a:p>
          <a:endParaRPr lang="en-US"/>
        </a:p>
      </dgm:t>
    </dgm:pt>
    <dgm:pt modelId="{29E2DB13-6EF4-471A-BB06-ADF13B472119}" type="sibTrans" cxnId="{852DAFB8-5E30-40D4-91E8-397B19FC8466}">
      <dgm:prSet/>
      <dgm:spPr/>
      <dgm:t>
        <a:bodyPr/>
        <a:lstStyle/>
        <a:p>
          <a:endParaRPr lang="en-US"/>
        </a:p>
      </dgm:t>
    </dgm:pt>
    <dgm:pt modelId="{D6DAB1CC-CC9C-4D49-A2F4-76E4FF485827}" type="pres">
      <dgm:prSet presAssocID="{04725EFA-5AAB-445E-ADC4-63A2A873E13F}" presName="Name0" presStyleCnt="0">
        <dgm:presLayoutVars>
          <dgm:chPref val="1"/>
          <dgm:dir/>
          <dgm:animOne val="branch"/>
          <dgm:animLvl val="lvl"/>
          <dgm:resizeHandles val="exact"/>
        </dgm:presLayoutVars>
      </dgm:prSet>
      <dgm:spPr/>
      <dgm:t>
        <a:bodyPr/>
        <a:lstStyle/>
        <a:p>
          <a:endParaRPr lang="en-US"/>
        </a:p>
      </dgm:t>
    </dgm:pt>
    <dgm:pt modelId="{4171C01C-DCBD-43C1-A1A3-73E2C69D6E6E}" type="pres">
      <dgm:prSet presAssocID="{7A01EF67-6975-42B2-BEE6-89BB5F145010}" presName="root1" presStyleCnt="0"/>
      <dgm:spPr/>
      <dgm:t>
        <a:bodyPr/>
        <a:lstStyle/>
        <a:p>
          <a:endParaRPr lang="en-US"/>
        </a:p>
      </dgm:t>
    </dgm:pt>
    <dgm:pt modelId="{A81AB49F-67BC-463F-8AF6-70ECE724D833}" type="pres">
      <dgm:prSet presAssocID="{7A01EF67-6975-42B2-BEE6-89BB5F145010}" presName="LevelOneTextNode" presStyleLbl="node0" presStyleIdx="0" presStyleCnt="1" custLinFactNeighborX="0" custLinFactNeighborY="0">
        <dgm:presLayoutVars>
          <dgm:chPref val="3"/>
        </dgm:presLayoutVars>
      </dgm:prSet>
      <dgm:spPr/>
      <dgm:t>
        <a:bodyPr/>
        <a:lstStyle/>
        <a:p>
          <a:endParaRPr lang="en-US"/>
        </a:p>
      </dgm:t>
    </dgm:pt>
    <dgm:pt modelId="{7D08A020-0F87-460E-A612-FCB98C27487B}" type="pres">
      <dgm:prSet presAssocID="{7A01EF67-6975-42B2-BEE6-89BB5F145010}" presName="level2hierChild" presStyleCnt="0"/>
      <dgm:spPr/>
      <dgm:t>
        <a:bodyPr/>
        <a:lstStyle/>
        <a:p>
          <a:endParaRPr lang="en-US"/>
        </a:p>
      </dgm:t>
    </dgm:pt>
    <dgm:pt modelId="{ECE8239F-8EFB-4317-BD9A-9C3AA6703CDA}" type="pres">
      <dgm:prSet presAssocID="{2BD93F32-3D70-4A03-99CA-2AC2FBB58C4F}" presName="conn2-1" presStyleLbl="parChTrans1D2" presStyleIdx="0" presStyleCnt="4"/>
      <dgm:spPr/>
      <dgm:t>
        <a:bodyPr/>
        <a:lstStyle/>
        <a:p>
          <a:endParaRPr lang="en-US"/>
        </a:p>
      </dgm:t>
    </dgm:pt>
    <dgm:pt modelId="{6DF25EBD-8292-4B07-BE2C-DFA25C37A5CD}" type="pres">
      <dgm:prSet presAssocID="{2BD93F32-3D70-4A03-99CA-2AC2FBB58C4F}" presName="connTx" presStyleLbl="parChTrans1D2" presStyleIdx="0" presStyleCnt="4"/>
      <dgm:spPr/>
      <dgm:t>
        <a:bodyPr/>
        <a:lstStyle/>
        <a:p>
          <a:endParaRPr lang="en-US"/>
        </a:p>
      </dgm:t>
    </dgm:pt>
    <dgm:pt modelId="{7C354D21-4F92-4009-8413-ACC6A83A0C59}" type="pres">
      <dgm:prSet presAssocID="{782F6CED-C86F-4DAE-84ED-DC62484916D0}" presName="root2" presStyleCnt="0"/>
      <dgm:spPr/>
      <dgm:t>
        <a:bodyPr/>
        <a:lstStyle/>
        <a:p>
          <a:endParaRPr lang="en-US"/>
        </a:p>
      </dgm:t>
    </dgm:pt>
    <dgm:pt modelId="{5CB3FD85-E34E-423A-9283-26CFE69C4174}" type="pres">
      <dgm:prSet presAssocID="{782F6CED-C86F-4DAE-84ED-DC62484916D0}" presName="LevelTwoTextNode" presStyleLbl="node2" presStyleIdx="0" presStyleCnt="4">
        <dgm:presLayoutVars>
          <dgm:chPref val="3"/>
        </dgm:presLayoutVars>
      </dgm:prSet>
      <dgm:spPr/>
      <dgm:t>
        <a:bodyPr/>
        <a:lstStyle/>
        <a:p>
          <a:endParaRPr lang="en-US"/>
        </a:p>
      </dgm:t>
    </dgm:pt>
    <dgm:pt modelId="{02E343C5-EF49-4B0B-8699-8D84C1E0152B}" type="pres">
      <dgm:prSet presAssocID="{782F6CED-C86F-4DAE-84ED-DC62484916D0}" presName="level3hierChild" presStyleCnt="0"/>
      <dgm:spPr/>
      <dgm:t>
        <a:bodyPr/>
        <a:lstStyle/>
        <a:p>
          <a:endParaRPr lang="en-US"/>
        </a:p>
      </dgm:t>
    </dgm:pt>
    <dgm:pt modelId="{E03B9DB9-C8E6-4D82-BECD-8A6DE4442D56}" type="pres">
      <dgm:prSet presAssocID="{0EC654FB-AF9D-418A-A666-3787EC3709AD}" presName="conn2-1" presStyleLbl="parChTrans1D2" presStyleIdx="1" presStyleCnt="4"/>
      <dgm:spPr/>
      <dgm:t>
        <a:bodyPr/>
        <a:lstStyle/>
        <a:p>
          <a:endParaRPr lang="en-US"/>
        </a:p>
      </dgm:t>
    </dgm:pt>
    <dgm:pt modelId="{382B3884-857B-4385-8AFE-5BF0EB5305AA}" type="pres">
      <dgm:prSet presAssocID="{0EC654FB-AF9D-418A-A666-3787EC3709AD}" presName="connTx" presStyleLbl="parChTrans1D2" presStyleIdx="1" presStyleCnt="4"/>
      <dgm:spPr/>
      <dgm:t>
        <a:bodyPr/>
        <a:lstStyle/>
        <a:p>
          <a:endParaRPr lang="en-US"/>
        </a:p>
      </dgm:t>
    </dgm:pt>
    <dgm:pt modelId="{7B99EB7E-EDB7-4363-8777-F01008D86AEC}" type="pres">
      <dgm:prSet presAssocID="{B5C89589-A1D8-49C2-9B77-85E840211AA3}" presName="root2" presStyleCnt="0"/>
      <dgm:spPr/>
      <dgm:t>
        <a:bodyPr/>
        <a:lstStyle/>
        <a:p>
          <a:endParaRPr lang="en-US"/>
        </a:p>
      </dgm:t>
    </dgm:pt>
    <dgm:pt modelId="{341BA984-7600-4219-9FD4-BD7B3E155006}" type="pres">
      <dgm:prSet presAssocID="{B5C89589-A1D8-49C2-9B77-85E840211AA3}" presName="LevelTwoTextNode" presStyleLbl="node2" presStyleIdx="1" presStyleCnt="4">
        <dgm:presLayoutVars>
          <dgm:chPref val="3"/>
        </dgm:presLayoutVars>
      </dgm:prSet>
      <dgm:spPr/>
      <dgm:t>
        <a:bodyPr/>
        <a:lstStyle/>
        <a:p>
          <a:endParaRPr lang="en-US"/>
        </a:p>
      </dgm:t>
    </dgm:pt>
    <dgm:pt modelId="{809FB732-61E0-48F9-BFF4-DAACD2ECC6B7}" type="pres">
      <dgm:prSet presAssocID="{B5C89589-A1D8-49C2-9B77-85E840211AA3}" presName="level3hierChild" presStyleCnt="0"/>
      <dgm:spPr/>
      <dgm:t>
        <a:bodyPr/>
        <a:lstStyle/>
        <a:p>
          <a:endParaRPr lang="en-US"/>
        </a:p>
      </dgm:t>
    </dgm:pt>
    <dgm:pt modelId="{73525C28-2D3C-4338-B3EB-0EF45A8A3A05}" type="pres">
      <dgm:prSet presAssocID="{C7663992-7FC0-470E-B292-07D2C90D65C0}" presName="conn2-1" presStyleLbl="parChTrans1D2" presStyleIdx="2" presStyleCnt="4"/>
      <dgm:spPr/>
      <dgm:t>
        <a:bodyPr/>
        <a:lstStyle/>
        <a:p>
          <a:endParaRPr lang="en-US"/>
        </a:p>
      </dgm:t>
    </dgm:pt>
    <dgm:pt modelId="{C912912E-EBE9-4D24-8B29-3329C6472815}" type="pres">
      <dgm:prSet presAssocID="{C7663992-7FC0-470E-B292-07D2C90D65C0}" presName="connTx" presStyleLbl="parChTrans1D2" presStyleIdx="2" presStyleCnt="4"/>
      <dgm:spPr/>
      <dgm:t>
        <a:bodyPr/>
        <a:lstStyle/>
        <a:p>
          <a:endParaRPr lang="en-US"/>
        </a:p>
      </dgm:t>
    </dgm:pt>
    <dgm:pt modelId="{81B76B96-E3CE-4E1C-9FCC-2B444EF98783}" type="pres">
      <dgm:prSet presAssocID="{F880007C-D3B3-4BAB-BAD6-3CBBAD7BC135}" presName="root2" presStyleCnt="0"/>
      <dgm:spPr/>
      <dgm:t>
        <a:bodyPr/>
        <a:lstStyle/>
        <a:p>
          <a:endParaRPr lang="en-US"/>
        </a:p>
      </dgm:t>
    </dgm:pt>
    <dgm:pt modelId="{80A3EE79-B104-4B98-8D1E-BF32E8F343C6}" type="pres">
      <dgm:prSet presAssocID="{F880007C-D3B3-4BAB-BAD6-3CBBAD7BC135}" presName="LevelTwoTextNode" presStyleLbl="node2" presStyleIdx="2" presStyleCnt="4">
        <dgm:presLayoutVars>
          <dgm:chPref val="3"/>
        </dgm:presLayoutVars>
      </dgm:prSet>
      <dgm:spPr/>
      <dgm:t>
        <a:bodyPr/>
        <a:lstStyle/>
        <a:p>
          <a:endParaRPr lang="en-US"/>
        </a:p>
      </dgm:t>
    </dgm:pt>
    <dgm:pt modelId="{C868214C-6C13-4852-9B86-0D5C17A3C3F7}" type="pres">
      <dgm:prSet presAssocID="{F880007C-D3B3-4BAB-BAD6-3CBBAD7BC135}" presName="level3hierChild" presStyleCnt="0"/>
      <dgm:spPr/>
      <dgm:t>
        <a:bodyPr/>
        <a:lstStyle/>
        <a:p>
          <a:endParaRPr lang="en-US"/>
        </a:p>
      </dgm:t>
    </dgm:pt>
    <dgm:pt modelId="{5D842645-B02A-4DDC-AFD1-EA0AE087C745}" type="pres">
      <dgm:prSet presAssocID="{7F6CD323-2BE8-45DF-9628-A1BFDA78A539}" presName="conn2-1" presStyleLbl="parChTrans1D2" presStyleIdx="3" presStyleCnt="4"/>
      <dgm:spPr/>
      <dgm:t>
        <a:bodyPr/>
        <a:lstStyle/>
        <a:p>
          <a:endParaRPr lang="en-US"/>
        </a:p>
      </dgm:t>
    </dgm:pt>
    <dgm:pt modelId="{133445C0-CC7E-4408-850E-65A75E81C898}" type="pres">
      <dgm:prSet presAssocID="{7F6CD323-2BE8-45DF-9628-A1BFDA78A539}" presName="connTx" presStyleLbl="parChTrans1D2" presStyleIdx="3" presStyleCnt="4"/>
      <dgm:spPr/>
      <dgm:t>
        <a:bodyPr/>
        <a:lstStyle/>
        <a:p>
          <a:endParaRPr lang="en-US"/>
        </a:p>
      </dgm:t>
    </dgm:pt>
    <dgm:pt modelId="{4270D073-AA36-41EC-B0AD-EEB7DD4B8535}" type="pres">
      <dgm:prSet presAssocID="{EA9F8140-CA5A-492D-930E-F029AAACC92B}" presName="root2" presStyleCnt="0"/>
      <dgm:spPr/>
      <dgm:t>
        <a:bodyPr/>
        <a:lstStyle/>
        <a:p>
          <a:endParaRPr lang="en-US"/>
        </a:p>
      </dgm:t>
    </dgm:pt>
    <dgm:pt modelId="{D9E7D172-228A-4541-9743-44D7298E1447}" type="pres">
      <dgm:prSet presAssocID="{EA9F8140-CA5A-492D-930E-F029AAACC92B}" presName="LevelTwoTextNode" presStyleLbl="node2" presStyleIdx="3" presStyleCnt="4">
        <dgm:presLayoutVars>
          <dgm:chPref val="3"/>
        </dgm:presLayoutVars>
      </dgm:prSet>
      <dgm:spPr/>
      <dgm:t>
        <a:bodyPr/>
        <a:lstStyle/>
        <a:p>
          <a:endParaRPr lang="en-US"/>
        </a:p>
      </dgm:t>
    </dgm:pt>
    <dgm:pt modelId="{2811182A-ED2E-47D6-8823-CF828818CDB3}" type="pres">
      <dgm:prSet presAssocID="{EA9F8140-CA5A-492D-930E-F029AAACC92B}" presName="level3hierChild" presStyleCnt="0"/>
      <dgm:spPr/>
      <dgm:t>
        <a:bodyPr/>
        <a:lstStyle/>
        <a:p>
          <a:endParaRPr lang="en-US"/>
        </a:p>
      </dgm:t>
    </dgm:pt>
  </dgm:ptLst>
  <dgm:cxnLst>
    <dgm:cxn modelId="{B32BC3CC-E524-445F-8629-DD2C00B7C2E3}" type="presOf" srcId="{7F6CD323-2BE8-45DF-9628-A1BFDA78A539}" destId="{133445C0-CC7E-4408-850E-65A75E81C898}" srcOrd="1" destOrd="0" presId="urn:microsoft.com/office/officeart/2008/layout/HorizontalMultiLevelHierarchy"/>
    <dgm:cxn modelId="{DBD0E220-715F-474C-9607-F41D05F1E260}" type="presOf" srcId="{EA9F8140-CA5A-492D-930E-F029AAACC92B}" destId="{D9E7D172-228A-4541-9743-44D7298E1447}" srcOrd="0" destOrd="0" presId="urn:microsoft.com/office/officeart/2008/layout/HorizontalMultiLevelHierarchy"/>
    <dgm:cxn modelId="{3B29ED2C-6BB6-4F6D-BFD2-1A9C41EEADB1}" type="presOf" srcId="{2BD93F32-3D70-4A03-99CA-2AC2FBB58C4F}" destId="{ECE8239F-8EFB-4317-BD9A-9C3AA6703CDA}" srcOrd="0" destOrd="0" presId="urn:microsoft.com/office/officeart/2008/layout/HorizontalMultiLevelHierarchy"/>
    <dgm:cxn modelId="{E03246BB-B5F4-428F-9CA1-5CA7BCC7C8F6}" type="presOf" srcId="{782F6CED-C86F-4DAE-84ED-DC62484916D0}" destId="{5CB3FD85-E34E-423A-9283-26CFE69C4174}" srcOrd="0" destOrd="0" presId="urn:microsoft.com/office/officeart/2008/layout/HorizontalMultiLevelHierarchy"/>
    <dgm:cxn modelId="{852DAFB8-5E30-40D4-91E8-397B19FC8466}" srcId="{7A01EF67-6975-42B2-BEE6-89BB5F145010}" destId="{EA9F8140-CA5A-492D-930E-F029AAACC92B}" srcOrd="3" destOrd="0" parTransId="{7F6CD323-2BE8-45DF-9628-A1BFDA78A539}" sibTransId="{29E2DB13-6EF4-471A-BB06-ADF13B472119}"/>
    <dgm:cxn modelId="{F34104B2-4B10-4F9B-8C95-A371BA572AB8}" type="presOf" srcId="{B5C89589-A1D8-49C2-9B77-85E840211AA3}" destId="{341BA984-7600-4219-9FD4-BD7B3E155006}" srcOrd="0" destOrd="0" presId="urn:microsoft.com/office/officeart/2008/layout/HorizontalMultiLevelHierarchy"/>
    <dgm:cxn modelId="{B35139DD-1DAC-4641-81C4-70B1B712B806}" srcId="{7A01EF67-6975-42B2-BEE6-89BB5F145010}" destId="{782F6CED-C86F-4DAE-84ED-DC62484916D0}" srcOrd="0" destOrd="0" parTransId="{2BD93F32-3D70-4A03-99CA-2AC2FBB58C4F}" sibTransId="{0B3FC056-EEAF-41C5-8DC0-FC7657ED6D5D}"/>
    <dgm:cxn modelId="{EAF608CF-8969-4A87-A66D-52DF68BC92C1}" type="presOf" srcId="{2BD93F32-3D70-4A03-99CA-2AC2FBB58C4F}" destId="{6DF25EBD-8292-4B07-BE2C-DFA25C37A5CD}" srcOrd="1" destOrd="0" presId="urn:microsoft.com/office/officeart/2008/layout/HorizontalMultiLevelHierarchy"/>
    <dgm:cxn modelId="{9295CF1C-5601-47D9-B868-2D8BF7AAC91F}" type="presOf" srcId="{C7663992-7FC0-470E-B292-07D2C90D65C0}" destId="{C912912E-EBE9-4D24-8B29-3329C6472815}" srcOrd="1" destOrd="0" presId="urn:microsoft.com/office/officeart/2008/layout/HorizontalMultiLevelHierarchy"/>
    <dgm:cxn modelId="{D79AF421-487B-4E66-A4F8-6C810F3FB341}" type="presOf" srcId="{7A01EF67-6975-42B2-BEE6-89BB5F145010}" destId="{A81AB49F-67BC-463F-8AF6-70ECE724D833}" srcOrd="0" destOrd="0" presId="urn:microsoft.com/office/officeart/2008/layout/HorizontalMultiLevelHierarchy"/>
    <dgm:cxn modelId="{2FA6D127-38A0-4DDE-8640-B26807A5FC57}" type="presOf" srcId="{F880007C-D3B3-4BAB-BAD6-3CBBAD7BC135}" destId="{80A3EE79-B104-4B98-8D1E-BF32E8F343C6}" srcOrd="0" destOrd="0" presId="urn:microsoft.com/office/officeart/2008/layout/HorizontalMultiLevelHierarchy"/>
    <dgm:cxn modelId="{8B126621-B655-4532-B6C4-C1F942BC7645}" type="presOf" srcId="{0EC654FB-AF9D-418A-A666-3787EC3709AD}" destId="{382B3884-857B-4385-8AFE-5BF0EB5305AA}" srcOrd="1" destOrd="0" presId="urn:microsoft.com/office/officeart/2008/layout/HorizontalMultiLevelHierarchy"/>
    <dgm:cxn modelId="{A3606F0A-2C5A-4E22-B797-EA1FE3C28764}" srcId="{04725EFA-5AAB-445E-ADC4-63A2A873E13F}" destId="{7A01EF67-6975-42B2-BEE6-89BB5F145010}" srcOrd="0" destOrd="0" parTransId="{5AE86124-B637-49B0-822C-8AD2A35331DE}" sibTransId="{E66A2735-9E4F-44D8-848B-ADE638C50A5C}"/>
    <dgm:cxn modelId="{BB94C942-4F13-47AF-9464-8160F3D69D1E}" srcId="{7A01EF67-6975-42B2-BEE6-89BB5F145010}" destId="{F880007C-D3B3-4BAB-BAD6-3CBBAD7BC135}" srcOrd="2" destOrd="0" parTransId="{C7663992-7FC0-470E-B292-07D2C90D65C0}" sibTransId="{75C9C362-D1E2-47E4-8C9B-8CEB73CBC02B}"/>
    <dgm:cxn modelId="{A96F7012-A8B8-40C8-9409-47EF112533B0}" type="presOf" srcId="{7F6CD323-2BE8-45DF-9628-A1BFDA78A539}" destId="{5D842645-B02A-4DDC-AFD1-EA0AE087C745}" srcOrd="0" destOrd="0" presId="urn:microsoft.com/office/officeart/2008/layout/HorizontalMultiLevelHierarchy"/>
    <dgm:cxn modelId="{9A0C172D-43F9-44B6-8416-C965C88DBFC2}" type="presOf" srcId="{0EC654FB-AF9D-418A-A666-3787EC3709AD}" destId="{E03B9DB9-C8E6-4D82-BECD-8A6DE4442D56}" srcOrd="0" destOrd="0" presId="urn:microsoft.com/office/officeart/2008/layout/HorizontalMultiLevelHierarchy"/>
    <dgm:cxn modelId="{929E5B3B-D624-4C52-A026-C49501CED01E}" type="presOf" srcId="{C7663992-7FC0-470E-B292-07D2C90D65C0}" destId="{73525C28-2D3C-4338-B3EB-0EF45A8A3A05}" srcOrd="0" destOrd="0" presId="urn:microsoft.com/office/officeart/2008/layout/HorizontalMultiLevelHierarchy"/>
    <dgm:cxn modelId="{4A62C58F-B6C9-4BFB-B367-B846F90B9067}" type="presOf" srcId="{04725EFA-5AAB-445E-ADC4-63A2A873E13F}" destId="{D6DAB1CC-CC9C-4D49-A2F4-76E4FF485827}" srcOrd="0" destOrd="0" presId="urn:microsoft.com/office/officeart/2008/layout/HorizontalMultiLevelHierarchy"/>
    <dgm:cxn modelId="{0DD9F463-E546-4F78-BFB3-602B7974B31F}" srcId="{7A01EF67-6975-42B2-BEE6-89BB5F145010}" destId="{B5C89589-A1D8-49C2-9B77-85E840211AA3}" srcOrd="1" destOrd="0" parTransId="{0EC654FB-AF9D-418A-A666-3787EC3709AD}" sibTransId="{176DA49A-2F6A-4B2A-BC0F-7461C0DEF080}"/>
    <dgm:cxn modelId="{F36522EC-D988-4160-BC0D-9FAE0C53FA96}" type="presParOf" srcId="{D6DAB1CC-CC9C-4D49-A2F4-76E4FF485827}" destId="{4171C01C-DCBD-43C1-A1A3-73E2C69D6E6E}" srcOrd="0" destOrd="0" presId="urn:microsoft.com/office/officeart/2008/layout/HorizontalMultiLevelHierarchy"/>
    <dgm:cxn modelId="{CDDDE293-5786-44F8-B5F8-87F751FFE832}" type="presParOf" srcId="{4171C01C-DCBD-43C1-A1A3-73E2C69D6E6E}" destId="{A81AB49F-67BC-463F-8AF6-70ECE724D833}" srcOrd="0" destOrd="0" presId="urn:microsoft.com/office/officeart/2008/layout/HorizontalMultiLevelHierarchy"/>
    <dgm:cxn modelId="{F178E6E5-1610-4F8B-B306-148FFD17426B}" type="presParOf" srcId="{4171C01C-DCBD-43C1-A1A3-73E2C69D6E6E}" destId="{7D08A020-0F87-460E-A612-FCB98C27487B}" srcOrd="1" destOrd="0" presId="urn:microsoft.com/office/officeart/2008/layout/HorizontalMultiLevelHierarchy"/>
    <dgm:cxn modelId="{DD5BA69D-4A64-4648-A45C-256D3B5BDA9F}" type="presParOf" srcId="{7D08A020-0F87-460E-A612-FCB98C27487B}" destId="{ECE8239F-8EFB-4317-BD9A-9C3AA6703CDA}" srcOrd="0" destOrd="0" presId="urn:microsoft.com/office/officeart/2008/layout/HorizontalMultiLevelHierarchy"/>
    <dgm:cxn modelId="{6118E6C6-4BCA-47A7-A22A-DEFECB5E7407}" type="presParOf" srcId="{ECE8239F-8EFB-4317-BD9A-9C3AA6703CDA}" destId="{6DF25EBD-8292-4B07-BE2C-DFA25C37A5CD}" srcOrd="0" destOrd="0" presId="urn:microsoft.com/office/officeart/2008/layout/HorizontalMultiLevelHierarchy"/>
    <dgm:cxn modelId="{4C4F55DE-0096-4C57-A3E2-E0AAA5B437BA}" type="presParOf" srcId="{7D08A020-0F87-460E-A612-FCB98C27487B}" destId="{7C354D21-4F92-4009-8413-ACC6A83A0C59}" srcOrd="1" destOrd="0" presId="urn:microsoft.com/office/officeart/2008/layout/HorizontalMultiLevelHierarchy"/>
    <dgm:cxn modelId="{599233B6-B265-4A99-90B8-B86589733366}" type="presParOf" srcId="{7C354D21-4F92-4009-8413-ACC6A83A0C59}" destId="{5CB3FD85-E34E-423A-9283-26CFE69C4174}" srcOrd="0" destOrd="0" presId="urn:microsoft.com/office/officeart/2008/layout/HorizontalMultiLevelHierarchy"/>
    <dgm:cxn modelId="{881A5EE9-995B-4DC8-ABA4-26EB4FEA0E6E}" type="presParOf" srcId="{7C354D21-4F92-4009-8413-ACC6A83A0C59}" destId="{02E343C5-EF49-4B0B-8699-8D84C1E0152B}" srcOrd="1" destOrd="0" presId="urn:microsoft.com/office/officeart/2008/layout/HorizontalMultiLevelHierarchy"/>
    <dgm:cxn modelId="{C78DE1CE-A312-4105-AC5B-B9A45D3D8471}" type="presParOf" srcId="{7D08A020-0F87-460E-A612-FCB98C27487B}" destId="{E03B9DB9-C8E6-4D82-BECD-8A6DE4442D56}" srcOrd="2" destOrd="0" presId="urn:microsoft.com/office/officeart/2008/layout/HorizontalMultiLevelHierarchy"/>
    <dgm:cxn modelId="{F3E1C526-15D7-46BB-B2FC-DFDC44F58DBF}" type="presParOf" srcId="{E03B9DB9-C8E6-4D82-BECD-8A6DE4442D56}" destId="{382B3884-857B-4385-8AFE-5BF0EB5305AA}" srcOrd="0" destOrd="0" presId="urn:microsoft.com/office/officeart/2008/layout/HorizontalMultiLevelHierarchy"/>
    <dgm:cxn modelId="{B4F650C8-4127-4EEF-8216-40DF3CBD1FEA}" type="presParOf" srcId="{7D08A020-0F87-460E-A612-FCB98C27487B}" destId="{7B99EB7E-EDB7-4363-8777-F01008D86AEC}" srcOrd="3" destOrd="0" presId="urn:microsoft.com/office/officeart/2008/layout/HorizontalMultiLevelHierarchy"/>
    <dgm:cxn modelId="{6F896092-DC8A-46CE-B844-BFE4A49F86F7}" type="presParOf" srcId="{7B99EB7E-EDB7-4363-8777-F01008D86AEC}" destId="{341BA984-7600-4219-9FD4-BD7B3E155006}" srcOrd="0" destOrd="0" presId="urn:microsoft.com/office/officeart/2008/layout/HorizontalMultiLevelHierarchy"/>
    <dgm:cxn modelId="{7D50B7B0-1ABC-4527-8794-065B40663452}" type="presParOf" srcId="{7B99EB7E-EDB7-4363-8777-F01008D86AEC}" destId="{809FB732-61E0-48F9-BFF4-DAACD2ECC6B7}" srcOrd="1" destOrd="0" presId="urn:microsoft.com/office/officeart/2008/layout/HorizontalMultiLevelHierarchy"/>
    <dgm:cxn modelId="{53F0ED62-579B-4590-A5CB-ACCEA9C674E9}" type="presParOf" srcId="{7D08A020-0F87-460E-A612-FCB98C27487B}" destId="{73525C28-2D3C-4338-B3EB-0EF45A8A3A05}" srcOrd="4" destOrd="0" presId="urn:microsoft.com/office/officeart/2008/layout/HorizontalMultiLevelHierarchy"/>
    <dgm:cxn modelId="{D3548180-0F74-4BB6-AF20-04A18C8073BA}" type="presParOf" srcId="{73525C28-2D3C-4338-B3EB-0EF45A8A3A05}" destId="{C912912E-EBE9-4D24-8B29-3329C6472815}" srcOrd="0" destOrd="0" presId="urn:microsoft.com/office/officeart/2008/layout/HorizontalMultiLevelHierarchy"/>
    <dgm:cxn modelId="{E067E821-327F-47B1-84DE-6C2639533F89}" type="presParOf" srcId="{7D08A020-0F87-460E-A612-FCB98C27487B}" destId="{81B76B96-E3CE-4E1C-9FCC-2B444EF98783}" srcOrd="5" destOrd="0" presId="urn:microsoft.com/office/officeart/2008/layout/HorizontalMultiLevelHierarchy"/>
    <dgm:cxn modelId="{3A21DDF3-9B3B-4056-9E0F-EDA711C5E5DA}" type="presParOf" srcId="{81B76B96-E3CE-4E1C-9FCC-2B444EF98783}" destId="{80A3EE79-B104-4B98-8D1E-BF32E8F343C6}" srcOrd="0" destOrd="0" presId="urn:microsoft.com/office/officeart/2008/layout/HorizontalMultiLevelHierarchy"/>
    <dgm:cxn modelId="{B2D41709-AA01-447D-8A52-036EBE3B2835}" type="presParOf" srcId="{81B76B96-E3CE-4E1C-9FCC-2B444EF98783}" destId="{C868214C-6C13-4852-9B86-0D5C17A3C3F7}" srcOrd="1" destOrd="0" presId="urn:microsoft.com/office/officeart/2008/layout/HorizontalMultiLevelHierarchy"/>
    <dgm:cxn modelId="{072E8021-EBAE-4C2C-A947-B7F00FDA06CC}" type="presParOf" srcId="{7D08A020-0F87-460E-A612-FCB98C27487B}" destId="{5D842645-B02A-4DDC-AFD1-EA0AE087C745}" srcOrd="6" destOrd="0" presId="urn:microsoft.com/office/officeart/2008/layout/HorizontalMultiLevelHierarchy"/>
    <dgm:cxn modelId="{3BEE148F-521B-4074-BEDE-DA249183E99E}" type="presParOf" srcId="{5D842645-B02A-4DDC-AFD1-EA0AE087C745}" destId="{133445C0-CC7E-4408-850E-65A75E81C898}" srcOrd="0" destOrd="0" presId="urn:microsoft.com/office/officeart/2008/layout/HorizontalMultiLevelHierarchy"/>
    <dgm:cxn modelId="{B870F3F0-1B5A-4473-8F31-F1A050E0FD42}" type="presParOf" srcId="{7D08A020-0F87-460E-A612-FCB98C27487B}" destId="{4270D073-AA36-41EC-B0AD-EEB7DD4B8535}" srcOrd="7" destOrd="0" presId="urn:microsoft.com/office/officeart/2008/layout/HorizontalMultiLevelHierarchy"/>
    <dgm:cxn modelId="{82C0D779-9F12-47D9-B325-4B18B4C140EB}" type="presParOf" srcId="{4270D073-AA36-41EC-B0AD-EEB7DD4B8535}" destId="{D9E7D172-228A-4541-9743-44D7298E1447}" srcOrd="0" destOrd="0" presId="urn:microsoft.com/office/officeart/2008/layout/HorizontalMultiLevelHierarchy"/>
    <dgm:cxn modelId="{93352037-55C2-4F65-943D-9DBBE6CCED84}" type="presParOf" srcId="{4270D073-AA36-41EC-B0AD-EEB7DD4B8535}" destId="{2811182A-ED2E-47D6-8823-CF828818CDB3}"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AE1336-CE4E-4A24-AB10-374BC27BE52C}" type="doc">
      <dgm:prSet loTypeId="urn:microsoft.com/office/officeart/2008/layout/HorizontalMultiLevelHierarchy" loCatId="hierarchy" qsTypeId="urn:microsoft.com/office/officeart/2005/8/quickstyle/simple3" qsCatId="simple" csTypeId="urn:microsoft.com/office/officeart/2005/8/colors/accent1_2" csCatId="accent1" phldr="1"/>
      <dgm:spPr/>
      <dgm:t>
        <a:bodyPr/>
        <a:lstStyle/>
        <a:p>
          <a:endParaRPr lang="en-US"/>
        </a:p>
      </dgm:t>
    </dgm:pt>
    <dgm:pt modelId="{C2960BF4-8DD7-449F-B41F-DA22345804EE}">
      <dgm:prSet phldrT="[Text]" custT="1"/>
      <dgm:spPr/>
      <dgm:t>
        <a:bodyPr/>
        <a:lstStyle/>
        <a:p>
          <a:r>
            <a:rPr lang="en-US" sz="2400" smtClean="0">
              <a:latin typeface="Arial" panose="020B0604020202020204" pitchFamily="34" charset="0"/>
              <a:cs typeface="Arial" panose="020B0604020202020204" pitchFamily="34" charset="0"/>
            </a:rPr>
            <a:t>Cons</a:t>
          </a:r>
          <a:endParaRPr lang="en-US" sz="2400" dirty="0">
            <a:latin typeface="Arial" panose="020B0604020202020204" pitchFamily="34" charset="0"/>
            <a:cs typeface="Arial" panose="020B0604020202020204" pitchFamily="34" charset="0"/>
          </a:endParaRPr>
        </a:p>
      </dgm:t>
    </dgm:pt>
    <dgm:pt modelId="{F7FD5F00-F3F8-4D35-A587-5F57FEDD020A}" type="parTrans" cxnId="{2D6D556B-256A-4C8A-A4E9-CDEF138F80C0}">
      <dgm:prSet/>
      <dgm:spPr/>
      <dgm:t>
        <a:bodyPr/>
        <a:lstStyle/>
        <a:p>
          <a:endParaRPr lang="en-US"/>
        </a:p>
      </dgm:t>
    </dgm:pt>
    <dgm:pt modelId="{1C0E06F8-D328-497D-BB00-D581C32A4A62}" type="sibTrans" cxnId="{2D6D556B-256A-4C8A-A4E9-CDEF138F80C0}">
      <dgm:prSet/>
      <dgm:spPr/>
      <dgm:t>
        <a:bodyPr/>
        <a:lstStyle/>
        <a:p>
          <a:endParaRPr lang="en-US"/>
        </a:p>
      </dgm:t>
    </dgm:pt>
    <dgm:pt modelId="{9C8BC8A5-42E1-4D62-8D59-66BB71BAF746}">
      <dgm:prSet phldrT="[Text]" custT="1"/>
      <dgm:spPr/>
      <dgm:t>
        <a:bodyPr/>
        <a:lstStyle/>
        <a:p>
          <a:r>
            <a:rPr lang="en-US" sz="1800" dirty="0" smtClean="0">
              <a:latin typeface="Arial" panose="020B0604020202020204" pitchFamily="34" charset="0"/>
              <a:cs typeface="Arial" panose="020B0604020202020204" pitchFamily="34" charset="0"/>
            </a:rPr>
            <a:t>Market </a:t>
          </a:r>
          <a:r>
            <a:rPr lang="en-US" sz="1800" dirty="0" smtClean="0">
              <a:latin typeface="Arial" panose="020B0604020202020204" pitchFamily="34" charset="0"/>
              <a:cs typeface="Arial" panose="020B0604020202020204" pitchFamily="34" charset="0"/>
            </a:rPr>
            <a:t>Volatility - </a:t>
          </a:r>
          <a:r>
            <a:rPr lang="en-US" sz="1400" dirty="0" smtClean="0">
              <a:latin typeface="Arial" panose="020B0604020202020204" pitchFamily="34" charset="0"/>
              <a:cs typeface="Arial" panose="020B0604020202020204" pitchFamily="34" charset="0"/>
            </a:rPr>
            <a:t>diversify our investment opportunities </a:t>
          </a:r>
          <a:endParaRPr lang="en-US" sz="1400" dirty="0">
            <a:latin typeface="Arial" panose="020B0604020202020204" pitchFamily="34" charset="0"/>
            <a:cs typeface="Arial" panose="020B0604020202020204" pitchFamily="34" charset="0"/>
          </a:endParaRPr>
        </a:p>
      </dgm:t>
    </dgm:pt>
    <dgm:pt modelId="{4235B8C3-2B92-4411-9529-E0080094F7DF}" type="parTrans" cxnId="{5AB223D5-14FB-4C3C-966B-89A3C921351D}">
      <dgm:prSet/>
      <dgm:spPr/>
      <dgm:t>
        <a:bodyPr/>
        <a:lstStyle/>
        <a:p>
          <a:endParaRPr lang="en-US"/>
        </a:p>
      </dgm:t>
    </dgm:pt>
    <dgm:pt modelId="{F7D4F62A-08B7-4DF7-B872-2D06C152CE8B}" type="sibTrans" cxnId="{5AB223D5-14FB-4C3C-966B-89A3C921351D}">
      <dgm:prSet/>
      <dgm:spPr/>
      <dgm:t>
        <a:bodyPr/>
        <a:lstStyle/>
        <a:p>
          <a:endParaRPr lang="en-US"/>
        </a:p>
      </dgm:t>
    </dgm:pt>
    <dgm:pt modelId="{D7B95C73-1FB8-4437-9410-91BF885F1F4E}">
      <dgm:prSet phldrT="[Text]" custT="1"/>
      <dgm:spPr/>
      <dgm:t>
        <a:bodyPr/>
        <a:lstStyle/>
        <a:p>
          <a:r>
            <a:rPr lang="en-US" sz="1800" dirty="0" smtClean="0">
              <a:latin typeface="Arial" panose="020B0604020202020204" pitchFamily="34" charset="0"/>
              <a:cs typeface="Arial" panose="020B0604020202020204" pitchFamily="34" charset="0"/>
            </a:rPr>
            <a:t>Regulatory </a:t>
          </a:r>
          <a:r>
            <a:rPr lang="en-US" sz="1800" dirty="0" smtClean="0">
              <a:latin typeface="Arial" panose="020B0604020202020204" pitchFamily="34" charset="0"/>
              <a:cs typeface="Arial" panose="020B0604020202020204" pitchFamily="34" charset="0"/>
            </a:rPr>
            <a:t>Risks</a:t>
          </a:r>
          <a:r>
            <a:rPr lang="en-US" sz="1400" dirty="0" smtClean="0">
              <a:latin typeface="Arial" panose="020B0604020202020204" pitchFamily="34" charset="0"/>
              <a:cs typeface="Arial" panose="020B0604020202020204" pitchFamily="34" charset="0"/>
            </a:rPr>
            <a:t>-engage legal advisors</a:t>
          </a:r>
          <a:endParaRPr lang="en-US" sz="1400" dirty="0">
            <a:latin typeface="Arial" panose="020B0604020202020204" pitchFamily="34" charset="0"/>
            <a:cs typeface="Arial" panose="020B0604020202020204" pitchFamily="34" charset="0"/>
          </a:endParaRPr>
        </a:p>
      </dgm:t>
    </dgm:pt>
    <dgm:pt modelId="{CDF33F5B-F53B-4717-B07C-13B81D2C5CC3}" type="parTrans" cxnId="{D8E99F58-8C93-49E9-959E-FCB010CB2CB6}">
      <dgm:prSet/>
      <dgm:spPr/>
      <dgm:t>
        <a:bodyPr/>
        <a:lstStyle/>
        <a:p>
          <a:endParaRPr lang="en-US"/>
        </a:p>
      </dgm:t>
    </dgm:pt>
    <dgm:pt modelId="{9C43F93E-9E1F-4A2F-BC36-7B3372DE2552}" type="sibTrans" cxnId="{D8E99F58-8C93-49E9-959E-FCB010CB2CB6}">
      <dgm:prSet/>
      <dgm:spPr/>
      <dgm:t>
        <a:bodyPr/>
        <a:lstStyle/>
        <a:p>
          <a:endParaRPr lang="en-US"/>
        </a:p>
      </dgm:t>
    </dgm:pt>
    <dgm:pt modelId="{6BFDE140-6F7F-4443-8019-E5C76F06F8C2}">
      <dgm:prSet phldrT="[Text]" custT="1"/>
      <dgm:spPr/>
      <dgm:t>
        <a:bodyPr/>
        <a:lstStyle/>
        <a:p>
          <a:r>
            <a:rPr lang="en-US" sz="1800" dirty="0" smtClean="0">
              <a:latin typeface="Arial" panose="020B0604020202020204" pitchFamily="34" charset="0"/>
              <a:cs typeface="Arial" panose="020B0604020202020204" pitchFamily="34" charset="0"/>
            </a:rPr>
            <a:t>Competition- </a:t>
          </a:r>
          <a:r>
            <a:rPr lang="en-US" sz="1400" dirty="0" smtClean="0">
              <a:latin typeface="Arial" panose="020B0604020202020204" pitchFamily="34" charset="0"/>
              <a:cs typeface="Arial" panose="020B0604020202020204" pitchFamily="34" charset="0"/>
            </a:rPr>
            <a:t>continuous improvement</a:t>
          </a:r>
          <a:endParaRPr lang="en-US" sz="1400" dirty="0">
            <a:latin typeface="Arial" panose="020B0604020202020204" pitchFamily="34" charset="0"/>
            <a:cs typeface="Arial" panose="020B0604020202020204" pitchFamily="34" charset="0"/>
          </a:endParaRPr>
        </a:p>
      </dgm:t>
    </dgm:pt>
    <dgm:pt modelId="{0B01CDBE-F947-4FAD-A934-431D2C815F80}" type="parTrans" cxnId="{5D5304AF-5045-42BF-A207-5A05B45BD376}">
      <dgm:prSet/>
      <dgm:spPr/>
      <dgm:t>
        <a:bodyPr/>
        <a:lstStyle/>
        <a:p>
          <a:endParaRPr lang="en-US"/>
        </a:p>
      </dgm:t>
    </dgm:pt>
    <dgm:pt modelId="{68E4DB58-441D-42D2-BB05-249238593DF5}" type="sibTrans" cxnId="{5D5304AF-5045-42BF-A207-5A05B45BD376}">
      <dgm:prSet/>
      <dgm:spPr/>
      <dgm:t>
        <a:bodyPr/>
        <a:lstStyle/>
        <a:p>
          <a:endParaRPr lang="en-US"/>
        </a:p>
      </dgm:t>
    </dgm:pt>
    <dgm:pt modelId="{657AD342-705A-465B-B288-650AA3D2EA1C}" type="pres">
      <dgm:prSet presAssocID="{0DAE1336-CE4E-4A24-AB10-374BC27BE52C}" presName="Name0" presStyleCnt="0">
        <dgm:presLayoutVars>
          <dgm:chPref val="1"/>
          <dgm:dir/>
          <dgm:animOne val="branch"/>
          <dgm:animLvl val="lvl"/>
          <dgm:resizeHandles val="exact"/>
        </dgm:presLayoutVars>
      </dgm:prSet>
      <dgm:spPr/>
      <dgm:t>
        <a:bodyPr/>
        <a:lstStyle/>
        <a:p>
          <a:endParaRPr lang="en-US"/>
        </a:p>
      </dgm:t>
    </dgm:pt>
    <dgm:pt modelId="{ED37C4BB-F193-471F-A862-0ACCBF12F9EE}" type="pres">
      <dgm:prSet presAssocID="{C2960BF4-8DD7-449F-B41F-DA22345804EE}" presName="root1" presStyleCnt="0"/>
      <dgm:spPr/>
    </dgm:pt>
    <dgm:pt modelId="{46C3829C-BD5C-40B7-9F5A-6B1D9B0D868E}" type="pres">
      <dgm:prSet presAssocID="{C2960BF4-8DD7-449F-B41F-DA22345804EE}" presName="LevelOneTextNode" presStyleLbl="node0" presStyleIdx="0" presStyleCnt="1">
        <dgm:presLayoutVars>
          <dgm:chPref val="3"/>
        </dgm:presLayoutVars>
      </dgm:prSet>
      <dgm:spPr/>
      <dgm:t>
        <a:bodyPr/>
        <a:lstStyle/>
        <a:p>
          <a:endParaRPr lang="en-US"/>
        </a:p>
      </dgm:t>
    </dgm:pt>
    <dgm:pt modelId="{E9E42987-1AB9-4598-B55F-F06C538ECE1C}" type="pres">
      <dgm:prSet presAssocID="{C2960BF4-8DD7-449F-B41F-DA22345804EE}" presName="level2hierChild" presStyleCnt="0"/>
      <dgm:spPr/>
    </dgm:pt>
    <dgm:pt modelId="{CB054079-4C0F-44F4-8AC4-674AA9F15388}" type="pres">
      <dgm:prSet presAssocID="{4235B8C3-2B92-4411-9529-E0080094F7DF}" presName="conn2-1" presStyleLbl="parChTrans1D2" presStyleIdx="0" presStyleCnt="3"/>
      <dgm:spPr/>
      <dgm:t>
        <a:bodyPr/>
        <a:lstStyle/>
        <a:p>
          <a:endParaRPr lang="en-US"/>
        </a:p>
      </dgm:t>
    </dgm:pt>
    <dgm:pt modelId="{B0B08930-9C7A-4B88-B8A0-46D6FBE80369}" type="pres">
      <dgm:prSet presAssocID="{4235B8C3-2B92-4411-9529-E0080094F7DF}" presName="connTx" presStyleLbl="parChTrans1D2" presStyleIdx="0" presStyleCnt="3"/>
      <dgm:spPr/>
      <dgm:t>
        <a:bodyPr/>
        <a:lstStyle/>
        <a:p>
          <a:endParaRPr lang="en-US"/>
        </a:p>
      </dgm:t>
    </dgm:pt>
    <dgm:pt modelId="{53E13C8F-4194-4799-8376-54435BE81934}" type="pres">
      <dgm:prSet presAssocID="{9C8BC8A5-42E1-4D62-8D59-66BB71BAF746}" presName="root2" presStyleCnt="0"/>
      <dgm:spPr/>
    </dgm:pt>
    <dgm:pt modelId="{05F426FE-A433-46E7-B212-687D5751E0E5}" type="pres">
      <dgm:prSet presAssocID="{9C8BC8A5-42E1-4D62-8D59-66BB71BAF746}" presName="LevelTwoTextNode" presStyleLbl="node2" presStyleIdx="0" presStyleCnt="3">
        <dgm:presLayoutVars>
          <dgm:chPref val="3"/>
        </dgm:presLayoutVars>
      </dgm:prSet>
      <dgm:spPr/>
      <dgm:t>
        <a:bodyPr/>
        <a:lstStyle/>
        <a:p>
          <a:endParaRPr lang="en-US"/>
        </a:p>
      </dgm:t>
    </dgm:pt>
    <dgm:pt modelId="{7F6ED01E-8229-40F2-A7B1-D4D4E4453FC6}" type="pres">
      <dgm:prSet presAssocID="{9C8BC8A5-42E1-4D62-8D59-66BB71BAF746}" presName="level3hierChild" presStyleCnt="0"/>
      <dgm:spPr/>
    </dgm:pt>
    <dgm:pt modelId="{590A3B20-4DE9-4329-8A9C-E9D8E98B2B37}" type="pres">
      <dgm:prSet presAssocID="{CDF33F5B-F53B-4717-B07C-13B81D2C5CC3}" presName="conn2-1" presStyleLbl="parChTrans1D2" presStyleIdx="1" presStyleCnt="3"/>
      <dgm:spPr/>
      <dgm:t>
        <a:bodyPr/>
        <a:lstStyle/>
        <a:p>
          <a:endParaRPr lang="en-US"/>
        </a:p>
      </dgm:t>
    </dgm:pt>
    <dgm:pt modelId="{13481E30-D09E-4A07-A56E-DCF27121DD94}" type="pres">
      <dgm:prSet presAssocID="{CDF33F5B-F53B-4717-B07C-13B81D2C5CC3}" presName="connTx" presStyleLbl="parChTrans1D2" presStyleIdx="1" presStyleCnt="3"/>
      <dgm:spPr/>
      <dgm:t>
        <a:bodyPr/>
        <a:lstStyle/>
        <a:p>
          <a:endParaRPr lang="en-US"/>
        </a:p>
      </dgm:t>
    </dgm:pt>
    <dgm:pt modelId="{FBC098A4-AD7D-4705-BD52-3E40C137DF59}" type="pres">
      <dgm:prSet presAssocID="{D7B95C73-1FB8-4437-9410-91BF885F1F4E}" presName="root2" presStyleCnt="0"/>
      <dgm:spPr/>
    </dgm:pt>
    <dgm:pt modelId="{3D0E2255-E840-4637-8092-328A23EF2074}" type="pres">
      <dgm:prSet presAssocID="{D7B95C73-1FB8-4437-9410-91BF885F1F4E}" presName="LevelTwoTextNode" presStyleLbl="node2" presStyleIdx="1" presStyleCnt="3">
        <dgm:presLayoutVars>
          <dgm:chPref val="3"/>
        </dgm:presLayoutVars>
      </dgm:prSet>
      <dgm:spPr/>
      <dgm:t>
        <a:bodyPr/>
        <a:lstStyle/>
        <a:p>
          <a:endParaRPr lang="en-US"/>
        </a:p>
      </dgm:t>
    </dgm:pt>
    <dgm:pt modelId="{14F3BD5E-0B20-4F02-8610-4F14B14CDD8E}" type="pres">
      <dgm:prSet presAssocID="{D7B95C73-1FB8-4437-9410-91BF885F1F4E}" presName="level3hierChild" presStyleCnt="0"/>
      <dgm:spPr/>
    </dgm:pt>
    <dgm:pt modelId="{1FAF738D-FD04-4CA5-B666-728B33A37229}" type="pres">
      <dgm:prSet presAssocID="{0B01CDBE-F947-4FAD-A934-431D2C815F80}" presName="conn2-1" presStyleLbl="parChTrans1D2" presStyleIdx="2" presStyleCnt="3"/>
      <dgm:spPr/>
      <dgm:t>
        <a:bodyPr/>
        <a:lstStyle/>
        <a:p>
          <a:endParaRPr lang="en-US"/>
        </a:p>
      </dgm:t>
    </dgm:pt>
    <dgm:pt modelId="{73AA56CF-B82E-4CE7-AAB2-491B5A9E6ECE}" type="pres">
      <dgm:prSet presAssocID="{0B01CDBE-F947-4FAD-A934-431D2C815F80}" presName="connTx" presStyleLbl="parChTrans1D2" presStyleIdx="2" presStyleCnt="3"/>
      <dgm:spPr/>
      <dgm:t>
        <a:bodyPr/>
        <a:lstStyle/>
        <a:p>
          <a:endParaRPr lang="en-US"/>
        </a:p>
      </dgm:t>
    </dgm:pt>
    <dgm:pt modelId="{7676BAA8-C65C-44A8-B560-2F22537B37FB}" type="pres">
      <dgm:prSet presAssocID="{6BFDE140-6F7F-4443-8019-E5C76F06F8C2}" presName="root2" presStyleCnt="0"/>
      <dgm:spPr/>
    </dgm:pt>
    <dgm:pt modelId="{74B10BB3-B4A4-4EBC-8E09-3367CEAB8353}" type="pres">
      <dgm:prSet presAssocID="{6BFDE140-6F7F-4443-8019-E5C76F06F8C2}" presName="LevelTwoTextNode" presStyleLbl="node2" presStyleIdx="2" presStyleCnt="3">
        <dgm:presLayoutVars>
          <dgm:chPref val="3"/>
        </dgm:presLayoutVars>
      </dgm:prSet>
      <dgm:spPr/>
      <dgm:t>
        <a:bodyPr/>
        <a:lstStyle/>
        <a:p>
          <a:endParaRPr lang="en-US"/>
        </a:p>
      </dgm:t>
    </dgm:pt>
    <dgm:pt modelId="{22E038E7-B456-44B7-B984-E05FFA584E97}" type="pres">
      <dgm:prSet presAssocID="{6BFDE140-6F7F-4443-8019-E5C76F06F8C2}" presName="level3hierChild" presStyleCnt="0"/>
      <dgm:spPr/>
    </dgm:pt>
  </dgm:ptLst>
  <dgm:cxnLst>
    <dgm:cxn modelId="{D60CF9CD-4B80-41C4-BAFE-57191D4D61BE}" type="presOf" srcId="{9C8BC8A5-42E1-4D62-8D59-66BB71BAF746}" destId="{05F426FE-A433-46E7-B212-687D5751E0E5}" srcOrd="0" destOrd="0" presId="urn:microsoft.com/office/officeart/2008/layout/HorizontalMultiLevelHierarchy"/>
    <dgm:cxn modelId="{664B231F-72F6-4DF7-96D9-ECA0D468D581}" type="presOf" srcId="{4235B8C3-2B92-4411-9529-E0080094F7DF}" destId="{B0B08930-9C7A-4B88-B8A0-46D6FBE80369}" srcOrd="1" destOrd="0" presId="urn:microsoft.com/office/officeart/2008/layout/HorizontalMultiLevelHierarchy"/>
    <dgm:cxn modelId="{5AB223D5-14FB-4C3C-966B-89A3C921351D}" srcId="{C2960BF4-8DD7-449F-B41F-DA22345804EE}" destId="{9C8BC8A5-42E1-4D62-8D59-66BB71BAF746}" srcOrd="0" destOrd="0" parTransId="{4235B8C3-2B92-4411-9529-E0080094F7DF}" sibTransId="{F7D4F62A-08B7-4DF7-B872-2D06C152CE8B}"/>
    <dgm:cxn modelId="{CB382D38-2CF6-4623-973F-20E62BD7CD6C}" type="presOf" srcId="{C2960BF4-8DD7-449F-B41F-DA22345804EE}" destId="{46C3829C-BD5C-40B7-9F5A-6B1D9B0D868E}" srcOrd="0" destOrd="0" presId="urn:microsoft.com/office/officeart/2008/layout/HorizontalMultiLevelHierarchy"/>
    <dgm:cxn modelId="{2D6D556B-256A-4C8A-A4E9-CDEF138F80C0}" srcId="{0DAE1336-CE4E-4A24-AB10-374BC27BE52C}" destId="{C2960BF4-8DD7-449F-B41F-DA22345804EE}" srcOrd="0" destOrd="0" parTransId="{F7FD5F00-F3F8-4D35-A587-5F57FEDD020A}" sibTransId="{1C0E06F8-D328-497D-BB00-D581C32A4A62}"/>
    <dgm:cxn modelId="{5D5304AF-5045-42BF-A207-5A05B45BD376}" srcId="{C2960BF4-8DD7-449F-B41F-DA22345804EE}" destId="{6BFDE140-6F7F-4443-8019-E5C76F06F8C2}" srcOrd="2" destOrd="0" parTransId="{0B01CDBE-F947-4FAD-A934-431D2C815F80}" sibTransId="{68E4DB58-441D-42D2-BB05-249238593DF5}"/>
    <dgm:cxn modelId="{447E7A72-4522-4FDB-9887-4EA3FDBEA9BA}" type="presOf" srcId="{CDF33F5B-F53B-4717-B07C-13B81D2C5CC3}" destId="{590A3B20-4DE9-4329-8A9C-E9D8E98B2B37}" srcOrd="0" destOrd="0" presId="urn:microsoft.com/office/officeart/2008/layout/HorizontalMultiLevelHierarchy"/>
    <dgm:cxn modelId="{791C1384-45DD-479E-B4D6-FD5D49BDA0EB}" type="presOf" srcId="{6BFDE140-6F7F-4443-8019-E5C76F06F8C2}" destId="{74B10BB3-B4A4-4EBC-8E09-3367CEAB8353}" srcOrd="0" destOrd="0" presId="urn:microsoft.com/office/officeart/2008/layout/HorizontalMultiLevelHierarchy"/>
    <dgm:cxn modelId="{E3949030-DE2C-48B7-A10B-7A68B81AD5FB}" type="presOf" srcId="{0B01CDBE-F947-4FAD-A934-431D2C815F80}" destId="{73AA56CF-B82E-4CE7-AAB2-491B5A9E6ECE}" srcOrd="1" destOrd="0" presId="urn:microsoft.com/office/officeart/2008/layout/HorizontalMultiLevelHierarchy"/>
    <dgm:cxn modelId="{9DE572BC-8305-42A7-91E8-CD1C8DB5B890}" type="presOf" srcId="{CDF33F5B-F53B-4717-B07C-13B81D2C5CC3}" destId="{13481E30-D09E-4A07-A56E-DCF27121DD94}" srcOrd="1" destOrd="0" presId="urn:microsoft.com/office/officeart/2008/layout/HorizontalMultiLevelHierarchy"/>
    <dgm:cxn modelId="{536CEA27-EC9A-4FA0-B445-0D75370F7FEB}" type="presOf" srcId="{0DAE1336-CE4E-4A24-AB10-374BC27BE52C}" destId="{657AD342-705A-465B-B288-650AA3D2EA1C}" srcOrd="0" destOrd="0" presId="urn:microsoft.com/office/officeart/2008/layout/HorizontalMultiLevelHierarchy"/>
    <dgm:cxn modelId="{D8E99F58-8C93-49E9-959E-FCB010CB2CB6}" srcId="{C2960BF4-8DD7-449F-B41F-DA22345804EE}" destId="{D7B95C73-1FB8-4437-9410-91BF885F1F4E}" srcOrd="1" destOrd="0" parTransId="{CDF33F5B-F53B-4717-B07C-13B81D2C5CC3}" sibTransId="{9C43F93E-9E1F-4A2F-BC36-7B3372DE2552}"/>
    <dgm:cxn modelId="{CC628641-8877-4BFD-A4D9-636E940C3C5B}" type="presOf" srcId="{D7B95C73-1FB8-4437-9410-91BF885F1F4E}" destId="{3D0E2255-E840-4637-8092-328A23EF2074}" srcOrd="0" destOrd="0" presId="urn:microsoft.com/office/officeart/2008/layout/HorizontalMultiLevelHierarchy"/>
    <dgm:cxn modelId="{5250CD63-5776-4B6C-8280-9C2AA42A01EF}" type="presOf" srcId="{4235B8C3-2B92-4411-9529-E0080094F7DF}" destId="{CB054079-4C0F-44F4-8AC4-674AA9F15388}" srcOrd="0" destOrd="0" presId="urn:microsoft.com/office/officeart/2008/layout/HorizontalMultiLevelHierarchy"/>
    <dgm:cxn modelId="{E7386108-92AC-4F41-87A7-1E8EE3EACBDE}" type="presOf" srcId="{0B01CDBE-F947-4FAD-A934-431D2C815F80}" destId="{1FAF738D-FD04-4CA5-B666-728B33A37229}" srcOrd="0" destOrd="0" presId="urn:microsoft.com/office/officeart/2008/layout/HorizontalMultiLevelHierarchy"/>
    <dgm:cxn modelId="{82796509-B779-4BC0-B7A1-25B36C87DB85}" type="presParOf" srcId="{657AD342-705A-465B-B288-650AA3D2EA1C}" destId="{ED37C4BB-F193-471F-A862-0ACCBF12F9EE}" srcOrd="0" destOrd="0" presId="urn:microsoft.com/office/officeart/2008/layout/HorizontalMultiLevelHierarchy"/>
    <dgm:cxn modelId="{4D16764B-7772-4DAB-9F4A-F43AD000BE1D}" type="presParOf" srcId="{ED37C4BB-F193-471F-A862-0ACCBF12F9EE}" destId="{46C3829C-BD5C-40B7-9F5A-6B1D9B0D868E}" srcOrd="0" destOrd="0" presId="urn:microsoft.com/office/officeart/2008/layout/HorizontalMultiLevelHierarchy"/>
    <dgm:cxn modelId="{056A6FE6-41EC-40D0-B4DC-BA629B05CB47}" type="presParOf" srcId="{ED37C4BB-F193-471F-A862-0ACCBF12F9EE}" destId="{E9E42987-1AB9-4598-B55F-F06C538ECE1C}" srcOrd="1" destOrd="0" presId="urn:microsoft.com/office/officeart/2008/layout/HorizontalMultiLevelHierarchy"/>
    <dgm:cxn modelId="{6CC5FBC1-AE22-40AA-8974-DBCF4A3C8021}" type="presParOf" srcId="{E9E42987-1AB9-4598-B55F-F06C538ECE1C}" destId="{CB054079-4C0F-44F4-8AC4-674AA9F15388}" srcOrd="0" destOrd="0" presId="urn:microsoft.com/office/officeart/2008/layout/HorizontalMultiLevelHierarchy"/>
    <dgm:cxn modelId="{BEB32BD3-3527-493A-A242-E58CFD7D50E1}" type="presParOf" srcId="{CB054079-4C0F-44F4-8AC4-674AA9F15388}" destId="{B0B08930-9C7A-4B88-B8A0-46D6FBE80369}" srcOrd="0" destOrd="0" presId="urn:microsoft.com/office/officeart/2008/layout/HorizontalMultiLevelHierarchy"/>
    <dgm:cxn modelId="{23CEA9AB-746C-4ACA-9EAF-B1201E139634}" type="presParOf" srcId="{E9E42987-1AB9-4598-B55F-F06C538ECE1C}" destId="{53E13C8F-4194-4799-8376-54435BE81934}" srcOrd="1" destOrd="0" presId="urn:microsoft.com/office/officeart/2008/layout/HorizontalMultiLevelHierarchy"/>
    <dgm:cxn modelId="{7DDB7C0F-A0FE-446A-BBFD-6F076CEB6EA7}" type="presParOf" srcId="{53E13C8F-4194-4799-8376-54435BE81934}" destId="{05F426FE-A433-46E7-B212-687D5751E0E5}" srcOrd="0" destOrd="0" presId="urn:microsoft.com/office/officeart/2008/layout/HorizontalMultiLevelHierarchy"/>
    <dgm:cxn modelId="{37B0F08C-4673-451C-BEE5-064E6852790D}" type="presParOf" srcId="{53E13C8F-4194-4799-8376-54435BE81934}" destId="{7F6ED01E-8229-40F2-A7B1-D4D4E4453FC6}" srcOrd="1" destOrd="0" presId="urn:microsoft.com/office/officeart/2008/layout/HorizontalMultiLevelHierarchy"/>
    <dgm:cxn modelId="{E5C66B27-393B-42B0-8E46-680080F953C3}" type="presParOf" srcId="{E9E42987-1AB9-4598-B55F-F06C538ECE1C}" destId="{590A3B20-4DE9-4329-8A9C-E9D8E98B2B37}" srcOrd="2" destOrd="0" presId="urn:microsoft.com/office/officeart/2008/layout/HorizontalMultiLevelHierarchy"/>
    <dgm:cxn modelId="{4DC5F166-8F44-4FF3-BA79-88DFF5A5DA97}" type="presParOf" srcId="{590A3B20-4DE9-4329-8A9C-E9D8E98B2B37}" destId="{13481E30-D09E-4A07-A56E-DCF27121DD94}" srcOrd="0" destOrd="0" presId="urn:microsoft.com/office/officeart/2008/layout/HorizontalMultiLevelHierarchy"/>
    <dgm:cxn modelId="{6DA11C52-3800-4D40-AB58-70FF73227BA8}" type="presParOf" srcId="{E9E42987-1AB9-4598-B55F-F06C538ECE1C}" destId="{FBC098A4-AD7D-4705-BD52-3E40C137DF59}" srcOrd="3" destOrd="0" presId="urn:microsoft.com/office/officeart/2008/layout/HorizontalMultiLevelHierarchy"/>
    <dgm:cxn modelId="{CC554D92-35F1-44EB-B129-A9E003F39974}" type="presParOf" srcId="{FBC098A4-AD7D-4705-BD52-3E40C137DF59}" destId="{3D0E2255-E840-4637-8092-328A23EF2074}" srcOrd="0" destOrd="0" presId="urn:microsoft.com/office/officeart/2008/layout/HorizontalMultiLevelHierarchy"/>
    <dgm:cxn modelId="{A1A2FD24-82F4-43EE-B1B4-D528071F8298}" type="presParOf" srcId="{FBC098A4-AD7D-4705-BD52-3E40C137DF59}" destId="{14F3BD5E-0B20-4F02-8610-4F14B14CDD8E}" srcOrd="1" destOrd="0" presId="urn:microsoft.com/office/officeart/2008/layout/HorizontalMultiLevelHierarchy"/>
    <dgm:cxn modelId="{005E9B9B-E138-43F2-B812-7F601A25FB82}" type="presParOf" srcId="{E9E42987-1AB9-4598-B55F-F06C538ECE1C}" destId="{1FAF738D-FD04-4CA5-B666-728B33A37229}" srcOrd="4" destOrd="0" presId="urn:microsoft.com/office/officeart/2008/layout/HorizontalMultiLevelHierarchy"/>
    <dgm:cxn modelId="{31A6D0DE-9302-4DFE-A16F-5AB7FB6F9198}" type="presParOf" srcId="{1FAF738D-FD04-4CA5-B666-728B33A37229}" destId="{73AA56CF-B82E-4CE7-AAB2-491B5A9E6ECE}" srcOrd="0" destOrd="0" presId="urn:microsoft.com/office/officeart/2008/layout/HorizontalMultiLevelHierarchy"/>
    <dgm:cxn modelId="{7A0D469B-BB70-42A1-930A-BF26D53C7132}" type="presParOf" srcId="{E9E42987-1AB9-4598-B55F-F06C538ECE1C}" destId="{7676BAA8-C65C-44A8-B560-2F22537B37FB}" srcOrd="5" destOrd="0" presId="urn:microsoft.com/office/officeart/2008/layout/HorizontalMultiLevelHierarchy"/>
    <dgm:cxn modelId="{10739D8E-A2E0-419B-8769-818F18B1554D}" type="presParOf" srcId="{7676BAA8-C65C-44A8-B560-2F22537B37FB}" destId="{74B10BB3-B4A4-4EBC-8E09-3367CEAB8353}" srcOrd="0" destOrd="0" presId="urn:microsoft.com/office/officeart/2008/layout/HorizontalMultiLevelHierarchy"/>
    <dgm:cxn modelId="{DE1F9CEB-B228-4733-B474-3442B883D885}" type="presParOf" srcId="{7676BAA8-C65C-44A8-B560-2F22537B37FB}" destId="{22E038E7-B456-44B7-B984-E05FFA584E97}" srcOrd="1" destOrd="0" presId="urn:microsoft.com/office/officeart/2008/layout/HorizontalMultiLevelHierarchy"/>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9FDF6D-6171-4EED-90B9-7967C09A75A3}" type="doc">
      <dgm:prSet loTypeId="urn:microsoft.com/office/officeart/2005/8/layout/matrix3" loCatId="matrix" qsTypeId="urn:microsoft.com/office/officeart/2005/8/quickstyle/simple1" qsCatId="simple" csTypeId="urn:microsoft.com/office/officeart/2005/8/colors/accent6_1" csCatId="accent6" phldr="1"/>
      <dgm:spPr/>
    </dgm:pt>
    <dgm:pt modelId="{A544B3A3-CD01-4A60-B772-48630DA915BA}">
      <dgm:prSet phldrT="[Text]" custT="1"/>
      <dgm:spPr/>
      <dgm:t>
        <a:bodyPr/>
        <a:lstStyle/>
        <a:p>
          <a:r>
            <a:rPr lang="en-US" sz="1400" dirty="0" err="1" smtClean="0">
              <a:latin typeface="Arial" panose="020B0604020202020204" pitchFamily="34" charset="0"/>
              <a:cs typeface="Arial" panose="020B0604020202020204" pitchFamily="34" charset="0"/>
            </a:rPr>
            <a:t>RealtyMogul</a:t>
          </a:r>
          <a:r>
            <a:rPr lang="en-US" sz="1400" dirty="0" smtClean="0">
              <a:latin typeface="Arial" panose="020B0604020202020204" pitchFamily="34" charset="0"/>
              <a:cs typeface="Arial" panose="020B0604020202020204" pitchFamily="34" charset="0"/>
            </a:rPr>
            <a:t> US</a:t>
          </a:r>
          <a:endParaRPr lang="en-US" sz="1400" dirty="0">
            <a:latin typeface="Arial" panose="020B0604020202020204" pitchFamily="34" charset="0"/>
            <a:cs typeface="Arial" panose="020B0604020202020204" pitchFamily="34" charset="0"/>
          </a:endParaRPr>
        </a:p>
      </dgm:t>
    </dgm:pt>
    <dgm:pt modelId="{36229E09-C9DC-490D-8933-97923D3DD032}" type="parTrans" cxnId="{3A9BD907-7362-49D0-90F9-0737C682461C}">
      <dgm:prSet/>
      <dgm:spPr/>
      <dgm:t>
        <a:bodyPr/>
        <a:lstStyle/>
        <a:p>
          <a:endParaRPr lang="en-US"/>
        </a:p>
      </dgm:t>
    </dgm:pt>
    <dgm:pt modelId="{AE06AF18-ADD5-420F-918E-783F21384530}" type="sibTrans" cxnId="{3A9BD907-7362-49D0-90F9-0737C682461C}">
      <dgm:prSet/>
      <dgm:spPr/>
      <dgm:t>
        <a:bodyPr/>
        <a:lstStyle/>
        <a:p>
          <a:endParaRPr lang="en-US"/>
        </a:p>
      </dgm:t>
    </dgm:pt>
    <dgm:pt modelId="{35267103-AE88-4172-BB5E-6C260D4F0B7B}">
      <dgm:prSet phldrT="[Text]" custT="1"/>
      <dgm:spPr/>
      <dgm:t>
        <a:bodyPr/>
        <a:lstStyle/>
        <a:p>
          <a:r>
            <a:rPr lang="en-US" sz="1400" dirty="0" err="1" smtClean="0">
              <a:latin typeface="Arial" panose="020B0604020202020204" pitchFamily="34" charset="0"/>
              <a:cs typeface="Arial" panose="020B0604020202020204" pitchFamily="34" charset="0"/>
            </a:rPr>
            <a:t>Fundrise</a:t>
          </a:r>
          <a:r>
            <a:rPr lang="en-US" sz="1400" dirty="0" smtClean="0">
              <a:latin typeface="Arial" panose="020B0604020202020204" pitchFamily="34" charset="0"/>
              <a:cs typeface="Arial" panose="020B0604020202020204" pitchFamily="34" charset="0"/>
            </a:rPr>
            <a:t> US</a:t>
          </a:r>
          <a:endParaRPr lang="en-US" sz="1400" dirty="0">
            <a:latin typeface="Arial" panose="020B0604020202020204" pitchFamily="34" charset="0"/>
            <a:cs typeface="Arial" panose="020B0604020202020204" pitchFamily="34" charset="0"/>
          </a:endParaRPr>
        </a:p>
      </dgm:t>
    </dgm:pt>
    <dgm:pt modelId="{BD1B2C6B-4BD3-44B0-8991-E46F68985924}" type="parTrans" cxnId="{689FDF05-6E6F-4823-B590-0E60708E1696}">
      <dgm:prSet/>
      <dgm:spPr/>
      <dgm:t>
        <a:bodyPr/>
        <a:lstStyle/>
        <a:p>
          <a:endParaRPr lang="en-US"/>
        </a:p>
      </dgm:t>
    </dgm:pt>
    <dgm:pt modelId="{DB4DAAB5-A092-490C-8D15-665A54DAD02B}" type="sibTrans" cxnId="{689FDF05-6E6F-4823-B590-0E60708E1696}">
      <dgm:prSet/>
      <dgm:spPr/>
      <dgm:t>
        <a:bodyPr/>
        <a:lstStyle/>
        <a:p>
          <a:endParaRPr lang="en-US"/>
        </a:p>
      </dgm:t>
    </dgm:pt>
    <dgm:pt modelId="{7BF93AD5-EF1E-4A4E-90B5-2C101DC3760B}">
      <dgm:prSet phldrT="[Text]" custT="1"/>
      <dgm:spPr/>
      <dgm:t>
        <a:bodyPr/>
        <a:lstStyle/>
        <a:p>
          <a:r>
            <a:rPr lang="en-US" sz="1400" u="none" dirty="0" smtClean="0">
              <a:latin typeface="Arial" panose="020B0604020202020204" pitchFamily="34" charset="0"/>
              <a:cs typeface="Arial" panose="020B0604020202020204" pitchFamily="34" charset="0"/>
            </a:rPr>
            <a:t>Property Partner UK </a:t>
          </a:r>
          <a:endParaRPr lang="en-US" sz="1400" u="none" dirty="0">
            <a:latin typeface="Arial" panose="020B0604020202020204" pitchFamily="34" charset="0"/>
            <a:cs typeface="Arial" panose="020B0604020202020204" pitchFamily="34" charset="0"/>
          </a:endParaRPr>
        </a:p>
      </dgm:t>
    </dgm:pt>
    <dgm:pt modelId="{55F0CBF7-B846-4CA5-AD3F-D2800D7B22BD}" type="parTrans" cxnId="{A2FF55D5-2658-4C30-9610-75BF2FCD6448}">
      <dgm:prSet/>
      <dgm:spPr/>
      <dgm:t>
        <a:bodyPr/>
        <a:lstStyle/>
        <a:p>
          <a:endParaRPr lang="en-US"/>
        </a:p>
      </dgm:t>
    </dgm:pt>
    <dgm:pt modelId="{99261E29-3550-4403-9D67-61C454C62B8C}" type="sibTrans" cxnId="{A2FF55D5-2658-4C30-9610-75BF2FCD6448}">
      <dgm:prSet/>
      <dgm:spPr/>
      <dgm:t>
        <a:bodyPr/>
        <a:lstStyle/>
        <a:p>
          <a:endParaRPr lang="en-US"/>
        </a:p>
      </dgm:t>
    </dgm:pt>
    <dgm:pt modelId="{5C3381A6-D978-4650-825F-79D4FB4A9015}">
      <dgm:prSet phldrT="[Text]" custT="1"/>
      <dgm:spPr/>
      <dgm:t>
        <a:bodyPr/>
        <a:lstStyle/>
        <a:p>
          <a:r>
            <a:rPr lang="en-GB" sz="1400" b="0" i="0" dirty="0" err="1" smtClean="0">
              <a:latin typeface="Arial" panose="020B0604020202020204" pitchFamily="34" charset="0"/>
              <a:cs typeface="Arial" panose="020B0604020202020204" pitchFamily="34" charset="0"/>
            </a:rPr>
            <a:t>CrowdProperty</a:t>
          </a:r>
          <a:r>
            <a:rPr lang="en-GB" sz="1400" b="0" i="0" dirty="0" smtClean="0">
              <a:latin typeface="Arial" panose="020B0604020202020204" pitchFamily="34" charset="0"/>
              <a:cs typeface="Arial" panose="020B0604020202020204" pitchFamily="34" charset="0"/>
            </a:rPr>
            <a:t> UK</a:t>
          </a:r>
          <a:endParaRPr lang="en-US" sz="1400" b="0" dirty="0">
            <a:latin typeface="Arial" panose="020B0604020202020204" pitchFamily="34" charset="0"/>
            <a:cs typeface="Arial" panose="020B0604020202020204" pitchFamily="34" charset="0"/>
          </a:endParaRPr>
        </a:p>
      </dgm:t>
    </dgm:pt>
    <dgm:pt modelId="{6FFFF542-D64B-4DF3-A226-4CF11C050AA4}" type="parTrans" cxnId="{43CED468-64FD-4487-A73E-0EC246A84D51}">
      <dgm:prSet/>
      <dgm:spPr/>
      <dgm:t>
        <a:bodyPr/>
        <a:lstStyle/>
        <a:p>
          <a:endParaRPr lang="en-US"/>
        </a:p>
      </dgm:t>
    </dgm:pt>
    <dgm:pt modelId="{64F8584E-46A0-42EB-9453-1312118F548C}" type="sibTrans" cxnId="{43CED468-64FD-4487-A73E-0EC246A84D51}">
      <dgm:prSet/>
      <dgm:spPr/>
      <dgm:t>
        <a:bodyPr/>
        <a:lstStyle/>
        <a:p>
          <a:endParaRPr lang="en-US"/>
        </a:p>
      </dgm:t>
    </dgm:pt>
    <dgm:pt modelId="{82E330C9-6C46-4AFB-AC64-F9F27B33C7DA}">
      <dgm:prSet phldrT="[Text]" custT="1"/>
      <dgm:spPr/>
      <dgm:t>
        <a:bodyPr/>
        <a:lstStyle/>
        <a:p>
          <a:endParaRPr lang="en-US" dirty="0"/>
        </a:p>
      </dgm:t>
    </dgm:pt>
    <dgm:pt modelId="{FE84B721-C106-4681-845D-719A350C1543}" type="parTrans" cxnId="{25929CC1-37CB-4257-ABBE-72D9FFC800D2}">
      <dgm:prSet/>
      <dgm:spPr/>
      <dgm:t>
        <a:bodyPr/>
        <a:lstStyle/>
        <a:p>
          <a:endParaRPr lang="en-US"/>
        </a:p>
      </dgm:t>
    </dgm:pt>
    <dgm:pt modelId="{F81FF38A-65A1-412E-B558-3F201BAB68CA}" type="sibTrans" cxnId="{25929CC1-37CB-4257-ABBE-72D9FFC800D2}">
      <dgm:prSet/>
      <dgm:spPr/>
      <dgm:t>
        <a:bodyPr/>
        <a:lstStyle/>
        <a:p>
          <a:endParaRPr lang="en-US"/>
        </a:p>
      </dgm:t>
    </dgm:pt>
    <dgm:pt modelId="{636B1232-F0F3-4C8B-A91F-A38DF8123007}" type="pres">
      <dgm:prSet presAssocID="{019FDF6D-6171-4EED-90B9-7967C09A75A3}" presName="matrix" presStyleCnt="0">
        <dgm:presLayoutVars>
          <dgm:chMax val="1"/>
          <dgm:dir/>
          <dgm:resizeHandles val="exact"/>
        </dgm:presLayoutVars>
      </dgm:prSet>
      <dgm:spPr/>
    </dgm:pt>
    <dgm:pt modelId="{C8B6FD91-32A3-4D54-AED4-283A19DF04B4}" type="pres">
      <dgm:prSet presAssocID="{019FDF6D-6171-4EED-90B9-7967C09A75A3}" presName="diamond" presStyleLbl="bgShp" presStyleIdx="0" presStyleCnt="1"/>
      <dgm:spPr/>
    </dgm:pt>
    <dgm:pt modelId="{70D9C3BA-E7B3-4C8F-8276-2319C5926D47}" type="pres">
      <dgm:prSet presAssocID="{019FDF6D-6171-4EED-90B9-7967C09A75A3}" presName="quad1" presStyleLbl="node1" presStyleIdx="0" presStyleCnt="4">
        <dgm:presLayoutVars>
          <dgm:chMax val="0"/>
          <dgm:chPref val="0"/>
          <dgm:bulletEnabled val="1"/>
        </dgm:presLayoutVars>
      </dgm:prSet>
      <dgm:spPr/>
      <dgm:t>
        <a:bodyPr/>
        <a:lstStyle/>
        <a:p>
          <a:endParaRPr lang="en-US"/>
        </a:p>
      </dgm:t>
    </dgm:pt>
    <dgm:pt modelId="{4E69B5F2-A6CB-4E52-B721-4D49601779BA}" type="pres">
      <dgm:prSet presAssocID="{019FDF6D-6171-4EED-90B9-7967C09A75A3}" presName="quad2" presStyleLbl="node1" presStyleIdx="1" presStyleCnt="4">
        <dgm:presLayoutVars>
          <dgm:chMax val="0"/>
          <dgm:chPref val="0"/>
          <dgm:bulletEnabled val="1"/>
        </dgm:presLayoutVars>
      </dgm:prSet>
      <dgm:spPr/>
      <dgm:t>
        <a:bodyPr/>
        <a:lstStyle/>
        <a:p>
          <a:endParaRPr lang="en-US"/>
        </a:p>
      </dgm:t>
    </dgm:pt>
    <dgm:pt modelId="{D2D949B1-FDFC-449F-B0F7-E896F2F1B650}" type="pres">
      <dgm:prSet presAssocID="{019FDF6D-6171-4EED-90B9-7967C09A75A3}" presName="quad3" presStyleLbl="node1" presStyleIdx="2" presStyleCnt="4">
        <dgm:presLayoutVars>
          <dgm:chMax val="0"/>
          <dgm:chPref val="0"/>
          <dgm:bulletEnabled val="1"/>
        </dgm:presLayoutVars>
      </dgm:prSet>
      <dgm:spPr/>
      <dgm:t>
        <a:bodyPr/>
        <a:lstStyle/>
        <a:p>
          <a:endParaRPr lang="en-US"/>
        </a:p>
      </dgm:t>
    </dgm:pt>
    <dgm:pt modelId="{704BBC94-5E45-44CD-9106-1BFC61D16786}" type="pres">
      <dgm:prSet presAssocID="{019FDF6D-6171-4EED-90B9-7967C09A75A3}" presName="quad4" presStyleLbl="node1" presStyleIdx="3" presStyleCnt="4">
        <dgm:presLayoutVars>
          <dgm:chMax val="0"/>
          <dgm:chPref val="0"/>
          <dgm:bulletEnabled val="1"/>
        </dgm:presLayoutVars>
      </dgm:prSet>
      <dgm:spPr/>
      <dgm:t>
        <a:bodyPr/>
        <a:lstStyle/>
        <a:p>
          <a:endParaRPr lang="en-US"/>
        </a:p>
      </dgm:t>
    </dgm:pt>
  </dgm:ptLst>
  <dgm:cxnLst>
    <dgm:cxn modelId="{25929CC1-37CB-4257-ABBE-72D9FFC800D2}" srcId="{019FDF6D-6171-4EED-90B9-7967C09A75A3}" destId="{82E330C9-6C46-4AFB-AC64-F9F27B33C7DA}" srcOrd="4" destOrd="0" parTransId="{FE84B721-C106-4681-845D-719A350C1543}" sibTransId="{F81FF38A-65A1-412E-B558-3F201BAB68CA}"/>
    <dgm:cxn modelId="{B9D04F8F-CA48-4110-8ADE-71BE189AE913}" type="presOf" srcId="{019FDF6D-6171-4EED-90B9-7967C09A75A3}" destId="{636B1232-F0F3-4C8B-A91F-A38DF8123007}" srcOrd="0" destOrd="0" presId="urn:microsoft.com/office/officeart/2005/8/layout/matrix3"/>
    <dgm:cxn modelId="{A2FF55D5-2658-4C30-9610-75BF2FCD6448}" srcId="{019FDF6D-6171-4EED-90B9-7967C09A75A3}" destId="{7BF93AD5-EF1E-4A4E-90B5-2C101DC3760B}" srcOrd="2" destOrd="0" parTransId="{55F0CBF7-B846-4CA5-AD3F-D2800D7B22BD}" sibTransId="{99261E29-3550-4403-9D67-61C454C62B8C}"/>
    <dgm:cxn modelId="{E65CB309-D75C-4F31-8696-830BC7101A85}" type="presOf" srcId="{7BF93AD5-EF1E-4A4E-90B5-2C101DC3760B}" destId="{D2D949B1-FDFC-449F-B0F7-E896F2F1B650}" srcOrd="0" destOrd="0" presId="urn:microsoft.com/office/officeart/2005/8/layout/matrix3"/>
    <dgm:cxn modelId="{3A9BD907-7362-49D0-90F9-0737C682461C}" srcId="{019FDF6D-6171-4EED-90B9-7967C09A75A3}" destId="{A544B3A3-CD01-4A60-B772-48630DA915BA}" srcOrd="0" destOrd="0" parTransId="{36229E09-C9DC-490D-8933-97923D3DD032}" sibTransId="{AE06AF18-ADD5-420F-918E-783F21384530}"/>
    <dgm:cxn modelId="{689FDF05-6E6F-4823-B590-0E60708E1696}" srcId="{019FDF6D-6171-4EED-90B9-7967C09A75A3}" destId="{35267103-AE88-4172-BB5E-6C260D4F0B7B}" srcOrd="1" destOrd="0" parTransId="{BD1B2C6B-4BD3-44B0-8991-E46F68985924}" sibTransId="{DB4DAAB5-A092-490C-8D15-665A54DAD02B}"/>
    <dgm:cxn modelId="{3B5600AD-0B7C-4CB8-9426-E7DE1E786858}" type="presOf" srcId="{A544B3A3-CD01-4A60-B772-48630DA915BA}" destId="{70D9C3BA-E7B3-4C8F-8276-2319C5926D47}" srcOrd="0" destOrd="0" presId="urn:microsoft.com/office/officeart/2005/8/layout/matrix3"/>
    <dgm:cxn modelId="{43CED468-64FD-4487-A73E-0EC246A84D51}" srcId="{019FDF6D-6171-4EED-90B9-7967C09A75A3}" destId="{5C3381A6-D978-4650-825F-79D4FB4A9015}" srcOrd="3" destOrd="0" parTransId="{6FFFF542-D64B-4DF3-A226-4CF11C050AA4}" sibTransId="{64F8584E-46A0-42EB-9453-1312118F548C}"/>
    <dgm:cxn modelId="{C69CFC9A-1280-4DBC-93BB-D6D73AC3619A}" type="presOf" srcId="{5C3381A6-D978-4650-825F-79D4FB4A9015}" destId="{704BBC94-5E45-44CD-9106-1BFC61D16786}" srcOrd="0" destOrd="0" presId="urn:microsoft.com/office/officeart/2005/8/layout/matrix3"/>
    <dgm:cxn modelId="{E18F172A-537A-413E-B3E1-D46CFAE16E08}" type="presOf" srcId="{35267103-AE88-4172-BB5E-6C260D4F0B7B}" destId="{4E69B5F2-A6CB-4E52-B721-4D49601779BA}" srcOrd="0" destOrd="0" presId="urn:microsoft.com/office/officeart/2005/8/layout/matrix3"/>
    <dgm:cxn modelId="{E0F6F309-C5C4-46CB-892C-2D06EEC3062F}" type="presParOf" srcId="{636B1232-F0F3-4C8B-A91F-A38DF8123007}" destId="{C8B6FD91-32A3-4D54-AED4-283A19DF04B4}" srcOrd="0" destOrd="0" presId="urn:microsoft.com/office/officeart/2005/8/layout/matrix3"/>
    <dgm:cxn modelId="{15ABE883-DED3-4582-BFF5-EC2CF34FFD51}" type="presParOf" srcId="{636B1232-F0F3-4C8B-A91F-A38DF8123007}" destId="{70D9C3BA-E7B3-4C8F-8276-2319C5926D47}" srcOrd="1" destOrd="0" presId="urn:microsoft.com/office/officeart/2005/8/layout/matrix3"/>
    <dgm:cxn modelId="{B14522A0-D4A4-4299-AC2F-2961BB6A2DF5}" type="presParOf" srcId="{636B1232-F0F3-4C8B-A91F-A38DF8123007}" destId="{4E69B5F2-A6CB-4E52-B721-4D49601779BA}" srcOrd="2" destOrd="0" presId="urn:microsoft.com/office/officeart/2005/8/layout/matrix3"/>
    <dgm:cxn modelId="{CBAD02A5-5079-4776-99D5-CF7AC4F375E9}" type="presParOf" srcId="{636B1232-F0F3-4C8B-A91F-A38DF8123007}" destId="{D2D949B1-FDFC-449F-B0F7-E896F2F1B650}" srcOrd="3" destOrd="0" presId="urn:microsoft.com/office/officeart/2005/8/layout/matrix3"/>
    <dgm:cxn modelId="{48E5B2D1-B636-4BBC-970C-35844B9C27DF}" type="presParOf" srcId="{636B1232-F0F3-4C8B-A91F-A38DF8123007}" destId="{704BBC94-5E45-44CD-9106-1BFC61D16786}" srcOrd="4" destOrd="0" presId="urn:microsoft.com/office/officeart/2005/8/layout/matrix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073A94-A8F4-4820-82FB-3D0B5EA2BFAF}"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GB"/>
        </a:p>
      </dgm:t>
    </dgm:pt>
    <dgm:pt modelId="{104BC212-72BD-4E0C-A681-5AF9124F07D2}">
      <dgm:prSet phldrT="[Text]"/>
      <dgm:spPr/>
      <dgm:t>
        <a:bodyPr/>
        <a:lstStyle/>
        <a:p>
          <a:r>
            <a:rPr lang="en-US" b="1" u="none" dirty="0" smtClean="0">
              <a:latin typeface="Arial" panose="020B0604020202020204" pitchFamily="34" charset="0"/>
              <a:cs typeface="Arial" panose="020B0604020202020204" pitchFamily="34" charset="0"/>
            </a:rPr>
            <a:t>Political:</a:t>
          </a:r>
          <a:r>
            <a:rPr lang="en-US" u="none" dirty="0" smtClean="0">
              <a:latin typeface="Arial" panose="020B0604020202020204" pitchFamily="34" charset="0"/>
              <a:cs typeface="Arial" panose="020B0604020202020204" pitchFamily="34" charset="0"/>
            </a:rPr>
            <a:t> Financial Conduct Authority (FCA) authorization is required, for REC market growth in the UK and Europe (Howard Kennedy, 2024).</a:t>
          </a:r>
          <a:endParaRPr lang="en-GB" dirty="0">
            <a:latin typeface="Arial" panose="020B0604020202020204" pitchFamily="34" charset="0"/>
            <a:cs typeface="Arial" panose="020B0604020202020204" pitchFamily="34" charset="0"/>
          </a:endParaRPr>
        </a:p>
      </dgm:t>
    </dgm:pt>
    <dgm:pt modelId="{F76A0A89-92D9-46BA-B49F-7D34A77E9917}" type="parTrans" cxnId="{AC135461-479A-4B05-9CCA-563AF72D2F11}">
      <dgm:prSet/>
      <dgm:spPr/>
      <dgm:t>
        <a:bodyPr/>
        <a:lstStyle/>
        <a:p>
          <a:endParaRPr lang="en-GB"/>
        </a:p>
      </dgm:t>
    </dgm:pt>
    <dgm:pt modelId="{33A0374D-E76E-40F8-9362-78695AFCED81}" type="sibTrans" cxnId="{AC135461-479A-4B05-9CCA-563AF72D2F11}">
      <dgm:prSet/>
      <dgm:spPr/>
      <dgm:t>
        <a:bodyPr/>
        <a:lstStyle/>
        <a:p>
          <a:endParaRPr lang="en-GB"/>
        </a:p>
      </dgm:t>
    </dgm:pt>
    <dgm:pt modelId="{152973D2-1A68-41F5-B6E4-E72BE5A0431F}">
      <dgm:prSet phldrT="[Text]"/>
      <dgm:spPr/>
      <dgm:t>
        <a:bodyPr/>
        <a:lstStyle/>
        <a:p>
          <a:r>
            <a:rPr lang="en-US" b="1" u="none" dirty="0" smtClean="0">
              <a:latin typeface="Arial" panose="020B0604020202020204" pitchFamily="34" charset="0"/>
              <a:cs typeface="Arial" panose="020B0604020202020204" pitchFamily="34" charset="0"/>
            </a:rPr>
            <a:t>Economic:</a:t>
          </a:r>
          <a:r>
            <a:rPr lang="en-US" u="none" dirty="0" smtClean="0">
              <a:latin typeface="Arial" panose="020B0604020202020204" pitchFamily="34" charset="0"/>
              <a:cs typeface="Arial" panose="020B0604020202020204" pitchFamily="34" charset="0"/>
            </a:rPr>
            <a:t> Investors seeking diverse, high-return opportunities</a:t>
          </a:r>
          <a:r>
            <a:rPr lang="en-US" u="none" dirty="0" smtClean="0"/>
            <a:t>.</a:t>
          </a:r>
          <a:endParaRPr lang="en-GB" dirty="0"/>
        </a:p>
      </dgm:t>
    </dgm:pt>
    <dgm:pt modelId="{F6E46D98-4A2A-42C6-828B-07942ABCF61F}" type="parTrans" cxnId="{E6AB8C3F-4F01-4020-814E-6CC56A0E439B}">
      <dgm:prSet/>
      <dgm:spPr/>
      <dgm:t>
        <a:bodyPr/>
        <a:lstStyle/>
        <a:p>
          <a:endParaRPr lang="en-GB"/>
        </a:p>
      </dgm:t>
    </dgm:pt>
    <dgm:pt modelId="{33352B1D-7767-453E-BEDA-E083997DFFA4}" type="sibTrans" cxnId="{E6AB8C3F-4F01-4020-814E-6CC56A0E439B}">
      <dgm:prSet/>
      <dgm:spPr/>
      <dgm:t>
        <a:bodyPr/>
        <a:lstStyle/>
        <a:p>
          <a:endParaRPr lang="en-GB"/>
        </a:p>
      </dgm:t>
    </dgm:pt>
    <dgm:pt modelId="{AEE477FA-1C96-4029-A3DB-6A7B5AF92141}">
      <dgm:prSet phldrT="[Text]"/>
      <dgm:spPr/>
      <dgm:t>
        <a:bodyPr/>
        <a:lstStyle/>
        <a:p>
          <a:r>
            <a:rPr lang="en-US" b="1" u="none" dirty="0" smtClean="0">
              <a:latin typeface="Arial" panose="020B0604020202020204" pitchFamily="34" charset="0"/>
              <a:cs typeface="Arial" panose="020B0604020202020204" pitchFamily="34" charset="0"/>
            </a:rPr>
            <a:t>Social:</a:t>
          </a:r>
          <a:r>
            <a:rPr lang="en-US" u="none" dirty="0" smtClean="0">
              <a:latin typeface="Arial" panose="020B0604020202020204" pitchFamily="34" charset="0"/>
              <a:cs typeface="Arial" panose="020B0604020202020204" pitchFamily="34" charset="0"/>
            </a:rPr>
            <a:t> UK leading real estate revival, co-living trends (CNBC, 2024).</a:t>
          </a:r>
          <a:endParaRPr lang="en-GB" dirty="0">
            <a:latin typeface="Arial" panose="020B0604020202020204" pitchFamily="34" charset="0"/>
            <a:cs typeface="Arial" panose="020B0604020202020204" pitchFamily="34" charset="0"/>
          </a:endParaRPr>
        </a:p>
      </dgm:t>
    </dgm:pt>
    <dgm:pt modelId="{C48477A1-A04B-4944-8B63-5AE0D42D3574}" type="parTrans" cxnId="{27AAA9CB-5DDE-49F3-B239-42089F06CE4E}">
      <dgm:prSet/>
      <dgm:spPr/>
      <dgm:t>
        <a:bodyPr/>
        <a:lstStyle/>
        <a:p>
          <a:endParaRPr lang="en-GB"/>
        </a:p>
      </dgm:t>
    </dgm:pt>
    <dgm:pt modelId="{080F0BF8-93BA-437F-97E2-CD691C2C28E7}" type="sibTrans" cxnId="{27AAA9CB-5DDE-49F3-B239-42089F06CE4E}">
      <dgm:prSet/>
      <dgm:spPr/>
      <dgm:t>
        <a:bodyPr/>
        <a:lstStyle/>
        <a:p>
          <a:endParaRPr lang="en-GB"/>
        </a:p>
      </dgm:t>
    </dgm:pt>
    <dgm:pt modelId="{2A091BB8-DFDB-4A9A-8A72-5FE8FBBE227A}">
      <dgm:prSet/>
      <dgm:spPr/>
      <dgm:t>
        <a:bodyPr/>
        <a:lstStyle/>
        <a:p>
          <a:r>
            <a:rPr lang="en-US" b="1" u="none" dirty="0" smtClean="0">
              <a:latin typeface="Arial" panose="020B0604020202020204" pitchFamily="34" charset="0"/>
              <a:cs typeface="Arial" panose="020B0604020202020204" pitchFamily="34" charset="0"/>
            </a:rPr>
            <a:t>Technological:</a:t>
          </a:r>
          <a:r>
            <a:rPr lang="en-US" u="none" dirty="0" smtClean="0">
              <a:latin typeface="Arial" panose="020B0604020202020204" pitchFamily="34" charset="0"/>
              <a:cs typeface="Arial" panose="020B0604020202020204" pitchFamily="34" charset="0"/>
            </a:rPr>
            <a:t> Advanced </a:t>
          </a:r>
          <a:r>
            <a:rPr lang="en-US" u="none" dirty="0" err="1" smtClean="0">
              <a:latin typeface="Arial" panose="020B0604020202020204" pitchFamily="34" charset="0"/>
              <a:cs typeface="Arial" panose="020B0604020202020204" pitchFamily="34" charset="0"/>
            </a:rPr>
            <a:t>crowdfunding</a:t>
          </a:r>
          <a:r>
            <a:rPr lang="en-US" u="none" dirty="0" smtClean="0">
              <a:latin typeface="Arial" panose="020B0604020202020204" pitchFamily="34" charset="0"/>
              <a:cs typeface="Arial" panose="020B0604020202020204" pitchFamily="34" charset="0"/>
            </a:rPr>
            <a:t> platforms, and secure transaction systems.</a:t>
          </a:r>
          <a:endParaRPr lang="en-GB" dirty="0">
            <a:latin typeface="Arial" panose="020B0604020202020204" pitchFamily="34" charset="0"/>
            <a:cs typeface="Arial" panose="020B0604020202020204" pitchFamily="34" charset="0"/>
          </a:endParaRPr>
        </a:p>
      </dgm:t>
    </dgm:pt>
    <dgm:pt modelId="{F7644EC4-7EBA-4F27-B2CC-16F974209DFB}" type="parTrans" cxnId="{3377C01D-BC8B-4427-BC1E-E1D4F453BF79}">
      <dgm:prSet/>
      <dgm:spPr/>
      <dgm:t>
        <a:bodyPr/>
        <a:lstStyle/>
        <a:p>
          <a:endParaRPr lang="en-GB"/>
        </a:p>
      </dgm:t>
    </dgm:pt>
    <dgm:pt modelId="{5A045C65-6B2E-4785-B326-3FA5A01CECA9}" type="sibTrans" cxnId="{3377C01D-BC8B-4427-BC1E-E1D4F453BF79}">
      <dgm:prSet/>
      <dgm:spPr/>
      <dgm:t>
        <a:bodyPr/>
        <a:lstStyle/>
        <a:p>
          <a:endParaRPr lang="en-GB"/>
        </a:p>
      </dgm:t>
    </dgm:pt>
    <dgm:pt modelId="{983F5F54-F7DF-4D6D-BAD6-EA30BD71193D}">
      <dgm:prSet/>
      <dgm:spPr/>
      <dgm:t>
        <a:bodyPr/>
        <a:lstStyle/>
        <a:p>
          <a:r>
            <a:rPr lang="en-US" b="1" u="none" dirty="0" smtClean="0">
              <a:latin typeface="Arial" panose="020B0604020202020204" pitchFamily="34" charset="0"/>
              <a:cs typeface="Arial" panose="020B0604020202020204" pitchFamily="34" charset="0"/>
            </a:rPr>
            <a:t>Environmental:</a:t>
          </a:r>
          <a:r>
            <a:rPr lang="en-US" u="none" dirty="0" smtClean="0">
              <a:latin typeface="Arial" panose="020B0604020202020204" pitchFamily="34" charset="0"/>
              <a:cs typeface="Arial" panose="020B0604020202020204" pitchFamily="34" charset="0"/>
            </a:rPr>
            <a:t> Focus on sustainable and green projects.</a:t>
          </a:r>
          <a:endParaRPr lang="en-GB" dirty="0">
            <a:latin typeface="Arial" panose="020B0604020202020204" pitchFamily="34" charset="0"/>
            <a:cs typeface="Arial" panose="020B0604020202020204" pitchFamily="34" charset="0"/>
          </a:endParaRPr>
        </a:p>
      </dgm:t>
    </dgm:pt>
    <dgm:pt modelId="{3477FB71-5088-4761-9EE8-38F47541FA46}" type="parTrans" cxnId="{64E06AB4-062C-4D74-AF7B-1F5510FF7A72}">
      <dgm:prSet/>
      <dgm:spPr/>
      <dgm:t>
        <a:bodyPr/>
        <a:lstStyle/>
        <a:p>
          <a:endParaRPr lang="en-GB"/>
        </a:p>
      </dgm:t>
    </dgm:pt>
    <dgm:pt modelId="{0A6701CD-934E-4452-82E7-ADBA38ECD2E4}" type="sibTrans" cxnId="{64E06AB4-062C-4D74-AF7B-1F5510FF7A72}">
      <dgm:prSet/>
      <dgm:spPr/>
      <dgm:t>
        <a:bodyPr/>
        <a:lstStyle/>
        <a:p>
          <a:endParaRPr lang="en-GB"/>
        </a:p>
      </dgm:t>
    </dgm:pt>
    <dgm:pt modelId="{9FCCCF49-B0FD-4FAA-9DFC-1CF2545CD3F9}">
      <dgm:prSet/>
      <dgm:spPr/>
      <dgm:t>
        <a:bodyPr/>
        <a:lstStyle/>
        <a:p>
          <a:r>
            <a:rPr lang="en-US" b="1" u="none" dirty="0" smtClean="0">
              <a:latin typeface="Arial" panose="020B0604020202020204" pitchFamily="34" charset="0"/>
              <a:cs typeface="Arial" panose="020B0604020202020204" pitchFamily="34" charset="0"/>
            </a:rPr>
            <a:t>Legal:</a:t>
          </a:r>
          <a:r>
            <a:rPr lang="en-US" u="none" dirty="0" smtClean="0">
              <a:latin typeface="Arial" panose="020B0604020202020204" pitchFamily="34" charset="0"/>
              <a:cs typeface="Arial" panose="020B0604020202020204" pitchFamily="34" charset="0"/>
            </a:rPr>
            <a:t> Adherence to UK financial regulations, and transparent investor relations (ICLG, 2023).</a:t>
          </a:r>
          <a:endParaRPr lang="en-GB" dirty="0">
            <a:latin typeface="Arial" panose="020B0604020202020204" pitchFamily="34" charset="0"/>
            <a:cs typeface="Arial" panose="020B0604020202020204" pitchFamily="34" charset="0"/>
          </a:endParaRPr>
        </a:p>
      </dgm:t>
    </dgm:pt>
    <dgm:pt modelId="{F2BB8C4A-58DC-4942-965A-F614681EF67F}" type="parTrans" cxnId="{48D3B41D-4DA5-4825-A6D5-EB0D84724A7D}">
      <dgm:prSet/>
      <dgm:spPr/>
      <dgm:t>
        <a:bodyPr/>
        <a:lstStyle/>
        <a:p>
          <a:endParaRPr lang="en-GB"/>
        </a:p>
      </dgm:t>
    </dgm:pt>
    <dgm:pt modelId="{666FF411-AFD1-4F7B-AE79-7708283049D0}" type="sibTrans" cxnId="{48D3B41D-4DA5-4825-A6D5-EB0D84724A7D}">
      <dgm:prSet/>
      <dgm:spPr/>
      <dgm:t>
        <a:bodyPr/>
        <a:lstStyle/>
        <a:p>
          <a:endParaRPr lang="en-GB"/>
        </a:p>
      </dgm:t>
    </dgm:pt>
    <dgm:pt modelId="{EA7A78C6-05F2-436E-ACF2-EB2528653092}" type="pres">
      <dgm:prSet presAssocID="{45073A94-A8F4-4820-82FB-3D0B5EA2BFAF}" presName="Name0" presStyleCnt="0">
        <dgm:presLayoutVars>
          <dgm:chMax val="7"/>
          <dgm:chPref val="7"/>
          <dgm:dir/>
        </dgm:presLayoutVars>
      </dgm:prSet>
      <dgm:spPr/>
      <dgm:t>
        <a:bodyPr/>
        <a:lstStyle/>
        <a:p>
          <a:endParaRPr lang="en-GB"/>
        </a:p>
      </dgm:t>
    </dgm:pt>
    <dgm:pt modelId="{DE92116E-924E-4570-8882-E1BB047437B8}" type="pres">
      <dgm:prSet presAssocID="{45073A94-A8F4-4820-82FB-3D0B5EA2BFAF}" presName="Name1" presStyleCnt="0"/>
      <dgm:spPr/>
    </dgm:pt>
    <dgm:pt modelId="{17B978BA-381E-4DCB-8B6D-1967C5A08041}" type="pres">
      <dgm:prSet presAssocID="{45073A94-A8F4-4820-82FB-3D0B5EA2BFAF}" presName="cycle" presStyleCnt="0"/>
      <dgm:spPr/>
    </dgm:pt>
    <dgm:pt modelId="{F9229BF4-5F5D-42E9-98BC-5C77D3F32EE5}" type="pres">
      <dgm:prSet presAssocID="{45073A94-A8F4-4820-82FB-3D0B5EA2BFAF}" presName="srcNode" presStyleLbl="node1" presStyleIdx="0" presStyleCnt="6"/>
      <dgm:spPr/>
    </dgm:pt>
    <dgm:pt modelId="{97FF8E10-8BD6-45BC-AF3A-6F561F61F905}" type="pres">
      <dgm:prSet presAssocID="{45073A94-A8F4-4820-82FB-3D0B5EA2BFAF}" presName="conn" presStyleLbl="parChTrans1D2" presStyleIdx="0" presStyleCnt="1"/>
      <dgm:spPr/>
      <dgm:t>
        <a:bodyPr/>
        <a:lstStyle/>
        <a:p>
          <a:endParaRPr lang="en-GB"/>
        </a:p>
      </dgm:t>
    </dgm:pt>
    <dgm:pt modelId="{1F495EE0-21ED-41B5-B5A4-A039A0F1AE60}" type="pres">
      <dgm:prSet presAssocID="{45073A94-A8F4-4820-82FB-3D0B5EA2BFAF}" presName="extraNode" presStyleLbl="node1" presStyleIdx="0" presStyleCnt="6"/>
      <dgm:spPr/>
    </dgm:pt>
    <dgm:pt modelId="{3410E849-6F74-48A3-9FBD-5F99C46A7A71}" type="pres">
      <dgm:prSet presAssocID="{45073A94-A8F4-4820-82FB-3D0B5EA2BFAF}" presName="dstNode" presStyleLbl="node1" presStyleIdx="0" presStyleCnt="6"/>
      <dgm:spPr/>
    </dgm:pt>
    <dgm:pt modelId="{61A7BA2B-DAE0-4619-B139-83DD20566D24}" type="pres">
      <dgm:prSet presAssocID="{104BC212-72BD-4E0C-A681-5AF9124F07D2}" presName="text_1" presStyleLbl="node1" presStyleIdx="0" presStyleCnt="6">
        <dgm:presLayoutVars>
          <dgm:bulletEnabled val="1"/>
        </dgm:presLayoutVars>
      </dgm:prSet>
      <dgm:spPr/>
      <dgm:t>
        <a:bodyPr/>
        <a:lstStyle/>
        <a:p>
          <a:endParaRPr lang="en-GB"/>
        </a:p>
      </dgm:t>
    </dgm:pt>
    <dgm:pt modelId="{1AD4F6B3-1E29-4624-B108-F386B298A143}" type="pres">
      <dgm:prSet presAssocID="{104BC212-72BD-4E0C-A681-5AF9124F07D2}" presName="accent_1" presStyleCnt="0"/>
      <dgm:spPr/>
    </dgm:pt>
    <dgm:pt modelId="{A2BB9721-4F70-4D20-9BF0-3B657B5CCD06}" type="pres">
      <dgm:prSet presAssocID="{104BC212-72BD-4E0C-A681-5AF9124F07D2}" presName="accentRepeatNode" presStyleLbl="solidFgAcc1" presStyleIdx="0" presStyleCnt="6"/>
      <dgm:spPr/>
    </dgm:pt>
    <dgm:pt modelId="{E915A610-E8DA-45C9-BB5A-F42DE3E09117}" type="pres">
      <dgm:prSet presAssocID="{152973D2-1A68-41F5-B6E4-E72BE5A0431F}" presName="text_2" presStyleLbl="node1" presStyleIdx="1" presStyleCnt="6">
        <dgm:presLayoutVars>
          <dgm:bulletEnabled val="1"/>
        </dgm:presLayoutVars>
      </dgm:prSet>
      <dgm:spPr/>
      <dgm:t>
        <a:bodyPr/>
        <a:lstStyle/>
        <a:p>
          <a:endParaRPr lang="en-GB"/>
        </a:p>
      </dgm:t>
    </dgm:pt>
    <dgm:pt modelId="{C201F833-C348-4CAB-A034-06DB70A6273C}" type="pres">
      <dgm:prSet presAssocID="{152973D2-1A68-41F5-B6E4-E72BE5A0431F}" presName="accent_2" presStyleCnt="0"/>
      <dgm:spPr/>
    </dgm:pt>
    <dgm:pt modelId="{E14F46D4-AD2A-49DC-ACBE-A63C506DE332}" type="pres">
      <dgm:prSet presAssocID="{152973D2-1A68-41F5-B6E4-E72BE5A0431F}" presName="accentRepeatNode" presStyleLbl="solidFgAcc1" presStyleIdx="1" presStyleCnt="6"/>
      <dgm:spPr/>
    </dgm:pt>
    <dgm:pt modelId="{27967A80-1A0F-4D5E-83EE-AA65C0D0ACBD}" type="pres">
      <dgm:prSet presAssocID="{AEE477FA-1C96-4029-A3DB-6A7B5AF92141}" presName="text_3" presStyleLbl="node1" presStyleIdx="2" presStyleCnt="6">
        <dgm:presLayoutVars>
          <dgm:bulletEnabled val="1"/>
        </dgm:presLayoutVars>
      </dgm:prSet>
      <dgm:spPr/>
      <dgm:t>
        <a:bodyPr/>
        <a:lstStyle/>
        <a:p>
          <a:endParaRPr lang="en-GB"/>
        </a:p>
      </dgm:t>
    </dgm:pt>
    <dgm:pt modelId="{D2A3C1F8-149C-4979-A785-50CEC5D7DFAF}" type="pres">
      <dgm:prSet presAssocID="{AEE477FA-1C96-4029-A3DB-6A7B5AF92141}" presName="accent_3" presStyleCnt="0"/>
      <dgm:spPr/>
    </dgm:pt>
    <dgm:pt modelId="{FE1BB921-1807-4FC6-9384-E2C3257D1722}" type="pres">
      <dgm:prSet presAssocID="{AEE477FA-1C96-4029-A3DB-6A7B5AF92141}" presName="accentRepeatNode" presStyleLbl="solidFgAcc1" presStyleIdx="2" presStyleCnt="6"/>
      <dgm:spPr/>
    </dgm:pt>
    <dgm:pt modelId="{606E3640-E5B9-45A7-BF3F-A73E194F863F}" type="pres">
      <dgm:prSet presAssocID="{2A091BB8-DFDB-4A9A-8A72-5FE8FBBE227A}" presName="text_4" presStyleLbl="node1" presStyleIdx="3" presStyleCnt="6">
        <dgm:presLayoutVars>
          <dgm:bulletEnabled val="1"/>
        </dgm:presLayoutVars>
      </dgm:prSet>
      <dgm:spPr/>
      <dgm:t>
        <a:bodyPr/>
        <a:lstStyle/>
        <a:p>
          <a:endParaRPr lang="en-GB"/>
        </a:p>
      </dgm:t>
    </dgm:pt>
    <dgm:pt modelId="{00F7C32F-FF8A-48D2-AEF7-0FF387092B53}" type="pres">
      <dgm:prSet presAssocID="{2A091BB8-DFDB-4A9A-8A72-5FE8FBBE227A}" presName="accent_4" presStyleCnt="0"/>
      <dgm:spPr/>
    </dgm:pt>
    <dgm:pt modelId="{220331BA-522E-4148-AAD1-6B6548F6665A}" type="pres">
      <dgm:prSet presAssocID="{2A091BB8-DFDB-4A9A-8A72-5FE8FBBE227A}" presName="accentRepeatNode" presStyleLbl="solidFgAcc1" presStyleIdx="3" presStyleCnt="6"/>
      <dgm:spPr/>
    </dgm:pt>
    <dgm:pt modelId="{F1E04085-8507-4121-B490-5B28F96E0A47}" type="pres">
      <dgm:prSet presAssocID="{983F5F54-F7DF-4D6D-BAD6-EA30BD71193D}" presName="text_5" presStyleLbl="node1" presStyleIdx="4" presStyleCnt="6">
        <dgm:presLayoutVars>
          <dgm:bulletEnabled val="1"/>
        </dgm:presLayoutVars>
      </dgm:prSet>
      <dgm:spPr/>
      <dgm:t>
        <a:bodyPr/>
        <a:lstStyle/>
        <a:p>
          <a:endParaRPr lang="en-GB"/>
        </a:p>
      </dgm:t>
    </dgm:pt>
    <dgm:pt modelId="{655C5824-C908-4775-AD18-A0824800CC7D}" type="pres">
      <dgm:prSet presAssocID="{983F5F54-F7DF-4D6D-BAD6-EA30BD71193D}" presName="accent_5" presStyleCnt="0"/>
      <dgm:spPr/>
    </dgm:pt>
    <dgm:pt modelId="{F8D41CC6-FD52-47AB-BD54-17F7F31CF4F1}" type="pres">
      <dgm:prSet presAssocID="{983F5F54-F7DF-4D6D-BAD6-EA30BD71193D}" presName="accentRepeatNode" presStyleLbl="solidFgAcc1" presStyleIdx="4" presStyleCnt="6"/>
      <dgm:spPr/>
    </dgm:pt>
    <dgm:pt modelId="{A6D5ACCE-819D-4BC2-A1E3-052BBD86B88C}" type="pres">
      <dgm:prSet presAssocID="{9FCCCF49-B0FD-4FAA-9DFC-1CF2545CD3F9}" presName="text_6" presStyleLbl="node1" presStyleIdx="5" presStyleCnt="6">
        <dgm:presLayoutVars>
          <dgm:bulletEnabled val="1"/>
        </dgm:presLayoutVars>
      </dgm:prSet>
      <dgm:spPr/>
      <dgm:t>
        <a:bodyPr/>
        <a:lstStyle/>
        <a:p>
          <a:endParaRPr lang="en-GB"/>
        </a:p>
      </dgm:t>
    </dgm:pt>
    <dgm:pt modelId="{3C703B42-88E1-4E04-BF75-C126C63A6CCF}" type="pres">
      <dgm:prSet presAssocID="{9FCCCF49-B0FD-4FAA-9DFC-1CF2545CD3F9}" presName="accent_6" presStyleCnt="0"/>
      <dgm:spPr/>
    </dgm:pt>
    <dgm:pt modelId="{A91F9962-3BA8-4BF8-91E0-AECF129E0760}" type="pres">
      <dgm:prSet presAssocID="{9FCCCF49-B0FD-4FAA-9DFC-1CF2545CD3F9}" presName="accentRepeatNode" presStyleLbl="solidFgAcc1" presStyleIdx="5" presStyleCnt="6"/>
      <dgm:spPr/>
    </dgm:pt>
  </dgm:ptLst>
  <dgm:cxnLst>
    <dgm:cxn modelId="{DAFDD9FE-CC4C-43C8-85DA-30E9E2577EBC}" type="presOf" srcId="{2A091BB8-DFDB-4A9A-8A72-5FE8FBBE227A}" destId="{606E3640-E5B9-45A7-BF3F-A73E194F863F}" srcOrd="0" destOrd="0" presId="urn:microsoft.com/office/officeart/2008/layout/VerticalCurvedList"/>
    <dgm:cxn modelId="{48D3B41D-4DA5-4825-A6D5-EB0D84724A7D}" srcId="{45073A94-A8F4-4820-82FB-3D0B5EA2BFAF}" destId="{9FCCCF49-B0FD-4FAA-9DFC-1CF2545CD3F9}" srcOrd="5" destOrd="0" parTransId="{F2BB8C4A-58DC-4942-965A-F614681EF67F}" sibTransId="{666FF411-AFD1-4F7B-AE79-7708283049D0}"/>
    <dgm:cxn modelId="{E6AB8C3F-4F01-4020-814E-6CC56A0E439B}" srcId="{45073A94-A8F4-4820-82FB-3D0B5EA2BFAF}" destId="{152973D2-1A68-41F5-B6E4-E72BE5A0431F}" srcOrd="1" destOrd="0" parTransId="{F6E46D98-4A2A-42C6-828B-07942ABCF61F}" sibTransId="{33352B1D-7767-453E-BEDA-E083997DFFA4}"/>
    <dgm:cxn modelId="{64E06AB4-062C-4D74-AF7B-1F5510FF7A72}" srcId="{45073A94-A8F4-4820-82FB-3D0B5EA2BFAF}" destId="{983F5F54-F7DF-4D6D-BAD6-EA30BD71193D}" srcOrd="4" destOrd="0" parTransId="{3477FB71-5088-4761-9EE8-38F47541FA46}" sibTransId="{0A6701CD-934E-4452-82E7-ADBA38ECD2E4}"/>
    <dgm:cxn modelId="{E0BF2663-FC38-4838-84FB-8C708BAD3A98}" type="presOf" srcId="{104BC212-72BD-4E0C-A681-5AF9124F07D2}" destId="{61A7BA2B-DAE0-4619-B139-83DD20566D24}" srcOrd="0" destOrd="0" presId="urn:microsoft.com/office/officeart/2008/layout/VerticalCurvedList"/>
    <dgm:cxn modelId="{3377C01D-BC8B-4427-BC1E-E1D4F453BF79}" srcId="{45073A94-A8F4-4820-82FB-3D0B5EA2BFAF}" destId="{2A091BB8-DFDB-4A9A-8A72-5FE8FBBE227A}" srcOrd="3" destOrd="0" parTransId="{F7644EC4-7EBA-4F27-B2CC-16F974209DFB}" sibTransId="{5A045C65-6B2E-4785-B326-3FA5A01CECA9}"/>
    <dgm:cxn modelId="{2C0A5F80-21F2-4DEC-ADE7-5E59E09FCE26}" type="presOf" srcId="{152973D2-1A68-41F5-B6E4-E72BE5A0431F}" destId="{E915A610-E8DA-45C9-BB5A-F42DE3E09117}" srcOrd="0" destOrd="0" presId="urn:microsoft.com/office/officeart/2008/layout/VerticalCurvedList"/>
    <dgm:cxn modelId="{D3AF78F1-BE9E-405C-BFC9-490489289F5C}" type="presOf" srcId="{983F5F54-F7DF-4D6D-BAD6-EA30BD71193D}" destId="{F1E04085-8507-4121-B490-5B28F96E0A47}" srcOrd="0" destOrd="0" presId="urn:microsoft.com/office/officeart/2008/layout/VerticalCurvedList"/>
    <dgm:cxn modelId="{27AAA9CB-5DDE-49F3-B239-42089F06CE4E}" srcId="{45073A94-A8F4-4820-82FB-3D0B5EA2BFAF}" destId="{AEE477FA-1C96-4029-A3DB-6A7B5AF92141}" srcOrd="2" destOrd="0" parTransId="{C48477A1-A04B-4944-8B63-5AE0D42D3574}" sibTransId="{080F0BF8-93BA-437F-97E2-CD691C2C28E7}"/>
    <dgm:cxn modelId="{0AC6368D-B482-4AD9-BDB2-097D7BA7D49A}" type="presOf" srcId="{9FCCCF49-B0FD-4FAA-9DFC-1CF2545CD3F9}" destId="{A6D5ACCE-819D-4BC2-A1E3-052BBD86B88C}" srcOrd="0" destOrd="0" presId="urn:microsoft.com/office/officeart/2008/layout/VerticalCurvedList"/>
    <dgm:cxn modelId="{03806790-9A00-469A-B7B1-153FAFAAC43D}" type="presOf" srcId="{AEE477FA-1C96-4029-A3DB-6A7B5AF92141}" destId="{27967A80-1A0F-4D5E-83EE-AA65C0D0ACBD}" srcOrd="0" destOrd="0" presId="urn:microsoft.com/office/officeart/2008/layout/VerticalCurvedList"/>
    <dgm:cxn modelId="{55181C2C-4E1B-4EAC-A3A1-E1B76CE549AC}" type="presOf" srcId="{33A0374D-E76E-40F8-9362-78695AFCED81}" destId="{97FF8E10-8BD6-45BC-AF3A-6F561F61F905}" srcOrd="0" destOrd="0" presId="urn:microsoft.com/office/officeart/2008/layout/VerticalCurvedList"/>
    <dgm:cxn modelId="{A0506B7C-DBA0-481F-9008-D5A4BD502763}" type="presOf" srcId="{45073A94-A8F4-4820-82FB-3D0B5EA2BFAF}" destId="{EA7A78C6-05F2-436E-ACF2-EB2528653092}" srcOrd="0" destOrd="0" presId="urn:microsoft.com/office/officeart/2008/layout/VerticalCurvedList"/>
    <dgm:cxn modelId="{AC135461-479A-4B05-9CCA-563AF72D2F11}" srcId="{45073A94-A8F4-4820-82FB-3D0B5EA2BFAF}" destId="{104BC212-72BD-4E0C-A681-5AF9124F07D2}" srcOrd="0" destOrd="0" parTransId="{F76A0A89-92D9-46BA-B49F-7D34A77E9917}" sibTransId="{33A0374D-E76E-40F8-9362-78695AFCED81}"/>
    <dgm:cxn modelId="{518A7682-7F22-46E3-A83C-3EB6A317DEF7}" type="presParOf" srcId="{EA7A78C6-05F2-436E-ACF2-EB2528653092}" destId="{DE92116E-924E-4570-8882-E1BB047437B8}" srcOrd="0" destOrd="0" presId="urn:microsoft.com/office/officeart/2008/layout/VerticalCurvedList"/>
    <dgm:cxn modelId="{1248A656-6522-4438-8C72-45BB7BF4997C}" type="presParOf" srcId="{DE92116E-924E-4570-8882-E1BB047437B8}" destId="{17B978BA-381E-4DCB-8B6D-1967C5A08041}" srcOrd="0" destOrd="0" presId="urn:microsoft.com/office/officeart/2008/layout/VerticalCurvedList"/>
    <dgm:cxn modelId="{DE01C5B5-319C-4BAF-AF6D-575C4248E6BC}" type="presParOf" srcId="{17B978BA-381E-4DCB-8B6D-1967C5A08041}" destId="{F9229BF4-5F5D-42E9-98BC-5C77D3F32EE5}" srcOrd="0" destOrd="0" presId="urn:microsoft.com/office/officeart/2008/layout/VerticalCurvedList"/>
    <dgm:cxn modelId="{B994A7D5-7FDF-4F13-8A70-9D79B076001D}" type="presParOf" srcId="{17B978BA-381E-4DCB-8B6D-1967C5A08041}" destId="{97FF8E10-8BD6-45BC-AF3A-6F561F61F905}" srcOrd="1" destOrd="0" presId="urn:microsoft.com/office/officeart/2008/layout/VerticalCurvedList"/>
    <dgm:cxn modelId="{6D3D4CAA-F5C6-4DF1-BCEE-758F2102C08F}" type="presParOf" srcId="{17B978BA-381E-4DCB-8B6D-1967C5A08041}" destId="{1F495EE0-21ED-41B5-B5A4-A039A0F1AE60}" srcOrd="2" destOrd="0" presId="urn:microsoft.com/office/officeart/2008/layout/VerticalCurvedList"/>
    <dgm:cxn modelId="{8206D54F-07CE-4D42-BC80-132B903CEB7E}" type="presParOf" srcId="{17B978BA-381E-4DCB-8B6D-1967C5A08041}" destId="{3410E849-6F74-48A3-9FBD-5F99C46A7A71}" srcOrd="3" destOrd="0" presId="urn:microsoft.com/office/officeart/2008/layout/VerticalCurvedList"/>
    <dgm:cxn modelId="{6EE39A46-CD16-4620-A5BF-91E4EFEB1A64}" type="presParOf" srcId="{DE92116E-924E-4570-8882-E1BB047437B8}" destId="{61A7BA2B-DAE0-4619-B139-83DD20566D24}" srcOrd="1" destOrd="0" presId="urn:microsoft.com/office/officeart/2008/layout/VerticalCurvedList"/>
    <dgm:cxn modelId="{2BF8A252-8383-43D5-9D2E-95E446C0D9B3}" type="presParOf" srcId="{DE92116E-924E-4570-8882-E1BB047437B8}" destId="{1AD4F6B3-1E29-4624-B108-F386B298A143}" srcOrd="2" destOrd="0" presId="urn:microsoft.com/office/officeart/2008/layout/VerticalCurvedList"/>
    <dgm:cxn modelId="{952A0B44-8A50-45B4-8DAD-8AAEDB45CDBD}" type="presParOf" srcId="{1AD4F6B3-1E29-4624-B108-F386B298A143}" destId="{A2BB9721-4F70-4D20-9BF0-3B657B5CCD06}" srcOrd="0" destOrd="0" presId="urn:microsoft.com/office/officeart/2008/layout/VerticalCurvedList"/>
    <dgm:cxn modelId="{1FBFE030-EA5B-4424-AC67-3DED16848F12}" type="presParOf" srcId="{DE92116E-924E-4570-8882-E1BB047437B8}" destId="{E915A610-E8DA-45C9-BB5A-F42DE3E09117}" srcOrd="3" destOrd="0" presId="urn:microsoft.com/office/officeart/2008/layout/VerticalCurvedList"/>
    <dgm:cxn modelId="{4858F6A4-F540-4F5E-9AFC-5C5846D4E2F4}" type="presParOf" srcId="{DE92116E-924E-4570-8882-E1BB047437B8}" destId="{C201F833-C348-4CAB-A034-06DB70A6273C}" srcOrd="4" destOrd="0" presId="urn:microsoft.com/office/officeart/2008/layout/VerticalCurvedList"/>
    <dgm:cxn modelId="{11C67FF5-68A5-41E7-A6AA-E9CE56C8F798}" type="presParOf" srcId="{C201F833-C348-4CAB-A034-06DB70A6273C}" destId="{E14F46D4-AD2A-49DC-ACBE-A63C506DE332}" srcOrd="0" destOrd="0" presId="urn:microsoft.com/office/officeart/2008/layout/VerticalCurvedList"/>
    <dgm:cxn modelId="{61E631C2-0121-42E2-A782-811A8F55DFF3}" type="presParOf" srcId="{DE92116E-924E-4570-8882-E1BB047437B8}" destId="{27967A80-1A0F-4D5E-83EE-AA65C0D0ACBD}" srcOrd="5" destOrd="0" presId="urn:microsoft.com/office/officeart/2008/layout/VerticalCurvedList"/>
    <dgm:cxn modelId="{09F0B24F-57D8-46E4-95AC-B49F2970220E}" type="presParOf" srcId="{DE92116E-924E-4570-8882-E1BB047437B8}" destId="{D2A3C1F8-149C-4979-A785-50CEC5D7DFAF}" srcOrd="6" destOrd="0" presId="urn:microsoft.com/office/officeart/2008/layout/VerticalCurvedList"/>
    <dgm:cxn modelId="{58DB4AA0-7E9E-446E-B369-324570CFFAE8}" type="presParOf" srcId="{D2A3C1F8-149C-4979-A785-50CEC5D7DFAF}" destId="{FE1BB921-1807-4FC6-9384-E2C3257D1722}" srcOrd="0" destOrd="0" presId="urn:microsoft.com/office/officeart/2008/layout/VerticalCurvedList"/>
    <dgm:cxn modelId="{A8C7E13E-5193-4D93-AFBD-496A278EFD83}" type="presParOf" srcId="{DE92116E-924E-4570-8882-E1BB047437B8}" destId="{606E3640-E5B9-45A7-BF3F-A73E194F863F}" srcOrd="7" destOrd="0" presId="urn:microsoft.com/office/officeart/2008/layout/VerticalCurvedList"/>
    <dgm:cxn modelId="{087EDEA1-8D95-425D-84B4-BB54AD9DB980}" type="presParOf" srcId="{DE92116E-924E-4570-8882-E1BB047437B8}" destId="{00F7C32F-FF8A-48D2-AEF7-0FF387092B53}" srcOrd="8" destOrd="0" presId="urn:microsoft.com/office/officeart/2008/layout/VerticalCurvedList"/>
    <dgm:cxn modelId="{C84C4577-2317-495F-AF6B-D819AB74F596}" type="presParOf" srcId="{00F7C32F-FF8A-48D2-AEF7-0FF387092B53}" destId="{220331BA-522E-4148-AAD1-6B6548F6665A}" srcOrd="0" destOrd="0" presId="urn:microsoft.com/office/officeart/2008/layout/VerticalCurvedList"/>
    <dgm:cxn modelId="{83C3953C-6CF7-4EED-A1F7-5A3B8DEA55B2}" type="presParOf" srcId="{DE92116E-924E-4570-8882-E1BB047437B8}" destId="{F1E04085-8507-4121-B490-5B28F96E0A47}" srcOrd="9" destOrd="0" presId="urn:microsoft.com/office/officeart/2008/layout/VerticalCurvedList"/>
    <dgm:cxn modelId="{FBF34F0D-179D-41CA-8CCB-AEE05BC28D92}" type="presParOf" srcId="{DE92116E-924E-4570-8882-E1BB047437B8}" destId="{655C5824-C908-4775-AD18-A0824800CC7D}" srcOrd="10" destOrd="0" presId="urn:microsoft.com/office/officeart/2008/layout/VerticalCurvedList"/>
    <dgm:cxn modelId="{7283F0E8-CF56-426C-A045-F130794AF8E2}" type="presParOf" srcId="{655C5824-C908-4775-AD18-A0824800CC7D}" destId="{F8D41CC6-FD52-47AB-BD54-17F7F31CF4F1}" srcOrd="0" destOrd="0" presId="urn:microsoft.com/office/officeart/2008/layout/VerticalCurvedList"/>
    <dgm:cxn modelId="{4883C225-046E-4DF2-8141-A3EF1C651E7F}" type="presParOf" srcId="{DE92116E-924E-4570-8882-E1BB047437B8}" destId="{A6D5ACCE-819D-4BC2-A1E3-052BBD86B88C}" srcOrd="11" destOrd="0" presId="urn:microsoft.com/office/officeart/2008/layout/VerticalCurvedList"/>
    <dgm:cxn modelId="{66EBC73A-7C17-450A-9A6F-094A87A00653}" type="presParOf" srcId="{DE92116E-924E-4570-8882-E1BB047437B8}" destId="{3C703B42-88E1-4E04-BF75-C126C63A6CCF}" srcOrd="12" destOrd="0" presId="urn:microsoft.com/office/officeart/2008/layout/VerticalCurvedList"/>
    <dgm:cxn modelId="{B2DD7E10-A851-4C7F-BB73-01151109E281}" type="presParOf" srcId="{3C703B42-88E1-4E04-BF75-C126C63A6CCF}" destId="{A91F9962-3BA8-4BF8-91E0-AECF129E0760}"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14E479E-1BDF-496F-A09C-5785F8A65280}" type="doc">
      <dgm:prSet loTypeId="urn:microsoft.com/office/officeart/2005/8/layout/matrix3" loCatId="matrix" qsTypeId="urn:microsoft.com/office/officeart/2005/8/quickstyle/3d3" qsCatId="3D" csTypeId="urn:microsoft.com/office/officeart/2005/8/colors/colorful3" csCatId="colorful" phldr="1"/>
      <dgm:spPr/>
      <dgm:t>
        <a:bodyPr/>
        <a:lstStyle/>
        <a:p>
          <a:endParaRPr lang="en-GB"/>
        </a:p>
      </dgm:t>
    </dgm:pt>
    <dgm:pt modelId="{F9EFFA6C-9C7B-4626-B02B-7BDF8FDB49DE}">
      <dgm:prSet phldrT="[Text]" custT="1"/>
      <dgm:spPr/>
      <dgm:t>
        <a:bodyPr/>
        <a:lstStyle/>
        <a:p>
          <a:pPr>
            <a:lnSpc>
              <a:spcPct val="150000"/>
            </a:lnSpc>
          </a:pPr>
          <a:r>
            <a:rPr lang="en-US" sz="1200" u="none" dirty="0" smtClean="0">
              <a:solidFill>
                <a:schemeClr val="tx1"/>
              </a:solidFill>
              <a:latin typeface="Arial" panose="020B0604020202020204" pitchFamily="34" charset="0"/>
              <a:cs typeface="Arial" panose="020B0604020202020204" pitchFamily="34" charset="0"/>
            </a:rPr>
            <a:t>Negative cash flow initially, typical for startups.</a:t>
          </a:r>
          <a:endParaRPr lang="en-GB" sz="1200" dirty="0">
            <a:solidFill>
              <a:schemeClr val="tx1"/>
            </a:solidFill>
            <a:latin typeface="Arial" panose="020B0604020202020204" pitchFamily="34" charset="0"/>
            <a:cs typeface="Arial" panose="020B0604020202020204" pitchFamily="34" charset="0"/>
          </a:endParaRPr>
        </a:p>
      </dgm:t>
    </dgm:pt>
    <dgm:pt modelId="{CD9AB3A6-B4C3-4D41-BF83-9D6EA21BEA5B}" type="parTrans" cxnId="{A637AAB1-48CD-4DD9-BB15-4A98A224C055}">
      <dgm:prSet/>
      <dgm:spPr/>
      <dgm:t>
        <a:bodyPr/>
        <a:lstStyle/>
        <a:p>
          <a:endParaRPr lang="en-GB"/>
        </a:p>
      </dgm:t>
    </dgm:pt>
    <dgm:pt modelId="{FD1033CD-E725-44BB-9412-937DD4A3B8E2}" type="sibTrans" cxnId="{A637AAB1-48CD-4DD9-BB15-4A98A224C055}">
      <dgm:prSet/>
      <dgm:spPr/>
      <dgm:t>
        <a:bodyPr/>
        <a:lstStyle/>
        <a:p>
          <a:endParaRPr lang="en-GB"/>
        </a:p>
      </dgm:t>
    </dgm:pt>
    <dgm:pt modelId="{9A0E0D9D-C636-446A-9AB5-9D8BB47F7969}">
      <dgm:prSet phldrT="[Text]" custT="1"/>
      <dgm:spPr/>
      <dgm:t>
        <a:bodyPr/>
        <a:lstStyle/>
        <a:p>
          <a:pPr>
            <a:lnSpc>
              <a:spcPct val="150000"/>
            </a:lnSpc>
          </a:pPr>
          <a:r>
            <a:rPr lang="en-US" sz="1200" u="none" dirty="0" smtClean="0">
              <a:solidFill>
                <a:schemeClr val="tx1"/>
              </a:solidFill>
              <a:latin typeface="Arial" panose="020B0604020202020204" pitchFamily="34" charset="0"/>
              <a:cs typeface="Arial" panose="020B0604020202020204" pitchFamily="34" charset="0"/>
            </a:rPr>
            <a:t>Growth leads to positive cash flows.</a:t>
          </a:r>
          <a:endParaRPr lang="en-GB" sz="1200" dirty="0">
            <a:solidFill>
              <a:schemeClr val="tx1"/>
            </a:solidFill>
            <a:latin typeface="Arial" panose="020B0604020202020204" pitchFamily="34" charset="0"/>
            <a:cs typeface="Arial" panose="020B0604020202020204" pitchFamily="34" charset="0"/>
          </a:endParaRPr>
        </a:p>
      </dgm:t>
    </dgm:pt>
    <dgm:pt modelId="{B37A363E-C8F2-4E19-80F8-E9E763CA51B2}" type="parTrans" cxnId="{4E45A805-DB92-4442-BD3F-DB324591F021}">
      <dgm:prSet/>
      <dgm:spPr/>
      <dgm:t>
        <a:bodyPr/>
        <a:lstStyle/>
        <a:p>
          <a:endParaRPr lang="en-GB"/>
        </a:p>
      </dgm:t>
    </dgm:pt>
    <dgm:pt modelId="{7079BC81-69B8-4D69-94AF-9734C835F6DA}" type="sibTrans" cxnId="{4E45A805-DB92-4442-BD3F-DB324591F021}">
      <dgm:prSet/>
      <dgm:spPr/>
      <dgm:t>
        <a:bodyPr/>
        <a:lstStyle/>
        <a:p>
          <a:endParaRPr lang="en-GB"/>
        </a:p>
      </dgm:t>
    </dgm:pt>
    <dgm:pt modelId="{90389380-7B82-49E0-B3E8-18CDE3957797}">
      <dgm:prSet phldrT="[Text]" custT="1"/>
      <dgm:spPr/>
      <dgm:t>
        <a:bodyPr/>
        <a:lstStyle/>
        <a:p>
          <a:pPr>
            <a:lnSpc>
              <a:spcPct val="150000"/>
            </a:lnSpc>
          </a:pPr>
          <a:r>
            <a:rPr lang="en-US" sz="1200" u="none" dirty="0" smtClean="0">
              <a:solidFill>
                <a:schemeClr val="tx1"/>
              </a:solidFill>
              <a:latin typeface="Arial" panose="020B0604020202020204" pitchFamily="34" charset="0"/>
              <a:cs typeface="Arial" panose="020B0604020202020204" pitchFamily="34" charset="0"/>
            </a:rPr>
            <a:t>Cash flow positivity enhances investor confidence.</a:t>
          </a:r>
          <a:endParaRPr lang="en-GB" sz="1200" dirty="0">
            <a:solidFill>
              <a:schemeClr val="tx1"/>
            </a:solidFill>
            <a:latin typeface="Arial" panose="020B0604020202020204" pitchFamily="34" charset="0"/>
            <a:cs typeface="Arial" panose="020B0604020202020204" pitchFamily="34" charset="0"/>
          </a:endParaRPr>
        </a:p>
      </dgm:t>
    </dgm:pt>
    <dgm:pt modelId="{56A7F99A-A22A-4B32-A1C0-8372F490C5EC}" type="parTrans" cxnId="{1E0DC874-D2A8-4E2E-B29D-00587F43AE27}">
      <dgm:prSet/>
      <dgm:spPr/>
      <dgm:t>
        <a:bodyPr/>
        <a:lstStyle/>
        <a:p>
          <a:endParaRPr lang="en-GB"/>
        </a:p>
      </dgm:t>
    </dgm:pt>
    <dgm:pt modelId="{E82CCB84-441C-4606-8942-03D8576B1958}" type="sibTrans" cxnId="{1E0DC874-D2A8-4E2E-B29D-00587F43AE27}">
      <dgm:prSet/>
      <dgm:spPr/>
      <dgm:t>
        <a:bodyPr/>
        <a:lstStyle/>
        <a:p>
          <a:endParaRPr lang="en-GB"/>
        </a:p>
      </dgm:t>
    </dgm:pt>
    <dgm:pt modelId="{965BD018-3F7A-46CB-B43C-4231ACE6AE99}">
      <dgm:prSet phldrT="[Text]" phldr="1"/>
      <dgm:spPr/>
      <dgm:t>
        <a:bodyPr/>
        <a:lstStyle/>
        <a:p>
          <a:endParaRPr lang="en-GB"/>
        </a:p>
      </dgm:t>
    </dgm:pt>
    <dgm:pt modelId="{1B7FDDB5-D560-4C73-8CB0-6FBD36994B48}" type="parTrans" cxnId="{D9261103-C68D-4A7F-BA80-FCC6A078ABCA}">
      <dgm:prSet/>
      <dgm:spPr/>
      <dgm:t>
        <a:bodyPr/>
        <a:lstStyle/>
        <a:p>
          <a:endParaRPr lang="en-GB"/>
        </a:p>
      </dgm:t>
    </dgm:pt>
    <dgm:pt modelId="{7A6F6656-ED9A-444C-B3F6-36DF16F6F2D3}" type="sibTrans" cxnId="{D9261103-C68D-4A7F-BA80-FCC6A078ABCA}">
      <dgm:prSet/>
      <dgm:spPr/>
      <dgm:t>
        <a:bodyPr/>
        <a:lstStyle/>
        <a:p>
          <a:endParaRPr lang="en-GB"/>
        </a:p>
      </dgm:t>
    </dgm:pt>
    <dgm:pt modelId="{15954FD1-3B51-4718-9F27-29FB42C2A093}">
      <dgm:prSet custT="1"/>
      <dgm:spPr/>
      <dgm:t>
        <a:bodyPr/>
        <a:lstStyle/>
        <a:p>
          <a:pPr>
            <a:lnSpc>
              <a:spcPct val="150000"/>
            </a:lnSpc>
          </a:pPr>
          <a:r>
            <a:rPr lang="en-US" sz="1200" u="none" dirty="0" smtClean="0">
              <a:solidFill>
                <a:schemeClr val="tx1"/>
              </a:solidFill>
              <a:latin typeface="Arial" panose="020B0604020202020204" pitchFamily="34" charset="0"/>
              <a:cs typeface="Arial" panose="020B0604020202020204" pitchFamily="34" charset="0"/>
            </a:rPr>
            <a:t>The key inflection point at the 55,000 mark</a:t>
          </a:r>
          <a:r>
            <a:rPr lang="en-US" sz="1200" u="none" dirty="0" smtClean="0">
              <a:latin typeface="Arial" panose="020B0604020202020204" pitchFamily="34" charset="0"/>
              <a:cs typeface="Arial" panose="020B0604020202020204" pitchFamily="34" charset="0"/>
            </a:rPr>
            <a:t>.</a:t>
          </a:r>
          <a:endParaRPr lang="en-US" sz="1200" u="none" dirty="0">
            <a:latin typeface="Arial" panose="020B0604020202020204" pitchFamily="34" charset="0"/>
            <a:cs typeface="Arial" panose="020B0604020202020204" pitchFamily="34" charset="0"/>
          </a:endParaRPr>
        </a:p>
      </dgm:t>
    </dgm:pt>
    <dgm:pt modelId="{85EAD825-76AF-432C-B21B-45F04E010A2B}" type="parTrans" cxnId="{E145EC93-DE36-4CB0-AB6C-67EB1E34BD32}">
      <dgm:prSet/>
      <dgm:spPr/>
      <dgm:t>
        <a:bodyPr/>
        <a:lstStyle/>
        <a:p>
          <a:endParaRPr lang="en-GB"/>
        </a:p>
      </dgm:t>
    </dgm:pt>
    <dgm:pt modelId="{E3520BE3-8581-461C-8532-513D2C023FEC}" type="sibTrans" cxnId="{E145EC93-DE36-4CB0-AB6C-67EB1E34BD32}">
      <dgm:prSet/>
      <dgm:spPr/>
      <dgm:t>
        <a:bodyPr/>
        <a:lstStyle/>
        <a:p>
          <a:endParaRPr lang="en-GB"/>
        </a:p>
      </dgm:t>
    </dgm:pt>
    <dgm:pt modelId="{2BDD3E8A-55E7-4C13-9F71-04DD224302BD}" type="pres">
      <dgm:prSet presAssocID="{B14E479E-1BDF-496F-A09C-5785F8A65280}" presName="matrix" presStyleCnt="0">
        <dgm:presLayoutVars>
          <dgm:chMax val="1"/>
          <dgm:dir/>
          <dgm:resizeHandles val="exact"/>
        </dgm:presLayoutVars>
      </dgm:prSet>
      <dgm:spPr/>
      <dgm:t>
        <a:bodyPr/>
        <a:lstStyle/>
        <a:p>
          <a:endParaRPr lang="en-GB"/>
        </a:p>
      </dgm:t>
    </dgm:pt>
    <dgm:pt modelId="{2BC6656D-0B55-491C-9730-84221AFC6C10}" type="pres">
      <dgm:prSet presAssocID="{B14E479E-1BDF-496F-A09C-5785F8A65280}" presName="diamond" presStyleLbl="bgShp" presStyleIdx="0" presStyleCnt="1"/>
      <dgm:spPr/>
    </dgm:pt>
    <dgm:pt modelId="{56AEC154-20DF-440E-93B2-58B8368C35B4}" type="pres">
      <dgm:prSet presAssocID="{B14E479E-1BDF-496F-A09C-5785F8A65280}" presName="quad1" presStyleLbl="node1" presStyleIdx="0" presStyleCnt="4">
        <dgm:presLayoutVars>
          <dgm:chMax val="0"/>
          <dgm:chPref val="0"/>
          <dgm:bulletEnabled val="1"/>
        </dgm:presLayoutVars>
      </dgm:prSet>
      <dgm:spPr/>
      <dgm:t>
        <a:bodyPr/>
        <a:lstStyle/>
        <a:p>
          <a:endParaRPr lang="en-GB"/>
        </a:p>
      </dgm:t>
    </dgm:pt>
    <dgm:pt modelId="{9CC793F6-3517-4710-B74E-FDF9499B48EE}" type="pres">
      <dgm:prSet presAssocID="{B14E479E-1BDF-496F-A09C-5785F8A65280}" presName="quad2" presStyleLbl="node1" presStyleIdx="1" presStyleCnt="4">
        <dgm:presLayoutVars>
          <dgm:chMax val="0"/>
          <dgm:chPref val="0"/>
          <dgm:bulletEnabled val="1"/>
        </dgm:presLayoutVars>
      </dgm:prSet>
      <dgm:spPr/>
      <dgm:t>
        <a:bodyPr/>
        <a:lstStyle/>
        <a:p>
          <a:endParaRPr lang="en-GB"/>
        </a:p>
      </dgm:t>
    </dgm:pt>
    <dgm:pt modelId="{646DCD05-DBB0-4756-87F7-F9E3AB2F6F43}" type="pres">
      <dgm:prSet presAssocID="{B14E479E-1BDF-496F-A09C-5785F8A65280}" presName="quad3" presStyleLbl="node1" presStyleIdx="2" presStyleCnt="4">
        <dgm:presLayoutVars>
          <dgm:chMax val="0"/>
          <dgm:chPref val="0"/>
          <dgm:bulletEnabled val="1"/>
        </dgm:presLayoutVars>
      </dgm:prSet>
      <dgm:spPr/>
      <dgm:t>
        <a:bodyPr/>
        <a:lstStyle/>
        <a:p>
          <a:endParaRPr lang="en-GB"/>
        </a:p>
      </dgm:t>
    </dgm:pt>
    <dgm:pt modelId="{E803F857-998F-480E-AED8-3D817B43CCB4}" type="pres">
      <dgm:prSet presAssocID="{B14E479E-1BDF-496F-A09C-5785F8A65280}" presName="quad4" presStyleLbl="node1" presStyleIdx="3" presStyleCnt="4">
        <dgm:presLayoutVars>
          <dgm:chMax val="0"/>
          <dgm:chPref val="0"/>
          <dgm:bulletEnabled val="1"/>
        </dgm:presLayoutVars>
      </dgm:prSet>
      <dgm:spPr/>
      <dgm:t>
        <a:bodyPr/>
        <a:lstStyle/>
        <a:p>
          <a:endParaRPr lang="en-GB"/>
        </a:p>
      </dgm:t>
    </dgm:pt>
  </dgm:ptLst>
  <dgm:cxnLst>
    <dgm:cxn modelId="{0D78F89B-3CFA-4840-93A9-958CED743A1E}" type="presOf" srcId="{F9EFFA6C-9C7B-4626-B02B-7BDF8FDB49DE}" destId="{56AEC154-20DF-440E-93B2-58B8368C35B4}" srcOrd="0" destOrd="0" presId="urn:microsoft.com/office/officeart/2005/8/layout/matrix3"/>
    <dgm:cxn modelId="{E145EC93-DE36-4CB0-AB6C-67EB1E34BD32}" srcId="{B14E479E-1BDF-496F-A09C-5785F8A65280}" destId="{15954FD1-3B51-4718-9F27-29FB42C2A093}" srcOrd="3" destOrd="0" parTransId="{85EAD825-76AF-432C-B21B-45F04E010A2B}" sibTransId="{E3520BE3-8581-461C-8532-513D2C023FEC}"/>
    <dgm:cxn modelId="{F3371BFE-C4F5-4DB4-804D-6CA91984040F}" type="presOf" srcId="{90389380-7B82-49E0-B3E8-18CDE3957797}" destId="{646DCD05-DBB0-4756-87F7-F9E3AB2F6F43}" srcOrd="0" destOrd="0" presId="urn:microsoft.com/office/officeart/2005/8/layout/matrix3"/>
    <dgm:cxn modelId="{1E0DC874-D2A8-4E2E-B29D-00587F43AE27}" srcId="{B14E479E-1BDF-496F-A09C-5785F8A65280}" destId="{90389380-7B82-49E0-B3E8-18CDE3957797}" srcOrd="2" destOrd="0" parTransId="{56A7F99A-A22A-4B32-A1C0-8372F490C5EC}" sibTransId="{E82CCB84-441C-4606-8942-03D8576B1958}"/>
    <dgm:cxn modelId="{0136F18A-785A-4735-BF69-99ECDCCB57D8}" type="presOf" srcId="{9A0E0D9D-C636-446A-9AB5-9D8BB47F7969}" destId="{9CC793F6-3517-4710-B74E-FDF9499B48EE}" srcOrd="0" destOrd="0" presId="urn:microsoft.com/office/officeart/2005/8/layout/matrix3"/>
    <dgm:cxn modelId="{4E45A805-DB92-4442-BD3F-DB324591F021}" srcId="{B14E479E-1BDF-496F-A09C-5785F8A65280}" destId="{9A0E0D9D-C636-446A-9AB5-9D8BB47F7969}" srcOrd="1" destOrd="0" parTransId="{B37A363E-C8F2-4E19-80F8-E9E763CA51B2}" sibTransId="{7079BC81-69B8-4D69-94AF-9734C835F6DA}"/>
    <dgm:cxn modelId="{D9261103-C68D-4A7F-BA80-FCC6A078ABCA}" srcId="{B14E479E-1BDF-496F-A09C-5785F8A65280}" destId="{965BD018-3F7A-46CB-B43C-4231ACE6AE99}" srcOrd="4" destOrd="0" parTransId="{1B7FDDB5-D560-4C73-8CB0-6FBD36994B48}" sibTransId="{7A6F6656-ED9A-444C-B3F6-36DF16F6F2D3}"/>
    <dgm:cxn modelId="{A637AAB1-48CD-4DD9-BB15-4A98A224C055}" srcId="{B14E479E-1BDF-496F-A09C-5785F8A65280}" destId="{F9EFFA6C-9C7B-4626-B02B-7BDF8FDB49DE}" srcOrd="0" destOrd="0" parTransId="{CD9AB3A6-B4C3-4D41-BF83-9D6EA21BEA5B}" sibTransId="{FD1033CD-E725-44BB-9412-937DD4A3B8E2}"/>
    <dgm:cxn modelId="{41A82F96-D926-46BA-BC30-716B428CC513}" type="presOf" srcId="{15954FD1-3B51-4718-9F27-29FB42C2A093}" destId="{E803F857-998F-480E-AED8-3D817B43CCB4}" srcOrd="0" destOrd="0" presId="urn:microsoft.com/office/officeart/2005/8/layout/matrix3"/>
    <dgm:cxn modelId="{E7A39758-24AE-47D6-B3C3-9DE25E513943}" type="presOf" srcId="{B14E479E-1BDF-496F-A09C-5785F8A65280}" destId="{2BDD3E8A-55E7-4C13-9F71-04DD224302BD}" srcOrd="0" destOrd="0" presId="urn:microsoft.com/office/officeart/2005/8/layout/matrix3"/>
    <dgm:cxn modelId="{6AE55AEE-2BDB-4CB5-928A-09DAAEB6B939}" type="presParOf" srcId="{2BDD3E8A-55E7-4C13-9F71-04DD224302BD}" destId="{2BC6656D-0B55-491C-9730-84221AFC6C10}" srcOrd="0" destOrd="0" presId="urn:microsoft.com/office/officeart/2005/8/layout/matrix3"/>
    <dgm:cxn modelId="{565C95F4-773E-46A8-8F68-9019233FAF77}" type="presParOf" srcId="{2BDD3E8A-55E7-4C13-9F71-04DD224302BD}" destId="{56AEC154-20DF-440E-93B2-58B8368C35B4}" srcOrd="1" destOrd="0" presId="urn:microsoft.com/office/officeart/2005/8/layout/matrix3"/>
    <dgm:cxn modelId="{3763D81E-B85B-49C9-9481-4E9C59C35572}" type="presParOf" srcId="{2BDD3E8A-55E7-4C13-9F71-04DD224302BD}" destId="{9CC793F6-3517-4710-B74E-FDF9499B48EE}" srcOrd="2" destOrd="0" presId="urn:microsoft.com/office/officeart/2005/8/layout/matrix3"/>
    <dgm:cxn modelId="{E1BB32B8-3386-4A55-8EEB-48F6650E1D81}" type="presParOf" srcId="{2BDD3E8A-55E7-4C13-9F71-04DD224302BD}" destId="{646DCD05-DBB0-4756-87F7-F9E3AB2F6F43}" srcOrd="3" destOrd="0" presId="urn:microsoft.com/office/officeart/2005/8/layout/matrix3"/>
    <dgm:cxn modelId="{17E0AAFB-9D57-4BBB-B205-1E25B38DAA8B}" type="presParOf" srcId="{2BDD3E8A-55E7-4C13-9F71-04DD224302BD}" destId="{E803F857-998F-480E-AED8-3D817B43CCB4}"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44A4EBD-6668-48AC-B834-F40FB9AAE3CA}" type="doc">
      <dgm:prSet loTypeId="urn:microsoft.com/office/officeart/2005/8/layout/StepDownProcess" loCatId="process" qsTypeId="urn:microsoft.com/office/officeart/2005/8/quickstyle/simple3" qsCatId="simple" csTypeId="urn:microsoft.com/office/officeart/2005/8/colors/colorful2" csCatId="colorful" phldr="1"/>
      <dgm:spPr/>
      <dgm:t>
        <a:bodyPr/>
        <a:lstStyle/>
        <a:p>
          <a:endParaRPr lang="en-GB"/>
        </a:p>
      </dgm:t>
    </dgm:pt>
    <dgm:pt modelId="{DCF308D5-78A2-47B4-897B-5713D8A282D3}">
      <dgm:prSet phldrT="[Text]" custT="1"/>
      <dgm:spPr/>
      <dgm:t>
        <a:bodyPr/>
        <a:lstStyle/>
        <a:p>
          <a:pPr>
            <a:lnSpc>
              <a:spcPct val="150000"/>
            </a:lnSpc>
          </a:pPr>
          <a:r>
            <a:rPr lang="en-US" sz="1200" u="none" dirty="0" smtClean="0">
              <a:latin typeface="Arial" panose="020B0604020202020204" pitchFamily="34" charset="0"/>
              <a:cs typeface="Arial" panose="020B0604020202020204" pitchFamily="34" charset="0"/>
            </a:rPr>
            <a:t>Initial funding requirement: £25,000</a:t>
          </a:r>
          <a:endParaRPr lang="en-GB" sz="1200" dirty="0">
            <a:latin typeface="Arial" panose="020B0604020202020204" pitchFamily="34" charset="0"/>
            <a:cs typeface="Arial" panose="020B0604020202020204" pitchFamily="34" charset="0"/>
          </a:endParaRPr>
        </a:p>
      </dgm:t>
    </dgm:pt>
    <dgm:pt modelId="{8D010831-A860-48C2-B879-6076B55DCAE4}" type="parTrans" cxnId="{70232858-FAA6-422D-8121-99C1F0BE8075}">
      <dgm:prSet/>
      <dgm:spPr/>
      <dgm:t>
        <a:bodyPr/>
        <a:lstStyle/>
        <a:p>
          <a:endParaRPr lang="en-GB"/>
        </a:p>
      </dgm:t>
    </dgm:pt>
    <dgm:pt modelId="{63A0624D-2F77-4888-9D67-193A981C2E77}" type="sibTrans" cxnId="{70232858-FAA6-422D-8121-99C1F0BE8075}">
      <dgm:prSet/>
      <dgm:spPr/>
      <dgm:t>
        <a:bodyPr/>
        <a:lstStyle/>
        <a:p>
          <a:endParaRPr lang="en-GB"/>
        </a:p>
      </dgm:t>
    </dgm:pt>
    <dgm:pt modelId="{1E636868-AA66-4856-8E8C-85E9F4447C22}">
      <dgm:prSet phldrT="[Text]" custT="1"/>
      <dgm:spPr/>
      <dgm:t>
        <a:bodyPr/>
        <a:lstStyle/>
        <a:p>
          <a:r>
            <a:rPr lang="en-US" sz="1200" u="none" dirty="0" smtClean="0">
              <a:latin typeface="Arial" panose="020B0604020202020204" pitchFamily="34" charset="0"/>
              <a:cs typeface="Arial" panose="020B0604020202020204" pitchFamily="34" charset="0"/>
            </a:rPr>
            <a:t>Sources: personal savings, angel investors, crowd funding</a:t>
          </a:r>
          <a:endParaRPr lang="en-GB" sz="1200" dirty="0">
            <a:latin typeface="Arial" panose="020B0604020202020204" pitchFamily="34" charset="0"/>
            <a:cs typeface="Arial" panose="020B0604020202020204" pitchFamily="34" charset="0"/>
          </a:endParaRPr>
        </a:p>
      </dgm:t>
    </dgm:pt>
    <dgm:pt modelId="{87922232-2AC7-4149-8DF6-8168CAD1D5AE}" type="parTrans" cxnId="{E4D43998-9D5F-4CF0-98F9-7AE48F021113}">
      <dgm:prSet/>
      <dgm:spPr/>
      <dgm:t>
        <a:bodyPr/>
        <a:lstStyle/>
        <a:p>
          <a:endParaRPr lang="en-GB"/>
        </a:p>
      </dgm:t>
    </dgm:pt>
    <dgm:pt modelId="{FFE45A44-B6F8-4467-BADB-97A96DF83BC1}" type="sibTrans" cxnId="{E4D43998-9D5F-4CF0-98F9-7AE48F021113}">
      <dgm:prSet/>
      <dgm:spPr/>
      <dgm:t>
        <a:bodyPr/>
        <a:lstStyle/>
        <a:p>
          <a:endParaRPr lang="en-GB"/>
        </a:p>
      </dgm:t>
    </dgm:pt>
    <dgm:pt modelId="{C65931B1-84EB-4099-AD4D-B58A68768147}">
      <dgm:prSet phldrT="[Text]" custT="1"/>
      <dgm:spPr/>
      <dgm:t>
        <a:bodyPr/>
        <a:lstStyle/>
        <a:p>
          <a:pPr>
            <a:lnSpc>
              <a:spcPct val="150000"/>
            </a:lnSpc>
          </a:pPr>
          <a:r>
            <a:rPr lang="en-US" sz="1200" u="none" dirty="0" smtClean="0">
              <a:latin typeface="Arial" panose="020B0604020202020204" pitchFamily="34" charset="0"/>
              <a:cs typeface="Arial" panose="020B0604020202020204" pitchFamily="34" charset="0"/>
            </a:rPr>
            <a:t>Usage: platform development, marketing, initial operations</a:t>
          </a:r>
          <a:endParaRPr lang="en-GB" sz="1200" dirty="0">
            <a:latin typeface="Arial" panose="020B0604020202020204" pitchFamily="34" charset="0"/>
            <a:cs typeface="Arial" panose="020B0604020202020204" pitchFamily="34" charset="0"/>
          </a:endParaRPr>
        </a:p>
      </dgm:t>
    </dgm:pt>
    <dgm:pt modelId="{0344FCFB-91E6-4ACF-9FB8-6956FA53BBF5}" type="parTrans" cxnId="{F2D0D89F-AC8D-4919-AF6B-759E1E251DF9}">
      <dgm:prSet/>
      <dgm:spPr/>
      <dgm:t>
        <a:bodyPr/>
        <a:lstStyle/>
        <a:p>
          <a:endParaRPr lang="en-GB"/>
        </a:p>
      </dgm:t>
    </dgm:pt>
    <dgm:pt modelId="{8AE9654E-6090-434C-ADFB-D289F63287FF}" type="sibTrans" cxnId="{F2D0D89F-AC8D-4919-AF6B-759E1E251DF9}">
      <dgm:prSet/>
      <dgm:spPr/>
      <dgm:t>
        <a:bodyPr/>
        <a:lstStyle/>
        <a:p>
          <a:endParaRPr lang="en-GB"/>
        </a:p>
      </dgm:t>
    </dgm:pt>
    <dgm:pt modelId="{2FF000DF-2D09-4F96-BDB4-125A6706C369}">
      <dgm:prSet custT="1"/>
      <dgm:spPr/>
      <dgm:t>
        <a:bodyPr/>
        <a:lstStyle/>
        <a:p>
          <a:pPr>
            <a:lnSpc>
              <a:spcPct val="150000"/>
            </a:lnSpc>
          </a:pPr>
          <a:r>
            <a:rPr lang="en-US" sz="1200" u="none" dirty="0" smtClean="0">
              <a:latin typeface="Arial" panose="020B0604020202020204" pitchFamily="34" charset="0"/>
              <a:cs typeface="Arial" panose="020B0604020202020204" pitchFamily="34" charset="0"/>
            </a:rPr>
            <a:t>Goal: achieve self-sustaining cash flow within 12 months</a:t>
          </a:r>
          <a:endParaRPr lang="en-US" sz="1200" u="none" dirty="0"/>
        </a:p>
      </dgm:t>
    </dgm:pt>
    <dgm:pt modelId="{DFD2CCE8-3FB5-486A-9CBA-B1780D9E7839}" type="parTrans" cxnId="{788B55B9-92E6-4CBA-9D5A-6CD67A1C508F}">
      <dgm:prSet/>
      <dgm:spPr/>
      <dgm:t>
        <a:bodyPr/>
        <a:lstStyle/>
        <a:p>
          <a:endParaRPr lang="en-GB"/>
        </a:p>
      </dgm:t>
    </dgm:pt>
    <dgm:pt modelId="{A2A7A6CD-09EE-4C7C-8A8F-F1D2A4742A46}" type="sibTrans" cxnId="{788B55B9-92E6-4CBA-9D5A-6CD67A1C508F}">
      <dgm:prSet/>
      <dgm:spPr/>
      <dgm:t>
        <a:bodyPr/>
        <a:lstStyle/>
        <a:p>
          <a:endParaRPr lang="en-GB"/>
        </a:p>
      </dgm:t>
    </dgm:pt>
    <dgm:pt modelId="{5FC62D60-AD18-4141-954D-20F76D5DE2EC}" type="pres">
      <dgm:prSet presAssocID="{344A4EBD-6668-48AC-B834-F40FB9AAE3CA}" presName="rootnode" presStyleCnt="0">
        <dgm:presLayoutVars>
          <dgm:chMax/>
          <dgm:chPref/>
          <dgm:dir/>
          <dgm:animLvl val="lvl"/>
        </dgm:presLayoutVars>
      </dgm:prSet>
      <dgm:spPr/>
      <dgm:t>
        <a:bodyPr/>
        <a:lstStyle/>
        <a:p>
          <a:endParaRPr lang="en-GB"/>
        </a:p>
      </dgm:t>
    </dgm:pt>
    <dgm:pt modelId="{572D8303-2926-4104-98C1-E94C10D7FAA5}" type="pres">
      <dgm:prSet presAssocID="{DCF308D5-78A2-47B4-897B-5713D8A282D3}" presName="composite" presStyleCnt="0"/>
      <dgm:spPr/>
    </dgm:pt>
    <dgm:pt modelId="{2602A1ED-2DE7-44BC-9C11-0B508F727089}" type="pres">
      <dgm:prSet presAssocID="{DCF308D5-78A2-47B4-897B-5713D8A282D3}" presName="bentUpArrow1" presStyleLbl="alignImgPlace1" presStyleIdx="0" presStyleCnt="3"/>
      <dgm:spPr/>
    </dgm:pt>
    <dgm:pt modelId="{EFABCAFF-94B1-4C7D-A968-1169CED23088}" type="pres">
      <dgm:prSet presAssocID="{DCF308D5-78A2-47B4-897B-5713D8A282D3}" presName="ParentText" presStyleLbl="node1" presStyleIdx="0" presStyleCnt="4" custScaleX="119434">
        <dgm:presLayoutVars>
          <dgm:chMax val="1"/>
          <dgm:chPref val="1"/>
          <dgm:bulletEnabled val="1"/>
        </dgm:presLayoutVars>
      </dgm:prSet>
      <dgm:spPr/>
      <dgm:t>
        <a:bodyPr/>
        <a:lstStyle/>
        <a:p>
          <a:endParaRPr lang="en-GB"/>
        </a:p>
      </dgm:t>
    </dgm:pt>
    <dgm:pt modelId="{77F8B7D7-B486-44DB-A8F5-09AFB7292326}" type="pres">
      <dgm:prSet presAssocID="{DCF308D5-78A2-47B4-897B-5713D8A282D3}" presName="ChildText" presStyleLbl="revTx" presStyleIdx="0" presStyleCnt="3">
        <dgm:presLayoutVars>
          <dgm:chMax val="0"/>
          <dgm:chPref val="0"/>
          <dgm:bulletEnabled val="1"/>
        </dgm:presLayoutVars>
      </dgm:prSet>
      <dgm:spPr/>
    </dgm:pt>
    <dgm:pt modelId="{DBF65F0E-8EA5-4644-A5A9-C8C955FA2D85}" type="pres">
      <dgm:prSet presAssocID="{63A0624D-2F77-4888-9D67-193A981C2E77}" presName="sibTrans" presStyleCnt="0"/>
      <dgm:spPr/>
    </dgm:pt>
    <dgm:pt modelId="{FF667C10-BDB0-4F67-8B71-47299CEF72D6}" type="pres">
      <dgm:prSet presAssocID="{1E636868-AA66-4856-8E8C-85E9F4447C22}" presName="composite" presStyleCnt="0"/>
      <dgm:spPr/>
    </dgm:pt>
    <dgm:pt modelId="{BFAE96A8-E5A0-4B0F-9E05-E99AED616781}" type="pres">
      <dgm:prSet presAssocID="{1E636868-AA66-4856-8E8C-85E9F4447C22}" presName="bentUpArrow1" presStyleLbl="alignImgPlace1" presStyleIdx="1" presStyleCnt="3"/>
      <dgm:spPr/>
    </dgm:pt>
    <dgm:pt modelId="{54989649-4478-4DCF-9911-4858631B6CFA}" type="pres">
      <dgm:prSet presAssocID="{1E636868-AA66-4856-8E8C-85E9F4447C22}" presName="ParentText" presStyleLbl="node1" presStyleIdx="1" presStyleCnt="4" custScaleX="149815">
        <dgm:presLayoutVars>
          <dgm:chMax val="1"/>
          <dgm:chPref val="1"/>
          <dgm:bulletEnabled val="1"/>
        </dgm:presLayoutVars>
      </dgm:prSet>
      <dgm:spPr/>
      <dgm:t>
        <a:bodyPr/>
        <a:lstStyle/>
        <a:p>
          <a:endParaRPr lang="en-GB"/>
        </a:p>
      </dgm:t>
    </dgm:pt>
    <dgm:pt modelId="{86A5FBDB-8C41-4339-B62F-B09DE249A061}" type="pres">
      <dgm:prSet presAssocID="{1E636868-AA66-4856-8E8C-85E9F4447C22}" presName="ChildText" presStyleLbl="revTx" presStyleIdx="1" presStyleCnt="3">
        <dgm:presLayoutVars>
          <dgm:chMax val="0"/>
          <dgm:chPref val="0"/>
          <dgm:bulletEnabled val="1"/>
        </dgm:presLayoutVars>
      </dgm:prSet>
      <dgm:spPr/>
    </dgm:pt>
    <dgm:pt modelId="{CFBD7BCB-85CD-49A9-9D40-2AC818F4C71E}" type="pres">
      <dgm:prSet presAssocID="{FFE45A44-B6F8-4467-BADB-97A96DF83BC1}" presName="sibTrans" presStyleCnt="0"/>
      <dgm:spPr/>
    </dgm:pt>
    <dgm:pt modelId="{86255AE7-F985-4138-BC92-335DE7C24C15}" type="pres">
      <dgm:prSet presAssocID="{C65931B1-84EB-4099-AD4D-B58A68768147}" presName="composite" presStyleCnt="0"/>
      <dgm:spPr/>
    </dgm:pt>
    <dgm:pt modelId="{B6D76150-3E45-4791-84C8-16E0DADEDB07}" type="pres">
      <dgm:prSet presAssocID="{C65931B1-84EB-4099-AD4D-B58A68768147}" presName="bentUpArrow1" presStyleLbl="alignImgPlace1" presStyleIdx="2" presStyleCnt="3" custLinFactNeighborX="6138" custLinFactNeighborY="0"/>
      <dgm:spPr/>
    </dgm:pt>
    <dgm:pt modelId="{E5E62520-10A9-499B-9915-6865DDC17883}" type="pres">
      <dgm:prSet presAssocID="{C65931B1-84EB-4099-AD4D-B58A68768147}" presName="ParentText" presStyleLbl="node1" presStyleIdx="2" presStyleCnt="4" custScaleX="188308" custLinFactNeighborX="20756" custLinFactNeighborY="753">
        <dgm:presLayoutVars>
          <dgm:chMax val="1"/>
          <dgm:chPref val="1"/>
          <dgm:bulletEnabled val="1"/>
        </dgm:presLayoutVars>
      </dgm:prSet>
      <dgm:spPr/>
      <dgm:t>
        <a:bodyPr/>
        <a:lstStyle/>
        <a:p>
          <a:endParaRPr lang="en-GB"/>
        </a:p>
      </dgm:t>
    </dgm:pt>
    <dgm:pt modelId="{78A4BD3A-224B-4B4D-B2AB-AAB182753790}" type="pres">
      <dgm:prSet presAssocID="{C65931B1-84EB-4099-AD4D-B58A68768147}" presName="ChildText" presStyleLbl="revTx" presStyleIdx="2" presStyleCnt="3">
        <dgm:presLayoutVars>
          <dgm:chMax val="0"/>
          <dgm:chPref val="0"/>
          <dgm:bulletEnabled val="1"/>
        </dgm:presLayoutVars>
      </dgm:prSet>
      <dgm:spPr/>
    </dgm:pt>
    <dgm:pt modelId="{FFA53FB8-21EB-4101-B175-54A2D5CFC077}" type="pres">
      <dgm:prSet presAssocID="{8AE9654E-6090-434C-ADFB-D289F63287FF}" presName="sibTrans" presStyleCnt="0"/>
      <dgm:spPr/>
    </dgm:pt>
    <dgm:pt modelId="{4C86B9DC-27A2-445B-9A87-C9C0AC02BC15}" type="pres">
      <dgm:prSet presAssocID="{2FF000DF-2D09-4F96-BDB4-125A6706C369}" presName="composite" presStyleCnt="0"/>
      <dgm:spPr/>
    </dgm:pt>
    <dgm:pt modelId="{BB1F7757-36EA-4E57-8D54-5790D739EA53}" type="pres">
      <dgm:prSet presAssocID="{2FF000DF-2D09-4F96-BDB4-125A6706C369}" presName="ParentText" presStyleLbl="node1" presStyleIdx="3" presStyleCnt="4" custScaleX="196926" custLinFactNeighborX="44972" custLinFactNeighborY="-988">
        <dgm:presLayoutVars>
          <dgm:chMax val="1"/>
          <dgm:chPref val="1"/>
          <dgm:bulletEnabled val="1"/>
        </dgm:presLayoutVars>
      </dgm:prSet>
      <dgm:spPr/>
      <dgm:t>
        <a:bodyPr/>
        <a:lstStyle/>
        <a:p>
          <a:endParaRPr lang="en-GB"/>
        </a:p>
      </dgm:t>
    </dgm:pt>
  </dgm:ptLst>
  <dgm:cxnLst>
    <dgm:cxn modelId="{E4D43998-9D5F-4CF0-98F9-7AE48F021113}" srcId="{344A4EBD-6668-48AC-B834-F40FB9AAE3CA}" destId="{1E636868-AA66-4856-8E8C-85E9F4447C22}" srcOrd="1" destOrd="0" parTransId="{87922232-2AC7-4149-8DF6-8168CAD1D5AE}" sibTransId="{FFE45A44-B6F8-4467-BADB-97A96DF83BC1}"/>
    <dgm:cxn modelId="{C876F5A9-FC8C-4DD2-9643-425CB15B2CF9}" type="presOf" srcId="{344A4EBD-6668-48AC-B834-F40FB9AAE3CA}" destId="{5FC62D60-AD18-4141-954D-20F76D5DE2EC}" srcOrd="0" destOrd="0" presId="urn:microsoft.com/office/officeart/2005/8/layout/StepDownProcess"/>
    <dgm:cxn modelId="{2628C427-7216-49FA-8BAB-695E6D609CE2}" type="presOf" srcId="{1E636868-AA66-4856-8E8C-85E9F4447C22}" destId="{54989649-4478-4DCF-9911-4858631B6CFA}" srcOrd="0" destOrd="0" presId="urn:microsoft.com/office/officeart/2005/8/layout/StepDownProcess"/>
    <dgm:cxn modelId="{03E9B981-84D0-4B97-A025-9487709422BD}" type="presOf" srcId="{C65931B1-84EB-4099-AD4D-B58A68768147}" destId="{E5E62520-10A9-499B-9915-6865DDC17883}" srcOrd="0" destOrd="0" presId="urn:microsoft.com/office/officeart/2005/8/layout/StepDownProcess"/>
    <dgm:cxn modelId="{70232858-FAA6-422D-8121-99C1F0BE8075}" srcId="{344A4EBD-6668-48AC-B834-F40FB9AAE3CA}" destId="{DCF308D5-78A2-47B4-897B-5713D8A282D3}" srcOrd="0" destOrd="0" parTransId="{8D010831-A860-48C2-B879-6076B55DCAE4}" sibTransId="{63A0624D-2F77-4888-9D67-193A981C2E77}"/>
    <dgm:cxn modelId="{090CFD07-65DC-4A0C-B7D2-E5AC88831414}" type="presOf" srcId="{DCF308D5-78A2-47B4-897B-5713D8A282D3}" destId="{EFABCAFF-94B1-4C7D-A968-1169CED23088}" srcOrd="0" destOrd="0" presId="urn:microsoft.com/office/officeart/2005/8/layout/StepDownProcess"/>
    <dgm:cxn modelId="{788B55B9-92E6-4CBA-9D5A-6CD67A1C508F}" srcId="{344A4EBD-6668-48AC-B834-F40FB9AAE3CA}" destId="{2FF000DF-2D09-4F96-BDB4-125A6706C369}" srcOrd="3" destOrd="0" parTransId="{DFD2CCE8-3FB5-486A-9CBA-B1780D9E7839}" sibTransId="{A2A7A6CD-09EE-4C7C-8A8F-F1D2A4742A46}"/>
    <dgm:cxn modelId="{0C7F1918-5BCA-479E-9CF1-CAB3107A2D10}" type="presOf" srcId="{2FF000DF-2D09-4F96-BDB4-125A6706C369}" destId="{BB1F7757-36EA-4E57-8D54-5790D739EA53}" srcOrd="0" destOrd="0" presId="urn:microsoft.com/office/officeart/2005/8/layout/StepDownProcess"/>
    <dgm:cxn modelId="{F2D0D89F-AC8D-4919-AF6B-759E1E251DF9}" srcId="{344A4EBD-6668-48AC-B834-F40FB9AAE3CA}" destId="{C65931B1-84EB-4099-AD4D-B58A68768147}" srcOrd="2" destOrd="0" parTransId="{0344FCFB-91E6-4ACF-9FB8-6956FA53BBF5}" sibTransId="{8AE9654E-6090-434C-ADFB-D289F63287FF}"/>
    <dgm:cxn modelId="{7C26A8B1-6C9D-4D7F-8B54-5D7DD0904DE3}" type="presParOf" srcId="{5FC62D60-AD18-4141-954D-20F76D5DE2EC}" destId="{572D8303-2926-4104-98C1-E94C10D7FAA5}" srcOrd="0" destOrd="0" presId="urn:microsoft.com/office/officeart/2005/8/layout/StepDownProcess"/>
    <dgm:cxn modelId="{56802118-36FA-4F23-9AAC-040A54E76373}" type="presParOf" srcId="{572D8303-2926-4104-98C1-E94C10D7FAA5}" destId="{2602A1ED-2DE7-44BC-9C11-0B508F727089}" srcOrd="0" destOrd="0" presId="urn:microsoft.com/office/officeart/2005/8/layout/StepDownProcess"/>
    <dgm:cxn modelId="{6B7E0704-1217-40BD-A1FB-5CC11D898C9E}" type="presParOf" srcId="{572D8303-2926-4104-98C1-E94C10D7FAA5}" destId="{EFABCAFF-94B1-4C7D-A968-1169CED23088}" srcOrd="1" destOrd="0" presId="urn:microsoft.com/office/officeart/2005/8/layout/StepDownProcess"/>
    <dgm:cxn modelId="{797B7C8A-BEA8-4E5C-B418-5E4E94EE1C8D}" type="presParOf" srcId="{572D8303-2926-4104-98C1-E94C10D7FAA5}" destId="{77F8B7D7-B486-44DB-A8F5-09AFB7292326}" srcOrd="2" destOrd="0" presId="urn:microsoft.com/office/officeart/2005/8/layout/StepDownProcess"/>
    <dgm:cxn modelId="{90A3CA7A-1D46-4E70-B3DD-71FB5B21F83A}" type="presParOf" srcId="{5FC62D60-AD18-4141-954D-20F76D5DE2EC}" destId="{DBF65F0E-8EA5-4644-A5A9-C8C955FA2D85}" srcOrd="1" destOrd="0" presId="urn:microsoft.com/office/officeart/2005/8/layout/StepDownProcess"/>
    <dgm:cxn modelId="{A2D73DCE-9D4D-47E7-A7A1-8E55D3734A1F}" type="presParOf" srcId="{5FC62D60-AD18-4141-954D-20F76D5DE2EC}" destId="{FF667C10-BDB0-4F67-8B71-47299CEF72D6}" srcOrd="2" destOrd="0" presId="urn:microsoft.com/office/officeart/2005/8/layout/StepDownProcess"/>
    <dgm:cxn modelId="{5BCE09C9-93CB-492A-AD1D-7161EA3486D6}" type="presParOf" srcId="{FF667C10-BDB0-4F67-8B71-47299CEF72D6}" destId="{BFAE96A8-E5A0-4B0F-9E05-E99AED616781}" srcOrd="0" destOrd="0" presId="urn:microsoft.com/office/officeart/2005/8/layout/StepDownProcess"/>
    <dgm:cxn modelId="{D4165AD0-1F35-4EBB-BE15-1D3C3F93BA48}" type="presParOf" srcId="{FF667C10-BDB0-4F67-8B71-47299CEF72D6}" destId="{54989649-4478-4DCF-9911-4858631B6CFA}" srcOrd="1" destOrd="0" presId="urn:microsoft.com/office/officeart/2005/8/layout/StepDownProcess"/>
    <dgm:cxn modelId="{A32E4593-972A-452A-97D5-14910D2F6144}" type="presParOf" srcId="{FF667C10-BDB0-4F67-8B71-47299CEF72D6}" destId="{86A5FBDB-8C41-4339-B62F-B09DE249A061}" srcOrd="2" destOrd="0" presId="urn:microsoft.com/office/officeart/2005/8/layout/StepDownProcess"/>
    <dgm:cxn modelId="{D22F82DD-A063-4A7F-876F-CE1B92464B43}" type="presParOf" srcId="{5FC62D60-AD18-4141-954D-20F76D5DE2EC}" destId="{CFBD7BCB-85CD-49A9-9D40-2AC818F4C71E}" srcOrd="3" destOrd="0" presId="urn:microsoft.com/office/officeart/2005/8/layout/StepDownProcess"/>
    <dgm:cxn modelId="{081E5776-6464-418D-B44B-087EB9E48716}" type="presParOf" srcId="{5FC62D60-AD18-4141-954D-20F76D5DE2EC}" destId="{86255AE7-F985-4138-BC92-335DE7C24C15}" srcOrd="4" destOrd="0" presId="urn:microsoft.com/office/officeart/2005/8/layout/StepDownProcess"/>
    <dgm:cxn modelId="{93F1C35E-BB1C-406D-96D7-E3635FCFB1CD}" type="presParOf" srcId="{86255AE7-F985-4138-BC92-335DE7C24C15}" destId="{B6D76150-3E45-4791-84C8-16E0DADEDB07}" srcOrd="0" destOrd="0" presId="urn:microsoft.com/office/officeart/2005/8/layout/StepDownProcess"/>
    <dgm:cxn modelId="{2071E6CB-BA5A-498F-B5C1-6E17D0A9A925}" type="presParOf" srcId="{86255AE7-F985-4138-BC92-335DE7C24C15}" destId="{E5E62520-10A9-499B-9915-6865DDC17883}" srcOrd="1" destOrd="0" presId="urn:microsoft.com/office/officeart/2005/8/layout/StepDownProcess"/>
    <dgm:cxn modelId="{C45C9A20-E8E0-4F09-82D3-D8B30DEC3657}" type="presParOf" srcId="{86255AE7-F985-4138-BC92-335DE7C24C15}" destId="{78A4BD3A-224B-4B4D-B2AB-AAB182753790}" srcOrd="2" destOrd="0" presId="urn:microsoft.com/office/officeart/2005/8/layout/StepDownProcess"/>
    <dgm:cxn modelId="{AF7C4920-C606-4DE2-B4A6-5B4C62FFD61C}" type="presParOf" srcId="{5FC62D60-AD18-4141-954D-20F76D5DE2EC}" destId="{FFA53FB8-21EB-4101-B175-54A2D5CFC077}" srcOrd="5" destOrd="0" presId="urn:microsoft.com/office/officeart/2005/8/layout/StepDownProcess"/>
    <dgm:cxn modelId="{813952A7-7AE7-4D66-A682-7CA34FEFCFD2}" type="presParOf" srcId="{5FC62D60-AD18-4141-954D-20F76D5DE2EC}" destId="{4C86B9DC-27A2-445B-9A87-C9C0AC02BC15}" srcOrd="6" destOrd="0" presId="urn:microsoft.com/office/officeart/2005/8/layout/StepDownProcess"/>
    <dgm:cxn modelId="{0C0FC66B-17EC-4DE2-8B06-7B304372421F}" type="presParOf" srcId="{4C86B9DC-27A2-445B-9A87-C9C0AC02BC15}" destId="{BB1F7757-36EA-4E57-8D54-5790D739EA53}" srcOrd="0"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62EDF2-45B0-4659-921E-76D61F4318E2}">
      <dsp:nvSpPr>
        <dsp:cNvPr id="0" name=""/>
        <dsp:cNvSpPr/>
      </dsp:nvSpPr>
      <dsp:spPr>
        <a:xfrm>
          <a:off x="-4830570" y="-740321"/>
          <a:ext cx="5753445" cy="5753445"/>
        </a:xfrm>
        <a:prstGeom prst="blockArc">
          <a:avLst>
            <a:gd name="adj1" fmla="val 18900000"/>
            <a:gd name="adj2" fmla="val 2700000"/>
            <a:gd name="adj3" fmla="val 375"/>
          </a:avLst>
        </a:pr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E5574B15-1BE0-430F-98C6-9AB3F4A3BF2F}">
      <dsp:nvSpPr>
        <dsp:cNvPr id="0" name=""/>
        <dsp:cNvSpPr/>
      </dsp:nvSpPr>
      <dsp:spPr>
        <a:xfrm>
          <a:off x="403832" y="266964"/>
          <a:ext cx="4265185" cy="534271"/>
        </a:xfrm>
        <a:prstGeom prst="rect">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cene3d>
          <a:camera prst="orthographicFront"/>
          <a:lightRig rig="chilly" dir="t"/>
        </a:scene3d>
        <a:sp3d/>
      </dsp:spPr>
      <dsp:style>
        <a:lnRef idx="1">
          <a:schemeClr val="accent3"/>
        </a:lnRef>
        <a:fillRef idx="2">
          <a:schemeClr val="accent3"/>
        </a:fillRef>
        <a:effectRef idx="1">
          <a:schemeClr val="accent3"/>
        </a:effectRef>
        <a:fontRef idx="minor">
          <a:schemeClr val="dk1"/>
        </a:fontRef>
      </dsp:style>
      <dsp:txBody>
        <a:bodyPr spcFirstLastPara="0" vert="horz" wrap="square" lIns="424078" tIns="40640" rIns="40640" bIns="40640" numCol="1" spcCol="1270" anchor="ctr" anchorCtr="0">
          <a:noAutofit/>
        </a:bodyPr>
        <a:lstStyle/>
        <a:p>
          <a:pPr lvl="0" algn="l" defTabSz="711200">
            <a:lnSpc>
              <a:spcPct val="150000"/>
            </a:lnSpc>
            <a:spcBef>
              <a:spcPct val="0"/>
            </a:spcBef>
            <a:spcAft>
              <a:spcPct val="35000"/>
            </a:spcAft>
          </a:pPr>
          <a:r>
            <a:rPr lang="en-GB" sz="1600" b="1" kern="1200" dirty="0" smtClean="0">
              <a:effectLst/>
              <a:latin typeface="Arial" panose="020B0604020202020204" pitchFamily="34" charset="0"/>
              <a:cs typeface="Arial" panose="020B0604020202020204" pitchFamily="34" charset="0"/>
            </a:rPr>
            <a:t>Real Estate </a:t>
          </a:r>
          <a:r>
            <a:rPr lang="en-GB" sz="1600" b="1" kern="1200" dirty="0" smtClean="0">
              <a:effectLst/>
              <a:latin typeface="Arial" panose="020B0604020202020204" pitchFamily="34" charset="0"/>
              <a:cs typeface="Arial" panose="020B0604020202020204" pitchFamily="34" charset="0"/>
            </a:rPr>
            <a:t>Crowdfunding </a:t>
          </a:r>
          <a:r>
            <a:rPr lang="en-GB" sz="1600" b="1" kern="1200" dirty="0" smtClean="0">
              <a:effectLst/>
              <a:latin typeface="Arial" panose="020B0604020202020204" pitchFamily="34" charset="0"/>
              <a:cs typeface="Arial" panose="020B0604020202020204" pitchFamily="34" charset="0"/>
            </a:rPr>
            <a:t>Platform</a:t>
          </a:r>
          <a:endParaRPr lang="en-GB" sz="1600" b="1" kern="1200" dirty="0">
            <a:effectLst/>
            <a:latin typeface="Arial" panose="020B0604020202020204" pitchFamily="34" charset="0"/>
            <a:cs typeface="Arial" panose="020B0604020202020204" pitchFamily="34" charset="0"/>
          </a:endParaRPr>
        </a:p>
      </dsp:txBody>
      <dsp:txXfrm>
        <a:off x="403832" y="266964"/>
        <a:ext cx="4265185" cy="534271"/>
      </dsp:txXfrm>
    </dsp:sp>
    <dsp:sp modelId="{DA346788-DF1E-472C-BF1D-B28DDC0901A7}">
      <dsp:nvSpPr>
        <dsp:cNvPr id="0" name=""/>
        <dsp:cNvSpPr/>
      </dsp:nvSpPr>
      <dsp:spPr>
        <a:xfrm>
          <a:off x="69913" y="200180"/>
          <a:ext cx="667838" cy="667838"/>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BF12F5A0-0EA6-4FBA-B908-F32A663B7E43}">
      <dsp:nvSpPr>
        <dsp:cNvPr id="0" name=""/>
        <dsp:cNvSpPr/>
      </dsp:nvSpPr>
      <dsp:spPr>
        <a:xfrm>
          <a:off x="786675" y="1068115"/>
          <a:ext cx="3882342" cy="534271"/>
        </a:xfrm>
        <a:prstGeom prst="rect">
          <a:avLst/>
        </a:prstGeom>
        <a:gradFill rotWithShape="1">
          <a:gsLst>
            <a:gs pos="0">
              <a:schemeClr val="accent3">
                <a:tint val="64000"/>
                <a:lumMod val="118000"/>
              </a:schemeClr>
            </a:gs>
            <a:gs pos="100000">
              <a:schemeClr val="accent3">
                <a:tint val="92000"/>
                <a:alpha val="100000"/>
                <a:lumMod val="110000"/>
              </a:schemeClr>
            </a:gs>
          </a:gsLst>
          <a:lin ang="5400000" scaled="0"/>
        </a:gradFill>
        <a:ln w="9525" cap="rnd" cmpd="sng" algn="ctr">
          <a:solidFill>
            <a:schemeClr val="accent3"/>
          </a:solidFill>
          <a:prstDash val="solid"/>
        </a:ln>
        <a:effectLst/>
        <a:scene3d>
          <a:camera prst="orthographicFront"/>
          <a:lightRig rig="chilly" dir="t"/>
        </a:scene3d>
        <a:sp3d/>
      </dsp:spPr>
      <dsp:style>
        <a:lnRef idx="1">
          <a:schemeClr val="accent3"/>
        </a:lnRef>
        <a:fillRef idx="2">
          <a:schemeClr val="accent3"/>
        </a:fillRef>
        <a:effectRef idx="1">
          <a:schemeClr val="accent3"/>
        </a:effectRef>
        <a:fontRef idx="minor">
          <a:schemeClr val="dk1"/>
        </a:fontRef>
      </dsp:style>
      <dsp:txBody>
        <a:bodyPr spcFirstLastPara="0" vert="horz" wrap="square" lIns="424078" tIns="30480" rIns="30480" bIns="30480" numCol="1" spcCol="1270" anchor="ctr" anchorCtr="0">
          <a:noAutofit/>
        </a:bodyPr>
        <a:lstStyle/>
        <a:p>
          <a:pPr lvl="0" algn="l" defTabSz="533400">
            <a:lnSpc>
              <a:spcPct val="90000"/>
            </a:lnSpc>
            <a:spcBef>
              <a:spcPct val="0"/>
            </a:spcBef>
            <a:spcAft>
              <a:spcPct val="35000"/>
            </a:spcAft>
          </a:pPr>
          <a:r>
            <a:rPr lang="en-US" sz="1200" b="1" kern="1200" dirty="0" smtClean="0">
              <a:effectLst/>
              <a:latin typeface="Arial" panose="020B0604020202020204" pitchFamily="34" charset="0"/>
              <a:cs typeface="Arial" panose="020B0604020202020204" pitchFamily="34" charset="0"/>
            </a:rPr>
            <a:t>Innovative web-based platform</a:t>
          </a:r>
          <a:endParaRPr lang="en-US" kern="1200" dirty="0"/>
        </a:p>
      </dsp:txBody>
      <dsp:txXfrm>
        <a:off x="786675" y="1068115"/>
        <a:ext cx="3882342" cy="534271"/>
      </dsp:txXfrm>
    </dsp:sp>
    <dsp:sp modelId="{DC40B1B7-EE91-4BDB-98BC-42BAAF42F3C8}">
      <dsp:nvSpPr>
        <dsp:cNvPr id="0" name=""/>
        <dsp:cNvSpPr/>
      </dsp:nvSpPr>
      <dsp:spPr>
        <a:xfrm>
          <a:off x="452756" y="1001331"/>
          <a:ext cx="667838" cy="667838"/>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D974AB9-3A92-4A19-8304-86DF530D71E0}">
      <dsp:nvSpPr>
        <dsp:cNvPr id="0" name=""/>
        <dsp:cNvSpPr/>
      </dsp:nvSpPr>
      <dsp:spPr>
        <a:xfrm>
          <a:off x="904177" y="1869265"/>
          <a:ext cx="3764840" cy="534271"/>
        </a:xfrm>
        <a:prstGeom prst="rect">
          <a:avLst/>
        </a:prstGeom>
        <a:gradFill rotWithShape="1">
          <a:gsLst>
            <a:gs pos="0">
              <a:schemeClr val="accent6">
                <a:tint val="64000"/>
                <a:lumMod val="118000"/>
              </a:schemeClr>
            </a:gs>
            <a:gs pos="100000">
              <a:schemeClr val="accent6">
                <a:tint val="92000"/>
                <a:alpha val="100000"/>
                <a:lumMod val="110000"/>
              </a:schemeClr>
            </a:gs>
          </a:gsLst>
          <a:lin ang="5400000" scaled="0"/>
        </a:gradFill>
        <a:ln w="9525" cap="rnd" cmpd="sng" algn="ctr">
          <a:solidFill>
            <a:schemeClr val="accent6"/>
          </a:solidFill>
          <a:prstDash val="solid"/>
        </a:ln>
        <a:effectLst/>
        <a:scene3d>
          <a:camera prst="orthographicFront"/>
          <a:lightRig rig="chilly" dir="t"/>
        </a:scene3d>
        <a:sp3d/>
      </dsp:spPr>
      <dsp:style>
        <a:lnRef idx="1">
          <a:schemeClr val="accent6"/>
        </a:lnRef>
        <a:fillRef idx="2">
          <a:schemeClr val="accent6"/>
        </a:fillRef>
        <a:effectRef idx="1">
          <a:schemeClr val="accent6"/>
        </a:effectRef>
        <a:fontRef idx="minor">
          <a:schemeClr val="dk1"/>
        </a:fontRef>
      </dsp:style>
      <dsp:txBody>
        <a:bodyPr spcFirstLastPara="0" vert="horz" wrap="square" lIns="424078" tIns="30480" rIns="30480" bIns="30480" numCol="1" spcCol="1270" anchor="ctr" anchorCtr="0">
          <a:noAutofit/>
        </a:bodyPr>
        <a:lstStyle/>
        <a:p>
          <a:pPr lvl="0" algn="l" defTabSz="533400">
            <a:lnSpc>
              <a:spcPct val="150000"/>
            </a:lnSpc>
            <a:spcBef>
              <a:spcPct val="0"/>
            </a:spcBef>
            <a:spcAft>
              <a:spcPct val="35000"/>
            </a:spcAft>
          </a:pPr>
          <a:r>
            <a:rPr lang="en-US" sz="1200" b="1" kern="1200" dirty="0" smtClean="0">
              <a:latin typeface="Arial" panose="020B0604020202020204" pitchFamily="34" charset="0"/>
              <a:ea typeface="Times New Roman" panose="02020603050405020304" pitchFamily="18" charset="0"/>
              <a:cs typeface="Arial" panose="020B0604020202020204" pitchFamily="34" charset="0"/>
            </a:rPr>
            <a:t>Lowers entry barriers to real estate investment</a:t>
          </a:r>
          <a:endParaRPr lang="en-GB" sz="1200" b="1" kern="1200" dirty="0">
            <a:latin typeface="Arial" panose="020B0604020202020204" pitchFamily="34" charset="0"/>
            <a:cs typeface="Arial" panose="020B0604020202020204" pitchFamily="34" charset="0"/>
          </a:endParaRPr>
        </a:p>
      </dsp:txBody>
      <dsp:txXfrm>
        <a:off x="904177" y="1869265"/>
        <a:ext cx="3764840" cy="534271"/>
      </dsp:txXfrm>
    </dsp:sp>
    <dsp:sp modelId="{98835976-7A2E-40DB-BC61-00B187B45716}">
      <dsp:nvSpPr>
        <dsp:cNvPr id="0" name=""/>
        <dsp:cNvSpPr/>
      </dsp:nvSpPr>
      <dsp:spPr>
        <a:xfrm>
          <a:off x="570258" y="1802481"/>
          <a:ext cx="667838" cy="667838"/>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AD0D3734-ADFA-48A9-B35C-DB333749DB7A}">
      <dsp:nvSpPr>
        <dsp:cNvPr id="0" name=""/>
        <dsp:cNvSpPr/>
      </dsp:nvSpPr>
      <dsp:spPr>
        <a:xfrm>
          <a:off x="786675" y="2670415"/>
          <a:ext cx="3882342" cy="534271"/>
        </a:xfrm>
        <a:prstGeom prst="rect">
          <a:avLst/>
        </a:prstGeom>
        <a:gradFill rotWithShape="1">
          <a:gsLst>
            <a:gs pos="0">
              <a:schemeClr val="accent2">
                <a:tint val="64000"/>
                <a:lumMod val="118000"/>
              </a:schemeClr>
            </a:gs>
            <a:gs pos="100000">
              <a:schemeClr val="accent2">
                <a:tint val="92000"/>
                <a:alpha val="100000"/>
                <a:lumMod val="110000"/>
              </a:schemeClr>
            </a:gs>
          </a:gsLst>
          <a:lin ang="5400000" scaled="0"/>
        </a:gradFill>
        <a:ln w="9525" cap="rnd" cmpd="sng" algn="ctr">
          <a:solidFill>
            <a:schemeClr val="accent2"/>
          </a:solidFill>
          <a:prstDash val="solid"/>
        </a:ln>
        <a:effectLst/>
        <a:scene3d>
          <a:camera prst="orthographicFront"/>
          <a:lightRig rig="chilly" dir="t"/>
        </a:scene3d>
        <a:sp3d/>
      </dsp:spPr>
      <dsp:style>
        <a:lnRef idx="1">
          <a:schemeClr val="accent2"/>
        </a:lnRef>
        <a:fillRef idx="2">
          <a:schemeClr val="accent2"/>
        </a:fillRef>
        <a:effectRef idx="1">
          <a:schemeClr val="accent2"/>
        </a:effectRef>
        <a:fontRef idx="minor">
          <a:schemeClr val="dk1"/>
        </a:fontRef>
      </dsp:style>
      <dsp:txBody>
        <a:bodyPr spcFirstLastPara="0" vert="horz" wrap="square" lIns="424078" tIns="30480" rIns="30480" bIns="30480" numCol="1" spcCol="1270" anchor="ctr" anchorCtr="0">
          <a:noAutofit/>
        </a:bodyPr>
        <a:lstStyle/>
        <a:p>
          <a:pPr lvl="0" algn="l" defTabSz="533400">
            <a:lnSpc>
              <a:spcPct val="150000"/>
            </a:lnSpc>
            <a:spcBef>
              <a:spcPct val="0"/>
            </a:spcBef>
            <a:spcAft>
              <a:spcPct val="35000"/>
            </a:spcAft>
          </a:pPr>
          <a:r>
            <a:rPr lang="en-US" sz="1200" b="1" kern="1200" dirty="0" smtClean="0">
              <a:latin typeface="Arial" panose="020B0604020202020204" pitchFamily="34" charset="0"/>
              <a:ea typeface="Times New Roman" panose="02020603050405020304" pitchFamily="18" charset="0"/>
              <a:cs typeface="Arial" panose="020B0604020202020204" pitchFamily="34" charset="0"/>
            </a:rPr>
            <a:t>Connects investors and developers.</a:t>
          </a:r>
          <a:endParaRPr lang="en-GB" sz="1200" b="1" kern="1200" dirty="0">
            <a:latin typeface="Arial" panose="020B0604020202020204" pitchFamily="34" charset="0"/>
            <a:cs typeface="Arial" panose="020B0604020202020204" pitchFamily="34" charset="0"/>
          </a:endParaRPr>
        </a:p>
      </dsp:txBody>
      <dsp:txXfrm>
        <a:off x="786675" y="2670415"/>
        <a:ext cx="3882342" cy="534271"/>
      </dsp:txXfrm>
    </dsp:sp>
    <dsp:sp modelId="{DBE77649-7CCC-4BE4-A659-D7A3F53092D0}">
      <dsp:nvSpPr>
        <dsp:cNvPr id="0" name=""/>
        <dsp:cNvSpPr/>
      </dsp:nvSpPr>
      <dsp:spPr>
        <a:xfrm>
          <a:off x="452756" y="2603631"/>
          <a:ext cx="667838" cy="667838"/>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BB39554-8A8C-46BD-8236-827B51387743}">
      <dsp:nvSpPr>
        <dsp:cNvPr id="0" name=""/>
        <dsp:cNvSpPr/>
      </dsp:nvSpPr>
      <dsp:spPr>
        <a:xfrm>
          <a:off x="403832" y="3471566"/>
          <a:ext cx="4265185" cy="534271"/>
        </a:xfrm>
        <a:prstGeom prst="rect">
          <a:avLst/>
        </a:prstGeom>
        <a:gradFill rotWithShape="1">
          <a:gsLst>
            <a:gs pos="0">
              <a:schemeClr val="accent1">
                <a:tint val="64000"/>
                <a:lumMod val="118000"/>
              </a:schemeClr>
            </a:gs>
            <a:gs pos="100000">
              <a:schemeClr val="accent1">
                <a:tint val="92000"/>
                <a:alpha val="100000"/>
                <a:lumMod val="110000"/>
              </a:schemeClr>
            </a:gs>
          </a:gsLst>
          <a:lin ang="5400000" scaled="0"/>
        </a:gradFill>
        <a:ln w="9525" cap="rnd" cmpd="sng" algn="ctr">
          <a:solidFill>
            <a:schemeClr val="accent1"/>
          </a:solidFill>
          <a:prstDash val="solid"/>
        </a:ln>
        <a:effectLst/>
        <a:scene3d>
          <a:camera prst="orthographicFront"/>
          <a:lightRig rig="chilly" dir="t"/>
        </a:scene3d>
        <a:sp3d/>
      </dsp:spPr>
      <dsp:style>
        <a:lnRef idx="1">
          <a:schemeClr val="accent1"/>
        </a:lnRef>
        <a:fillRef idx="2">
          <a:schemeClr val="accent1"/>
        </a:fillRef>
        <a:effectRef idx="1">
          <a:schemeClr val="accent1"/>
        </a:effectRef>
        <a:fontRef idx="minor">
          <a:schemeClr val="dk1"/>
        </a:fontRef>
      </dsp:style>
      <dsp:txBody>
        <a:bodyPr spcFirstLastPara="0" vert="horz" wrap="square" lIns="424078" tIns="30480" rIns="30480" bIns="30480" numCol="1" spcCol="1270" anchor="ctr" anchorCtr="0">
          <a:noAutofit/>
        </a:bodyPr>
        <a:lstStyle/>
        <a:p>
          <a:pPr lvl="0" algn="l" defTabSz="533400">
            <a:lnSpc>
              <a:spcPct val="150000"/>
            </a:lnSpc>
            <a:spcBef>
              <a:spcPct val="0"/>
            </a:spcBef>
            <a:spcAft>
              <a:spcPct val="35000"/>
            </a:spcAft>
          </a:pPr>
          <a:r>
            <a:rPr lang="en-US" sz="1200" b="1" kern="1200" dirty="0" smtClean="0">
              <a:latin typeface="Arial" panose="020B0604020202020204" pitchFamily="34" charset="0"/>
              <a:ea typeface="Times New Roman" panose="02020603050405020304" pitchFamily="18" charset="0"/>
              <a:cs typeface="Arial" panose="020B0604020202020204" pitchFamily="34" charset="0"/>
            </a:rPr>
            <a:t>Targets both commercial and residential projects</a:t>
          </a:r>
          <a:r>
            <a:rPr lang="en-US" sz="1200" b="1" kern="1200" dirty="0" smtClean="0">
              <a:ea typeface="Times New Roman" panose="02020603050405020304" pitchFamily="18" charset="0"/>
            </a:rPr>
            <a:t>.</a:t>
          </a:r>
          <a:endParaRPr lang="en-GB" sz="1200" b="1" kern="1200" dirty="0"/>
        </a:p>
      </dsp:txBody>
      <dsp:txXfrm>
        <a:off x="403832" y="3471566"/>
        <a:ext cx="4265185" cy="534271"/>
      </dsp:txXfrm>
    </dsp:sp>
    <dsp:sp modelId="{2D7D0BDB-5277-4A1A-A158-742F7D3484F9}">
      <dsp:nvSpPr>
        <dsp:cNvPr id="0" name=""/>
        <dsp:cNvSpPr/>
      </dsp:nvSpPr>
      <dsp:spPr>
        <a:xfrm>
          <a:off x="69913" y="3404782"/>
          <a:ext cx="667838" cy="667838"/>
        </a:xfrm>
        <a:prstGeom prst="ellipse">
          <a:avLst/>
        </a:prstGeom>
        <a:solidFill>
          <a:schemeClr val="lt1">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DD3CA-3B2E-435D-8DCA-FEEC9A6CB1DF}">
      <dsp:nvSpPr>
        <dsp:cNvPr id="0" name=""/>
        <dsp:cNvSpPr/>
      </dsp:nvSpPr>
      <dsp:spPr>
        <a:xfrm>
          <a:off x="0" y="0"/>
          <a:ext cx="6625089" cy="2096419"/>
        </a:xfrm>
        <a:prstGeom prst="roundRect">
          <a:avLst>
            <a:gd name="adj" fmla="val 10000"/>
          </a:avLst>
        </a:prstGeom>
        <a:solidFill>
          <a:schemeClr val="accent3">
            <a:shade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endParaRPr lang="en-GB" sz="20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171450" lvl="1" indent="-171450" algn="l" defTabSz="711200">
            <a:lnSpc>
              <a:spcPct val="150000"/>
            </a:lnSpc>
            <a:spcBef>
              <a:spcPct val="0"/>
            </a:spcBef>
            <a:spcAft>
              <a:spcPct val="15000"/>
            </a:spcAft>
            <a:buChar char="••"/>
          </a:pPr>
          <a:r>
            <a:rPr lang="en-US" sz="1600" b="1" kern="120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Web-based crowd funding platform</a:t>
          </a:r>
        </a:p>
        <a:p>
          <a:pPr marL="171450" lvl="1" indent="-171450" algn="l" defTabSz="711200">
            <a:lnSpc>
              <a:spcPct val="150000"/>
            </a:lnSpc>
            <a:spcBef>
              <a:spcPct val="0"/>
            </a:spcBef>
            <a:spcAft>
              <a:spcPct val="15000"/>
            </a:spcAft>
            <a:buChar char="••"/>
          </a:pPr>
          <a:r>
            <a:rPr lang="en-US" sz="1600" b="1" kern="120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Green buildings and luxury properties</a:t>
          </a:r>
        </a:p>
        <a:p>
          <a:pPr marL="171450" lvl="1" indent="-171450" algn="l" defTabSz="711200">
            <a:lnSpc>
              <a:spcPct val="150000"/>
            </a:lnSpc>
            <a:spcBef>
              <a:spcPct val="0"/>
            </a:spcBef>
            <a:spcAft>
              <a:spcPct val="15000"/>
            </a:spcAft>
            <a:buChar char="••"/>
          </a:pPr>
          <a:r>
            <a:rPr lang="en-GB" sz="1600" b="1" kern="1200" dirty="0" smtClean="0">
              <a:solidFill>
                <a:schemeClr val="tx1"/>
              </a:solidFill>
              <a:latin typeface="Arial" panose="020B0604020202020204" pitchFamily="34" charset="0"/>
              <a:cs typeface="Arial" panose="020B0604020202020204" pitchFamily="34" charset="0"/>
            </a:rPr>
            <a:t>Commercial and residential real estate</a:t>
          </a:r>
          <a:endParaRPr lang="en-US" sz="1600" b="1" kern="1200" dirty="0" smtClean="0">
            <a:solidFill>
              <a:schemeClr val="tx1"/>
            </a:solidFill>
            <a:latin typeface="Arial" panose="020B0604020202020204" pitchFamily="34" charset="0"/>
            <a:ea typeface="Times New Roman" panose="02020603050405020304" pitchFamily="18" charset="0"/>
            <a:cs typeface="Arial" panose="020B0604020202020204" pitchFamily="34" charset="0"/>
          </a:endParaRPr>
        </a:p>
      </dsp:txBody>
      <dsp:txXfrm>
        <a:off x="1534659" y="0"/>
        <a:ext cx="5090429" cy="2096419"/>
      </dsp:txXfrm>
    </dsp:sp>
    <dsp:sp modelId="{CB45AC45-8ABD-4283-9EA7-A0D2306B35BD}">
      <dsp:nvSpPr>
        <dsp:cNvPr id="0" name=""/>
        <dsp:cNvSpPr/>
      </dsp:nvSpPr>
      <dsp:spPr>
        <a:xfrm>
          <a:off x="67030" y="185004"/>
          <a:ext cx="1441804" cy="1677135"/>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43000" r="-4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5CBA2C-F91A-4A5B-976E-FD3081517271}">
      <dsp:nvSpPr>
        <dsp:cNvPr id="0" name=""/>
        <dsp:cNvSpPr/>
      </dsp:nvSpPr>
      <dsp:spPr>
        <a:xfrm>
          <a:off x="0" y="2306061"/>
          <a:ext cx="6625089" cy="2096419"/>
        </a:xfrm>
        <a:prstGeom prst="roundRect">
          <a:avLst>
            <a:gd name="adj" fmla="val 10000"/>
          </a:avLst>
        </a:prstGeom>
        <a:solidFill>
          <a:schemeClr val="accent3">
            <a:shade val="50000"/>
            <a:hueOff val="-433768"/>
            <a:satOff val="-2783"/>
            <a:lumOff val="444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150000"/>
            </a:lnSpc>
            <a:spcBef>
              <a:spcPct val="0"/>
            </a:spcBef>
            <a:spcAft>
              <a:spcPct val="35000"/>
            </a:spcAft>
          </a:pPr>
          <a:r>
            <a:rPr lang="en-US" sz="1600" b="1" kern="120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Investment opportunities and tools</a:t>
          </a:r>
          <a:endParaRPr lang="en-GB" sz="20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b="1" kern="120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Educational resources</a:t>
          </a:r>
          <a:endParaRPr lang="en-GB" sz="1600" b="1"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b="1" kern="1200" dirty="0" smtClean="0">
              <a:solidFill>
                <a:schemeClr val="tx1"/>
              </a:solidFill>
              <a:latin typeface="Arial" panose="020B0604020202020204" pitchFamily="34" charset="0"/>
              <a:ea typeface="Times New Roman" panose="02020603050405020304" pitchFamily="18" charset="0"/>
              <a:cs typeface="Arial" panose="020B0604020202020204" pitchFamily="34" charset="0"/>
            </a:rPr>
            <a:t>Developer support and marketing</a:t>
          </a:r>
          <a:endParaRPr lang="en-GB" sz="1600" b="1"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b="1" kern="1200" dirty="0" smtClean="0">
              <a:solidFill>
                <a:schemeClr val="tx1"/>
              </a:solidFill>
              <a:latin typeface="Arial" panose="020B0604020202020204" pitchFamily="34" charset="0"/>
              <a:cs typeface="Arial" panose="020B0604020202020204" pitchFamily="34" charset="0"/>
            </a:rPr>
            <a:t>Detailed information</a:t>
          </a:r>
          <a:endParaRPr lang="en-GB" sz="1600" b="1"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b="1" kern="1200" dirty="0" smtClean="0">
              <a:solidFill>
                <a:schemeClr val="tx1"/>
              </a:solidFill>
              <a:latin typeface="Arial" panose="020B0604020202020204" pitchFamily="34" charset="0"/>
              <a:cs typeface="Arial" panose="020B0604020202020204" pitchFamily="34" charset="0"/>
            </a:rPr>
            <a:t>Secure transactions</a:t>
          </a:r>
          <a:endParaRPr lang="en-GB" sz="1600" b="1"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b="1" kern="1200" dirty="0" smtClean="0">
              <a:solidFill>
                <a:schemeClr val="tx1"/>
              </a:solidFill>
              <a:latin typeface="Arial" panose="020B0604020202020204" pitchFamily="34" charset="0"/>
              <a:cs typeface="Arial" panose="020B0604020202020204" pitchFamily="34" charset="0"/>
            </a:rPr>
            <a:t>Regular updates and dividends</a:t>
          </a:r>
          <a:endParaRPr lang="en-GB" sz="1600" b="1" kern="1200" dirty="0">
            <a:solidFill>
              <a:schemeClr val="tx1"/>
            </a:solidFill>
            <a:latin typeface="Arial" panose="020B0604020202020204" pitchFamily="34" charset="0"/>
            <a:cs typeface="Arial" panose="020B0604020202020204" pitchFamily="34" charset="0"/>
          </a:endParaRPr>
        </a:p>
      </dsp:txBody>
      <dsp:txXfrm>
        <a:off x="1534659" y="2306061"/>
        <a:ext cx="5090429" cy="2096419"/>
      </dsp:txXfrm>
    </dsp:sp>
    <dsp:sp modelId="{CC457D3E-EC03-4534-AE35-6600AD7E4368}">
      <dsp:nvSpPr>
        <dsp:cNvPr id="0" name=""/>
        <dsp:cNvSpPr/>
      </dsp:nvSpPr>
      <dsp:spPr>
        <a:xfrm>
          <a:off x="54999" y="2520165"/>
          <a:ext cx="1441804" cy="1668213"/>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1A85B-6251-417C-9FDE-697DC8DE798A}">
      <dsp:nvSpPr>
        <dsp:cNvPr id="0" name=""/>
        <dsp:cNvSpPr/>
      </dsp:nvSpPr>
      <dsp:spPr>
        <a:xfrm>
          <a:off x="1320" y="0"/>
          <a:ext cx="2054179" cy="3905496"/>
        </a:xfrm>
        <a:prstGeom prst="roundRect">
          <a:avLst>
            <a:gd name="adj" fmla="val 10000"/>
          </a:avLst>
        </a:prstGeom>
        <a:gradFill rotWithShape="0">
          <a:gsLst>
            <a:gs pos="0">
              <a:schemeClr val="accent5">
                <a:hueOff val="0"/>
                <a:satOff val="0"/>
                <a:lumOff val="0"/>
                <a:alphaOff val="0"/>
                <a:tint val="64000"/>
                <a:lumMod val="118000"/>
              </a:schemeClr>
            </a:gs>
            <a:gs pos="100000">
              <a:schemeClr val="accent5">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1">
          <a:noAutofit/>
        </a:bodyPr>
        <a:lstStyle/>
        <a:p>
          <a:pPr lvl="0" algn="ctr" defTabSz="622300">
            <a:lnSpc>
              <a:spcPct val="150000"/>
            </a:lnSpc>
            <a:spcBef>
              <a:spcPct val="0"/>
            </a:spcBef>
            <a:spcAft>
              <a:spcPct val="35000"/>
            </a:spcAft>
          </a:pPr>
          <a:r>
            <a:rPr lang="en-US" sz="1400" b="1" kern="1200" dirty="0" smtClean="0">
              <a:latin typeface="Arial" panose="020B0604020202020204" pitchFamily="34" charset="0"/>
              <a:cs typeface="Arial" panose="020B0604020202020204" pitchFamily="34" charset="0"/>
            </a:rPr>
            <a:t>Investment Opportunities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Commercial Real Estate</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Residential Real Estate</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Special Projects</a:t>
          </a:r>
          <a:endParaRPr lang="en-US" sz="1400" kern="1200" dirty="0">
            <a:latin typeface="Arial" panose="020B0604020202020204" pitchFamily="34" charset="0"/>
            <a:cs typeface="Arial" panose="020B0604020202020204" pitchFamily="34" charset="0"/>
          </a:endParaRPr>
        </a:p>
      </dsp:txBody>
      <dsp:txXfrm>
        <a:off x="1320" y="1562198"/>
        <a:ext cx="2054179" cy="1562198"/>
      </dsp:txXfrm>
    </dsp:sp>
    <dsp:sp modelId="{E044AD51-033F-4BCA-994F-60EBDE16D6F6}">
      <dsp:nvSpPr>
        <dsp:cNvPr id="0" name=""/>
        <dsp:cNvSpPr/>
      </dsp:nvSpPr>
      <dsp:spPr>
        <a:xfrm>
          <a:off x="256168" y="234329"/>
          <a:ext cx="1544483" cy="130053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1000" r="-51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180BF053-78B1-4F84-BC8F-349C140D715E}">
      <dsp:nvSpPr>
        <dsp:cNvPr id="0" name=""/>
        <dsp:cNvSpPr/>
      </dsp:nvSpPr>
      <dsp:spPr>
        <a:xfrm>
          <a:off x="2117124" y="0"/>
          <a:ext cx="2054179" cy="3905496"/>
        </a:xfrm>
        <a:prstGeom prst="roundRect">
          <a:avLst>
            <a:gd name="adj" fmla="val 10000"/>
          </a:avLst>
        </a:prstGeom>
        <a:gradFill rotWithShape="0">
          <a:gsLst>
            <a:gs pos="0">
              <a:schemeClr val="accent5">
                <a:hueOff val="3655316"/>
                <a:satOff val="397"/>
                <a:lumOff val="-1"/>
                <a:alphaOff val="0"/>
                <a:tint val="64000"/>
                <a:lumMod val="118000"/>
              </a:schemeClr>
            </a:gs>
            <a:gs pos="100000">
              <a:schemeClr val="accent5">
                <a:hueOff val="3655316"/>
                <a:satOff val="397"/>
                <a:lumOff val="-1"/>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1">
          <a:noAutofit/>
        </a:bodyPr>
        <a:lstStyle/>
        <a:p>
          <a:pPr lvl="0" algn="ctr" defTabSz="622300">
            <a:lnSpc>
              <a:spcPct val="150000"/>
            </a:lnSpc>
            <a:spcBef>
              <a:spcPct val="0"/>
            </a:spcBef>
            <a:spcAft>
              <a:spcPct val="35000"/>
            </a:spcAft>
          </a:pPr>
          <a:r>
            <a:rPr lang="en-US" sz="1400" b="1" kern="1200" dirty="0" smtClean="0">
              <a:latin typeface="Arial" panose="020B0604020202020204" pitchFamily="34" charset="0"/>
              <a:cs typeface="Arial" panose="020B0604020202020204" pitchFamily="34" charset="0"/>
            </a:rPr>
            <a:t>Investor Services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Educational Resources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Investment Tools</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Community Forums</a:t>
          </a:r>
          <a:endParaRPr lang="en-US" sz="1400" kern="1200" dirty="0">
            <a:latin typeface="Arial" panose="020B0604020202020204" pitchFamily="34" charset="0"/>
            <a:cs typeface="Arial" panose="020B0604020202020204" pitchFamily="34" charset="0"/>
          </a:endParaRPr>
        </a:p>
      </dsp:txBody>
      <dsp:txXfrm>
        <a:off x="2117124" y="1562198"/>
        <a:ext cx="2054179" cy="1562198"/>
      </dsp:txXfrm>
    </dsp:sp>
    <dsp:sp modelId="{66201556-321D-44B6-83CC-497999FC3775}">
      <dsp:nvSpPr>
        <dsp:cNvPr id="0" name=""/>
        <dsp:cNvSpPr/>
      </dsp:nvSpPr>
      <dsp:spPr>
        <a:xfrm>
          <a:off x="2493949" y="234329"/>
          <a:ext cx="1300530" cy="1300530"/>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8000" r="-18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5DC716C1-82A4-4963-9382-759A495EF1DA}">
      <dsp:nvSpPr>
        <dsp:cNvPr id="0" name=""/>
        <dsp:cNvSpPr/>
      </dsp:nvSpPr>
      <dsp:spPr>
        <a:xfrm>
          <a:off x="4232929" y="0"/>
          <a:ext cx="2054179" cy="3905496"/>
        </a:xfrm>
        <a:prstGeom prst="roundRect">
          <a:avLst>
            <a:gd name="adj" fmla="val 10000"/>
          </a:avLst>
        </a:prstGeom>
        <a:gradFill rotWithShape="0">
          <a:gsLst>
            <a:gs pos="0">
              <a:schemeClr val="accent5">
                <a:hueOff val="7310632"/>
                <a:satOff val="795"/>
                <a:lumOff val="-1"/>
                <a:alphaOff val="0"/>
                <a:tint val="64000"/>
                <a:lumMod val="118000"/>
              </a:schemeClr>
            </a:gs>
            <a:gs pos="100000">
              <a:schemeClr val="accent5">
                <a:hueOff val="7310632"/>
                <a:satOff val="795"/>
                <a:lumOff val="-1"/>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1">
          <a:noAutofit/>
        </a:bodyPr>
        <a:lstStyle/>
        <a:p>
          <a:pPr lvl="0" algn="ctr" defTabSz="622300">
            <a:lnSpc>
              <a:spcPct val="150000"/>
            </a:lnSpc>
            <a:spcBef>
              <a:spcPct val="0"/>
            </a:spcBef>
            <a:spcAft>
              <a:spcPct val="35000"/>
            </a:spcAft>
          </a:pPr>
          <a:r>
            <a:rPr lang="en-US" sz="1400" b="1" kern="1200" dirty="0" smtClean="0">
              <a:latin typeface="Arial" panose="020B0604020202020204" pitchFamily="34" charset="0"/>
              <a:cs typeface="Arial" panose="020B0604020202020204" pitchFamily="34" charset="0"/>
            </a:rPr>
            <a:t>Developer Services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b="0" kern="1200" dirty="0" smtClean="0">
              <a:latin typeface="Arial" panose="020B0604020202020204" pitchFamily="34" charset="0"/>
              <a:cs typeface="Arial" panose="020B0604020202020204" pitchFamily="34" charset="0"/>
            </a:rPr>
            <a:t>Listing Projects</a:t>
          </a:r>
          <a:endParaRPr lang="en-GB" sz="1400" b="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b="0" kern="1200" dirty="0" smtClean="0">
              <a:latin typeface="Arial" panose="020B0604020202020204" pitchFamily="34" charset="0"/>
              <a:cs typeface="Arial" panose="020B0604020202020204" pitchFamily="34" charset="0"/>
            </a:rPr>
            <a:t>Marketing Support</a:t>
          </a:r>
          <a:endParaRPr lang="en-US" sz="1400" b="0"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b="0" kern="1200" dirty="0" smtClean="0">
              <a:latin typeface="Arial" panose="020B0604020202020204" pitchFamily="34" charset="0"/>
              <a:cs typeface="Arial" panose="020B0604020202020204" pitchFamily="34" charset="0"/>
            </a:rPr>
            <a:t>Fund Management</a:t>
          </a:r>
          <a:endParaRPr lang="en-US" sz="1400" b="0" kern="1200" dirty="0">
            <a:latin typeface="Arial" panose="020B0604020202020204" pitchFamily="34" charset="0"/>
            <a:cs typeface="Arial" panose="020B0604020202020204" pitchFamily="34" charset="0"/>
          </a:endParaRPr>
        </a:p>
      </dsp:txBody>
      <dsp:txXfrm>
        <a:off x="4232929" y="1562198"/>
        <a:ext cx="2054179" cy="1562198"/>
      </dsp:txXfrm>
    </dsp:sp>
    <dsp:sp modelId="{1FAB86C1-8D8A-4F1B-A81D-68406ED24CA9}">
      <dsp:nvSpPr>
        <dsp:cNvPr id="0" name=""/>
        <dsp:cNvSpPr/>
      </dsp:nvSpPr>
      <dsp:spPr>
        <a:xfrm>
          <a:off x="4609753" y="234329"/>
          <a:ext cx="1300530" cy="1300530"/>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5000" r="-25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E066017-4E12-48A9-B4FB-5C960911DD76}">
      <dsp:nvSpPr>
        <dsp:cNvPr id="0" name=""/>
        <dsp:cNvSpPr/>
      </dsp:nvSpPr>
      <dsp:spPr>
        <a:xfrm>
          <a:off x="4214090" y="3283237"/>
          <a:ext cx="2074338" cy="585824"/>
        </a:xfrm>
        <a:prstGeom prst="leftRightArrow">
          <a:avLst/>
        </a:prstGeom>
        <a:gradFill rotWithShape="0">
          <a:gsLst>
            <a:gs pos="0">
              <a:schemeClr val="accent5">
                <a:tint val="40000"/>
                <a:hueOff val="0"/>
                <a:satOff val="0"/>
                <a:lumOff val="0"/>
                <a:alphaOff val="0"/>
                <a:tint val="64000"/>
                <a:lumMod val="118000"/>
              </a:schemeClr>
            </a:gs>
            <a:gs pos="100000">
              <a:schemeClr val="accent5">
                <a:tint val="40000"/>
                <a:hueOff val="0"/>
                <a:satOff val="0"/>
                <a:lumOff val="0"/>
                <a:alphaOff val="0"/>
                <a:tint val="92000"/>
                <a:alpha val="100000"/>
                <a:lumMod val="110000"/>
              </a:schemeClr>
            </a:gs>
          </a:gsLst>
          <a:lin ang="5400000" scaled="0"/>
        </a:gradFill>
        <a:ln w="9525" cap="rnd" cmpd="sng" algn="ctr">
          <a:solidFill>
            <a:schemeClr val="lt1">
              <a:hueOff val="0"/>
              <a:satOff val="0"/>
              <a:lumOff val="0"/>
              <a:alphaOff val="0"/>
            </a:schemeClr>
          </a:solidFill>
          <a:prstDash val="solid"/>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38626-D538-4F42-AB48-A73C6F0F5639}">
      <dsp:nvSpPr>
        <dsp:cNvPr id="0" name=""/>
        <dsp:cNvSpPr/>
      </dsp:nvSpPr>
      <dsp:spPr>
        <a:xfrm>
          <a:off x="0" y="410584"/>
          <a:ext cx="6556076" cy="954892"/>
        </a:xfrm>
        <a:prstGeom prst="rightArrow">
          <a:avLst>
            <a:gd name="adj1" fmla="val 50000"/>
            <a:gd name="adj2" fmla="val 5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151589" numCol="1" spcCol="1270" anchor="ctr" anchorCtr="0">
          <a:noAutofit/>
        </a:bodyPr>
        <a:lstStyle/>
        <a:p>
          <a:pPr lvl="0" algn="l" defTabSz="1111250">
            <a:lnSpc>
              <a:spcPct val="150000"/>
            </a:lnSpc>
            <a:spcBef>
              <a:spcPct val="0"/>
            </a:spcBef>
            <a:spcAft>
              <a:spcPct val="35000"/>
            </a:spcAft>
          </a:pPr>
          <a:r>
            <a:rPr lang="en-US" sz="2500" b="1" kern="1200"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Ownership Structure</a:t>
          </a:r>
          <a:endParaRPr lang="en-GB" sz="25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0" y="649307"/>
        <a:ext cx="6317353" cy="477446"/>
      </dsp:txXfrm>
    </dsp:sp>
    <dsp:sp modelId="{F3B3D55D-6FB1-4D2A-BDE1-D1D8AFD2D934}">
      <dsp:nvSpPr>
        <dsp:cNvPr id="0" name=""/>
        <dsp:cNvSpPr/>
      </dsp:nvSpPr>
      <dsp:spPr>
        <a:xfrm>
          <a:off x="11418" y="1138147"/>
          <a:ext cx="3028907" cy="2839496"/>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150000"/>
            </a:lnSpc>
            <a:spcBef>
              <a:spcPct val="0"/>
            </a:spcBef>
            <a:spcAft>
              <a:spcPct val="35000"/>
            </a:spcAft>
          </a:pPr>
          <a:r>
            <a:rPr lang="en-US" sz="1400" kern="1200" dirty="0" smtClean="0">
              <a:latin typeface="Arial" panose="020B0604020202020204" pitchFamily="34" charset="0"/>
              <a:cs typeface="Arial" panose="020B0604020202020204" pitchFamily="34" charset="0"/>
            </a:rPr>
            <a:t>Experienced founder from Real estate, finance and technology background</a:t>
          </a:r>
          <a:endParaRPr lang="en-GB" sz="1400" kern="1200" dirty="0">
            <a:latin typeface="Arial" panose="020B0604020202020204" pitchFamily="34" charset="0"/>
            <a:cs typeface="Arial" panose="020B0604020202020204" pitchFamily="34" charset="0"/>
          </a:endParaRPr>
        </a:p>
        <a:p>
          <a:pPr lvl="0" algn="l" defTabSz="622300">
            <a:lnSpc>
              <a:spcPct val="150000"/>
            </a:lnSpc>
            <a:spcBef>
              <a:spcPct val="0"/>
            </a:spcBef>
            <a:spcAft>
              <a:spcPct val="35000"/>
            </a:spcAft>
          </a:pPr>
          <a:r>
            <a:rPr lang="en-US" sz="1400" kern="1200" dirty="0" smtClean="0">
              <a:latin typeface="Arial" panose="020B0604020202020204" pitchFamily="34" charset="0"/>
              <a:cs typeface="Arial" panose="020B0604020202020204" pitchFamily="34" charset="0"/>
            </a:rPr>
            <a:t>Real estate analysts</a:t>
          </a:r>
          <a:endParaRPr lang="en-US" sz="1400" kern="1200" dirty="0">
            <a:latin typeface="Arial" panose="020B0604020202020204" pitchFamily="34" charset="0"/>
            <a:cs typeface="Arial" panose="020B0604020202020204" pitchFamily="34" charset="0"/>
          </a:endParaRPr>
        </a:p>
        <a:p>
          <a:pPr lvl="0" algn="l" defTabSz="622300">
            <a:lnSpc>
              <a:spcPct val="150000"/>
            </a:lnSpc>
            <a:spcBef>
              <a:spcPct val="0"/>
            </a:spcBef>
            <a:spcAft>
              <a:spcPct val="35000"/>
            </a:spcAft>
          </a:pPr>
          <a:r>
            <a:rPr lang="en-US" sz="1400" kern="1200" dirty="0" smtClean="0">
              <a:latin typeface="Arial" panose="020B0604020202020204" pitchFamily="34" charset="0"/>
              <a:cs typeface="Arial" panose="020B0604020202020204" pitchFamily="34" charset="0"/>
            </a:rPr>
            <a:t>Customer support</a:t>
          </a:r>
          <a:endParaRPr lang="en-US" sz="1400" kern="1200" dirty="0">
            <a:latin typeface="Arial" panose="020B0604020202020204" pitchFamily="34" charset="0"/>
            <a:cs typeface="Arial" panose="020B0604020202020204" pitchFamily="34" charset="0"/>
          </a:endParaRPr>
        </a:p>
        <a:p>
          <a:pPr lvl="0" algn="l" defTabSz="622300">
            <a:lnSpc>
              <a:spcPct val="150000"/>
            </a:lnSpc>
            <a:spcBef>
              <a:spcPct val="0"/>
            </a:spcBef>
            <a:spcAft>
              <a:spcPct val="35000"/>
            </a:spcAft>
          </a:pPr>
          <a:r>
            <a:rPr lang="en-US" sz="1400" kern="1200" dirty="0" smtClean="0">
              <a:latin typeface="Arial" panose="020B0604020202020204" pitchFamily="34" charset="0"/>
              <a:cs typeface="Arial" panose="020B0604020202020204" pitchFamily="34" charset="0"/>
            </a:rPr>
            <a:t>Marketing professionals</a:t>
          </a:r>
          <a:endParaRPr lang="en-US" sz="1400" kern="1200" dirty="0">
            <a:latin typeface="Arial" panose="020B0604020202020204" pitchFamily="34" charset="0"/>
            <a:cs typeface="Arial" panose="020B0604020202020204" pitchFamily="34" charset="0"/>
          </a:endParaRPr>
        </a:p>
        <a:p>
          <a:pPr lvl="0" algn="l" defTabSz="622300">
            <a:lnSpc>
              <a:spcPct val="150000"/>
            </a:lnSpc>
            <a:spcBef>
              <a:spcPct val="0"/>
            </a:spcBef>
            <a:spcAft>
              <a:spcPct val="35000"/>
            </a:spcAft>
          </a:pPr>
          <a:r>
            <a:rPr lang="en-US" sz="1400" kern="1200" dirty="0" smtClean="0">
              <a:latin typeface="Arial" panose="020B0604020202020204" pitchFamily="34" charset="0"/>
              <a:cs typeface="Arial" panose="020B0604020202020204" pitchFamily="34" charset="0"/>
            </a:rPr>
            <a:t>IT experts </a:t>
          </a:r>
          <a:endParaRPr lang="en-US" sz="1400" kern="1200" dirty="0">
            <a:latin typeface="Arial" panose="020B0604020202020204" pitchFamily="34" charset="0"/>
            <a:cs typeface="Arial" panose="020B0604020202020204" pitchFamily="34" charset="0"/>
          </a:endParaRPr>
        </a:p>
        <a:p>
          <a:pPr lvl="0" algn="l" defTabSz="622300">
            <a:lnSpc>
              <a:spcPct val="150000"/>
            </a:lnSpc>
            <a:spcBef>
              <a:spcPct val="0"/>
            </a:spcBef>
            <a:spcAft>
              <a:spcPct val="35000"/>
            </a:spcAft>
          </a:pPr>
          <a:r>
            <a:rPr lang="en-US" sz="1400" kern="1200" dirty="0" smtClean="0">
              <a:latin typeface="Arial" panose="020B0604020202020204" pitchFamily="34" charset="0"/>
              <a:cs typeface="Arial" panose="020B0604020202020204" pitchFamily="34" charset="0"/>
            </a:rPr>
            <a:t>Legal Advisors</a:t>
          </a:r>
          <a:endParaRPr lang="en-US" sz="1400" kern="1200" dirty="0">
            <a:latin typeface="Arial" panose="020B0604020202020204" pitchFamily="34" charset="0"/>
            <a:cs typeface="Arial" panose="020B0604020202020204" pitchFamily="34" charset="0"/>
          </a:endParaRPr>
        </a:p>
      </dsp:txBody>
      <dsp:txXfrm>
        <a:off x="11418" y="1138147"/>
        <a:ext cx="3028907" cy="2839496"/>
      </dsp:txXfrm>
    </dsp:sp>
    <dsp:sp modelId="{530EF4E0-057B-4A79-9C09-15ABDA385213}">
      <dsp:nvSpPr>
        <dsp:cNvPr id="0" name=""/>
        <dsp:cNvSpPr/>
      </dsp:nvSpPr>
      <dsp:spPr>
        <a:xfrm>
          <a:off x="3028907" y="740205"/>
          <a:ext cx="3527168" cy="954892"/>
        </a:xfrm>
        <a:prstGeom prst="rightArrow">
          <a:avLst>
            <a:gd name="adj1" fmla="val 50000"/>
            <a:gd name="adj2" fmla="val 50000"/>
          </a:avLst>
        </a:prstGeom>
        <a:solidFill>
          <a:schemeClr val="accent5">
            <a:hueOff val="7310632"/>
            <a:satOff val="795"/>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254000" bIns="151589" numCol="1" spcCol="1270" anchor="ctr" anchorCtr="0">
          <a:noAutofit/>
        </a:bodyPr>
        <a:lstStyle/>
        <a:p>
          <a:pPr lvl="0" algn="l" defTabSz="844550">
            <a:lnSpc>
              <a:spcPct val="90000"/>
            </a:lnSpc>
            <a:spcBef>
              <a:spcPct val="0"/>
            </a:spcBef>
            <a:spcAft>
              <a:spcPct val="35000"/>
            </a:spcAft>
          </a:pPr>
          <a:r>
            <a:rPr lang="en-US" sz="1900" b="1" kern="1200" dirty="0" smtClean="0">
              <a:latin typeface="Arial" panose="020B0604020202020204" pitchFamily="34" charset="0"/>
              <a:cs typeface="Arial" panose="020B0604020202020204" pitchFamily="34" charset="0"/>
            </a:rPr>
            <a:t>Legal Format</a:t>
          </a:r>
          <a:endParaRPr lang="en-GB" sz="1900" kern="1200" dirty="0">
            <a:latin typeface="Arial" panose="020B0604020202020204" pitchFamily="34" charset="0"/>
            <a:cs typeface="Arial" panose="020B0604020202020204" pitchFamily="34" charset="0"/>
          </a:endParaRPr>
        </a:p>
      </dsp:txBody>
      <dsp:txXfrm>
        <a:off x="3028907" y="978928"/>
        <a:ext cx="3288445" cy="477446"/>
      </dsp:txXfrm>
    </dsp:sp>
    <dsp:sp modelId="{5B0860CF-8B68-43A2-9C06-382BDC50AFF2}">
      <dsp:nvSpPr>
        <dsp:cNvPr id="0" name=""/>
        <dsp:cNvSpPr/>
      </dsp:nvSpPr>
      <dsp:spPr>
        <a:xfrm>
          <a:off x="3157257" y="1411196"/>
          <a:ext cx="2844416" cy="3039888"/>
        </a:xfrm>
        <a:prstGeom prst="rect">
          <a:avLst/>
        </a:prstGeom>
        <a:solidFill>
          <a:schemeClr val="lt1">
            <a:hueOff val="0"/>
            <a:satOff val="0"/>
            <a:lumOff val="0"/>
            <a:alphaOff val="0"/>
          </a:schemeClr>
        </a:solidFill>
        <a:ln w="19050" cap="rnd" cmpd="sng" algn="ctr">
          <a:solidFill>
            <a:schemeClr val="accent5">
              <a:hueOff val="7310632"/>
              <a:satOff val="795"/>
              <a:lumOff val="-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150000"/>
            </a:lnSpc>
            <a:spcBef>
              <a:spcPct val="0"/>
            </a:spcBef>
            <a:spcAft>
              <a:spcPct val="35000"/>
            </a:spcAft>
          </a:pPr>
          <a:r>
            <a:rPr lang="en-US" sz="1400" b="1" u="none" kern="1200" dirty="0" smtClean="0">
              <a:latin typeface="Arial" panose="020B0604020202020204" pitchFamily="34" charset="0"/>
              <a:cs typeface="Arial" panose="020B0604020202020204" pitchFamily="34" charset="0"/>
            </a:rPr>
            <a:t>Limited Company</a:t>
          </a:r>
          <a:endParaRPr lang="en-GB" sz="1400" kern="1200" dirty="0">
            <a:latin typeface="Arial" panose="020B0604020202020204" pitchFamily="34" charset="0"/>
            <a:cs typeface="Arial" panose="020B0604020202020204" pitchFamily="34" charset="0"/>
          </a:endParaRPr>
        </a:p>
        <a:p>
          <a:pPr lvl="0" algn="l" defTabSz="622300">
            <a:lnSpc>
              <a:spcPct val="150000"/>
            </a:lnSpc>
            <a:spcBef>
              <a:spcPct val="0"/>
            </a:spcBef>
            <a:spcAft>
              <a:spcPct val="35000"/>
            </a:spcAft>
          </a:pPr>
          <a:r>
            <a:rPr lang="en-US" sz="1400" b="1" u="none" kern="1200" dirty="0" smtClean="0">
              <a:latin typeface="Arial" panose="020B0604020202020204" pitchFamily="34" charset="0"/>
              <a:cs typeface="Arial" panose="020B0604020202020204" pitchFamily="34" charset="0"/>
            </a:rPr>
            <a:t>Benefits:</a:t>
          </a:r>
          <a:endParaRPr lang="en-US" sz="1400" u="none"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u="none" kern="1200" dirty="0" smtClean="0">
              <a:latin typeface="Arial" panose="020B0604020202020204" pitchFamily="34" charset="0"/>
              <a:cs typeface="Arial" panose="020B0604020202020204" pitchFamily="34" charset="0"/>
            </a:rPr>
            <a:t>Limits owner’s personal assets at risk.</a:t>
          </a:r>
          <a:endParaRPr lang="en-US" sz="1400" u="none"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u="none" kern="1200" dirty="0" smtClean="0">
              <a:latin typeface="Arial" panose="020B0604020202020204" pitchFamily="34" charset="0"/>
              <a:cs typeface="Arial" panose="020B0604020202020204" pitchFamily="34" charset="0"/>
            </a:rPr>
            <a:t>Easier capital raising through public sale of shares.</a:t>
          </a:r>
          <a:endParaRPr lang="en-US" sz="1400" u="none" kern="1200" dirty="0">
            <a:latin typeface="Arial" panose="020B0604020202020204" pitchFamily="34" charset="0"/>
            <a:cs typeface="Arial" panose="020B0604020202020204" pitchFamily="34" charset="0"/>
          </a:endParaRPr>
        </a:p>
        <a:p>
          <a:pPr marL="114300" lvl="1" indent="-114300" algn="l" defTabSz="622300">
            <a:lnSpc>
              <a:spcPct val="150000"/>
            </a:lnSpc>
            <a:spcBef>
              <a:spcPct val="0"/>
            </a:spcBef>
            <a:spcAft>
              <a:spcPct val="15000"/>
            </a:spcAft>
            <a:buChar char="••"/>
          </a:pPr>
          <a:r>
            <a:rPr lang="en-US" sz="1400" u="none" kern="1200" dirty="0" smtClean="0">
              <a:latin typeface="Arial" panose="020B0604020202020204" pitchFamily="34" charset="0"/>
              <a:cs typeface="Arial" panose="020B0604020202020204" pitchFamily="34" charset="0"/>
            </a:rPr>
            <a:t>Perceived reliability and professionalism among investors and partners</a:t>
          </a:r>
          <a:endParaRPr lang="en-US" sz="1400" u="none" kern="1200" dirty="0">
            <a:latin typeface="Arial" panose="020B0604020202020204" pitchFamily="34" charset="0"/>
            <a:cs typeface="Arial" panose="020B0604020202020204" pitchFamily="34" charset="0"/>
          </a:endParaRPr>
        </a:p>
      </dsp:txBody>
      <dsp:txXfrm>
        <a:off x="3157257" y="1411196"/>
        <a:ext cx="2844416" cy="3039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05C5E-0D0D-4F40-BF78-7A55FC56007E}">
      <dsp:nvSpPr>
        <dsp:cNvPr id="0" name=""/>
        <dsp:cNvSpPr/>
      </dsp:nvSpPr>
      <dsp:spPr>
        <a:xfrm>
          <a:off x="4968925" y="2480127"/>
          <a:ext cx="91440" cy="461702"/>
        </a:xfrm>
        <a:custGeom>
          <a:avLst/>
          <a:gdLst/>
          <a:ahLst/>
          <a:cxnLst/>
          <a:rect l="0" t="0" r="0" b="0"/>
          <a:pathLst>
            <a:path>
              <a:moveTo>
                <a:pt x="45720" y="0"/>
              </a:moveTo>
              <a:lnTo>
                <a:pt x="45720" y="461702"/>
              </a:lnTo>
            </a:path>
          </a:pathLst>
        </a:custGeom>
        <a:noFill/>
        <a:ln w="19050" cap="rnd" cmpd="sng" algn="ctr">
          <a:solidFill>
            <a:schemeClr val="accent1">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24A1C916-03C3-4848-B084-1CAEFAC27639}">
      <dsp:nvSpPr>
        <dsp:cNvPr id="0" name=""/>
        <dsp:cNvSpPr/>
      </dsp:nvSpPr>
      <dsp:spPr>
        <a:xfrm>
          <a:off x="3498556" y="1010350"/>
          <a:ext cx="1516089" cy="461702"/>
        </a:xfrm>
        <a:custGeom>
          <a:avLst/>
          <a:gdLst/>
          <a:ahLst/>
          <a:cxnLst/>
          <a:rect l="0" t="0" r="0" b="0"/>
          <a:pathLst>
            <a:path>
              <a:moveTo>
                <a:pt x="0" y="0"/>
              </a:moveTo>
              <a:lnTo>
                <a:pt x="0" y="314637"/>
              </a:lnTo>
              <a:lnTo>
                <a:pt x="1516089" y="314637"/>
              </a:lnTo>
              <a:lnTo>
                <a:pt x="1516089" y="461702"/>
              </a:lnTo>
            </a:path>
          </a:pathLst>
        </a:custGeom>
        <a:noFill/>
        <a:ln w="19050" cap="rnd" cmpd="sng" algn="ctr">
          <a:solidFill>
            <a:schemeClr val="accent6">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ACC3554B-F65F-4915-82AD-D9E2677CB545}">
      <dsp:nvSpPr>
        <dsp:cNvPr id="0" name=""/>
        <dsp:cNvSpPr/>
      </dsp:nvSpPr>
      <dsp:spPr>
        <a:xfrm>
          <a:off x="1982466" y="2480127"/>
          <a:ext cx="970149" cy="461702"/>
        </a:xfrm>
        <a:custGeom>
          <a:avLst/>
          <a:gdLst/>
          <a:ahLst/>
          <a:cxnLst/>
          <a:rect l="0" t="0" r="0" b="0"/>
          <a:pathLst>
            <a:path>
              <a:moveTo>
                <a:pt x="0" y="0"/>
              </a:moveTo>
              <a:lnTo>
                <a:pt x="0" y="314637"/>
              </a:lnTo>
              <a:lnTo>
                <a:pt x="970149" y="314637"/>
              </a:lnTo>
              <a:lnTo>
                <a:pt x="970149" y="461702"/>
              </a:lnTo>
            </a:path>
          </a:pathLst>
        </a:custGeom>
        <a:noFill/>
        <a:ln w="19050" cap="rnd" cmpd="sng" algn="ctr">
          <a:solidFill>
            <a:schemeClr val="accent1">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9BBD2822-6AC4-4771-B1D8-E7C6B380412B}">
      <dsp:nvSpPr>
        <dsp:cNvPr id="0" name=""/>
        <dsp:cNvSpPr/>
      </dsp:nvSpPr>
      <dsp:spPr>
        <a:xfrm>
          <a:off x="924876" y="2480127"/>
          <a:ext cx="1057589" cy="463980"/>
        </a:xfrm>
        <a:custGeom>
          <a:avLst/>
          <a:gdLst/>
          <a:ahLst/>
          <a:cxnLst/>
          <a:rect l="0" t="0" r="0" b="0"/>
          <a:pathLst>
            <a:path>
              <a:moveTo>
                <a:pt x="1057589" y="0"/>
              </a:moveTo>
              <a:lnTo>
                <a:pt x="1057589" y="316914"/>
              </a:lnTo>
              <a:lnTo>
                <a:pt x="0" y="316914"/>
              </a:lnTo>
              <a:lnTo>
                <a:pt x="0" y="463980"/>
              </a:lnTo>
            </a:path>
          </a:pathLst>
        </a:custGeom>
        <a:noFill/>
        <a:ln w="19050" cap="rnd" cmpd="sng" algn="ctr">
          <a:solidFill>
            <a:schemeClr val="accent1">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9ADAB50D-38E2-413D-935C-905C90BA33E4}">
      <dsp:nvSpPr>
        <dsp:cNvPr id="0" name=""/>
        <dsp:cNvSpPr/>
      </dsp:nvSpPr>
      <dsp:spPr>
        <a:xfrm>
          <a:off x="1982466" y="1010350"/>
          <a:ext cx="1516089" cy="461702"/>
        </a:xfrm>
        <a:custGeom>
          <a:avLst/>
          <a:gdLst/>
          <a:ahLst/>
          <a:cxnLst/>
          <a:rect l="0" t="0" r="0" b="0"/>
          <a:pathLst>
            <a:path>
              <a:moveTo>
                <a:pt x="1516089" y="0"/>
              </a:moveTo>
              <a:lnTo>
                <a:pt x="1516089" y="314637"/>
              </a:lnTo>
              <a:lnTo>
                <a:pt x="0" y="314637"/>
              </a:lnTo>
              <a:lnTo>
                <a:pt x="0" y="461702"/>
              </a:lnTo>
            </a:path>
          </a:pathLst>
        </a:custGeom>
        <a:noFill/>
        <a:ln w="19050" cap="rnd" cmpd="sng" algn="ctr">
          <a:solidFill>
            <a:schemeClr val="accent6">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420337C2-5A9F-4FDF-99E4-070A55256A0A}">
      <dsp:nvSpPr>
        <dsp:cNvPr id="0" name=""/>
        <dsp:cNvSpPr/>
      </dsp:nvSpPr>
      <dsp:spPr>
        <a:xfrm>
          <a:off x="2704797" y="2277"/>
          <a:ext cx="1587517" cy="1008073"/>
        </a:xfrm>
        <a:prstGeom prst="roundRect">
          <a:avLst>
            <a:gd name="adj" fmla="val 1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364D7A5-C48F-4C06-B533-580EA318A7D9}">
      <dsp:nvSpPr>
        <dsp:cNvPr id="0" name=""/>
        <dsp:cNvSpPr/>
      </dsp:nvSpPr>
      <dsp:spPr>
        <a:xfrm>
          <a:off x="2881188" y="169848"/>
          <a:ext cx="1587517" cy="1008073"/>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Experienced owner </a:t>
          </a:r>
          <a:endParaRPr lang="en-GB" sz="1600" b="1" kern="1200"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sp:txBody>
      <dsp:txXfrm>
        <a:off x="2910713" y="199373"/>
        <a:ext cx="1528467" cy="949023"/>
      </dsp:txXfrm>
    </dsp:sp>
    <dsp:sp modelId="{76409ACA-62A4-4B03-8AF3-2446CD8901B9}">
      <dsp:nvSpPr>
        <dsp:cNvPr id="0" name=""/>
        <dsp:cNvSpPr/>
      </dsp:nvSpPr>
      <dsp:spPr>
        <a:xfrm>
          <a:off x="1188707" y="1472053"/>
          <a:ext cx="1587517" cy="1008073"/>
        </a:xfrm>
        <a:prstGeom prst="roundRect">
          <a:avLst>
            <a:gd name="adj" fmla="val 10000"/>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AF01C37-4ACD-44AC-AC67-86778096D3CB}">
      <dsp:nvSpPr>
        <dsp:cNvPr id="0" name=""/>
        <dsp:cNvSpPr/>
      </dsp:nvSpPr>
      <dsp:spPr>
        <a:xfrm>
          <a:off x="1365098" y="1639624"/>
          <a:ext cx="1587517" cy="1008073"/>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Real estate analysts </a:t>
          </a:r>
          <a:endParaRPr lang="en-GB" sz="1600" b="1" kern="1200"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sp:txBody>
      <dsp:txXfrm>
        <a:off x="1394623" y="1669149"/>
        <a:ext cx="1528467" cy="949023"/>
      </dsp:txXfrm>
    </dsp:sp>
    <dsp:sp modelId="{F6EC85E9-788C-4E93-9D94-9CC2D78AC365}">
      <dsp:nvSpPr>
        <dsp:cNvPr id="0" name=""/>
        <dsp:cNvSpPr/>
      </dsp:nvSpPr>
      <dsp:spPr>
        <a:xfrm>
          <a:off x="131117" y="2944107"/>
          <a:ext cx="1587517" cy="1008073"/>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E3568CDD-0F2E-42ED-B5CC-78FD8A7E7EC2}">
      <dsp:nvSpPr>
        <dsp:cNvPr id="0" name=""/>
        <dsp:cNvSpPr/>
      </dsp:nvSpPr>
      <dsp:spPr>
        <a:xfrm>
          <a:off x="307508" y="3111678"/>
          <a:ext cx="1587517" cy="100807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Marketing professionals </a:t>
          </a:r>
          <a:endParaRPr lang="en-GB" sz="1600" b="1" kern="1200"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sp:txBody>
      <dsp:txXfrm>
        <a:off x="337033" y="3141203"/>
        <a:ext cx="1528467" cy="949023"/>
      </dsp:txXfrm>
    </dsp:sp>
    <dsp:sp modelId="{9467CE3B-2044-469D-9F8C-CED5CAA4DB5E}">
      <dsp:nvSpPr>
        <dsp:cNvPr id="0" name=""/>
        <dsp:cNvSpPr/>
      </dsp:nvSpPr>
      <dsp:spPr>
        <a:xfrm>
          <a:off x="2037126" y="2941830"/>
          <a:ext cx="1830979" cy="1008073"/>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1E5DF8B5-CCD8-46C7-B963-760B5BE93942}">
      <dsp:nvSpPr>
        <dsp:cNvPr id="0" name=""/>
        <dsp:cNvSpPr/>
      </dsp:nvSpPr>
      <dsp:spPr>
        <a:xfrm>
          <a:off x="2213517" y="3109401"/>
          <a:ext cx="1830979" cy="100807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IT professionals </a:t>
          </a:r>
          <a:endParaRPr lang="en-GB" sz="1700" b="1" kern="1200"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sp:txBody>
      <dsp:txXfrm>
        <a:off x="2243042" y="3138926"/>
        <a:ext cx="1771929" cy="949023"/>
      </dsp:txXfrm>
    </dsp:sp>
    <dsp:sp modelId="{34ED6C9E-5A81-44EA-903C-CA5791328D9E}">
      <dsp:nvSpPr>
        <dsp:cNvPr id="0" name=""/>
        <dsp:cNvSpPr/>
      </dsp:nvSpPr>
      <dsp:spPr>
        <a:xfrm>
          <a:off x="4220887" y="1472053"/>
          <a:ext cx="1587517" cy="1008073"/>
        </a:xfrm>
        <a:prstGeom prst="roundRect">
          <a:avLst>
            <a:gd name="adj" fmla="val 10000"/>
          </a:avLst>
        </a:prstGeom>
        <a:solidFill>
          <a:schemeClr val="accent6">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AB7AFA70-CD61-4C91-B0F7-A047DF2B2642}">
      <dsp:nvSpPr>
        <dsp:cNvPr id="0" name=""/>
        <dsp:cNvSpPr/>
      </dsp:nvSpPr>
      <dsp:spPr>
        <a:xfrm>
          <a:off x="4397278" y="1639624"/>
          <a:ext cx="1587517" cy="1008073"/>
        </a:xfrm>
        <a:prstGeom prst="roundRect">
          <a:avLst>
            <a:gd name="adj" fmla="val 10000"/>
          </a:avLst>
        </a:prstGeom>
        <a:solidFill>
          <a:schemeClr val="lt1">
            <a:alpha val="90000"/>
            <a:hueOff val="0"/>
            <a:satOff val="0"/>
            <a:lumOff val="0"/>
            <a:alphaOff val="0"/>
          </a:schemeClr>
        </a:solidFill>
        <a:ln w="9525" cap="rnd" cmpd="sng" algn="ctr">
          <a:solidFill>
            <a:schemeClr val="accent6">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Customer support team </a:t>
          </a:r>
          <a:endParaRPr lang="en-GB" sz="1600" b="1" kern="1200"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sp:txBody>
      <dsp:txXfrm>
        <a:off x="4426803" y="1669149"/>
        <a:ext cx="1528467" cy="949023"/>
      </dsp:txXfrm>
    </dsp:sp>
    <dsp:sp modelId="{3FCB86FA-E958-43D4-A495-1D6543F8605F}">
      <dsp:nvSpPr>
        <dsp:cNvPr id="0" name=""/>
        <dsp:cNvSpPr/>
      </dsp:nvSpPr>
      <dsp:spPr>
        <a:xfrm>
          <a:off x="4220887" y="2941830"/>
          <a:ext cx="1587517" cy="1008073"/>
        </a:xfrm>
        <a:prstGeom prst="roundRect">
          <a:avLst>
            <a:gd name="adj" fmla="val 10000"/>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54568DC7-7F15-4663-96C6-A8458B1782E3}">
      <dsp:nvSpPr>
        <dsp:cNvPr id="0" name=""/>
        <dsp:cNvSpPr/>
      </dsp:nvSpPr>
      <dsp:spPr>
        <a:xfrm>
          <a:off x="4397278" y="3109401"/>
          <a:ext cx="1587517" cy="100807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kern="1200" cap="none" spc="0" dirty="0" smtClean="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rPr>
            <a:t>External experts </a:t>
          </a:r>
          <a:endParaRPr lang="en-GB" sz="1700" b="1" kern="1200" cap="none" spc="0" dirty="0">
            <a:ln w="12700">
              <a:solidFill>
                <a:schemeClr val="accent3">
                  <a:lumMod val="50000"/>
                </a:schemeClr>
              </a:solidFill>
              <a:prstDash val="solid"/>
            </a:ln>
            <a:solidFill>
              <a:srgbClr val="00B050"/>
            </a:solidFill>
            <a:effectLst>
              <a:innerShdw blurRad="177800">
                <a:schemeClr val="accent3">
                  <a:lumMod val="50000"/>
                </a:schemeClr>
              </a:innerShdw>
            </a:effectLst>
            <a:latin typeface="Arial" panose="020B0604020202020204" pitchFamily="34" charset="0"/>
            <a:cs typeface="Arial" panose="020B0604020202020204" pitchFamily="34" charset="0"/>
          </a:endParaRPr>
        </a:p>
      </dsp:txBody>
      <dsp:txXfrm>
        <a:off x="4426803" y="3138926"/>
        <a:ext cx="1528467" cy="9490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42645-B02A-4DDC-AFD1-EA0AE087C745}">
      <dsp:nvSpPr>
        <dsp:cNvPr id="0" name=""/>
        <dsp:cNvSpPr/>
      </dsp:nvSpPr>
      <dsp:spPr>
        <a:xfrm>
          <a:off x="1041025" y="1708150"/>
          <a:ext cx="425807" cy="1217056"/>
        </a:xfrm>
        <a:custGeom>
          <a:avLst/>
          <a:gdLst/>
          <a:ahLst/>
          <a:cxnLst/>
          <a:rect l="0" t="0" r="0" b="0"/>
          <a:pathLst>
            <a:path>
              <a:moveTo>
                <a:pt x="0" y="0"/>
              </a:moveTo>
              <a:lnTo>
                <a:pt x="212903" y="0"/>
              </a:lnTo>
              <a:lnTo>
                <a:pt x="212903" y="1217056"/>
              </a:lnTo>
              <a:lnTo>
                <a:pt x="425807" y="1217056"/>
              </a:lnTo>
            </a:path>
          </a:pathLst>
        </a:custGeom>
        <a:noFill/>
        <a:ln w="19050" cap="rnd" cmpd="sng" algn="ctr">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221694" y="2284443"/>
        <a:ext cx="64469" cy="64469"/>
      </dsp:txXfrm>
    </dsp:sp>
    <dsp:sp modelId="{73525C28-2D3C-4338-B3EB-0EF45A8A3A05}">
      <dsp:nvSpPr>
        <dsp:cNvPr id="0" name=""/>
        <dsp:cNvSpPr/>
      </dsp:nvSpPr>
      <dsp:spPr>
        <a:xfrm>
          <a:off x="1041025" y="1708150"/>
          <a:ext cx="425807" cy="405685"/>
        </a:xfrm>
        <a:custGeom>
          <a:avLst/>
          <a:gdLst/>
          <a:ahLst/>
          <a:cxnLst/>
          <a:rect l="0" t="0" r="0" b="0"/>
          <a:pathLst>
            <a:path>
              <a:moveTo>
                <a:pt x="0" y="0"/>
              </a:moveTo>
              <a:lnTo>
                <a:pt x="212903" y="0"/>
              </a:lnTo>
              <a:lnTo>
                <a:pt x="212903" y="405685"/>
              </a:lnTo>
              <a:lnTo>
                <a:pt x="425807" y="405685"/>
              </a:lnTo>
            </a:path>
          </a:pathLst>
        </a:custGeom>
        <a:noFill/>
        <a:ln w="19050" cap="rnd" cmpd="sng" algn="ctr">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239225" y="1896289"/>
        <a:ext cx="29406" cy="29406"/>
      </dsp:txXfrm>
    </dsp:sp>
    <dsp:sp modelId="{E03B9DB9-C8E6-4D82-BECD-8A6DE4442D56}">
      <dsp:nvSpPr>
        <dsp:cNvPr id="0" name=""/>
        <dsp:cNvSpPr/>
      </dsp:nvSpPr>
      <dsp:spPr>
        <a:xfrm>
          <a:off x="1041025" y="1302464"/>
          <a:ext cx="425807" cy="405685"/>
        </a:xfrm>
        <a:custGeom>
          <a:avLst/>
          <a:gdLst/>
          <a:ahLst/>
          <a:cxnLst/>
          <a:rect l="0" t="0" r="0" b="0"/>
          <a:pathLst>
            <a:path>
              <a:moveTo>
                <a:pt x="0" y="405685"/>
              </a:moveTo>
              <a:lnTo>
                <a:pt x="212903" y="405685"/>
              </a:lnTo>
              <a:lnTo>
                <a:pt x="212903" y="0"/>
              </a:lnTo>
              <a:lnTo>
                <a:pt x="425807" y="0"/>
              </a:lnTo>
            </a:path>
          </a:pathLst>
        </a:custGeom>
        <a:noFill/>
        <a:ln w="19050" cap="rnd" cmpd="sng" algn="ctr">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239225" y="1490604"/>
        <a:ext cx="29406" cy="29406"/>
      </dsp:txXfrm>
    </dsp:sp>
    <dsp:sp modelId="{ECE8239F-8EFB-4317-BD9A-9C3AA6703CDA}">
      <dsp:nvSpPr>
        <dsp:cNvPr id="0" name=""/>
        <dsp:cNvSpPr/>
      </dsp:nvSpPr>
      <dsp:spPr>
        <a:xfrm>
          <a:off x="1041025" y="491093"/>
          <a:ext cx="425807" cy="1217056"/>
        </a:xfrm>
        <a:custGeom>
          <a:avLst/>
          <a:gdLst/>
          <a:ahLst/>
          <a:cxnLst/>
          <a:rect l="0" t="0" r="0" b="0"/>
          <a:pathLst>
            <a:path>
              <a:moveTo>
                <a:pt x="0" y="1217056"/>
              </a:moveTo>
              <a:lnTo>
                <a:pt x="212903" y="1217056"/>
              </a:lnTo>
              <a:lnTo>
                <a:pt x="212903" y="0"/>
              </a:lnTo>
              <a:lnTo>
                <a:pt x="425807" y="0"/>
              </a:lnTo>
            </a:path>
          </a:pathLst>
        </a:custGeom>
        <a:noFill/>
        <a:ln w="19050" cap="rnd" cmpd="sng" algn="ctr">
          <a:solidFill>
            <a:schemeClr val="accent2">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221694" y="1067386"/>
        <a:ext cx="64469" cy="64469"/>
      </dsp:txXfrm>
    </dsp:sp>
    <dsp:sp modelId="{A81AB49F-67BC-463F-8AF6-70ECE724D833}">
      <dsp:nvSpPr>
        <dsp:cNvPr id="0" name=""/>
        <dsp:cNvSpPr/>
      </dsp:nvSpPr>
      <dsp:spPr>
        <a:xfrm rot="16200000">
          <a:off x="-991673" y="1383601"/>
          <a:ext cx="3416300" cy="649097"/>
        </a:xfrm>
        <a:prstGeom prst="rect">
          <a:avLst/>
        </a:prstGeom>
        <a:solidFill>
          <a:schemeClr val="accent2">
            <a:alpha val="8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dirty="0" smtClean="0">
              <a:latin typeface="Arial" panose="020B0604020202020204" pitchFamily="34" charset="0"/>
              <a:cs typeface="Arial" panose="020B0604020202020204" pitchFamily="34" charset="0"/>
            </a:rPr>
            <a:t>Pros</a:t>
          </a:r>
          <a:endParaRPr lang="en-US" sz="2400" kern="1200" dirty="0">
            <a:latin typeface="Arial" panose="020B0604020202020204" pitchFamily="34" charset="0"/>
            <a:cs typeface="Arial" panose="020B0604020202020204" pitchFamily="34" charset="0"/>
          </a:endParaRPr>
        </a:p>
      </dsp:txBody>
      <dsp:txXfrm>
        <a:off x="-991673" y="1383601"/>
        <a:ext cx="3416300" cy="649097"/>
      </dsp:txXfrm>
    </dsp:sp>
    <dsp:sp modelId="{5CB3FD85-E34E-423A-9283-26CFE69C4174}">
      <dsp:nvSpPr>
        <dsp:cNvPr id="0" name=""/>
        <dsp:cNvSpPr/>
      </dsp:nvSpPr>
      <dsp:spPr>
        <a:xfrm>
          <a:off x="1466832" y="166544"/>
          <a:ext cx="2129038" cy="649097"/>
        </a:xfrm>
        <a:prstGeom prst="rect">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b="0" kern="1200" cap="none" spc="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High Growth Potential</a:t>
          </a:r>
          <a:endParaRPr lang="en-US" sz="1800" b="0" kern="1200"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dsp:txBody>
      <dsp:txXfrm>
        <a:off x="1466832" y="166544"/>
        <a:ext cx="2129038" cy="649097"/>
      </dsp:txXfrm>
    </dsp:sp>
    <dsp:sp modelId="{341BA984-7600-4219-9FD4-BD7B3E155006}">
      <dsp:nvSpPr>
        <dsp:cNvPr id="0" name=""/>
        <dsp:cNvSpPr/>
      </dsp:nvSpPr>
      <dsp:spPr>
        <a:xfrm>
          <a:off x="1466832" y="977915"/>
          <a:ext cx="2129038" cy="649097"/>
        </a:xfrm>
        <a:prstGeom prst="rect">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Arial" panose="020B0604020202020204" pitchFamily="34" charset="0"/>
              <a:cs typeface="Arial" panose="020B0604020202020204" pitchFamily="34" charset="0"/>
            </a:rPr>
            <a:t>Diversified Investment</a:t>
          </a:r>
          <a:endParaRPr lang="en-US" sz="1800" kern="1200" dirty="0">
            <a:latin typeface="Arial" panose="020B0604020202020204" pitchFamily="34" charset="0"/>
            <a:cs typeface="Arial" panose="020B0604020202020204" pitchFamily="34" charset="0"/>
          </a:endParaRPr>
        </a:p>
      </dsp:txBody>
      <dsp:txXfrm>
        <a:off x="1466832" y="977915"/>
        <a:ext cx="2129038" cy="649097"/>
      </dsp:txXfrm>
    </dsp:sp>
    <dsp:sp modelId="{80A3EE79-B104-4B98-8D1E-BF32E8F343C6}">
      <dsp:nvSpPr>
        <dsp:cNvPr id="0" name=""/>
        <dsp:cNvSpPr/>
      </dsp:nvSpPr>
      <dsp:spPr>
        <a:xfrm>
          <a:off x="1466832" y="1789287"/>
          <a:ext cx="2129038" cy="649097"/>
        </a:xfrm>
        <a:prstGeom prst="rect">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Arial" panose="020B0604020202020204" pitchFamily="34" charset="0"/>
              <a:cs typeface="Arial" panose="020B0604020202020204" pitchFamily="34" charset="0"/>
            </a:rPr>
            <a:t>Accessible Market</a:t>
          </a:r>
          <a:endParaRPr lang="en-US" sz="1800" kern="1200" dirty="0">
            <a:latin typeface="Arial" panose="020B0604020202020204" pitchFamily="34" charset="0"/>
            <a:cs typeface="Arial" panose="020B0604020202020204" pitchFamily="34" charset="0"/>
          </a:endParaRPr>
        </a:p>
      </dsp:txBody>
      <dsp:txXfrm>
        <a:off x="1466832" y="1789287"/>
        <a:ext cx="2129038" cy="649097"/>
      </dsp:txXfrm>
    </dsp:sp>
    <dsp:sp modelId="{D9E7D172-228A-4541-9743-44D7298E1447}">
      <dsp:nvSpPr>
        <dsp:cNvPr id="0" name=""/>
        <dsp:cNvSpPr/>
      </dsp:nvSpPr>
      <dsp:spPr>
        <a:xfrm>
          <a:off x="1466832" y="2600658"/>
          <a:ext cx="2129038" cy="649097"/>
        </a:xfrm>
        <a:prstGeom prst="rect">
          <a:avLst/>
        </a:prstGeom>
        <a:solidFill>
          <a:schemeClr val="accent2">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Arial" panose="020B0604020202020204" pitchFamily="34" charset="0"/>
              <a:cs typeface="Arial" panose="020B0604020202020204" pitchFamily="34" charset="0"/>
            </a:rPr>
            <a:t>Technological Innovation</a:t>
          </a:r>
          <a:endParaRPr lang="en-US" sz="1800" kern="1200" dirty="0">
            <a:latin typeface="Arial" panose="020B0604020202020204" pitchFamily="34" charset="0"/>
            <a:cs typeface="Arial" panose="020B0604020202020204" pitchFamily="34" charset="0"/>
          </a:endParaRPr>
        </a:p>
      </dsp:txBody>
      <dsp:txXfrm>
        <a:off x="1466832" y="2600658"/>
        <a:ext cx="2129038" cy="6490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F738D-FD04-4CA5-B666-728B33A37229}">
      <dsp:nvSpPr>
        <dsp:cNvPr id="0" name=""/>
        <dsp:cNvSpPr/>
      </dsp:nvSpPr>
      <dsp:spPr>
        <a:xfrm>
          <a:off x="1239177" y="1766147"/>
          <a:ext cx="440265" cy="838919"/>
        </a:xfrm>
        <a:custGeom>
          <a:avLst/>
          <a:gdLst/>
          <a:ahLst/>
          <a:cxnLst/>
          <a:rect l="0" t="0" r="0" b="0"/>
          <a:pathLst>
            <a:path>
              <a:moveTo>
                <a:pt x="0" y="0"/>
              </a:moveTo>
              <a:lnTo>
                <a:pt x="220132" y="0"/>
              </a:lnTo>
              <a:lnTo>
                <a:pt x="220132" y="838919"/>
              </a:lnTo>
              <a:lnTo>
                <a:pt x="440265" y="83891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435624" y="2161921"/>
        <a:ext cx="47371" cy="47371"/>
      </dsp:txXfrm>
    </dsp:sp>
    <dsp:sp modelId="{590A3B20-4DE9-4329-8A9C-E9D8E98B2B37}">
      <dsp:nvSpPr>
        <dsp:cNvPr id="0" name=""/>
        <dsp:cNvSpPr/>
      </dsp:nvSpPr>
      <dsp:spPr>
        <a:xfrm>
          <a:off x="1239177" y="1720427"/>
          <a:ext cx="440265" cy="91440"/>
        </a:xfrm>
        <a:custGeom>
          <a:avLst/>
          <a:gdLst/>
          <a:ahLst/>
          <a:cxnLst/>
          <a:rect l="0" t="0" r="0" b="0"/>
          <a:pathLst>
            <a:path>
              <a:moveTo>
                <a:pt x="0" y="45720"/>
              </a:moveTo>
              <a:lnTo>
                <a:pt x="440265"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448303" y="1755140"/>
        <a:ext cx="22013" cy="22013"/>
      </dsp:txXfrm>
    </dsp:sp>
    <dsp:sp modelId="{CB054079-4C0F-44F4-8AC4-674AA9F15388}">
      <dsp:nvSpPr>
        <dsp:cNvPr id="0" name=""/>
        <dsp:cNvSpPr/>
      </dsp:nvSpPr>
      <dsp:spPr>
        <a:xfrm>
          <a:off x="1239177" y="927227"/>
          <a:ext cx="440265" cy="838919"/>
        </a:xfrm>
        <a:custGeom>
          <a:avLst/>
          <a:gdLst/>
          <a:ahLst/>
          <a:cxnLst/>
          <a:rect l="0" t="0" r="0" b="0"/>
          <a:pathLst>
            <a:path>
              <a:moveTo>
                <a:pt x="0" y="838919"/>
              </a:moveTo>
              <a:lnTo>
                <a:pt x="220132" y="838919"/>
              </a:lnTo>
              <a:lnTo>
                <a:pt x="220132" y="0"/>
              </a:lnTo>
              <a:lnTo>
                <a:pt x="440265"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435624" y="1323001"/>
        <a:ext cx="47371" cy="47371"/>
      </dsp:txXfrm>
    </dsp:sp>
    <dsp:sp modelId="{46C3829C-BD5C-40B7-9F5A-6B1D9B0D868E}">
      <dsp:nvSpPr>
        <dsp:cNvPr id="0" name=""/>
        <dsp:cNvSpPr/>
      </dsp:nvSpPr>
      <dsp:spPr>
        <a:xfrm rot="16200000">
          <a:off x="-862537" y="1430579"/>
          <a:ext cx="3532294" cy="671135"/>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smtClean="0">
              <a:latin typeface="Arial" panose="020B0604020202020204" pitchFamily="34" charset="0"/>
              <a:cs typeface="Arial" panose="020B0604020202020204" pitchFamily="34" charset="0"/>
            </a:rPr>
            <a:t>Cons</a:t>
          </a:r>
          <a:endParaRPr lang="en-US" sz="2400" kern="1200" dirty="0">
            <a:latin typeface="Arial" panose="020B0604020202020204" pitchFamily="34" charset="0"/>
            <a:cs typeface="Arial" panose="020B0604020202020204" pitchFamily="34" charset="0"/>
          </a:endParaRPr>
        </a:p>
      </dsp:txBody>
      <dsp:txXfrm>
        <a:off x="-862537" y="1430579"/>
        <a:ext cx="3532294" cy="671135"/>
      </dsp:txXfrm>
    </dsp:sp>
    <dsp:sp modelId="{05F426FE-A433-46E7-B212-687D5751E0E5}">
      <dsp:nvSpPr>
        <dsp:cNvPr id="0" name=""/>
        <dsp:cNvSpPr/>
      </dsp:nvSpPr>
      <dsp:spPr>
        <a:xfrm>
          <a:off x="1679442" y="591659"/>
          <a:ext cx="2201325" cy="671135"/>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Arial" panose="020B0604020202020204" pitchFamily="34" charset="0"/>
              <a:cs typeface="Arial" panose="020B0604020202020204" pitchFamily="34" charset="0"/>
            </a:rPr>
            <a:t>Market </a:t>
          </a:r>
          <a:r>
            <a:rPr lang="en-US" sz="1800" kern="1200" dirty="0" smtClean="0">
              <a:latin typeface="Arial" panose="020B0604020202020204" pitchFamily="34" charset="0"/>
              <a:cs typeface="Arial" panose="020B0604020202020204" pitchFamily="34" charset="0"/>
            </a:rPr>
            <a:t>Volatility - </a:t>
          </a:r>
          <a:r>
            <a:rPr lang="en-US" sz="1400" kern="1200" dirty="0" smtClean="0">
              <a:latin typeface="Arial" panose="020B0604020202020204" pitchFamily="34" charset="0"/>
              <a:cs typeface="Arial" panose="020B0604020202020204" pitchFamily="34" charset="0"/>
            </a:rPr>
            <a:t>diversify our investment opportunities </a:t>
          </a:r>
          <a:endParaRPr lang="en-US" sz="1400" kern="1200" dirty="0">
            <a:latin typeface="Arial" panose="020B0604020202020204" pitchFamily="34" charset="0"/>
            <a:cs typeface="Arial" panose="020B0604020202020204" pitchFamily="34" charset="0"/>
          </a:endParaRPr>
        </a:p>
      </dsp:txBody>
      <dsp:txXfrm>
        <a:off x="1679442" y="591659"/>
        <a:ext cx="2201325" cy="671135"/>
      </dsp:txXfrm>
    </dsp:sp>
    <dsp:sp modelId="{3D0E2255-E840-4637-8092-328A23EF2074}">
      <dsp:nvSpPr>
        <dsp:cNvPr id="0" name=""/>
        <dsp:cNvSpPr/>
      </dsp:nvSpPr>
      <dsp:spPr>
        <a:xfrm>
          <a:off x="1679442" y="1430579"/>
          <a:ext cx="2201325" cy="671135"/>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Arial" panose="020B0604020202020204" pitchFamily="34" charset="0"/>
              <a:cs typeface="Arial" panose="020B0604020202020204" pitchFamily="34" charset="0"/>
            </a:rPr>
            <a:t>Regulatory </a:t>
          </a:r>
          <a:r>
            <a:rPr lang="en-US" sz="1800" kern="1200" dirty="0" smtClean="0">
              <a:latin typeface="Arial" panose="020B0604020202020204" pitchFamily="34" charset="0"/>
              <a:cs typeface="Arial" panose="020B0604020202020204" pitchFamily="34" charset="0"/>
            </a:rPr>
            <a:t>Risks</a:t>
          </a:r>
          <a:r>
            <a:rPr lang="en-US" sz="1400" kern="1200" dirty="0" smtClean="0">
              <a:latin typeface="Arial" panose="020B0604020202020204" pitchFamily="34" charset="0"/>
              <a:cs typeface="Arial" panose="020B0604020202020204" pitchFamily="34" charset="0"/>
            </a:rPr>
            <a:t>-engage legal advisors</a:t>
          </a:r>
          <a:endParaRPr lang="en-US" sz="1400" kern="1200" dirty="0">
            <a:latin typeface="Arial" panose="020B0604020202020204" pitchFamily="34" charset="0"/>
            <a:cs typeface="Arial" panose="020B0604020202020204" pitchFamily="34" charset="0"/>
          </a:endParaRPr>
        </a:p>
      </dsp:txBody>
      <dsp:txXfrm>
        <a:off x="1679442" y="1430579"/>
        <a:ext cx="2201325" cy="671135"/>
      </dsp:txXfrm>
    </dsp:sp>
    <dsp:sp modelId="{74B10BB3-B4A4-4EBC-8E09-3367CEAB8353}">
      <dsp:nvSpPr>
        <dsp:cNvPr id="0" name=""/>
        <dsp:cNvSpPr/>
      </dsp:nvSpPr>
      <dsp:spPr>
        <a:xfrm>
          <a:off x="1679442" y="2269498"/>
          <a:ext cx="2201325" cy="671135"/>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smtClean="0">
              <a:latin typeface="Arial" panose="020B0604020202020204" pitchFamily="34" charset="0"/>
              <a:cs typeface="Arial" panose="020B0604020202020204" pitchFamily="34" charset="0"/>
            </a:rPr>
            <a:t>Competition- </a:t>
          </a:r>
          <a:r>
            <a:rPr lang="en-US" sz="1400" kern="1200" dirty="0" smtClean="0">
              <a:latin typeface="Arial" panose="020B0604020202020204" pitchFamily="34" charset="0"/>
              <a:cs typeface="Arial" panose="020B0604020202020204" pitchFamily="34" charset="0"/>
            </a:rPr>
            <a:t>continuous improvement</a:t>
          </a:r>
          <a:endParaRPr lang="en-US" sz="1400" kern="1200" dirty="0">
            <a:latin typeface="Arial" panose="020B0604020202020204" pitchFamily="34" charset="0"/>
            <a:cs typeface="Arial" panose="020B0604020202020204" pitchFamily="34" charset="0"/>
          </a:endParaRPr>
        </a:p>
      </dsp:txBody>
      <dsp:txXfrm>
        <a:off x="1679442" y="2269498"/>
        <a:ext cx="2201325" cy="6711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6FD91-32A3-4D54-AED4-283A19DF04B4}">
      <dsp:nvSpPr>
        <dsp:cNvPr id="0" name=""/>
        <dsp:cNvSpPr/>
      </dsp:nvSpPr>
      <dsp:spPr>
        <a:xfrm>
          <a:off x="1200149" y="0"/>
          <a:ext cx="3703320" cy="3703320"/>
        </a:xfrm>
        <a:prstGeom prst="diamond">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9C3BA-E7B3-4C8F-8276-2319C5926D47}">
      <dsp:nvSpPr>
        <dsp:cNvPr id="0" name=""/>
        <dsp:cNvSpPr/>
      </dsp:nvSpPr>
      <dsp:spPr>
        <a:xfrm>
          <a:off x="1551965" y="351815"/>
          <a:ext cx="1444294" cy="1444294"/>
        </a:xfrm>
        <a:prstGeom prst="round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err="1" smtClean="0">
              <a:latin typeface="Arial" panose="020B0604020202020204" pitchFamily="34" charset="0"/>
              <a:cs typeface="Arial" panose="020B0604020202020204" pitchFamily="34" charset="0"/>
            </a:rPr>
            <a:t>RealtyMogul</a:t>
          </a:r>
          <a:r>
            <a:rPr lang="en-US" sz="1400" kern="1200" dirty="0" smtClean="0">
              <a:latin typeface="Arial" panose="020B0604020202020204" pitchFamily="34" charset="0"/>
              <a:cs typeface="Arial" panose="020B0604020202020204" pitchFamily="34" charset="0"/>
            </a:rPr>
            <a:t> US</a:t>
          </a:r>
          <a:endParaRPr lang="en-US" sz="1400" kern="1200" dirty="0">
            <a:latin typeface="Arial" panose="020B0604020202020204" pitchFamily="34" charset="0"/>
            <a:cs typeface="Arial" panose="020B0604020202020204" pitchFamily="34" charset="0"/>
          </a:endParaRPr>
        </a:p>
      </dsp:txBody>
      <dsp:txXfrm>
        <a:off x="1622470" y="422320"/>
        <a:ext cx="1303284" cy="1303284"/>
      </dsp:txXfrm>
    </dsp:sp>
    <dsp:sp modelId="{4E69B5F2-A6CB-4E52-B721-4D49601779BA}">
      <dsp:nvSpPr>
        <dsp:cNvPr id="0" name=""/>
        <dsp:cNvSpPr/>
      </dsp:nvSpPr>
      <dsp:spPr>
        <a:xfrm>
          <a:off x="3107359" y="351815"/>
          <a:ext cx="1444294" cy="1444294"/>
        </a:xfrm>
        <a:prstGeom prst="round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err="1" smtClean="0">
              <a:latin typeface="Arial" panose="020B0604020202020204" pitchFamily="34" charset="0"/>
              <a:cs typeface="Arial" panose="020B0604020202020204" pitchFamily="34" charset="0"/>
            </a:rPr>
            <a:t>Fundrise</a:t>
          </a:r>
          <a:r>
            <a:rPr lang="en-US" sz="1400" kern="1200" dirty="0" smtClean="0">
              <a:latin typeface="Arial" panose="020B0604020202020204" pitchFamily="34" charset="0"/>
              <a:cs typeface="Arial" panose="020B0604020202020204" pitchFamily="34" charset="0"/>
            </a:rPr>
            <a:t> US</a:t>
          </a:r>
          <a:endParaRPr lang="en-US" sz="1400" kern="1200" dirty="0">
            <a:latin typeface="Arial" panose="020B0604020202020204" pitchFamily="34" charset="0"/>
            <a:cs typeface="Arial" panose="020B0604020202020204" pitchFamily="34" charset="0"/>
          </a:endParaRPr>
        </a:p>
      </dsp:txBody>
      <dsp:txXfrm>
        <a:off x="3177864" y="422320"/>
        <a:ext cx="1303284" cy="1303284"/>
      </dsp:txXfrm>
    </dsp:sp>
    <dsp:sp modelId="{D2D949B1-FDFC-449F-B0F7-E896F2F1B650}">
      <dsp:nvSpPr>
        <dsp:cNvPr id="0" name=""/>
        <dsp:cNvSpPr/>
      </dsp:nvSpPr>
      <dsp:spPr>
        <a:xfrm>
          <a:off x="1551965" y="1907209"/>
          <a:ext cx="1444294" cy="1444294"/>
        </a:xfrm>
        <a:prstGeom prst="round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u="none" kern="1200" dirty="0" smtClean="0">
              <a:latin typeface="Arial" panose="020B0604020202020204" pitchFamily="34" charset="0"/>
              <a:cs typeface="Arial" panose="020B0604020202020204" pitchFamily="34" charset="0"/>
            </a:rPr>
            <a:t>Property Partner UK </a:t>
          </a:r>
          <a:endParaRPr lang="en-US" sz="1400" u="none" kern="1200" dirty="0">
            <a:latin typeface="Arial" panose="020B0604020202020204" pitchFamily="34" charset="0"/>
            <a:cs typeface="Arial" panose="020B0604020202020204" pitchFamily="34" charset="0"/>
          </a:endParaRPr>
        </a:p>
      </dsp:txBody>
      <dsp:txXfrm>
        <a:off x="1622470" y="1977714"/>
        <a:ext cx="1303284" cy="1303284"/>
      </dsp:txXfrm>
    </dsp:sp>
    <dsp:sp modelId="{704BBC94-5E45-44CD-9106-1BFC61D16786}">
      <dsp:nvSpPr>
        <dsp:cNvPr id="0" name=""/>
        <dsp:cNvSpPr/>
      </dsp:nvSpPr>
      <dsp:spPr>
        <a:xfrm>
          <a:off x="3107359" y="1907209"/>
          <a:ext cx="1444294" cy="1444294"/>
        </a:xfrm>
        <a:prstGeom prst="roundRect">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0" i="0" kern="1200" dirty="0" err="1" smtClean="0">
              <a:latin typeface="Arial" panose="020B0604020202020204" pitchFamily="34" charset="0"/>
              <a:cs typeface="Arial" panose="020B0604020202020204" pitchFamily="34" charset="0"/>
            </a:rPr>
            <a:t>CrowdProperty</a:t>
          </a:r>
          <a:r>
            <a:rPr lang="en-GB" sz="1400" b="0" i="0" kern="1200" dirty="0" smtClean="0">
              <a:latin typeface="Arial" panose="020B0604020202020204" pitchFamily="34" charset="0"/>
              <a:cs typeface="Arial" panose="020B0604020202020204" pitchFamily="34" charset="0"/>
            </a:rPr>
            <a:t> UK</a:t>
          </a:r>
          <a:endParaRPr lang="en-US" sz="1400" b="0" kern="1200" dirty="0">
            <a:latin typeface="Arial" panose="020B0604020202020204" pitchFamily="34" charset="0"/>
            <a:cs typeface="Arial" panose="020B0604020202020204" pitchFamily="34" charset="0"/>
          </a:endParaRPr>
        </a:p>
      </dsp:txBody>
      <dsp:txXfrm>
        <a:off x="3177864" y="1977714"/>
        <a:ext cx="1303284" cy="13032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F8E10-8BD6-45BC-AF3A-6F561F61F905}">
      <dsp:nvSpPr>
        <dsp:cNvPr id="0" name=""/>
        <dsp:cNvSpPr/>
      </dsp:nvSpPr>
      <dsp:spPr>
        <a:xfrm>
          <a:off x="-5208117" y="-797719"/>
          <a:ext cx="6201944" cy="6201944"/>
        </a:xfrm>
        <a:prstGeom prst="blockArc">
          <a:avLst>
            <a:gd name="adj1" fmla="val 18900000"/>
            <a:gd name="adj2" fmla="val 2700000"/>
            <a:gd name="adj3" fmla="val 348"/>
          </a:avLst>
        </a:prstGeom>
        <a:noFill/>
        <a:ln w="19050" cap="rnd"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1A7BA2B-DAE0-4619-B139-83DD20566D24}">
      <dsp:nvSpPr>
        <dsp:cNvPr id="0" name=""/>
        <dsp:cNvSpPr/>
      </dsp:nvSpPr>
      <dsp:spPr>
        <a:xfrm>
          <a:off x="370638" y="242578"/>
          <a:ext cx="6553989" cy="484972"/>
        </a:xfrm>
        <a:prstGeom prst="rect">
          <a:avLst/>
        </a:prstGeom>
        <a:solidFill>
          <a:schemeClr val="accent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4947" tIns="38100" rIns="38100" bIns="38100" numCol="1" spcCol="1270" anchor="ctr" anchorCtr="0">
          <a:noAutofit/>
        </a:bodyPr>
        <a:lstStyle/>
        <a:p>
          <a:pPr lvl="0" algn="l" defTabSz="666750">
            <a:lnSpc>
              <a:spcPct val="90000"/>
            </a:lnSpc>
            <a:spcBef>
              <a:spcPct val="0"/>
            </a:spcBef>
            <a:spcAft>
              <a:spcPct val="35000"/>
            </a:spcAft>
          </a:pPr>
          <a:r>
            <a:rPr lang="en-US" sz="1500" b="1" u="none" kern="1200" dirty="0" smtClean="0">
              <a:latin typeface="Arial" panose="020B0604020202020204" pitchFamily="34" charset="0"/>
              <a:cs typeface="Arial" panose="020B0604020202020204" pitchFamily="34" charset="0"/>
            </a:rPr>
            <a:t>Political:</a:t>
          </a:r>
          <a:r>
            <a:rPr lang="en-US" sz="1500" u="none" kern="1200" dirty="0" smtClean="0">
              <a:latin typeface="Arial" panose="020B0604020202020204" pitchFamily="34" charset="0"/>
              <a:cs typeface="Arial" panose="020B0604020202020204" pitchFamily="34" charset="0"/>
            </a:rPr>
            <a:t> Financial Conduct Authority (FCA) authorization is required, for REC market growth in the UK and Europe (Howard Kennedy, 2024).</a:t>
          </a:r>
          <a:endParaRPr lang="en-GB" sz="1500" kern="1200" dirty="0">
            <a:latin typeface="Arial" panose="020B0604020202020204" pitchFamily="34" charset="0"/>
            <a:cs typeface="Arial" panose="020B0604020202020204" pitchFamily="34" charset="0"/>
          </a:endParaRPr>
        </a:p>
      </dsp:txBody>
      <dsp:txXfrm>
        <a:off x="370638" y="242578"/>
        <a:ext cx="6553989" cy="484972"/>
      </dsp:txXfrm>
    </dsp:sp>
    <dsp:sp modelId="{A2BB9721-4F70-4D20-9BF0-3B657B5CCD06}">
      <dsp:nvSpPr>
        <dsp:cNvPr id="0" name=""/>
        <dsp:cNvSpPr/>
      </dsp:nvSpPr>
      <dsp:spPr>
        <a:xfrm>
          <a:off x="67530" y="181956"/>
          <a:ext cx="606216" cy="6062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E915A610-E8DA-45C9-BB5A-F42DE3E09117}">
      <dsp:nvSpPr>
        <dsp:cNvPr id="0" name=""/>
        <dsp:cNvSpPr/>
      </dsp:nvSpPr>
      <dsp:spPr>
        <a:xfrm>
          <a:off x="769562" y="969945"/>
          <a:ext cx="6155066" cy="484972"/>
        </a:xfrm>
        <a:prstGeom prst="rect">
          <a:avLst/>
        </a:prstGeom>
        <a:solidFill>
          <a:schemeClr val="accent3">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4947" tIns="38100" rIns="38100" bIns="38100" numCol="1" spcCol="1270" anchor="ctr" anchorCtr="0">
          <a:noAutofit/>
        </a:bodyPr>
        <a:lstStyle/>
        <a:p>
          <a:pPr lvl="0" algn="l" defTabSz="666750">
            <a:lnSpc>
              <a:spcPct val="90000"/>
            </a:lnSpc>
            <a:spcBef>
              <a:spcPct val="0"/>
            </a:spcBef>
            <a:spcAft>
              <a:spcPct val="35000"/>
            </a:spcAft>
          </a:pPr>
          <a:r>
            <a:rPr lang="en-US" sz="1500" b="1" u="none" kern="1200" dirty="0" smtClean="0">
              <a:latin typeface="Arial" panose="020B0604020202020204" pitchFamily="34" charset="0"/>
              <a:cs typeface="Arial" panose="020B0604020202020204" pitchFamily="34" charset="0"/>
            </a:rPr>
            <a:t>Economic:</a:t>
          </a:r>
          <a:r>
            <a:rPr lang="en-US" sz="1500" u="none" kern="1200" dirty="0" smtClean="0">
              <a:latin typeface="Arial" panose="020B0604020202020204" pitchFamily="34" charset="0"/>
              <a:cs typeface="Arial" panose="020B0604020202020204" pitchFamily="34" charset="0"/>
            </a:rPr>
            <a:t> Investors seeking diverse, high-return opportunities</a:t>
          </a:r>
          <a:r>
            <a:rPr lang="en-US" sz="1500" u="none" kern="1200" dirty="0" smtClean="0"/>
            <a:t>.</a:t>
          </a:r>
          <a:endParaRPr lang="en-GB" sz="1500" kern="1200" dirty="0"/>
        </a:p>
      </dsp:txBody>
      <dsp:txXfrm>
        <a:off x="769562" y="969945"/>
        <a:ext cx="6155066" cy="484972"/>
      </dsp:txXfrm>
    </dsp:sp>
    <dsp:sp modelId="{E14F46D4-AD2A-49DC-ACBE-A63C506DE332}">
      <dsp:nvSpPr>
        <dsp:cNvPr id="0" name=""/>
        <dsp:cNvSpPr/>
      </dsp:nvSpPr>
      <dsp:spPr>
        <a:xfrm>
          <a:off x="466453" y="909324"/>
          <a:ext cx="606216" cy="6062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27967A80-1A0F-4D5E-83EE-AA65C0D0ACBD}">
      <dsp:nvSpPr>
        <dsp:cNvPr id="0" name=""/>
        <dsp:cNvSpPr/>
      </dsp:nvSpPr>
      <dsp:spPr>
        <a:xfrm>
          <a:off x="951979" y="1697313"/>
          <a:ext cx="5972648" cy="484972"/>
        </a:xfrm>
        <a:prstGeom prst="rect">
          <a:avLst/>
        </a:prstGeom>
        <a:solidFill>
          <a:schemeClr val="accent4">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4947" tIns="38100" rIns="38100" bIns="38100" numCol="1" spcCol="1270" anchor="ctr" anchorCtr="0">
          <a:noAutofit/>
        </a:bodyPr>
        <a:lstStyle/>
        <a:p>
          <a:pPr lvl="0" algn="l" defTabSz="666750">
            <a:lnSpc>
              <a:spcPct val="90000"/>
            </a:lnSpc>
            <a:spcBef>
              <a:spcPct val="0"/>
            </a:spcBef>
            <a:spcAft>
              <a:spcPct val="35000"/>
            </a:spcAft>
          </a:pPr>
          <a:r>
            <a:rPr lang="en-US" sz="1500" b="1" u="none" kern="1200" dirty="0" smtClean="0">
              <a:latin typeface="Arial" panose="020B0604020202020204" pitchFamily="34" charset="0"/>
              <a:cs typeface="Arial" panose="020B0604020202020204" pitchFamily="34" charset="0"/>
            </a:rPr>
            <a:t>Social:</a:t>
          </a:r>
          <a:r>
            <a:rPr lang="en-US" sz="1500" u="none" kern="1200" dirty="0" smtClean="0">
              <a:latin typeface="Arial" panose="020B0604020202020204" pitchFamily="34" charset="0"/>
              <a:cs typeface="Arial" panose="020B0604020202020204" pitchFamily="34" charset="0"/>
            </a:rPr>
            <a:t> UK leading real estate revival, co-living trends (CNBC, 2024).</a:t>
          </a:r>
          <a:endParaRPr lang="en-GB" sz="1500" kern="1200" dirty="0">
            <a:latin typeface="Arial" panose="020B0604020202020204" pitchFamily="34" charset="0"/>
            <a:cs typeface="Arial" panose="020B0604020202020204" pitchFamily="34" charset="0"/>
          </a:endParaRPr>
        </a:p>
      </dsp:txBody>
      <dsp:txXfrm>
        <a:off x="951979" y="1697313"/>
        <a:ext cx="5972648" cy="484972"/>
      </dsp:txXfrm>
    </dsp:sp>
    <dsp:sp modelId="{FE1BB921-1807-4FC6-9384-E2C3257D1722}">
      <dsp:nvSpPr>
        <dsp:cNvPr id="0" name=""/>
        <dsp:cNvSpPr/>
      </dsp:nvSpPr>
      <dsp:spPr>
        <a:xfrm>
          <a:off x="648871" y="1636691"/>
          <a:ext cx="606216" cy="6062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06E3640-E5B9-45A7-BF3F-A73E194F863F}">
      <dsp:nvSpPr>
        <dsp:cNvPr id="0" name=""/>
        <dsp:cNvSpPr/>
      </dsp:nvSpPr>
      <dsp:spPr>
        <a:xfrm>
          <a:off x="951979" y="2424219"/>
          <a:ext cx="5972648" cy="484972"/>
        </a:xfrm>
        <a:prstGeom prst="rect">
          <a:avLst/>
        </a:prstGeom>
        <a:solidFill>
          <a:schemeClr val="accent5">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4947" tIns="38100" rIns="38100" bIns="38100" numCol="1" spcCol="1270" anchor="ctr" anchorCtr="0">
          <a:noAutofit/>
        </a:bodyPr>
        <a:lstStyle/>
        <a:p>
          <a:pPr lvl="0" algn="l" defTabSz="666750">
            <a:lnSpc>
              <a:spcPct val="90000"/>
            </a:lnSpc>
            <a:spcBef>
              <a:spcPct val="0"/>
            </a:spcBef>
            <a:spcAft>
              <a:spcPct val="35000"/>
            </a:spcAft>
          </a:pPr>
          <a:r>
            <a:rPr lang="en-US" sz="1500" b="1" u="none" kern="1200" dirty="0" smtClean="0">
              <a:latin typeface="Arial" panose="020B0604020202020204" pitchFamily="34" charset="0"/>
              <a:cs typeface="Arial" panose="020B0604020202020204" pitchFamily="34" charset="0"/>
            </a:rPr>
            <a:t>Technological:</a:t>
          </a:r>
          <a:r>
            <a:rPr lang="en-US" sz="1500" u="none" kern="1200" dirty="0" smtClean="0">
              <a:latin typeface="Arial" panose="020B0604020202020204" pitchFamily="34" charset="0"/>
              <a:cs typeface="Arial" panose="020B0604020202020204" pitchFamily="34" charset="0"/>
            </a:rPr>
            <a:t> Advanced </a:t>
          </a:r>
          <a:r>
            <a:rPr lang="en-US" sz="1500" u="none" kern="1200" dirty="0" err="1" smtClean="0">
              <a:latin typeface="Arial" panose="020B0604020202020204" pitchFamily="34" charset="0"/>
              <a:cs typeface="Arial" panose="020B0604020202020204" pitchFamily="34" charset="0"/>
            </a:rPr>
            <a:t>crowdfunding</a:t>
          </a:r>
          <a:r>
            <a:rPr lang="en-US" sz="1500" u="none" kern="1200" dirty="0" smtClean="0">
              <a:latin typeface="Arial" panose="020B0604020202020204" pitchFamily="34" charset="0"/>
              <a:cs typeface="Arial" panose="020B0604020202020204" pitchFamily="34" charset="0"/>
            </a:rPr>
            <a:t> platforms, and secure transaction systems.</a:t>
          </a:r>
          <a:endParaRPr lang="en-GB" sz="1500" kern="1200" dirty="0">
            <a:latin typeface="Arial" panose="020B0604020202020204" pitchFamily="34" charset="0"/>
            <a:cs typeface="Arial" panose="020B0604020202020204" pitchFamily="34" charset="0"/>
          </a:endParaRPr>
        </a:p>
      </dsp:txBody>
      <dsp:txXfrm>
        <a:off x="951979" y="2424219"/>
        <a:ext cx="5972648" cy="484972"/>
      </dsp:txXfrm>
    </dsp:sp>
    <dsp:sp modelId="{220331BA-522E-4148-AAD1-6B6548F6665A}">
      <dsp:nvSpPr>
        <dsp:cNvPr id="0" name=""/>
        <dsp:cNvSpPr/>
      </dsp:nvSpPr>
      <dsp:spPr>
        <a:xfrm>
          <a:off x="648871" y="2363598"/>
          <a:ext cx="606216" cy="6062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F1E04085-8507-4121-B490-5B28F96E0A47}">
      <dsp:nvSpPr>
        <dsp:cNvPr id="0" name=""/>
        <dsp:cNvSpPr/>
      </dsp:nvSpPr>
      <dsp:spPr>
        <a:xfrm>
          <a:off x="769562" y="3151587"/>
          <a:ext cx="6155066" cy="484972"/>
        </a:xfrm>
        <a:prstGeom prst="rect">
          <a:avLst/>
        </a:prstGeom>
        <a:solidFill>
          <a:schemeClr val="accent6">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4947" tIns="38100" rIns="38100" bIns="38100" numCol="1" spcCol="1270" anchor="ctr" anchorCtr="0">
          <a:noAutofit/>
        </a:bodyPr>
        <a:lstStyle/>
        <a:p>
          <a:pPr lvl="0" algn="l" defTabSz="666750">
            <a:lnSpc>
              <a:spcPct val="90000"/>
            </a:lnSpc>
            <a:spcBef>
              <a:spcPct val="0"/>
            </a:spcBef>
            <a:spcAft>
              <a:spcPct val="35000"/>
            </a:spcAft>
          </a:pPr>
          <a:r>
            <a:rPr lang="en-US" sz="1500" b="1" u="none" kern="1200" dirty="0" smtClean="0">
              <a:latin typeface="Arial" panose="020B0604020202020204" pitchFamily="34" charset="0"/>
              <a:cs typeface="Arial" panose="020B0604020202020204" pitchFamily="34" charset="0"/>
            </a:rPr>
            <a:t>Environmental:</a:t>
          </a:r>
          <a:r>
            <a:rPr lang="en-US" sz="1500" u="none" kern="1200" dirty="0" smtClean="0">
              <a:latin typeface="Arial" panose="020B0604020202020204" pitchFamily="34" charset="0"/>
              <a:cs typeface="Arial" panose="020B0604020202020204" pitchFamily="34" charset="0"/>
            </a:rPr>
            <a:t> Focus on sustainable and green projects.</a:t>
          </a:r>
          <a:endParaRPr lang="en-GB" sz="1500" kern="1200" dirty="0">
            <a:latin typeface="Arial" panose="020B0604020202020204" pitchFamily="34" charset="0"/>
            <a:cs typeface="Arial" panose="020B0604020202020204" pitchFamily="34" charset="0"/>
          </a:endParaRPr>
        </a:p>
      </dsp:txBody>
      <dsp:txXfrm>
        <a:off x="769562" y="3151587"/>
        <a:ext cx="6155066" cy="484972"/>
      </dsp:txXfrm>
    </dsp:sp>
    <dsp:sp modelId="{F8D41CC6-FD52-47AB-BD54-17F7F31CF4F1}">
      <dsp:nvSpPr>
        <dsp:cNvPr id="0" name=""/>
        <dsp:cNvSpPr/>
      </dsp:nvSpPr>
      <dsp:spPr>
        <a:xfrm>
          <a:off x="466453" y="3090965"/>
          <a:ext cx="606216" cy="6062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A6D5ACCE-819D-4BC2-A1E3-052BBD86B88C}">
      <dsp:nvSpPr>
        <dsp:cNvPr id="0" name=""/>
        <dsp:cNvSpPr/>
      </dsp:nvSpPr>
      <dsp:spPr>
        <a:xfrm>
          <a:off x="370638" y="3878954"/>
          <a:ext cx="6553989" cy="484972"/>
        </a:xfrm>
        <a:prstGeom prst="rect">
          <a:avLst/>
        </a:prstGeom>
        <a:solidFill>
          <a:schemeClr val="accent2">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4947" tIns="38100" rIns="38100" bIns="38100" numCol="1" spcCol="1270" anchor="ctr" anchorCtr="0">
          <a:noAutofit/>
        </a:bodyPr>
        <a:lstStyle/>
        <a:p>
          <a:pPr lvl="0" algn="l" defTabSz="666750">
            <a:lnSpc>
              <a:spcPct val="90000"/>
            </a:lnSpc>
            <a:spcBef>
              <a:spcPct val="0"/>
            </a:spcBef>
            <a:spcAft>
              <a:spcPct val="35000"/>
            </a:spcAft>
          </a:pPr>
          <a:r>
            <a:rPr lang="en-US" sz="1500" b="1" u="none" kern="1200" dirty="0" smtClean="0">
              <a:latin typeface="Arial" panose="020B0604020202020204" pitchFamily="34" charset="0"/>
              <a:cs typeface="Arial" panose="020B0604020202020204" pitchFamily="34" charset="0"/>
            </a:rPr>
            <a:t>Legal:</a:t>
          </a:r>
          <a:r>
            <a:rPr lang="en-US" sz="1500" u="none" kern="1200" dirty="0" smtClean="0">
              <a:latin typeface="Arial" panose="020B0604020202020204" pitchFamily="34" charset="0"/>
              <a:cs typeface="Arial" panose="020B0604020202020204" pitchFamily="34" charset="0"/>
            </a:rPr>
            <a:t> Adherence to UK financial regulations, and transparent investor relations (ICLG, 2023).</a:t>
          </a:r>
          <a:endParaRPr lang="en-GB" sz="1500" kern="1200" dirty="0">
            <a:latin typeface="Arial" panose="020B0604020202020204" pitchFamily="34" charset="0"/>
            <a:cs typeface="Arial" panose="020B0604020202020204" pitchFamily="34" charset="0"/>
          </a:endParaRPr>
        </a:p>
      </dsp:txBody>
      <dsp:txXfrm>
        <a:off x="370638" y="3878954"/>
        <a:ext cx="6553989" cy="484972"/>
      </dsp:txXfrm>
    </dsp:sp>
    <dsp:sp modelId="{A91F9962-3BA8-4BF8-91E0-AECF129E0760}">
      <dsp:nvSpPr>
        <dsp:cNvPr id="0" name=""/>
        <dsp:cNvSpPr/>
      </dsp:nvSpPr>
      <dsp:spPr>
        <a:xfrm>
          <a:off x="67530" y="3818332"/>
          <a:ext cx="606216" cy="60621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6656D-0B55-491C-9730-84221AFC6C10}">
      <dsp:nvSpPr>
        <dsp:cNvPr id="0" name=""/>
        <dsp:cNvSpPr/>
      </dsp:nvSpPr>
      <dsp:spPr>
        <a:xfrm>
          <a:off x="675449" y="0"/>
          <a:ext cx="3640347" cy="3640347"/>
        </a:xfrm>
        <a:prstGeom prst="diamond">
          <a:avLst/>
        </a:prstGeom>
        <a:solidFill>
          <a:schemeClr val="accent3">
            <a:tint val="40000"/>
            <a:hueOff val="0"/>
            <a:satOff val="0"/>
            <a:lumOff val="0"/>
            <a:alphaOff val="0"/>
          </a:schemeClr>
        </a:solidFill>
        <a:ln w="9525" cap="rnd"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6AEC154-20DF-440E-93B2-58B8368C35B4}">
      <dsp:nvSpPr>
        <dsp:cNvPr id="0" name=""/>
        <dsp:cNvSpPr/>
      </dsp:nvSpPr>
      <dsp:spPr>
        <a:xfrm>
          <a:off x="1021281" y="345832"/>
          <a:ext cx="1419735" cy="1419735"/>
        </a:xfrm>
        <a:prstGeom prst="roundRect">
          <a:avLst/>
        </a:prstGeom>
        <a:solidFill>
          <a:schemeClr val="accent3">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solidFill>
                <a:schemeClr val="tx1"/>
              </a:solidFill>
              <a:latin typeface="Arial" panose="020B0604020202020204" pitchFamily="34" charset="0"/>
              <a:cs typeface="Arial" panose="020B0604020202020204" pitchFamily="34" charset="0"/>
            </a:rPr>
            <a:t>Negative cash flow initially, typical for startups.</a:t>
          </a:r>
          <a:endParaRPr lang="en-GB" sz="1200" kern="1200" dirty="0">
            <a:solidFill>
              <a:schemeClr val="tx1"/>
            </a:solidFill>
            <a:latin typeface="Arial" panose="020B0604020202020204" pitchFamily="34" charset="0"/>
            <a:cs typeface="Arial" panose="020B0604020202020204" pitchFamily="34" charset="0"/>
          </a:endParaRPr>
        </a:p>
      </dsp:txBody>
      <dsp:txXfrm>
        <a:off x="1090587" y="415138"/>
        <a:ext cx="1281123" cy="1281123"/>
      </dsp:txXfrm>
    </dsp:sp>
    <dsp:sp modelId="{9CC793F6-3517-4710-B74E-FDF9499B48EE}">
      <dsp:nvSpPr>
        <dsp:cNvPr id="0" name=""/>
        <dsp:cNvSpPr/>
      </dsp:nvSpPr>
      <dsp:spPr>
        <a:xfrm>
          <a:off x="2550227" y="345832"/>
          <a:ext cx="1419735" cy="1419735"/>
        </a:xfrm>
        <a:prstGeom prst="roundRect">
          <a:avLst/>
        </a:prstGeom>
        <a:solidFill>
          <a:schemeClr val="accent3">
            <a:hueOff val="2189301"/>
            <a:satOff val="-16877"/>
            <a:lumOff val="458"/>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solidFill>
                <a:schemeClr val="tx1"/>
              </a:solidFill>
              <a:latin typeface="Arial" panose="020B0604020202020204" pitchFamily="34" charset="0"/>
              <a:cs typeface="Arial" panose="020B0604020202020204" pitchFamily="34" charset="0"/>
            </a:rPr>
            <a:t>Growth leads to positive cash flows.</a:t>
          </a:r>
          <a:endParaRPr lang="en-GB" sz="1200" kern="1200" dirty="0">
            <a:solidFill>
              <a:schemeClr val="tx1"/>
            </a:solidFill>
            <a:latin typeface="Arial" panose="020B0604020202020204" pitchFamily="34" charset="0"/>
            <a:cs typeface="Arial" panose="020B0604020202020204" pitchFamily="34" charset="0"/>
          </a:endParaRPr>
        </a:p>
      </dsp:txBody>
      <dsp:txXfrm>
        <a:off x="2619533" y="415138"/>
        <a:ext cx="1281123" cy="1281123"/>
      </dsp:txXfrm>
    </dsp:sp>
    <dsp:sp modelId="{646DCD05-DBB0-4756-87F7-F9E3AB2F6F43}">
      <dsp:nvSpPr>
        <dsp:cNvPr id="0" name=""/>
        <dsp:cNvSpPr/>
      </dsp:nvSpPr>
      <dsp:spPr>
        <a:xfrm>
          <a:off x="1021281" y="1874778"/>
          <a:ext cx="1419735" cy="1419735"/>
        </a:xfrm>
        <a:prstGeom prst="roundRect">
          <a:avLst/>
        </a:prstGeom>
        <a:solidFill>
          <a:schemeClr val="accent3">
            <a:hueOff val="4378603"/>
            <a:satOff val="-33755"/>
            <a:lumOff val="915"/>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solidFill>
                <a:schemeClr val="tx1"/>
              </a:solidFill>
              <a:latin typeface="Arial" panose="020B0604020202020204" pitchFamily="34" charset="0"/>
              <a:cs typeface="Arial" panose="020B0604020202020204" pitchFamily="34" charset="0"/>
            </a:rPr>
            <a:t>Cash flow positivity enhances investor confidence.</a:t>
          </a:r>
          <a:endParaRPr lang="en-GB" sz="1200" kern="1200" dirty="0">
            <a:solidFill>
              <a:schemeClr val="tx1"/>
            </a:solidFill>
            <a:latin typeface="Arial" panose="020B0604020202020204" pitchFamily="34" charset="0"/>
            <a:cs typeface="Arial" panose="020B0604020202020204" pitchFamily="34" charset="0"/>
          </a:endParaRPr>
        </a:p>
      </dsp:txBody>
      <dsp:txXfrm>
        <a:off x="1090587" y="1944084"/>
        <a:ext cx="1281123" cy="1281123"/>
      </dsp:txXfrm>
    </dsp:sp>
    <dsp:sp modelId="{E803F857-998F-480E-AED8-3D817B43CCB4}">
      <dsp:nvSpPr>
        <dsp:cNvPr id="0" name=""/>
        <dsp:cNvSpPr/>
      </dsp:nvSpPr>
      <dsp:spPr>
        <a:xfrm>
          <a:off x="2550227" y="1874778"/>
          <a:ext cx="1419735" cy="1419735"/>
        </a:xfrm>
        <a:prstGeom prst="roundRect">
          <a:avLst/>
        </a:prstGeom>
        <a:solidFill>
          <a:schemeClr val="accent3">
            <a:hueOff val="6567904"/>
            <a:satOff val="-50632"/>
            <a:lumOff val="1373"/>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solidFill>
                <a:schemeClr val="tx1"/>
              </a:solidFill>
              <a:latin typeface="Arial" panose="020B0604020202020204" pitchFamily="34" charset="0"/>
              <a:cs typeface="Arial" panose="020B0604020202020204" pitchFamily="34" charset="0"/>
            </a:rPr>
            <a:t>The key inflection point at the 55,000 mark</a:t>
          </a:r>
          <a:r>
            <a:rPr lang="en-US" sz="1200" u="none" kern="1200" dirty="0" smtClean="0">
              <a:latin typeface="Arial" panose="020B0604020202020204" pitchFamily="34" charset="0"/>
              <a:cs typeface="Arial" panose="020B0604020202020204" pitchFamily="34" charset="0"/>
            </a:rPr>
            <a:t>.</a:t>
          </a:r>
          <a:endParaRPr lang="en-US" sz="1200" u="none" kern="1200" dirty="0">
            <a:latin typeface="Arial" panose="020B0604020202020204" pitchFamily="34" charset="0"/>
            <a:cs typeface="Arial" panose="020B0604020202020204" pitchFamily="34" charset="0"/>
          </a:endParaRPr>
        </a:p>
      </dsp:txBody>
      <dsp:txXfrm>
        <a:off x="2619533" y="1944084"/>
        <a:ext cx="1281123" cy="12811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2A1ED-2DE7-44BC-9C11-0B508F727089}">
      <dsp:nvSpPr>
        <dsp:cNvPr id="0" name=""/>
        <dsp:cNvSpPr/>
      </dsp:nvSpPr>
      <dsp:spPr>
        <a:xfrm rot="5400000">
          <a:off x="1200173" y="843356"/>
          <a:ext cx="740649" cy="843203"/>
        </a:xfrm>
        <a:prstGeom prst="bentUpArrow">
          <a:avLst>
            <a:gd name="adj1" fmla="val 32840"/>
            <a:gd name="adj2" fmla="val 25000"/>
            <a:gd name="adj3" fmla="val 35780"/>
          </a:avLst>
        </a:prstGeom>
        <a:solidFill>
          <a:schemeClr val="accent2">
            <a:tint val="50000"/>
            <a:hueOff val="0"/>
            <a:satOff val="0"/>
            <a:lumOff val="0"/>
            <a:alphaOff val="0"/>
          </a:schemeClr>
        </a:solid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FABCAFF-94B1-4C7D-A968-1169CED23088}">
      <dsp:nvSpPr>
        <dsp:cNvPr id="0" name=""/>
        <dsp:cNvSpPr/>
      </dsp:nvSpPr>
      <dsp:spPr>
        <a:xfrm>
          <a:off x="882792" y="22330"/>
          <a:ext cx="1489125" cy="872732"/>
        </a:xfrm>
        <a:prstGeom prst="roundRect">
          <a:avLst>
            <a:gd name="adj" fmla="val 16670"/>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latin typeface="Arial" panose="020B0604020202020204" pitchFamily="34" charset="0"/>
              <a:cs typeface="Arial" panose="020B0604020202020204" pitchFamily="34" charset="0"/>
            </a:rPr>
            <a:t>Initial funding requirement: £25,000</a:t>
          </a:r>
          <a:endParaRPr lang="en-GB" sz="1200" kern="1200" dirty="0">
            <a:latin typeface="Arial" panose="020B0604020202020204" pitchFamily="34" charset="0"/>
            <a:cs typeface="Arial" panose="020B0604020202020204" pitchFamily="34" charset="0"/>
          </a:endParaRPr>
        </a:p>
      </dsp:txBody>
      <dsp:txXfrm>
        <a:off x="925403" y="64941"/>
        <a:ext cx="1403903" cy="787510"/>
      </dsp:txXfrm>
    </dsp:sp>
    <dsp:sp modelId="{77F8B7D7-B486-44DB-A8F5-09AFB7292326}">
      <dsp:nvSpPr>
        <dsp:cNvPr id="0" name=""/>
        <dsp:cNvSpPr/>
      </dsp:nvSpPr>
      <dsp:spPr>
        <a:xfrm>
          <a:off x="2250764" y="105565"/>
          <a:ext cx="906817" cy="705380"/>
        </a:xfrm>
        <a:prstGeom prst="rect">
          <a:avLst/>
        </a:prstGeom>
        <a:noFill/>
        <a:ln>
          <a:noFill/>
        </a:ln>
        <a:effectLst/>
      </dsp:spPr>
      <dsp:style>
        <a:lnRef idx="0">
          <a:scrgbClr r="0" g="0" b="0"/>
        </a:lnRef>
        <a:fillRef idx="0">
          <a:scrgbClr r="0" g="0" b="0"/>
        </a:fillRef>
        <a:effectRef idx="0">
          <a:scrgbClr r="0" g="0" b="0"/>
        </a:effectRef>
        <a:fontRef idx="minor"/>
      </dsp:style>
    </dsp:sp>
    <dsp:sp modelId="{BFAE96A8-E5A0-4B0F-9E05-E99AED616781}">
      <dsp:nvSpPr>
        <dsp:cNvPr id="0" name=""/>
        <dsp:cNvSpPr/>
      </dsp:nvSpPr>
      <dsp:spPr>
        <a:xfrm rot="5400000">
          <a:off x="2481470" y="1823722"/>
          <a:ext cx="740649" cy="843203"/>
        </a:xfrm>
        <a:prstGeom prst="bentUpArrow">
          <a:avLst>
            <a:gd name="adj1" fmla="val 32840"/>
            <a:gd name="adj2" fmla="val 25000"/>
            <a:gd name="adj3" fmla="val 35780"/>
          </a:avLst>
        </a:prstGeom>
        <a:solidFill>
          <a:schemeClr val="accent2">
            <a:tint val="50000"/>
            <a:hueOff val="773665"/>
            <a:satOff val="-3666"/>
            <a:lumOff val="4816"/>
            <a:alphaOff val="0"/>
          </a:schemeClr>
        </a:solid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54989649-4478-4DCF-9911-4858631B6CFA}">
      <dsp:nvSpPr>
        <dsp:cNvPr id="0" name=""/>
        <dsp:cNvSpPr/>
      </dsp:nvSpPr>
      <dsp:spPr>
        <a:xfrm>
          <a:off x="1974691" y="1002697"/>
          <a:ext cx="1867921" cy="872732"/>
        </a:xfrm>
        <a:prstGeom prst="roundRect">
          <a:avLst>
            <a:gd name="adj" fmla="val 16670"/>
          </a:avLst>
        </a:prstGeom>
        <a:gradFill rotWithShape="0">
          <a:gsLst>
            <a:gs pos="0">
              <a:schemeClr val="accent2">
                <a:hueOff val="451605"/>
                <a:satOff val="-2211"/>
                <a:lumOff val="1242"/>
                <a:alphaOff val="0"/>
                <a:tint val="64000"/>
                <a:lumMod val="118000"/>
              </a:schemeClr>
            </a:gs>
            <a:gs pos="100000">
              <a:schemeClr val="accent2">
                <a:hueOff val="451605"/>
                <a:satOff val="-2211"/>
                <a:lumOff val="1242"/>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u="none" kern="1200" dirty="0" smtClean="0">
              <a:latin typeface="Arial" panose="020B0604020202020204" pitchFamily="34" charset="0"/>
              <a:cs typeface="Arial" panose="020B0604020202020204" pitchFamily="34" charset="0"/>
            </a:rPr>
            <a:t>Sources: personal savings, angel investors, crowd funding</a:t>
          </a:r>
          <a:endParaRPr lang="en-GB" sz="1200" kern="1200" dirty="0">
            <a:latin typeface="Arial" panose="020B0604020202020204" pitchFamily="34" charset="0"/>
            <a:cs typeface="Arial" panose="020B0604020202020204" pitchFamily="34" charset="0"/>
          </a:endParaRPr>
        </a:p>
      </dsp:txBody>
      <dsp:txXfrm>
        <a:off x="2017302" y="1045308"/>
        <a:ext cx="1782699" cy="787510"/>
      </dsp:txXfrm>
    </dsp:sp>
    <dsp:sp modelId="{86A5FBDB-8C41-4339-B62F-B09DE249A061}">
      <dsp:nvSpPr>
        <dsp:cNvPr id="0" name=""/>
        <dsp:cNvSpPr/>
      </dsp:nvSpPr>
      <dsp:spPr>
        <a:xfrm>
          <a:off x="3532061" y="1085932"/>
          <a:ext cx="906817" cy="705380"/>
        </a:xfrm>
        <a:prstGeom prst="rect">
          <a:avLst/>
        </a:prstGeom>
        <a:noFill/>
        <a:ln>
          <a:noFill/>
        </a:ln>
        <a:effectLst/>
      </dsp:spPr>
      <dsp:style>
        <a:lnRef idx="0">
          <a:scrgbClr r="0" g="0" b="0"/>
        </a:lnRef>
        <a:fillRef idx="0">
          <a:scrgbClr r="0" g="0" b="0"/>
        </a:fillRef>
        <a:effectRef idx="0">
          <a:scrgbClr r="0" g="0" b="0"/>
        </a:effectRef>
        <a:fontRef idx="minor"/>
      </dsp:style>
    </dsp:sp>
    <dsp:sp modelId="{B6D76150-3E45-4791-84C8-16E0DADEDB07}">
      <dsp:nvSpPr>
        <dsp:cNvPr id="0" name=""/>
        <dsp:cNvSpPr/>
      </dsp:nvSpPr>
      <dsp:spPr>
        <a:xfrm rot="5400000">
          <a:off x="3865093" y="2804089"/>
          <a:ext cx="740649" cy="843203"/>
        </a:xfrm>
        <a:prstGeom prst="bentUpArrow">
          <a:avLst>
            <a:gd name="adj1" fmla="val 32840"/>
            <a:gd name="adj2" fmla="val 25000"/>
            <a:gd name="adj3" fmla="val 35780"/>
          </a:avLst>
        </a:prstGeom>
        <a:solidFill>
          <a:schemeClr val="accent2">
            <a:tint val="50000"/>
            <a:hueOff val="1547330"/>
            <a:satOff val="-7332"/>
            <a:lumOff val="9631"/>
            <a:alphaOff val="0"/>
          </a:schemeClr>
        </a:solid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5E62520-10A9-499B-9915-6865DDC17883}">
      <dsp:nvSpPr>
        <dsp:cNvPr id="0" name=""/>
        <dsp:cNvSpPr/>
      </dsp:nvSpPr>
      <dsp:spPr>
        <a:xfrm>
          <a:off x="3325380" y="1989635"/>
          <a:ext cx="2347859" cy="872732"/>
        </a:xfrm>
        <a:prstGeom prst="roundRect">
          <a:avLst>
            <a:gd name="adj" fmla="val 16670"/>
          </a:avLst>
        </a:prstGeom>
        <a:gradFill rotWithShape="0">
          <a:gsLst>
            <a:gs pos="0">
              <a:schemeClr val="accent2">
                <a:hueOff val="903209"/>
                <a:satOff val="-4421"/>
                <a:lumOff val="2483"/>
                <a:alphaOff val="0"/>
                <a:tint val="64000"/>
                <a:lumMod val="118000"/>
              </a:schemeClr>
            </a:gs>
            <a:gs pos="100000">
              <a:schemeClr val="accent2">
                <a:hueOff val="903209"/>
                <a:satOff val="-4421"/>
                <a:lumOff val="2483"/>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latin typeface="Arial" panose="020B0604020202020204" pitchFamily="34" charset="0"/>
              <a:cs typeface="Arial" panose="020B0604020202020204" pitchFamily="34" charset="0"/>
            </a:rPr>
            <a:t>Usage: platform development, marketing, initial operations</a:t>
          </a:r>
          <a:endParaRPr lang="en-GB" sz="1200" kern="1200" dirty="0">
            <a:latin typeface="Arial" panose="020B0604020202020204" pitchFamily="34" charset="0"/>
            <a:cs typeface="Arial" panose="020B0604020202020204" pitchFamily="34" charset="0"/>
          </a:endParaRPr>
        </a:p>
      </dsp:txBody>
      <dsp:txXfrm>
        <a:off x="3367991" y="2032246"/>
        <a:ext cx="2262637" cy="787510"/>
      </dsp:txXfrm>
    </dsp:sp>
    <dsp:sp modelId="{78A4BD3A-224B-4B4D-B2AB-AAB182753790}">
      <dsp:nvSpPr>
        <dsp:cNvPr id="0" name=""/>
        <dsp:cNvSpPr/>
      </dsp:nvSpPr>
      <dsp:spPr>
        <a:xfrm>
          <a:off x="4863929" y="2066298"/>
          <a:ext cx="906817" cy="705380"/>
        </a:xfrm>
        <a:prstGeom prst="rect">
          <a:avLst/>
        </a:prstGeom>
        <a:noFill/>
        <a:ln>
          <a:noFill/>
        </a:ln>
        <a:effectLst/>
      </dsp:spPr>
      <dsp:style>
        <a:lnRef idx="0">
          <a:scrgbClr r="0" g="0" b="0"/>
        </a:lnRef>
        <a:fillRef idx="0">
          <a:scrgbClr r="0" g="0" b="0"/>
        </a:fillRef>
        <a:effectRef idx="0">
          <a:scrgbClr r="0" g="0" b="0"/>
        </a:effectRef>
        <a:fontRef idx="minor"/>
      </dsp:style>
    </dsp:sp>
    <dsp:sp modelId="{BB1F7757-36EA-4E57-8D54-5790D739EA53}">
      <dsp:nvSpPr>
        <dsp:cNvPr id="0" name=""/>
        <dsp:cNvSpPr/>
      </dsp:nvSpPr>
      <dsp:spPr>
        <a:xfrm>
          <a:off x="4719208" y="2954808"/>
          <a:ext cx="2455309" cy="872732"/>
        </a:xfrm>
        <a:prstGeom prst="roundRect">
          <a:avLst>
            <a:gd name="adj" fmla="val 16670"/>
          </a:avLst>
        </a:prstGeom>
        <a:gradFill rotWithShape="0">
          <a:gsLst>
            <a:gs pos="0">
              <a:schemeClr val="accent2">
                <a:hueOff val="1354814"/>
                <a:satOff val="-6632"/>
                <a:lumOff val="3725"/>
                <a:alphaOff val="0"/>
                <a:tint val="64000"/>
                <a:lumMod val="118000"/>
              </a:schemeClr>
            </a:gs>
            <a:gs pos="100000">
              <a:schemeClr val="accent2">
                <a:hueOff val="1354814"/>
                <a:satOff val="-6632"/>
                <a:lumOff val="3725"/>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ctr" defTabSz="533400">
            <a:lnSpc>
              <a:spcPct val="150000"/>
            </a:lnSpc>
            <a:spcBef>
              <a:spcPct val="0"/>
            </a:spcBef>
            <a:spcAft>
              <a:spcPct val="35000"/>
            </a:spcAft>
          </a:pPr>
          <a:r>
            <a:rPr lang="en-US" sz="1200" u="none" kern="1200" dirty="0" smtClean="0">
              <a:latin typeface="Arial" panose="020B0604020202020204" pitchFamily="34" charset="0"/>
              <a:cs typeface="Arial" panose="020B0604020202020204" pitchFamily="34" charset="0"/>
            </a:rPr>
            <a:t>Goal: achieve self-sustaining cash flow within 12 months</a:t>
          </a:r>
          <a:endParaRPr lang="en-US" sz="1200" u="none" kern="1200" dirty="0"/>
        </a:p>
      </dsp:txBody>
      <dsp:txXfrm>
        <a:off x="4761819" y="2997419"/>
        <a:ext cx="2370087" cy="78751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C3DEAE-3F58-4309-AED1-1DBBB5FEC0B7}" type="datetimeFigureOut">
              <a:rPr lang="en-GB" smtClean="0"/>
              <a:t>12/07/2024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D97B39-AA69-4424-94D6-1CBD18301A91}" type="slidenum">
              <a:rPr lang="en-GB" smtClean="0"/>
              <a:t>‹#›</a:t>
            </a:fld>
            <a:endParaRPr lang="en-GB"/>
          </a:p>
        </p:txBody>
      </p:sp>
    </p:spTree>
    <p:extLst>
      <p:ext uri="{BB962C8B-B14F-4D97-AF65-F5344CB8AC3E}">
        <p14:creationId xmlns:p14="http://schemas.microsoft.com/office/powerpoint/2010/main" val="4228663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It is designed to demystify real estate investment so that it becomes available for everyone. Through consolidation of funds from several investors it becomes possible for the small investors to participate in potentially profitable property development. In addition to the standard of offering equal access to investment products, this model offers crucial funds to developers so that they can complete their projects per a plan.</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2D97B39-AA69-4424-94D6-1CBD18301A91}" type="slidenum">
              <a:rPr lang="en-GB" smtClean="0"/>
              <a:t>2</a:t>
            </a:fld>
            <a:endParaRPr lang="en-GB"/>
          </a:p>
        </p:txBody>
      </p:sp>
    </p:spTree>
    <p:extLst>
      <p:ext uri="{BB962C8B-B14F-4D97-AF65-F5344CB8AC3E}">
        <p14:creationId xmlns:p14="http://schemas.microsoft.com/office/powerpoint/2010/main" val="3643661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As the name suggests, this platform deals in crowdfunding in real estate through commercial and residential properties as well as special projects. For investors, there are educational materials and instruments to estimate risks and analyze investments; for developers, there are marketing facilities and instruments to work with investors.</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2D97B39-AA69-4424-94D6-1CBD18301A91}" type="slidenum">
              <a:rPr lang="en-GB" smtClean="0"/>
              <a:t>3</a:t>
            </a:fld>
            <a:endParaRPr lang="en-GB"/>
          </a:p>
        </p:txBody>
      </p:sp>
    </p:spTree>
    <p:extLst>
      <p:ext uri="{BB962C8B-B14F-4D97-AF65-F5344CB8AC3E}">
        <p14:creationId xmlns:p14="http://schemas.microsoft.com/office/powerpoint/2010/main" val="1824472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kern="1200" dirty="0" smtClean="0">
                <a:solidFill>
                  <a:schemeClr val="tx1"/>
                </a:solidFill>
                <a:effectLst/>
                <a:latin typeface="Arial" panose="020B0604020202020204" pitchFamily="34" charset="0"/>
                <a:ea typeface="+mn-ea"/>
                <a:cs typeface="Arial" panose="020B0604020202020204" pitchFamily="34" charset="0"/>
              </a:rPr>
              <a:t>It offers several investment opportunities that include the commercial property investment the residential property investment, and the special investment that encompasses green investment in buildings. Our services for investors are numerous and include investor education, investment resources and Investor networking and forums. To developers, we provide a strong portal where you can list your project and promote it to let investors make their contributions; we also have marketing and fund management tools to help in the running of the project. This set of services and products is designed to form a win-win situation to foster the further attractiveness of real estate investment. It is necessary speaking about creating value it is also important to mention image investing in commercial real estate or the buying of the office buildings and or any other retail and industrial properties. Dealing in apartments, flats and townships, villas and independent houses, commercial cum residential property. More details include promising facilities such as Green buildings, historical structural redevelopments, and elites’ houses that could be elegantly fitted. There are articles, webinars, and guides that are developed to help investors in the sphere of the real estate. The assessments of the risks, the Return on Investment and all those gauges that one may utilize with a view to having a monitoring of the investments. SBOs created to exchange ideas and information about investment opportunities specifically to the investors. Web site for developers to list their ideas/projects and finding funders for their ideas/projects.</a:t>
            </a:r>
          </a:p>
          <a:p>
            <a:r>
              <a:rPr lang="en-US" sz="1100" kern="1200" dirty="0" smtClean="0">
                <a:solidFill>
                  <a:schemeClr val="tx1"/>
                </a:solidFill>
                <a:effectLst/>
                <a:latin typeface="Arial" panose="020B0604020202020204" pitchFamily="34" charset="0"/>
                <a:ea typeface="+mn-ea"/>
                <a:cs typeface="Arial" panose="020B0604020202020204" pitchFamily="34" charset="0"/>
              </a:rPr>
              <a:t>Support in the formulation of proper tenders so as to attract clients into undertaking the various projects. With stores and services that affect stock, buildings, and numerous other tasks that contribute to the day-to-day operations of a company.</a:t>
            </a:r>
          </a:p>
          <a:p>
            <a:endParaRPr lang="en-GB" dirty="0"/>
          </a:p>
        </p:txBody>
      </p:sp>
      <p:sp>
        <p:nvSpPr>
          <p:cNvPr id="4" name="Slide Number Placeholder 3"/>
          <p:cNvSpPr>
            <a:spLocks noGrp="1"/>
          </p:cNvSpPr>
          <p:nvPr>
            <p:ph type="sldNum" sz="quarter" idx="10"/>
          </p:nvPr>
        </p:nvSpPr>
        <p:spPr/>
        <p:txBody>
          <a:bodyPr/>
          <a:lstStyle/>
          <a:p>
            <a:fld id="{12D97B39-AA69-4424-94D6-1CBD18301A91}" type="slidenum">
              <a:rPr lang="en-GB" smtClean="0"/>
              <a:t>4</a:t>
            </a:fld>
            <a:endParaRPr lang="en-GB"/>
          </a:p>
        </p:txBody>
      </p:sp>
    </p:spTree>
    <p:extLst>
      <p:ext uri="{BB962C8B-B14F-4D97-AF65-F5344CB8AC3E}">
        <p14:creationId xmlns:p14="http://schemas.microsoft.com/office/powerpoint/2010/main" val="3470246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The structure of the new company will be in the form of a Limited Company because it offers limited liability to its members besides boosting its legitimacy. It protects the owners from personal risks and facilitates the floating of capital through the sale of shares to the public thus enhancing confidence among investors. The management team with an experienced founder will also consist of agents who have strong backgrounds in real estate analysis, customer support, marketing, and IT to have all the necessary expertise for the platform’s success.</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2D97B39-AA69-4424-94D6-1CBD18301A91}" type="slidenum">
              <a:rPr lang="en-GB" smtClean="0"/>
              <a:t>5</a:t>
            </a:fld>
            <a:endParaRPr lang="en-GB"/>
          </a:p>
        </p:txBody>
      </p:sp>
    </p:spTree>
    <p:extLst>
      <p:ext uri="{BB962C8B-B14F-4D97-AF65-F5344CB8AC3E}">
        <p14:creationId xmlns:p14="http://schemas.microsoft.com/office/powerpoint/2010/main" val="1587553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The Company’s management has an owner with significant background in the real estate, finance or technology industries to oversee the operations of the business. The authorities of the industry will undertake the evaluation of real estate analysts, and customer support will be provided to investors. The marketing department will be inaugurated to sell the platform while the Information Technology department will oversee expansion of the platform among organizations. Legal consultants, for instance, accountants, will enhance compliance and guarantee the smooth running of the business.</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2D97B39-AA69-4424-94D6-1CBD18301A91}" type="slidenum">
              <a:rPr lang="en-GB" smtClean="0"/>
              <a:t>6</a:t>
            </a:fld>
            <a:endParaRPr lang="en-GB"/>
          </a:p>
        </p:txBody>
      </p:sp>
    </p:spTree>
    <p:extLst>
      <p:ext uri="{BB962C8B-B14F-4D97-AF65-F5344CB8AC3E}">
        <p14:creationId xmlns:p14="http://schemas.microsoft.com/office/powerpoint/2010/main" val="2268487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Here is the elaboration of an essential PESTEL framework identified in the case impacting the business. On the political level, it is crucial to obtain the FCA authorization and the market of REC is expanding at a high rate. They socially diversify, which means that investors are becoming more interested economically. Thus, in the social world, the UK will spearhead a real estate revival with co-living models on the rise. The technology aspect involves the use of efficient modern </a:t>
            </a:r>
            <a:r>
              <a:rPr lang="en-US" sz="1100" kern="1200" dirty="0" err="1" smtClean="0">
                <a:solidFill>
                  <a:schemeClr val="tx1"/>
                </a:solidFill>
                <a:effectLst/>
                <a:latin typeface="Arial" panose="020B0604020202020204" pitchFamily="34" charset="0"/>
                <a:ea typeface="+mn-ea"/>
                <a:cs typeface="Arial" panose="020B0604020202020204" pitchFamily="34" charset="0"/>
              </a:rPr>
              <a:t>crowdfunding</a:t>
            </a:r>
            <a:r>
              <a:rPr lang="en-US" sz="1100" kern="1200" dirty="0" smtClean="0">
                <a:solidFill>
                  <a:schemeClr val="tx1"/>
                </a:solidFill>
                <a:effectLst/>
                <a:latin typeface="Arial" panose="020B0604020202020204" pitchFamily="34" charset="0"/>
                <a:ea typeface="+mn-ea"/>
                <a:cs typeface="Arial" panose="020B0604020202020204" pitchFamily="34" charset="0"/>
              </a:rPr>
              <a:t>, as well as secure structures. Physically there is a sense that projects have to be environmentally friendly. Finally, from the legal perspective, compliance with the rules and regulations as well as transparency is the key factor in improving investors’ confidence.</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2D97B39-AA69-4424-94D6-1CBD18301A91}" type="slidenum">
              <a:rPr lang="en-GB" smtClean="0"/>
              <a:t>8</a:t>
            </a:fld>
            <a:endParaRPr lang="en-GB"/>
          </a:p>
        </p:txBody>
      </p:sp>
    </p:spTree>
    <p:extLst>
      <p:ext uri="{BB962C8B-B14F-4D97-AF65-F5344CB8AC3E}">
        <p14:creationId xmlns:p14="http://schemas.microsoft.com/office/powerpoint/2010/main" val="2548890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The cash flow forecast is another relevant statement proving that during the first months, even years of its functioning, the company will produce negative cash flows – this is quite typical for starting organizations. At the same time, and as the platform continues to expand, cash should become positive. What is notable, however, is the point 55,000, at which income begins to predominate over expenses. Earning a positive cash flow is quite important in a situation that helps to strengthen investor confidence and prove the financial effectiveness of the given platform.</a:t>
            </a:r>
          </a:p>
          <a:p>
            <a:endParaRPr lang="en-GB" dirty="0"/>
          </a:p>
        </p:txBody>
      </p:sp>
      <p:sp>
        <p:nvSpPr>
          <p:cNvPr id="4" name="Slide Number Placeholder 3"/>
          <p:cNvSpPr>
            <a:spLocks noGrp="1"/>
          </p:cNvSpPr>
          <p:nvPr>
            <p:ph type="sldNum" sz="quarter" idx="10"/>
          </p:nvPr>
        </p:nvSpPr>
        <p:spPr/>
        <p:txBody>
          <a:bodyPr/>
          <a:lstStyle/>
          <a:p>
            <a:fld id="{12D97B39-AA69-4424-94D6-1CBD18301A91}" type="slidenum">
              <a:rPr lang="en-GB" smtClean="0"/>
              <a:t>9</a:t>
            </a:fld>
            <a:endParaRPr lang="en-GB"/>
          </a:p>
        </p:txBody>
      </p:sp>
    </p:spTree>
    <p:extLst>
      <p:ext uri="{BB962C8B-B14F-4D97-AF65-F5344CB8AC3E}">
        <p14:creationId xmlns:p14="http://schemas.microsoft.com/office/powerpoint/2010/main" val="2878313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kern="1200" dirty="0" smtClean="0">
                <a:solidFill>
                  <a:schemeClr val="tx1"/>
                </a:solidFill>
                <a:effectLst/>
                <a:latin typeface="Arial" panose="020B0604020202020204" pitchFamily="34" charset="0"/>
                <a:ea typeface="+mn-ea"/>
                <a:cs typeface="Arial" panose="020B0604020202020204" pitchFamily="34" charset="0"/>
              </a:rPr>
              <a:t>The startup will need £25,000 for the initial capital outlay this will be obtained from personal savings, Angel investors, and crowdfunding. This will be used in platform development, marketing, and for the first few operating months. As for the key performance indicators, the platforms must be cash-generating from scratch within the first year of its operation because the C2C platforms are designed for long-term business development.</a:t>
            </a:r>
          </a:p>
          <a:p>
            <a:r>
              <a:rPr lang="en-US" sz="1100" kern="1200" dirty="0" smtClean="0">
                <a:solidFill>
                  <a:schemeClr val="tx1"/>
                </a:solidFill>
                <a:effectLst/>
                <a:latin typeface="Arial" panose="020B0604020202020204" pitchFamily="34" charset="0"/>
                <a:ea typeface="+mn-ea"/>
                <a:cs typeface="Arial" panose="020B0604020202020204" pitchFamily="34" charset="0"/>
              </a:rPr>
              <a:t> </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2D97B39-AA69-4424-94D6-1CBD18301A91}" type="slidenum">
              <a:rPr lang="en-GB" smtClean="0"/>
              <a:t>10</a:t>
            </a:fld>
            <a:endParaRPr lang="en-GB"/>
          </a:p>
        </p:txBody>
      </p:sp>
    </p:spTree>
    <p:extLst>
      <p:ext uri="{BB962C8B-B14F-4D97-AF65-F5344CB8AC3E}">
        <p14:creationId xmlns:p14="http://schemas.microsoft.com/office/powerpoint/2010/main" val="3355249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GB"/>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855990FE-1C83-4262-869F-326CF0C4D877}" type="slidenum">
              <a:rPr lang="en-GB" smtClean="0"/>
              <a:t>‹#›</a:t>
            </a:fld>
            <a:endParaRPr lang="en-GB"/>
          </a:p>
        </p:txBody>
      </p:sp>
    </p:spTree>
    <p:extLst>
      <p:ext uri="{BB962C8B-B14F-4D97-AF65-F5344CB8AC3E}">
        <p14:creationId xmlns:p14="http://schemas.microsoft.com/office/powerpoint/2010/main" val="501158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lvl1pPr>
              <a:defRPr sz="1000" b="1"/>
            </a:lvl1pPr>
          </a:lstStyle>
          <a:p>
            <a:endParaRPr lang="en-GB"/>
          </a:p>
        </p:txBody>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1798086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lvl1pPr>
              <a:defRPr sz="1000" b="1"/>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102699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86CE002-06B5-4618-878D-1C2706B3F70C}"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3107213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86CE002-06B5-4618-878D-1C2706B3F70C}" type="datetimeFigureOut">
              <a:rPr lang="en-GB" smtClean="0"/>
              <a:t>12/07/2024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3399626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6CE002-06B5-4618-878D-1C2706B3F70C}" type="datetimeFigureOut">
              <a:rPr lang="en-GB" smtClean="0"/>
              <a:t>12/07/2024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4209352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CE002-06B5-4618-878D-1C2706B3F70C}" type="datetimeFigureOut">
              <a:rPr lang="en-GB" smtClean="0"/>
              <a:t>12/07/2024</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484552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6CE002-06B5-4618-878D-1C2706B3F70C}"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2279753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6CE002-06B5-4618-878D-1C2706B3F70C}"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382013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6CE002-06B5-4618-878D-1C2706B3F70C}" type="datetimeFigureOut">
              <a:rPr lang="en-GB" smtClean="0"/>
              <a:t>12/07/2024</a:t>
            </a:fld>
            <a:endParaRPr lang="en-GB"/>
          </a:p>
        </p:txBody>
      </p:sp>
      <p:sp>
        <p:nvSpPr>
          <p:cNvPr id="6" name="Footer Placeholder 5"/>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2561682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2595064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smtClean="0"/>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3204987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3478897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86CE002-06B5-4618-878D-1C2706B3F70C}" type="datetimeFigureOut">
              <a:rPr lang="en-GB" smtClean="0"/>
              <a:t>12/07/2024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1994430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86CE002-06B5-4618-878D-1C2706B3F70C}" type="datetimeFigureOut">
              <a:rPr lang="en-GB" smtClean="0"/>
              <a:t>12/07/2024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4007422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3433436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6CE002-06B5-4618-878D-1C2706B3F70C}" type="datetimeFigureOut">
              <a:rPr lang="en-GB" smtClean="0"/>
              <a:t>12/07/2024</a:t>
            </a:fld>
            <a:endParaRPr lang="en-GB"/>
          </a:p>
        </p:txBody>
      </p:sp>
      <p:sp>
        <p:nvSpPr>
          <p:cNvPr id="5" name="Footer Placeholder 4"/>
          <p:cNvSpPr>
            <a:spLocks noGrp="1"/>
          </p:cNvSpPr>
          <p:nvPr>
            <p:ph type="ftr" sz="quarter" idx="11"/>
          </p:nvPr>
        </p:nvSpPr>
        <p:spPr/>
        <p:txBody>
          <a:bodyPr/>
          <a:lstStyle/>
          <a:p>
            <a:endParaRPr lang="en-GB"/>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55990FE-1C83-4262-869F-326CF0C4D877}" type="slidenum">
              <a:rPr lang="en-GB" smtClean="0"/>
              <a:t>‹#›</a:t>
            </a:fld>
            <a:endParaRPr lang="en-GB"/>
          </a:p>
        </p:txBody>
      </p:sp>
    </p:spTree>
    <p:extLst>
      <p:ext uri="{BB962C8B-B14F-4D97-AF65-F5344CB8AC3E}">
        <p14:creationId xmlns:p14="http://schemas.microsoft.com/office/powerpoint/2010/main" val="2750955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C86CE002-06B5-4618-878D-1C2706B3F70C}" type="datetimeFigureOut">
              <a:rPr lang="en-GB" smtClean="0"/>
              <a:t>12/07/2024</a:t>
            </a:fld>
            <a:endParaRPr lang="en-GB"/>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GB"/>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55990FE-1C83-4262-869F-326CF0C4D877}" type="slidenum">
              <a:rPr lang="en-GB" smtClean="0"/>
              <a:t>‹#›</a:t>
            </a:fld>
            <a:endParaRPr lang="en-GB"/>
          </a:p>
        </p:txBody>
      </p:sp>
    </p:spTree>
    <p:extLst>
      <p:ext uri="{BB962C8B-B14F-4D97-AF65-F5344CB8AC3E}">
        <p14:creationId xmlns:p14="http://schemas.microsoft.com/office/powerpoint/2010/main" val="4201813922"/>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1.pn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diagramLayout" Target="../diagrams/layout8.xml"/><Relationship Id="rId3" Type="http://schemas.openxmlformats.org/officeDocument/2006/relationships/diagramLayout" Target="../diagrams/layout6.xml"/><Relationship Id="rId7" Type="http://schemas.openxmlformats.org/officeDocument/2006/relationships/diagramData" Target="../diagrams/data7.xml"/><Relationship Id="rId12" Type="http://schemas.openxmlformats.org/officeDocument/2006/relationships/diagramData" Target="../diagrams/data8.xml"/><Relationship Id="rId2" Type="http://schemas.openxmlformats.org/officeDocument/2006/relationships/diagramData" Target="../diagrams/data6.xml"/><Relationship Id="rId16" Type="http://schemas.microsoft.com/office/2007/relationships/diagramDrawing" Target="../diagrams/drawing8.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5" Type="http://schemas.openxmlformats.org/officeDocument/2006/relationships/diagramColors" Target="../diagrams/colors8.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 Id="rId14" Type="http://schemas.openxmlformats.org/officeDocument/2006/relationships/diagramQuickStyle" Target="../diagrams/quickStyle8.xml"/></Relationships>
</file>

<file path=ppt/slides/_rels/slide8.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2.png"/><Relationship Id="rId7" Type="http://schemas.openxmlformats.org/officeDocument/2006/relationships/diagramColors" Target="../diagrams/colors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9.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3.png"/><Relationship Id="rId7" Type="http://schemas.openxmlformats.org/officeDocument/2006/relationships/diagramColors" Target="../diagrams/colors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png"/><Relationship Id="rId7" Type="http://schemas.openxmlformats.org/officeDocument/2006/relationships/diagramColors" Target="../diagrams/colors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159453"/>
            <a:ext cx="10223287" cy="1773528"/>
          </a:xfrm>
        </p:spPr>
        <p:txBody>
          <a:bodyPr/>
          <a:lstStyle/>
          <a:p>
            <a:pPr algn="ctr"/>
            <a:r>
              <a:rPr lang="en-GB" sz="3400" b="1" dirty="0">
                <a:latin typeface="Arial" panose="020B0604020202020204" pitchFamily="34" charset="0"/>
                <a:cs typeface="Arial" panose="020B0604020202020204" pitchFamily="34" charset="0"/>
              </a:rPr>
              <a:t>Business Plan Presentation For Real Estate </a:t>
            </a:r>
            <a:r>
              <a:rPr lang="en-GB" sz="3400" b="1" dirty="0" smtClean="0">
                <a:latin typeface="Arial" panose="020B0604020202020204" pitchFamily="34" charset="0"/>
                <a:cs typeface="Arial" panose="020B0604020202020204" pitchFamily="34" charset="0"/>
              </a:rPr>
              <a:t>Crowdfunding </a:t>
            </a:r>
            <a:r>
              <a:rPr lang="en-GB" sz="3400" b="1" dirty="0">
                <a:latin typeface="Arial" panose="020B0604020202020204" pitchFamily="34" charset="0"/>
                <a:cs typeface="Arial" panose="020B0604020202020204" pitchFamily="34" charset="0"/>
              </a:rPr>
              <a:t>Platform</a:t>
            </a:r>
          </a:p>
        </p:txBody>
      </p:sp>
      <p:sp>
        <p:nvSpPr>
          <p:cNvPr id="3" name="Subtitle 2"/>
          <p:cNvSpPr>
            <a:spLocks noGrp="1"/>
          </p:cNvSpPr>
          <p:nvPr>
            <p:ph type="subTitle" idx="1"/>
          </p:nvPr>
        </p:nvSpPr>
        <p:spPr>
          <a:xfrm>
            <a:off x="1758804" y="3224624"/>
            <a:ext cx="8825658" cy="2762107"/>
          </a:xfrm>
        </p:spPr>
        <p:txBody>
          <a:bodyPr>
            <a:normAutofit lnSpcReduction="10000"/>
          </a:bodyPr>
          <a:lstStyle/>
          <a:p>
            <a:pPr algn="ctr"/>
            <a:r>
              <a:rPr lang="en-US" b="1" dirty="0">
                <a:solidFill>
                  <a:schemeClr val="tx1"/>
                </a:solidFill>
                <a:latin typeface="Arial" panose="020B0604020202020204" pitchFamily="34" charset="0"/>
                <a:cs typeface="Arial" panose="020B0604020202020204" pitchFamily="34" charset="0"/>
              </a:rPr>
              <a:t>Program of Study: BA Business </a:t>
            </a:r>
            <a:r>
              <a:rPr lang="en-US" b="1" dirty="0" smtClean="0">
                <a:solidFill>
                  <a:schemeClr val="tx1"/>
                </a:solidFill>
                <a:latin typeface="Arial" panose="020B0604020202020204" pitchFamily="34" charset="0"/>
                <a:cs typeface="Arial" panose="020B0604020202020204" pitchFamily="34" charset="0"/>
              </a:rPr>
              <a:t>Management</a:t>
            </a:r>
          </a:p>
          <a:p>
            <a:pPr algn="ctr"/>
            <a:r>
              <a:rPr lang="en-US" b="1" dirty="0">
                <a:solidFill>
                  <a:schemeClr val="tx1"/>
                </a:solidFill>
                <a:latin typeface="Arial" panose="020B0604020202020204" pitchFamily="34" charset="0"/>
                <a:cs typeface="Arial" panose="020B0604020202020204" pitchFamily="34" charset="0"/>
              </a:rPr>
              <a:t>Academic Year: 2023/2024</a:t>
            </a:r>
          </a:p>
          <a:p>
            <a:pPr algn="ctr"/>
            <a:r>
              <a:rPr lang="en-US" b="1" dirty="0">
                <a:solidFill>
                  <a:schemeClr val="tx1"/>
                </a:solidFill>
                <a:latin typeface="Arial" panose="020B0604020202020204" pitchFamily="34" charset="0"/>
                <a:cs typeface="Arial" panose="020B0604020202020204" pitchFamily="34" charset="0"/>
              </a:rPr>
              <a:t>Module Name and Code: Entrepreneurship LCBB5001_BIRM</a:t>
            </a:r>
            <a:endParaRPr lang="en-US" b="1" dirty="0" smtClean="0">
              <a:solidFill>
                <a:schemeClr val="tx1"/>
              </a:solidFill>
              <a:latin typeface="Arial" panose="020B0604020202020204" pitchFamily="34" charset="0"/>
              <a:cs typeface="Arial" panose="020B0604020202020204" pitchFamily="34" charset="0"/>
            </a:endParaRPr>
          </a:p>
          <a:p>
            <a:pPr algn="ctr"/>
            <a:r>
              <a:rPr lang="en-US" b="1" dirty="0">
                <a:solidFill>
                  <a:schemeClr val="tx1"/>
                </a:solidFill>
                <a:latin typeface="Arial" panose="020B0604020202020204" pitchFamily="34" charset="0"/>
                <a:cs typeface="Arial" panose="020B0604020202020204" pitchFamily="34" charset="0"/>
              </a:rPr>
              <a:t>Lecturer Name: </a:t>
            </a:r>
            <a:r>
              <a:rPr lang="en-US" b="1" dirty="0" err="1">
                <a:solidFill>
                  <a:schemeClr val="tx1"/>
                </a:solidFill>
                <a:latin typeface="Arial" panose="020B0604020202020204" pitchFamily="34" charset="0"/>
                <a:cs typeface="Arial" panose="020B0604020202020204" pitchFamily="34" charset="0"/>
              </a:rPr>
              <a:t>Masud</a:t>
            </a:r>
            <a:r>
              <a:rPr lang="en-US" b="1" dirty="0">
                <a:solidFill>
                  <a:schemeClr val="tx1"/>
                </a:solidFill>
                <a:latin typeface="Arial" panose="020B0604020202020204" pitchFamily="34" charset="0"/>
                <a:cs typeface="Arial" panose="020B0604020202020204" pitchFamily="34" charset="0"/>
              </a:rPr>
              <a:t> Ibrahim</a:t>
            </a:r>
          </a:p>
          <a:p>
            <a:pPr algn="ctr"/>
            <a:r>
              <a:rPr lang="en-US" b="1" dirty="0">
                <a:solidFill>
                  <a:schemeClr val="tx1"/>
                </a:solidFill>
                <a:latin typeface="Arial" panose="020B0604020202020204" pitchFamily="34" charset="0"/>
                <a:cs typeface="Arial" panose="020B0604020202020204" pitchFamily="34" charset="0"/>
              </a:rPr>
              <a:t>Assignment Title: </a:t>
            </a:r>
            <a:r>
              <a:rPr lang="en-US" b="1" dirty="0" smtClean="0">
                <a:solidFill>
                  <a:schemeClr val="tx1"/>
                </a:solidFill>
                <a:latin typeface="Arial" panose="020B0604020202020204" pitchFamily="34" charset="0"/>
                <a:cs typeface="Arial" panose="020B0604020202020204" pitchFamily="34" charset="0"/>
              </a:rPr>
              <a:t>POWERPOINT Presentation </a:t>
            </a:r>
          </a:p>
          <a:p>
            <a:pPr algn="ctr"/>
            <a:r>
              <a:rPr lang="en-US" b="1" dirty="0" smtClean="0">
                <a:solidFill>
                  <a:schemeClr val="tx1"/>
                </a:solidFill>
                <a:latin typeface="Arial" panose="020B0604020202020204" pitchFamily="34" charset="0"/>
                <a:cs typeface="Arial" panose="020B0604020202020204" pitchFamily="34" charset="0"/>
              </a:rPr>
              <a:t>Your </a:t>
            </a:r>
            <a:r>
              <a:rPr lang="en-US" b="1" dirty="0">
                <a:solidFill>
                  <a:schemeClr val="tx1"/>
                </a:solidFill>
                <a:latin typeface="Arial" panose="020B0604020202020204" pitchFamily="34" charset="0"/>
                <a:cs typeface="Arial" panose="020B0604020202020204" pitchFamily="34" charset="0"/>
              </a:rPr>
              <a:t>Name: </a:t>
            </a:r>
            <a:r>
              <a:rPr lang="en-US" b="1" dirty="0" smtClean="0">
                <a:solidFill>
                  <a:schemeClr val="tx1"/>
                </a:solidFill>
                <a:latin typeface="Arial" panose="020B0604020202020204" pitchFamily="34" charset="0"/>
                <a:cs typeface="Arial" panose="020B0604020202020204" pitchFamily="34" charset="0"/>
              </a:rPr>
              <a:t>ILEANA LUPU </a:t>
            </a:r>
            <a:endParaRPr lang="en-US" b="1" dirty="0">
              <a:solidFill>
                <a:schemeClr val="tx1"/>
              </a:solidFill>
              <a:latin typeface="Arial" panose="020B0604020202020204" pitchFamily="34" charset="0"/>
              <a:cs typeface="Arial" panose="020B0604020202020204" pitchFamily="34" charset="0"/>
            </a:endParaRPr>
          </a:p>
          <a:p>
            <a:pPr algn="ctr"/>
            <a:r>
              <a:rPr lang="en-US" b="1" dirty="0" smtClean="0">
                <a:solidFill>
                  <a:schemeClr val="tx1"/>
                </a:solidFill>
                <a:latin typeface="Arial" panose="020B0604020202020204" pitchFamily="34" charset="0"/>
                <a:cs typeface="Arial" panose="020B0604020202020204" pitchFamily="34" charset="0"/>
              </a:rPr>
              <a:t>STUDENT ID: 2231908 </a:t>
            </a:r>
            <a:endParaRPr lang="en-US" b="1" dirty="0">
              <a:solidFill>
                <a:schemeClr val="tx1"/>
              </a:solidFill>
              <a:latin typeface="Arial" panose="020B0604020202020204" pitchFamily="34" charset="0"/>
              <a:cs typeface="Arial" panose="020B0604020202020204" pitchFamily="34" charset="0"/>
            </a:endParaRPr>
          </a:p>
          <a:p>
            <a:pPr algn="ctr"/>
            <a:endParaRPr lang="en-GB" b="1" dirty="0"/>
          </a:p>
        </p:txBody>
      </p:sp>
    </p:spTree>
    <p:extLst>
      <p:ext uri="{BB962C8B-B14F-4D97-AF65-F5344CB8AC3E}">
        <p14:creationId xmlns:p14="http://schemas.microsoft.com/office/powerpoint/2010/main" val="2130733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2271" t="3012"/>
          <a:stretch/>
        </p:blipFill>
        <p:spPr>
          <a:xfrm>
            <a:off x="1097280" y="2617470"/>
            <a:ext cx="4963798" cy="369911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 name="Title 1"/>
          <p:cNvSpPr>
            <a:spLocks noGrp="1"/>
          </p:cNvSpPr>
          <p:nvPr>
            <p:ph type="title"/>
          </p:nvPr>
        </p:nvSpPr>
        <p:spPr/>
        <p:txBody>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p:txBody>
      </p:sp>
      <p:graphicFrame>
        <p:nvGraphicFramePr>
          <p:cNvPr id="5" name="Diagram 4"/>
          <p:cNvGraphicFramePr/>
          <p:nvPr>
            <p:extLst>
              <p:ext uri="{D42A27DB-BD31-4B8C-83A1-F6EECF244321}">
                <p14:modId xmlns:p14="http://schemas.microsoft.com/office/powerpoint/2010/main" val="4021308997"/>
              </p:ext>
            </p:extLst>
          </p:nvPr>
        </p:nvGraphicFramePr>
        <p:xfrm>
          <a:off x="7003287" y="2370221"/>
          <a:ext cx="4727503" cy="42728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79610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Overview </a:t>
            </a: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of the Business Idea</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2" name="Picture 4" descr="Real Estate Crowdfunding 101: Everything You Need to Know"/>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7502" y="2523433"/>
            <a:ext cx="4295273" cy="3922294"/>
          </a:xfrm>
          <a:prstGeom prst="rect">
            <a:avLst/>
          </a:prstGeom>
          <a:ln>
            <a:noFill/>
          </a:ln>
          <a:effectLst>
            <a:softEdge rad="112500"/>
          </a:effectLst>
          <a:extLst/>
        </p:spPr>
      </p:pic>
      <p:graphicFrame>
        <p:nvGraphicFramePr>
          <p:cNvPr id="4" name="Diagram 3"/>
          <p:cNvGraphicFramePr/>
          <p:nvPr>
            <p:extLst>
              <p:ext uri="{D42A27DB-BD31-4B8C-83A1-F6EECF244321}">
                <p14:modId xmlns:p14="http://schemas.microsoft.com/office/powerpoint/2010/main" val="1426462822"/>
              </p:ext>
            </p:extLst>
          </p:nvPr>
        </p:nvGraphicFramePr>
        <p:xfrm>
          <a:off x="348916" y="2334127"/>
          <a:ext cx="6625089" cy="44035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87598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03849"/>
            <a:ext cx="9567680" cy="957532"/>
          </a:xfrm>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Products and Services</a:t>
            </a:r>
            <a:b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076" name="Picture 4" descr="How to Start a Real Estate Crowdfunding Platform like Fundrise [2024] -  Sloboda Studi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852" t="6782"/>
          <a:stretch/>
        </p:blipFill>
        <p:spPr bwMode="auto">
          <a:xfrm>
            <a:off x="240630" y="2442410"/>
            <a:ext cx="4716380" cy="400651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2645303840"/>
              </p:ext>
            </p:extLst>
          </p:nvPr>
        </p:nvGraphicFramePr>
        <p:xfrm>
          <a:off x="5297981" y="2442410"/>
          <a:ext cx="6288429" cy="39054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03508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Ownership </a:t>
            </a: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Legal Format</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102" name="Picture 6" descr="Top 7 Characteristics of a Private Limited Company In Indi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3880"/>
          <a:stretch/>
        </p:blipFill>
        <p:spPr bwMode="auto">
          <a:xfrm>
            <a:off x="7122696" y="2298033"/>
            <a:ext cx="4474994" cy="4211052"/>
          </a:xfrm>
          <a:prstGeom prst="rect">
            <a:avLst/>
          </a:prstGeom>
          <a:ln>
            <a:noFill/>
          </a:ln>
          <a:effectLst>
            <a:outerShdw blurRad="292100" dist="139700" dir="2700000" algn="tl" rotWithShape="0">
              <a:srgbClr val="333333">
                <a:alpha val="65000"/>
              </a:srgbClr>
            </a:outerShdw>
          </a:effectLst>
          <a:scene3d>
            <a:camera prst="perspectiveLeft"/>
            <a:lightRig rig="threePt" dir="t"/>
          </a:scene3d>
          <a:sp3d>
            <a:bevelT prst="relaxedInset"/>
          </a:sp3d>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4275251788"/>
              </p:ext>
            </p:extLst>
          </p:nvPr>
        </p:nvGraphicFramePr>
        <p:xfrm>
          <a:off x="261971" y="2034540"/>
          <a:ext cx="6556076" cy="44865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11523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9446910" cy="1001780"/>
          </a:xfrm>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Management of the Company</a:t>
            </a:r>
            <a:r>
              <a:rPr lang="en-US" b="1" dirty="0">
                <a:effectLst>
                  <a:outerShdw blurRad="38100" dist="38100" dir="2700000" algn="tl">
                    <a:srgbClr val="000000">
                      <a:alpha val="43137"/>
                    </a:srgbClr>
                  </a:outerShdw>
                </a:effectLst>
              </a:rPr>
              <a:t/>
            </a:r>
            <a:br>
              <a:rPr lang="en-US" b="1"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pic>
        <p:nvPicPr>
          <p:cNvPr id="5" name="Picture 4"/>
          <p:cNvPicPr>
            <a:picLocks noChangeAspect="1"/>
          </p:cNvPicPr>
          <p:nvPr/>
        </p:nvPicPr>
        <p:blipFill rotWithShape="1">
          <a:blip r:embed="rId3"/>
          <a:srcRect b="7922"/>
          <a:stretch/>
        </p:blipFill>
        <p:spPr>
          <a:xfrm>
            <a:off x="190428" y="2331551"/>
            <a:ext cx="4975932" cy="4220203"/>
          </a:xfrm>
          <a:prstGeom prst="rect">
            <a:avLst/>
          </a:prstGeom>
          <a:ln>
            <a:noFill/>
          </a:ln>
          <a:effectLst>
            <a:softEdge rad="112500"/>
          </a:effectLst>
        </p:spPr>
      </p:pic>
      <p:graphicFrame>
        <p:nvGraphicFramePr>
          <p:cNvPr id="6" name="Diagram 5"/>
          <p:cNvGraphicFramePr/>
          <p:nvPr>
            <p:extLst>
              <p:ext uri="{D42A27DB-BD31-4B8C-83A1-F6EECF244321}">
                <p14:modId xmlns:p14="http://schemas.microsoft.com/office/powerpoint/2010/main" val="3344082564"/>
              </p:ext>
            </p:extLst>
          </p:nvPr>
        </p:nvGraphicFramePr>
        <p:xfrm>
          <a:off x="5568134" y="2331551"/>
          <a:ext cx="6081623" cy="41197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41189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880110"/>
            <a:ext cx="8825659" cy="800523"/>
          </a:xfrm>
        </p:spPr>
        <p:txBody>
          <a:bodyPr/>
          <a:lstStyle/>
          <a:p>
            <a:r>
              <a:rPr lang="en-GB"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Pros and Cons of Investing</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   </a:t>
            </a:r>
            <a:r>
              <a:rPr lang="en-GB" b="1" dirty="0" smtClean="0">
                <a:latin typeface="Arial" panose="020B0604020202020204" pitchFamily="34" charset="0"/>
                <a:cs typeface="Arial" panose="020B0604020202020204" pitchFamily="34" charset="0"/>
              </a:rPr>
              <a:t> </a:t>
            </a:r>
            <a:r>
              <a:rPr lang="en-GB" sz="2800" b="1" dirty="0" smtClean="0">
                <a:latin typeface="Arial" panose="020B0604020202020204" pitchFamily="34" charset="0"/>
                <a:cs typeface="Arial" panose="020B0604020202020204" pitchFamily="34" charset="0"/>
              </a:rPr>
              <a:t>Real </a:t>
            </a:r>
            <a:r>
              <a:rPr lang="en-GB" sz="2800" b="1" dirty="0" smtClean="0">
                <a:latin typeface="Arial" panose="020B0604020202020204" pitchFamily="34" charset="0"/>
                <a:cs typeface="Arial" panose="020B0604020202020204" pitchFamily="34" charset="0"/>
              </a:rPr>
              <a:t>Estate Crowdfunding </a:t>
            </a:r>
            <a:r>
              <a:rPr lang="en-GB" sz="2800" b="1" dirty="0" smtClean="0">
                <a:latin typeface="Arial" panose="020B0604020202020204" pitchFamily="34" charset="0"/>
                <a:cs typeface="Arial" panose="020B0604020202020204" pitchFamily="34" charset="0"/>
              </a:rPr>
              <a:t>Platforms </a:t>
            </a:r>
            <a:r>
              <a:rPr lang="en-GB" sz="2800" b="1" dirty="0" smtClean="0">
                <a:latin typeface="Arial" panose="020B0604020202020204" pitchFamily="34" charset="0"/>
                <a:cs typeface="Arial" panose="020B0604020202020204" pitchFamily="34" charset="0"/>
              </a:rPr>
              <a:t>examples</a:t>
            </a:r>
            <a:endParaRPr lang="en-GB" sz="2800" b="1" dirty="0">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98148218"/>
              </p:ext>
            </p:extLst>
          </p:nvPr>
        </p:nvGraphicFramePr>
        <p:xfrm>
          <a:off x="435611" y="2763520"/>
          <a:ext cx="398779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911600851"/>
              </p:ext>
            </p:extLst>
          </p:nvPr>
        </p:nvGraphicFramePr>
        <p:xfrm>
          <a:off x="7415530" y="2647526"/>
          <a:ext cx="4448810" cy="353229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565593072"/>
              </p:ext>
            </p:extLst>
          </p:nvPr>
        </p:nvGraphicFramePr>
        <p:xfrm>
          <a:off x="2983230" y="2562013"/>
          <a:ext cx="6103620" cy="370332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40080747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64234"/>
            <a:ext cx="9429657" cy="1337094"/>
          </a:xfrm>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PESTEL Analysis</a:t>
            </a:r>
            <a:b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8259553" y="2691441"/>
            <a:ext cx="3556748" cy="34403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9" name="Diagram 8"/>
          <p:cNvGraphicFramePr/>
          <p:nvPr>
            <p:extLst>
              <p:ext uri="{D42A27DB-BD31-4B8C-83A1-F6EECF244321}">
                <p14:modId xmlns:p14="http://schemas.microsoft.com/office/powerpoint/2010/main" val="1902579091"/>
              </p:ext>
            </p:extLst>
          </p:nvPr>
        </p:nvGraphicFramePr>
        <p:xfrm>
          <a:off x="395828" y="2139351"/>
          <a:ext cx="6988383" cy="46065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88969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38354"/>
            <a:ext cx="9421031" cy="1276709"/>
          </a:xfrm>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Cash Flow Forecast</a:t>
            </a:r>
            <a:r>
              <a:rPr lang="en-US" b="1" dirty="0">
                <a:effectLst>
                  <a:outerShdw blurRad="38100" dist="38100" dir="2700000" algn="tl">
                    <a:srgbClr val="000000">
                      <a:alpha val="43137"/>
                    </a:srgbClr>
                  </a:outerShdw>
                </a:effectLst>
              </a:rPr>
              <a:t/>
            </a:r>
            <a:br>
              <a:rPr lang="en-US" b="1"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pic>
        <p:nvPicPr>
          <p:cNvPr id="4" name="image1.png"/>
          <p:cNvPicPr/>
          <p:nvPr/>
        </p:nvPicPr>
        <p:blipFill>
          <a:blip r:embed="rId3"/>
          <a:srcRect/>
          <a:stretch>
            <a:fillRect/>
          </a:stretch>
        </p:blipFill>
        <p:spPr>
          <a:xfrm>
            <a:off x="4640580" y="2468881"/>
            <a:ext cx="7173223" cy="4305444"/>
          </a:xfrm>
          <a:prstGeom prst="rect">
            <a:avLst/>
          </a:prstGeom>
          <a:ln/>
        </p:spPr>
      </p:pic>
      <p:graphicFrame>
        <p:nvGraphicFramePr>
          <p:cNvPr id="12" name="Diagram 11"/>
          <p:cNvGraphicFramePr/>
          <p:nvPr>
            <p:extLst>
              <p:ext uri="{D42A27DB-BD31-4B8C-83A1-F6EECF244321}">
                <p14:modId xmlns:p14="http://schemas.microsoft.com/office/powerpoint/2010/main" val="766429173"/>
              </p:ext>
            </p:extLst>
          </p:nvPr>
        </p:nvGraphicFramePr>
        <p:xfrm>
          <a:off x="-122065" y="2801429"/>
          <a:ext cx="4991245" cy="36403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50579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Startup Funding</a:t>
            </a:r>
            <a:b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772400" y="2405093"/>
            <a:ext cx="4119383" cy="42014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aphicFrame>
        <p:nvGraphicFramePr>
          <p:cNvPr id="6" name="Content Placeholder 5"/>
          <p:cNvGraphicFramePr>
            <a:graphicFrameLocks noGrp="1"/>
          </p:cNvGraphicFramePr>
          <p:nvPr>
            <p:ph idx="1"/>
            <p:extLst>
              <p:ext uri="{D42A27DB-BD31-4B8C-83A1-F6EECF244321}">
                <p14:modId xmlns:p14="http://schemas.microsoft.com/office/powerpoint/2010/main" val="2084755184"/>
              </p:ext>
            </p:extLst>
          </p:nvPr>
        </p:nvGraphicFramePr>
        <p:xfrm>
          <a:off x="387951" y="2491356"/>
          <a:ext cx="7496592" cy="38584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494750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a:t>
            </a:r>
            <a:b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9562" y="2603500"/>
            <a:ext cx="11602529" cy="3918070"/>
          </a:xfrm>
        </p:spPr>
        <p:txBody>
          <a:bodyPr>
            <a:normAutofit/>
          </a:bodyPr>
          <a:lstStyle/>
          <a:p>
            <a:pPr algn="just">
              <a:lnSpc>
                <a:spcPct val="170000"/>
              </a:lnSpc>
            </a:pPr>
            <a:r>
              <a:rPr lang="en-US" sz="1400" dirty="0">
                <a:latin typeface="Arial" panose="020B0604020202020204" pitchFamily="34" charset="0"/>
                <a:cs typeface="Arial" panose="020B0604020202020204" pitchFamily="34" charset="0"/>
              </a:rPr>
              <a:t>CNBC, 2024. </a:t>
            </a:r>
            <a:r>
              <a:rPr lang="en-US" sz="1400" i="1" dirty="0">
                <a:latin typeface="Arial" panose="020B0604020202020204" pitchFamily="34" charset="0"/>
                <a:cs typeface="Arial" panose="020B0604020202020204" pitchFamily="34" charset="0"/>
              </a:rPr>
              <a:t>Britain to lead 2024 European real estate boom as international buyers eye opportunities, research says</a:t>
            </a:r>
            <a:r>
              <a:rPr lang="en-US" sz="1400" dirty="0">
                <a:latin typeface="Arial" panose="020B0604020202020204" pitchFamily="34" charset="0"/>
                <a:cs typeface="Arial" panose="020B0604020202020204" pitchFamily="34" charset="0"/>
              </a:rPr>
              <a:t>. Available at: https://www.cnbc.com/2024/03/01/uk-europe-real-estate-to-surge-as-buyers-eye-investment-opportunities.html (Accessed on 07th July, 2024)</a:t>
            </a:r>
          </a:p>
          <a:p>
            <a:pPr algn="just">
              <a:lnSpc>
                <a:spcPct val="170000"/>
              </a:lnSpc>
            </a:pPr>
            <a:r>
              <a:rPr lang="en-US" sz="1400" dirty="0">
                <a:latin typeface="Arial" panose="020B0604020202020204" pitchFamily="34" charset="0"/>
                <a:cs typeface="Arial" panose="020B0604020202020204" pitchFamily="34" charset="0"/>
              </a:rPr>
              <a:t>Howard Kennedy, 2024. </a:t>
            </a:r>
            <a:r>
              <a:rPr lang="en-US" sz="1400" i="1" dirty="0">
                <a:latin typeface="Arial" panose="020B0604020202020204" pitchFamily="34" charset="0"/>
                <a:cs typeface="Arial" panose="020B0604020202020204" pitchFamily="34" charset="0"/>
              </a:rPr>
              <a:t>Regulation of </a:t>
            </a:r>
            <a:r>
              <a:rPr lang="en-US" sz="1400" i="1" dirty="0" err="1">
                <a:latin typeface="Arial" panose="020B0604020202020204" pitchFamily="34" charset="0"/>
                <a:cs typeface="Arial" panose="020B0604020202020204" pitchFamily="34" charset="0"/>
              </a:rPr>
              <a:t>Crowdfunding</a:t>
            </a:r>
            <a:r>
              <a:rPr lang="en-US" sz="1400" i="1" dirty="0">
                <a:latin typeface="Arial" panose="020B0604020202020204" pitchFamily="34" charset="0"/>
                <a:cs typeface="Arial" panose="020B0604020202020204" pitchFamily="34" charset="0"/>
              </a:rPr>
              <a:t> in the UK, US and Israel – a comparative review</a:t>
            </a:r>
            <a:r>
              <a:rPr lang="en-US" sz="1400" dirty="0">
                <a:latin typeface="Arial" panose="020B0604020202020204" pitchFamily="34" charset="0"/>
                <a:cs typeface="Arial" panose="020B0604020202020204" pitchFamily="34" charset="0"/>
              </a:rPr>
              <a:t>. Available at: https://www.howardkennedy.com/latest/blog/regulation-of-crowdfunding-in-the-uk-us-and-israel_a-comparative-review#:~:text=Web%2Dbased%20equity%20crowdfunding%20has,Activities)%20Order%202001.). (Accessed on 07th July, 2024)</a:t>
            </a:r>
          </a:p>
          <a:p>
            <a:pPr algn="just">
              <a:lnSpc>
                <a:spcPct val="170000"/>
              </a:lnSpc>
            </a:pPr>
            <a:r>
              <a:rPr lang="en-US" sz="1400" dirty="0">
                <a:latin typeface="Arial" panose="020B0604020202020204" pitchFamily="34" charset="0"/>
                <a:cs typeface="Arial" panose="020B0604020202020204" pitchFamily="34" charset="0"/>
              </a:rPr>
              <a:t>ICLG, 2023. </a:t>
            </a:r>
            <a:r>
              <a:rPr lang="en-US" sz="1400" i="1" dirty="0">
                <a:latin typeface="Arial" panose="020B0604020202020204" pitchFamily="34" charset="0"/>
                <a:cs typeface="Arial" panose="020B0604020202020204" pitchFamily="34" charset="0"/>
              </a:rPr>
              <a:t>Real Estate Laws and Regulations England &amp; Wales 2024</a:t>
            </a:r>
            <a:r>
              <a:rPr lang="en-US" sz="1400" dirty="0">
                <a:latin typeface="Arial" panose="020B0604020202020204" pitchFamily="34" charset="0"/>
                <a:cs typeface="Arial" panose="020B0604020202020204" pitchFamily="34" charset="0"/>
              </a:rPr>
              <a:t>. Available at: https://iclg.com/practice-areas/real-estate-laws-and-regulations/england-and-wales (Accessed on 07th July, 2024)</a:t>
            </a:r>
          </a:p>
          <a:p>
            <a:pPr algn="just">
              <a:lnSpc>
                <a:spcPct val="170000"/>
              </a:lnSpc>
            </a:pPr>
            <a:endParaRPr lang="en-US" sz="1400" dirty="0" smtClean="0">
              <a:latin typeface="Arial" panose="020B0604020202020204" pitchFamily="34" charset="0"/>
              <a:cs typeface="Arial" panose="020B0604020202020204" pitchFamily="34" charset="0"/>
            </a:endParaRPr>
          </a:p>
          <a:p>
            <a:pPr marL="0" indent="0" algn="just">
              <a:lnSpc>
                <a:spcPct val="170000"/>
              </a:lnSpc>
              <a:buNone/>
            </a:pPr>
            <a:endParaRPr lang="en-GB" dirty="0"/>
          </a:p>
        </p:txBody>
      </p:sp>
    </p:spTree>
    <p:extLst>
      <p:ext uri="{BB962C8B-B14F-4D97-AF65-F5344CB8AC3E}">
        <p14:creationId xmlns:p14="http://schemas.microsoft.com/office/powerpoint/2010/main" val="28372316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473</TotalTime>
  <Words>1457</Words>
  <Application>Microsoft Office PowerPoint</Application>
  <PresentationFormat>Widescreen</PresentationFormat>
  <Paragraphs>111</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 Boardroom</vt:lpstr>
      <vt:lpstr>Business Plan Presentation For Real Estate Crowdfunding Platform</vt:lpstr>
      <vt:lpstr>Introduction</vt:lpstr>
      <vt:lpstr>Overview of the Business Idea</vt:lpstr>
      <vt:lpstr>Products and Services </vt:lpstr>
      <vt:lpstr>Ownership and Legal Format</vt:lpstr>
      <vt:lpstr>Management of the Company </vt:lpstr>
      <vt:lpstr>             Pros and Cons of Investing     Real Estate Crowdfunding Platforms examples</vt:lpstr>
      <vt:lpstr>PESTEL Analysis </vt:lpstr>
      <vt:lpstr>Cash Flow Forecast </vt:lpstr>
      <vt:lpstr>Startup Funding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Presentation For Real Estate Crowd funding Platform</dc:title>
  <dc:creator>Zoe Matthews</dc:creator>
  <cp:lastModifiedBy>Zoe Matthews</cp:lastModifiedBy>
  <cp:revision>34</cp:revision>
  <dcterms:created xsi:type="dcterms:W3CDTF">2024-07-09T17:57:59Z</dcterms:created>
  <dcterms:modified xsi:type="dcterms:W3CDTF">2024-07-12T11:27:00Z</dcterms:modified>
</cp:coreProperties>
</file>