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8"/>
  </p:notes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9" d="100"/>
          <a:sy n="109" d="100"/>
        </p:scale>
        <p:origin x="6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96EFC-0EBC-4D91-A2D8-7B991609E65B}" type="datetimeFigureOut">
              <a:rPr lang="en-GB" smtClean="0"/>
              <a:t>07/01/2021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5B466B-0E25-4485-B295-4E2F9C5FC376}" type="slidenum">
              <a:rPr lang="en-GB" smtClean="0"/>
              <a:t>‹#›</a:t>
            </a:fld>
            <a:endParaRPr lang="en-GB"/>
          </a:p>
        </p:txBody>
      </p:sp>
    </p:spTree>
    <p:extLst>
      <p:ext uri="{BB962C8B-B14F-4D97-AF65-F5344CB8AC3E}">
        <p14:creationId xmlns:p14="http://schemas.microsoft.com/office/powerpoint/2010/main" val="3046544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Conflict in the workplace can appear in various different ways amongst staff, sometimes making it difficult to confront at an early stage. In most cases complaints are made after a fair period of time that an employee, employer or visitor has been experiencing a specific type of conflict in the workplace.</a:t>
            </a:r>
          </a:p>
          <a:p>
            <a:r>
              <a:rPr lang="en-GB"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5B466B-0E25-4485-B295-4E2F9C5FC376}" type="slidenum">
              <a:rPr lang="en-GB" smtClean="0"/>
              <a:t>2</a:t>
            </a:fld>
            <a:endParaRPr lang="en-GB"/>
          </a:p>
        </p:txBody>
      </p:sp>
    </p:spTree>
    <p:extLst>
      <p:ext uri="{BB962C8B-B14F-4D97-AF65-F5344CB8AC3E}">
        <p14:creationId xmlns:p14="http://schemas.microsoft.com/office/powerpoint/2010/main" val="2914706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It is important that the various dynamics of conflict in the workplace are identified and looked into by employers, as the company’s disciplinary policy will outline the appropriate procedures that they need to go through to protect employees and employers, as well as the company.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most common cause of conflict in the workplace stems from work ethics, morals and respect. Abuse of the company’s resources can often flare an employer to become annoyed with employee, especially if this is having an effect on their job role. Things such as, abusing internet guidelines, overusing the company’s phone and stealing resources.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Conflict can build from minor situations such as the sharing of office resources and the facilities in the workplace, on to major issues such as disrespecting culture’s, race and sexuality. Employees can also cause friction amongst each other from competitive behaviour, all it takes is one confident, career driven employee intimidating and subliminally bullying another employee into quitting their job, just so they can stay ahead and keep the spotlight on themselves.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Another cause for conflict could be an employee or an employer who does recreational drugs or excessively drinks alcohol in their personal time and space. Drugs and alcohol can cause unstable behaviour which can sometimes result in physical abuse, severe mental health issues and imbalance of emotions.</a:t>
            </a:r>
          </a:p>
        </p:txBody>
      </p:sp>
      <p:sp>
        <p:nvSpPr>
          <p:cNvPr id="4" name="Slide Number Placeholder 3"/>
          <p:cNvSpPr>
            <a:spLocks noGrp="1"/>
          </p:cNvSpPr>
          <p:nvPr>
            <p:ph type="sldNum" sz="quarter" idx="10"/>
          </p:nvPr>
        </p:nvSpPr>
        <p:spPr/>
        <p:txBody>
          <a:bodyPr/>
          <a:lstStyle/>
          <a:p>
            <a:fld id="{595B466B-0E25-4485-B295-4E2F9C5FC376}" type="slidenum">
              <a:rPr lang="en-GB" smtClean="0"/>
              <a:t>3</a:t>
            </a:fld>
            <a:endParaRPr lang="en-GB"/>
          </a:p>
        </p:txBody>
      </p:sp>
    </p:spTree>
    <p:extLst>
      <p:ext uri="{BB962C8B-B14F-4D97-AF65-F5344CB8AC3E}">
        <p14:creationId xmlns:p14="http://schemas.microsoft.com/office/powerpoint/2010/main" val="3676258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It is important that conflict is dealt with promptly to best resolve the situation before it escalates further. Employers are encouraged to approach matters with an open mind which will allow those involved to be treated fairly, making them feel comfortable enough to express themselves with the confidence that they will be listened too, not judged and offered further support if required.</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Employers must remain neutral when dealing with conflict in the workplace as it is important that the outcome is effective to everyone involved, as this will have an overall impact on the work environment. Having clarity on the situation is a must so that no assumptions are made, therefore it is encouraged that you listen to understand instead of listening to respond. If anything seems unclear to either parties, ensure that things are repeated and explained as this will determine how to best resolve the workplace issue. The aim is to ensure that all parties are satisfied with the outcome and continue to support and represent the company.</a:t>
            </a:r>
          </a:p>
          <a:p>
            <a:r>
              <a:rPr lang="en-GB" sz="1200" kern="1200" dirty="0" smtClean="0">
                <a:solidFill>
                  <a:schemeClr val="tx1"/>
                </a:solidFill>
                <a:effectLst/>
                <a:latin typeface="+mn-lt"/>
                <a:ea typeface="+mn-ea"/>
                <a:cs typeface="+mn-cs"/>
              </a:rPr>
              <a:t> </a:t>
            </a:r>
          </a:p>
          <a:p>
            <a:pPr fontAlgn="base"/>
            <a:r>
              <a:rPr lang="en-GB" sz="1200" i="1" kern="1200" dirty="0" smtClean="0">
                <a:solidFill>
                  <a:schemeClr val="tx1"/>
                </a:solidFill>
                <a:effectLst/>
                <a:latin typeface="+mn-lt"/>
                <a:ea typeface="+mn-ea"/>
                <a:cs typeface="+mn-cs"/>
              </a:rPr>
              <a:t>To avoid conflict from arising altogether, teach your employees how to go about handling tense situations in general. Explain the importance of using a respectful tone, choosing the right words, and actively listening to what the other person has to say.</a:t>
            </a:r>
            <a:endParaRPr lang="en-GB" sz="1200" kern="1200" dirty="0" smtClean="0">
              <a:solidFill>
                <a:schemeClr val="tx1"/>
              </a:solidFill>
              <a:effectLst/>
              <a:latin typeface="+mn-lt"/>
              <a:ea typeface="+mn-ea"/>
              <a:cs typeface="+mn-cs"/>
            </a:endParaRPr>
          </a:p>
          <a:p>
            <a:pPr fontAlgn="base"/>
            <a:r>
              <a:rPr lang="en-GB" sz="1200" i="1" kern="1200" dirty="0" smtClean="0">
                <a:solidFill>
                  <a:schemeClr val="tx1"/>
                </a:solidFill>
                <a:effectLst/>
                <a:latin typeface="+mn-lt"/>
                <a:ea typeface="+mn-ea"/>
                <a:cs typeface="+mn-cs"/>
              </a:rPr>
              <a:t>You could even host a conflict resolution seminar or find a conflict resolution expert who will come speak to your office and explain the proper way to handle a conflict at work and in life.  An informed employee is one step on the path toward a healthy work environment (</a:t>
            </a:r>
            <a:r>
              <a:rPr lang="en-GB" sz="1200" i="1" kern="1200" dirty="0" err="1" smtClean="0">
                <a:solidFill>
                  <a:schemeClr val="tx1"/>
                </a:solidFill>
                <a:effectLst/>
                <a:latin typeface="+mn-lt"/>
                <a:ea typeface="+mn-ea"/>
                <a:cs typeface="+mn-cs"/>
              </a:rPr>
              <a:t>Ghabra</a:t>
            </a:r>
            <a:r>
              <a:rPr lang="en-GB" sz="1200" i="1" kern="1200" dirty="0" smtClean="0">
                <a:solidFill>
                  <a:schemeClr val="tx1"/>
                </a:solidFill>
                <a:effectLst/>
                <a:latin typeface="+mn-lt"/>
                <a:ea typeface="+mn-ea"/>
                <a:cs typeface="+mn-cs"/>
              </a:rPr>
              <a:t> 2012.)</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95B466B-0E25-4485-B295-4E2F9C5FC376}" type="slidenum">
              <a:rPr lang="en-GB" smtClean="0"/>
              <a:t>4</a:t>
            </a:fld>
            <a:endParaRPr lang="en-GB"/>
          </a:p>
        </p:txBody>
      </p:sp>
    </p:spTree>
    <p:extLst>
      <p:ext uri="{BB962C8B-B14F-4D97-AF65-F5344CB8AC3E}">
        <p14:creationId xmlns:p14="http://schemas.microsoft.com/office/powerpoint/2010/main" val="2934486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Thomas </a:t>
            </a:r>
            <a:r>
              <a:rPr lang="en-GB" sz="1200" kern="1200" dirty="0" err="1" smtClean="0">
                <a:solidFill>
                  <a:schemeClr val="tx1"/>
                </a:solidFill>
                <a:effectLst/>
                <a:latin typeface="+mn-lt"/>
                <a:ea typeface="+mn-ea"/>
                <a:cs typeface="+mn-cs"/>
              </a:rPr>
              <a:t>Kilmann</a:t>
            </a:r>
            <a:r>
              <a:rPr lang="en-GB" sz="1200" kern="1200" dirty="0" smtClean="0">
                <a:solidFill>
                  <a:schemeClr val="tx1"/>
                </a:solidFill>
                <a:effectLst/>
                <a:latin typeface="+mn-lt"/>
                <a:ea typeface="+mn-ea"/>
                <a:cs typeface="+mn-cs"/>
              </a:rPr>
              <a:t> Conflict Mode Instrument demonstrates how much we focus on our needs oppose to satisfying the needs of others.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There are 5 ways in which we respond to others when in a conflict:</a:t>
            </a:r>
          </a:p>
          <a:p>
            <a:r>
              <a:rPr lang="en-GB" sz="1200" kern="1200" dirty="0" smtClean="0">
                <a:solidFill>
                  <a:schemeClr val="tx1"/>
                </a:solidFill>
                <a:effectLst/>
                <a:latin typeface="+mn-lt"/>
                <a:ea typeface="+mn-ea"/>
                <a:cs typeface="+mn-cs"/>
              </a:rPr>
              <a:t> </a:t>
            </a:r>
          </a:p>
          <a:p>
            <a:pPr lvl="0"/>
            <a:r>
              <a:rPr lang="en-GB" sz="1200" b="1" kern="1200" dirty="0" smtClean="0">
                <a:solidFill>
                  <a:schemeClr val="tx1"/>
                </a:solidFill>
                <a:effectLst/>
                <a:latin typeface="+mn-lt"/>
                <a:ea typeface="+mn-ea"/>
                <a:cs typeface="+mn-cs"/>
              </a:rPr>
              <a:t>Compete –</a:t>
            </a:r>
            <a:r>
              <a:rPr lang="en-GB" sz="1200" kern="1200" dirty="0" smtClean="0">
                <a:solidFill>
                  <a:schemeClr val="tx1"/>
                </a:solidFill>
                <a:effectLst/>
                <a:latin typeface="+mn-lt"/>
                <a:ea typeface="+mn-ea"/>
                <a:cs typeface="+mn-cs"/>
              </a:rPr>
              <a:t> When we do not compromise with others because we need to act urgently for a rapid solution. </a:t>
            </a:r>
          </a:p>
          <a:p>
            <a:pPr lvl="0"/>
            <a:r>
              <a:rPr lang="en-GB" sz="1200" b="1" kern="1200" dirty="0" smtClean="0">
                <a:solidFill>
                  <a:schemeClr val="tx1"/>
                </a:solidFill>
                <a:effectLst/>
                <a:latin typeface="+mn-lt"/>
                <a:ea typeface="+mn-ea"/>
                <a:cs typeface="+mn-cs"/>
              </a:rPr>
              <a:t>Collaborate –</a:t>
            </a:r>
            <a:r>
              <a:rPr lang="en-GB" sz="1200" kern="1200" dirty="0" smtClean="0">
                <a:solidFill>
                  <a:schemeClr val="tx1"/>
                </a:solidFill>
                <a:effectLst/>
                <a:latin typeface="+mn-lt"/>
                <a:ea typeface="+mn-ea"/>
                <a:cs typeface="+mn-cs"/>
              </a:rPr>
              <a:t> When we allow room for everyone to initiate their own ideas and share them with each other with the aim that we can all meet in the middle and agree on something as a team. </a:t>
            </a:r>
          </a:p>
          <a:p>
            <a:pPr lvl="0"/>
            <a:r>
              <a:rPr lang="en-GB" sz="1200" b="1" kern="1200" dirty="0" smtClean="0">
                <a:solidFill>
                  <a:schemeClr val="tx1"/>
                </a:solidFill>
                <a:effectLst/>
                <a:latin typeface="+mn-lt"/>
                <a:ea typeface="+mn-ea"/>
                <a:cs typeface="+mn-cs"/>
              </a:rPr>
              <a:t>Compromise - </a:t>
            </a:r>
            <a:r>
              <a:rPr lang="en-GB" sz="1200" kern="1200" dirty="0" smtClean="0">
                <a:solidFill>
                  <a:schemeClr val="tx1"/>
                </a:solidFill>
                <a:effectLst/>
                <a:latin typeface="+mn-lt"/>
                <a:ea typeface="+mn-ea"/>
                <a:cs typeface="+mn-cs"/>
              </a:rPr>
              <a:t>Sometimes we may have to compromise, enforcing temporary solutions where we sometimes put agreements in place to be immediately effective for the benefit of the workplace.</a:t>
            </a:r>
          </a:p>
          <a:p>
            <a:pPr lvl="0"/>
            <a:r>
              <a:rPr lang="en-GB" sz="1200" b="1" kern="1200" dirty="0" smtClean="0">
                <a:solidFill>
                  <a:schemeClr val="tx1"/>
                </a:solidFill>
                <a:effectLst/>
                <a:latin typeface="+mn-lt"/>
                <a:ea typeface="+mn-ea"/>
                <a:cs typeface="+mn-cs"/>
              </a:rPr>
              <a:t>Avoid -</a:t>
            </a:r>
            <a:r>
              <a:rPr lang="en-GB" sz="1200" kern="1200" dirty="0" smtClean="0">
                <a:solidFill>
                  <a:schemeClr val="tx1"/>
                </a:solidFill>
                <a:effectLst/>
                <a:latin typeface="+mn-lt"/>
                <a:ea typeface="+mn-ea"/>
                <a:cs typeface="+mn-cs"/>
              </a:rPr>
              <a:t> At times we may have to avoid conflict, by walking away from the situation because we sometimes know that it is a losing battle, more trouble than it is worth or just simply energy draining and making us unhappy. </a:t>
            </a:r>
          </a:p>
          <a:p>
            <a:pPr lvl="0"/>
            <a:r>
              <a:rPr lang="en-GB" sz="1200" b="1" kern="1200" dirty="0" smtClean="0">
                <a:solidFill>
                  <a:schemeClr val="tx1"/>
                </a:solidFill>
                <a:effectLst/>
                <a:latin typeface="+mn-lt"/>
                <a:ea typeface="+mn-ea"/>
                <a:cs typeface="+mn-cs"/>
              </a:rPr>
              <a:t>Accommodate -</a:t>
            </a:r>
            <a:r>
              <a:rPr lang="en-GB" sz="1200" kern="1200" dirty="0" smtClean="0">
                <a:solidFill>
                  <a:schemeClr val="tx1"/>
                </a:solidFill>
                <a:effectLst/>
                <a:latin typeface="+mn-lt"/>
                <a:ea typeface="+mn-ea"/>
                <a:cs typeface="+mn-cs"/>
              </a:rPr>
              <a:t> We can also accommodate, by cooperating when someone else may have more knowledge and wisdom in the subject and their idea is more suitable and effective, however this will mean going against your own needs and maybe delaying your target goals.</a:t>
            </a:r>
          </a:p>
        </p:txBody>
      </p:sp>
      <p:sp>
        <p:nvSpPr>
          <p:cNvPr id="4" name="Slide Number Placeholder 3"/>
          <p:cNvSpPr>
            <a:spLocks noGrp="1"/>
          </p:cNvSpPr>
          <p:nvPr>
            <p:ph type="sldNum" sz="quarter" idx="10"/>
          </p:nvPr>
        </p:nvSpPr>
        <p:spPr/>
        <p:txBody>
          <a:bodyPr/>
          <a:lstStyle/>
          <a:p>
            <a:fld id="{595B466B-0E25-4485-B295-4E2F9C5FC376}" type="slidenum">
              <a:rPr lang="en-GB" smtClean="0"/>
              <a:t>5</a:t>
            </a:fld>
            <a:endParaRPr lang="en-GB"/>
          </a:p>
        </p:txBody>
      </p:sp>
    </p:spTree>
    <p:extLst>
      <p:ext uri="{BB962C8B-B14F-4D97-AF65-F5344CB8AC3E}">
        <p14:creationId xmlns:p14="http://schemas.microsoft.com/office/powerpoint/2010/main" val="316350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2607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986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4391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935778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69209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9971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316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2A54C80-263E-416B-A8E0-580EDEADCBDC}" type="datetimeFigureOut">
              <a:rPr lang="en-US" smtClean="0"/>
              <a:t>1/7/2021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309769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2923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8868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90283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329552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553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0167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178738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2416049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12069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1/7/2021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50275935"/>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Managing Conflict	</a:t>
            </a:r>
            <a:endParaRPr lang="en-GB" dirty="0"/>
          </a:p>
        </p:txBody>
      </p:sp>
      <p:sp>
        <p:nvSpPr>
          <p:cNvPr id="3" name="Subtitle 2"/>
          <p:cNvSpPr>
            <a:spLocks noGrp="1"/>
          </p:cNvSpPr>
          <p:nvPr>
            <p:ph type="subTitle" idx="1"/>
          </p:nvPr>
        </p:nvSpPr>
        <p:spPr/>
        <p:txBody>
          <a:bodyPr/>
          <a:lstStyle/>
          <a:p>
            <a:r>
              <a:rPr lang="en-GB" dirty="0" smtClean="0"/>
              <a:t>Teletha Duberry 1917189</a:t>
            </a:r>
          </a:p>
          <a:p>
            <a:r>
              <a:rPr lang="en-GB" dirty="0" smtClean="0"/>
              <a:t>Effective Teamwork &amp; Communication</a:t>
            </a:r>
          </a:p>
          <a:p>
            <a:endParaRPr lang="en-GB" dirty="0"/>
          </a:p>
        </p:txBody>
      </p:sp>
    </p:spTree>
    <p:extLst>
      <p:ext uri="{BB962C8B-B14F-4D97-AF65-F5344CB8AC3E}">
        <p14:creationId xmlns:p14="http://schemas.microsoft.com/office/powerpoint/2010/main" val="2296335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a:t>
            </a:r>
            <a:r>
              <a:rPr lang="en-GB" dirty="0" smtClean="0"/>
              <a:t>Conflict </a:t>
            </a:r>
            <a:r>
              <a:rPr lang="en-GB" dirty="0" smtClean="0"/>
              <a:t>in the </a:t>
            </a:r>
            <a:r>
              <a:rPr lang="en-GB" dirty="0" smtClean="0"/>
              <a:t>Workplace</a:t>
            </a:r>
            <a:r>
              <a:rPr lang="en-GB" dirty="0" smtClean="0"/>
              <a:t>?</a:t>
            </a:r>
            <a:endParaRPr lang="en-GB" dirty="0"/>
          </a:p>
        </p:txBody>
      </p:sp>
      <p:sp>
        <p:nvSpPr>
          <p:cNvPr id="3" name="Content Placeholder 2"/>
          <p:cNvSpPr>
            <a:spLocks noGrp="1"/>
          </p:cNvSpPr>
          <p:nvPr>
            <p:ph idx="1"/>
          </p:nvPr>
        </p:nvSpPr>
        <p:spPr>
          <a:xfrm>
            <a:off x="1050138" y="1358479"/>
            <a:ext cx="8596668" cy="5128485"/>
          </a:xfrm>
        </p:spPr>
        <p:txBody>
          <a:bodyPr>
            <a:normAutofit/>
          </a:bodyPr>
          <a:lstStyle/>
          <a:p>
            <a:pPr marL="0" indent="0" algn="ctr">
              <a:buNone/>
            </a:pPr>
            <a:r>
              <a:rPr lang="en-GB" sz="1600" dirty="0" smtClean="0"/>
              <a:t>According </a:t>
            </a:r>
            <a:r>
              <a:rPr lang="en-GB" sz="1600" dirty="0" smtClean="0"/>
              <a:t>to </a:t>
            </a:r>
            <a:r>
              <a:rPr lang="en-GB" sz="1600" dirty="0" err="1" smtClean="0"/>
              <a:t>Honeyman</a:t>
            </a:r>
            <a:r>
              <a:rPr lang="en-GB" sz="1600" i="1" dirty="0"/>
              <a:t>(</a:t>
            </a:r>
            <a:r>
              <a:rPr lang="en-GB" sz="1600" i="1" dirty="0" smtClean="0"/>
              <a:t>2013</a:t>
            </a:r>
            <a:r>
              <a:rPr lang="en-GB" sz="1600" i="1" dirty="0" smtClean="0"/>
              <a:t>) Workplace </a:t>
            </a:r>
            <a:r>
              <a:rPr lang="en-GB" sz="1600" i="1" dirty="0"/>
              <a:t>conflict includes any type of conflict which takes place within a workplace or among workers and/or managers, potentially including conflict between employees out of work hours. It is a broad concept that includes several types of conflict that are normally treated separately, including employment conflict and </a:t>
            </a:r>
            <a:r>
              <a:rPr lang="en-GB" sz="1600" i="1" dirty="0" err="1"/>
              <a:t>labor</a:t>
            </a:r>
            <a:r>
              <a:rPr lang="en-GB" sz="1600" i="1" dirty="0"/>
              <a:t>-management conflict. Beyond those two subtypes, however, workplace conflict may not involve the employer as a party; a workplace conflict may be between two or more employees</a:t>
            </a:r>
            <a:r>
              <a:rPr lang="en-GB" sz="1600" i="1" dirty="0" smtClean="0"/>
              <a:t>.</a:t>
            </a:r>
          </a:p>
          <a:p>
            <a:pPr marL="0" indent="0">
              <a:buNone/>
            </a:pPr>
            <a:endParaRPr lang="en-GB" sz="1600" i="1" dirty="0" smtClean="0">
              <a:solidFill>
                <a:schemeClr val="accent1">
                  <a:lumMod val="75000"/>
                </a:schemeClr>
              </a:solidFill>
            </a:endParaRPr>
          </a:p>
          <a:p>
            <a:pPr marL="0" indent="0">
              <a:buNone/>
            </a:pPr>
            <a:r>
              <a:rPr lang="en-GB" sz="1400" b="1" dirty="0" smtClean="0">
                <a:solidFill>
                  <a:schemeClr val="accent1">
                    <a:lumMod val="75000"/>
                  </a:schemeClr>
                </a:solidFill>
              </a:rPr>
              <a:t>Here are some of the ways you can recognise conflict in a workplace?</a:t>
            </a:r>
          </a:p>
          <a:p>
            <a:pPr>
              <a:buFont typeface="Wingdings" panose="05000000000000000000" pitchFamily="2" charset="2"/>
              <a:buChar char="Ø"/>
            </a:pPr>
            <a:r>
              <a:rPr lang="en-GB" sz="1400" dirty="0" smtClean="0"/>
              <a:t>Abusive verbal language/body language</a:t>
            </a:r>
          </a:p>
          <a:p>
            <a:pPr>
              <a:buFont typeface="Wingdings" panose="05000000000000000000" pitchFamily="2" charset="2"/>
              <a:buChar char="Ø"/>
            </a:pPr>
            <a:r>
              <a:rPr lang="en-GB" sz="1400" dirty="0" smtClean="0"/>
              <a:t>Bullying</a:t>
            </a:r>
          </a:p>
          <a:p>
            <a:pPr>
              <a:buFont typeface="Wingdings" panose="05000000000000000000" pitchFamily="2" charset="2"/>
              <a:buChar char="Ø"/>
            </a:pPr>
            <a:r>
              <a:rPr lang="en-GB" sz="1400" dirty="0" smtClean="0"/>
              <a:t>Harassment- (Harassment </a:t>
            </a:r>
            <a:r>
              <a:rPr lang="en-GB" sz="1400" dirty="0"/>
              <a:t>is unlawful discrimination under the Equality Act </a:t>
            </a:r>
            <a:r>
              <a:rPr lang="en-GB" sz="1400" dirty="0" smtClean="0"/>
              <a:t>2010)</a:t>
            </a:r>
          </a:p>
          <a:p>
            <a:pPr>
              <a:buFont typeface="Wingdings" panose="05000000000000000000" pitchFamily="2" charset="2"/>
              <a:buChar char="Ø"/>
            </a:pPr>
            <a:r>
              <a:rPr lang="en-GB" sz="1400" dirty="0" smtClean="0"/>
              <a:t>Dishonesty</a:t>
            </a:r>
          </a:p>
          <a:p>
            <a:pPr>
              <a:buFont typeface="Wingdings" panose="05000000000000000000" pitchFamily="2" charset="2"/>
              <a:buChar char="Ø"/>
            </a:pPr>
            <a:r>
              <a:rPr lang="en-GB" sz="1400" dirty="0" smtClean="0"/>
              <a:t>Dismissive behaviour</a:t>
            </a:r>
          </a:p>
          <a:p>
            <a:pPr>
              <a:buFont typeface="Wingdings" panose="05000000000000000000" pitchFamily="2" charset="2"/>
              <a:buChar char="Ø"/>
            </a:pPr>
            <a:r>
              <a:rPr lang="en-GB" sz="1400" dirty="0" smtClean="0"/>
              <a:t>Selfish behaviour</a:t>
            </a:r>
          </a:p>
          <a:p>
            <a:pPr>
              <a:buFont typeface="Wingdings" panose="05000000000000000000" pitchFamily="2" charset="2"/>
              <a:buChar char="Ø"/>
            </a:pPr>
            <a:r>
              <a:rPr lang="en-GB" sz="1400" dirty="0" smtClean="0"/>
              <a:t>Poor communication amongst employees and employers</a:t>
            </a:r>
          </a:p>
          <a:p>
            <a:endParaRPr lang="en-GB" sz="1400" dirty="0" smtClean="0"/>
          </a:p>
          <a:p>
            <a:pPr marL="0" indent="0">
              <a:buNone/>
            </a:pPr>
            <a:endParaRPr lang="en-GB" sz="1400" dirty="0" smtClean="0"/>
          </a:p>
          <a:p>
            <a:pPr marL="0" indent="0" algn="ctr">
              <a:buNone/>
            </a:pPr>
            <a:endParaRPr lang="en-GB" sz="1400" dirty="0"/>
          </a:p>
          <a:p>
            <a:pPr marL="0" indent="0" algn="ctr">
              <a:buNone/>
            </a:pPr>
            <a:endParaRPr lang="en-GB" sz="1400" dirty="0"/>
          </a:p>
        </p:txBody>
      </p:sp>
    </p:spTree>
    <p:extLst>
      <p:ext uri="{BB962C8B-B14F-4D97-AF65-F5344CB8AC3E}">
        <p14:creationId xmlns:p14="http://schemas.microsoft.com/office/powerpoint/2010/main" val="920873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dirty="0" smtClean="0"/>
              <a:t>The </a:t>
            </a:r>
            <a:r>
              <a:rPr lang="en-GB" sz="3600" dirty="0" smtClean="0"/>
              <a:t>Causes </a:t>
            </a:r>
            <a:r>
              <a:rPr lang="en-GB" sz="3600" dirty="0" smtClean="0"/>
              <a:t>of Conflict in the Workplace</a:t>
            </a:r>
            <a:endParaRPr lang="en-GB" sz="3600" dirty="0"/>
          </a:p>
        </p:txBody>
      </p:sp>
      <p:sp>
        <p:nvSpPr>
          <p:cNvPr id="3" name="Content Placeholder 2"/>
          <p:cNvSpPr>
            <a:spLocks noGrp="1"/>
          </p:cNvSpPr>
          <p:nvPr>
            <p:ph idx="1"/>
          </p:nvPr>
        </p:nvSpPr>
        <p:spPr>
          <a:xfrm>
            <a:off x="994646" y="1615856"/>
            <a:ext cx="3137020" cy="4370840"/>
          </a:xfrm>
        </p:spPr>
        <p:txBody>
          <a:bodyPr/>
          <a:lstStyle/>
          <a:p>
            <a:r>
              <a:rPr lang="en-GB" dirty="0" smtClean="0"/>
              <a:t>Limited Resources</a:t>
            </a:r>
          </a:p>
          <a:p>
            <a:r>
              <a:rPr lang="en-GB" dirty="0" smtClean="0"/>
              <a:t>Discrimination</a:t>
            </a:r>
          </a:p>
          <a:p>
            <a:r>
              <a:rPr lang="en-GB" dirty="0" smtClean="0"/>
              <a:t>Competition</a:t>
            </a:r>
          </a:p>
          <a:p>
            <a:r>
              <a:rPr lang="en-GB" dirty="0" smtClean="0"/>
              <a:t>Drug use</a:t>
            </a:r>
          </a:p>
          <a:p>
            <a:r>
              <a:rPr lang="en-GB" dirty="0" smtClean="0"/>
              <a:t>Excessive Drinking</a:t>
            </a:r>
          </a:p>
          <a:p>
            <a:r>
              <a:rPr lang="en-GB" dirty="0" smtClean="0"/>
              <a:t>Emotions</a:t>
            </a:r>
          </a:p>
          <a:p>
            <a:r>
              <a:rPr lang="en-GB" dirty="0" smtClean="0"/>
              <a:t>Mental Health</a:t>
            </a:r>
          </a:p>
          <a:p>
            <a:r>
              <a:rPr lang="en-GB" dirty="0" smtClean="0"/>
              <a:t>Inappropriate use of work resources</a:t>
            </a:r>
          </a:p>
        </p:txBody>
      </p:sp>
      <p:sp>
        <p:nvSpPr>
          <p:cNvPr id="5" name="Content Placeholder 2"/>
          <p:cNvSpPr txBox="1">
            <a:spLocks/>
          </p:cNvSpPr>
          <p:nvPr/>
        </p:nvSpPr>
        <p:spPr>
          <a:xfrm>
            <a:off x="5348472" y="1640304"/>
            <a:ext cx="3137020" cy="43708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b="1" dirty="0" smtClean="0"/>
              <a:t>Differences in:</a:t>
            </a:r>
          </a:p>
          <a:p>
            <a:r>
              <a:rPr lang="en-GB" dirty="0" smtClean="0"/>
              <a:t>Work Ethics</a:t>
            </a:r>
          </a:p>
          <a:p>
            <a:r>
              <a:rPr lang="en-GB" dirty="0" smtClean="0"/>
              <a:t>Moral Values</a:t>
            </a:r>
          </a:p>
          <a:p>
            <a:r>
              <a:rPr lang="en-GB" dirty="0" smtClean="0"/>
              <a:t>Interests</a:t>
            </a:r>
          </a:p>
          <a:p>
            <a:r>
              <a:rPr lang="en-GB" dirty="0" smtClean="0"/>
              <a:t>Responsibilities</a:t>
            </a:r>
          </a:p>
          <a:p>
            <a:r>
              <a:rPr lang="en-GB" dirty="0" smtClean="0"/>
              <a:t>Level of </a:t>
            </a:r>
            <a:r>
              <a:rPr lang="en-GB" dirty="0" smtClean="0"/>
              <a:t>communication</a:t>
            </a:r>
          </a:p>
          <a:p>
            <a:r>
              <a:rPr lang="en-GB" dirty="0" smtClean="0"/>
              <a:t>Culture</a:t>
            </a:r>
          </a:p>
          <a:p>
            <a:r>
              <a:rPr lang="en-GB" dirty="0" smtClean="0"/>
              <a:t>Race</a:t>
            </a:r>
          </a:p>
          <a:p>
            <a:r>
              <a:rPr lang="en-GB" dirty="0" smtClean="0"/>
              <a:t>Religion</a:t>
            </a:r>
            <a:endParaRPr lang="en-GB" dirty="0" smtClean="0"/>
          </a:p>
          <a:p>
            <a:pPr marL="0" indent="0">
              <a:buFont typeface="Wingdings 3" charset="2"/>
              <a:buNone/>
            </a:pPr>
            <a:endParaRPr lang="en-GB" dirty="0" smtClean="0"/>
          </a:p>
        </p:txBody>
      </p:sp>
    </p:spTree>
    <p:extLst>
      <p:ext uri="{BB962C8B-B14F-4D97-AF65-F5344CB8AC3E}">
        <p14:creationId xmlns:p14="http://schemas.microsoft.com/office/powerpoint/2010/main" val="4029406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dirty="0" smtClean="0"/>
              <a:t>Way to manage conflict in the workplace…</a:t>
            </a:r>
            <a:endParaRPr lang="en-GB" sz="4000" dirty="0"/>
          </a:p>
        </p:txBody>
      </p:sp>
      <p:sp>
        <p:nvSpPr>
          <p:cNvPr id="3" name="Content Placeholder 2"/>
          <p:cNvSpPr>
            <a:spLocks noGrp="1"/>
          </p:cNvSpPr>
          <p:nvPr>
            <p:ph idx="1"/>
          </p:nvPr>
        </p:nvSpPr>
        <p:spPr>
          <a:xfrm>
            <a:off x="677334" y="2492103"/>
            <a:ext cx="8596668" cy="4475342"/>
          </a:xfrm>
        </p:spPr>
        <p:txBody>
          <a:bodyPr>
            <a:normAutofit/>
          </a:bodyPr>
          <a:lstStyle/>
          <a:p>
            <a:pPr marL="514350" indent="-514350">
              <a:buFont typeface="+mj-lt"/>
              <a:buAutoNum type="arabicPeriod"/>
            </a:pPr>
            <a:r>
              <a:rPr lang="en-GB" sz="2800" dirty="0" smtClean="0"/>
              <a:t>Stay Neutral to ALL parties involved</a:t>
            </a:r>
            <a:endParaRPr lang="en-GB" sz="2800" dirty="0" smtClean="0"/>
          </a:p>
          <a:p>
            <a:pPr marL="514350" indent="-514350">
              <a:buFont typeface="+mj-lt"/>
              <a:buAutoNum type="arabicPeriod"/>
            </a:pPr>
            <a:r>
              <a:rPr lang="en-GB" sz="2800" dirty="0" smtClean="0"/>
              <a:t>Be Sympathetic not Empathetic</a:t>
            </a:r>
          </a:p>
          <a:p>
            <a:pPr marL="514350" indent="-514350">
              <a:buFont typeface="+mj-lt"/>
              <a:buAutoNum type="arabicPeriod"/>
            </a:pPr>
            <a:r>
              <a:rPr lang="en-GB" sz="2800" dirty="0" smtClean="0"/>
              <a:t>Do </a:t>
            </a:r>
            <a:r>
              <a:rPr lang="en-GB" sz="2800" dirty="0" smtClean="0"/>
              <a:t>not make assumptions</a:t>
            </a:r>
          </a:p>
          <a:p>
            <a:pPr marL="514350" indent="-514350">
              <a:buFont typeface="+mj-lt"/>
              <a:buAutoNum type="arabicPeriod"/>
            </a:pPr>
            <a:r>
              <a:rPr lang="en-GB" sz="2800" dirty="0" smtClean="0"/>
              <a:t>Gain Clarity</a:t>
            </a:r>
          </a:p>
          <a:p>
            <a:pPr marL="514350" indent="-514350">
              <a:buFont typeface="+mj-lt"/>
              <a:buAutoNum type="arabicPeriod"/>
            </a:pPr>
            <a:r>
              <a:rPr lang="en-GB" sz="2800" dirty="0" smtClean="0"/>
              <a:t>Aim for a Positive outcome</a:t>
            </a:r>
          </a:p>
          <a:p>
            <a:pPr marL="514350" indent="-514350">
              <a:buFont typeface="+mj-lt"/>
              <a:buAutoNum type="arabicPeriod"/>
            </a:pPr>
            <a:r>
              <a:rPr lang="en-GB" sz="2800" dirty="0" smtClean="0"/>
              <a:t>Ensure all parties involved are satisfied</a:t>
            </a:r>
            <a:endParaRPr lang="en-GB" sz="2800" dirty="0"/>
          </a:p>
        </p:txBody>
      </p:sp>
    </p:spTree>
    <p:extLst>
      <p:ext uri="{BB962C8B-B14F-4D97-AF65-F5344CB8AC3E}">
        <p14:creationId xmlns:p14="http://schemas.microsoft.com/office/powerpoint/2010/main" val="1551264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940662" y="2404323"/>
            <a:ext cx="1857103" cy="1058093"/>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1600" dirty="0" smtClean="0">
                <a:ln w="0"/>
                <a:gradFill>
                  <a:gsLst>
                    <a:gs pos="21000">
                      <a:srgbClr val="53575C"/>
                    </a:gs>
                    <a:gs pos="88000">
                      <a:srgbClr val="C5C7CA"/>
                    </a:gs>
                  </a:gsLst>
                  <a:lin ang="5400000"/>
                </a:gradFill>
              </a:rPr>
              <a:t>COMPETE</a:t>
            </a:r>
            <a:endParaRPr lang="en-GB" sz="1600" dirty="0">
              <a:ln w="0"/>
              <a:solidFill>
                <a:schemeClr val="tx1"/>
              </a:solidFill>
              <a:effectLst>
                <a:outerShdw blurRad="38100" dist="19050" dir="2700000" algn="tl" rotWithShape="0">
                  <a:schemeClr val="dk1">
                    <a:alpha val="40000"/>
                  </a:schemeClr>
                </a:outerShdw>
              </a:effectLst>
            </a:endParaRPr>
          </a:p>
        </p:txBody>
      </p:sp>
      <p:sp>
        <p:nvSpPr>
          <p:cNvPr id="4" name="Rounded Rectangle 3"/>
          <p:cNvSpPr/>
          <p:nvPr/>
        </p:nvSpPr>
        <p:spPr>
          <a:xfrm>
            <a:off x="4934318" y="2400676"/>
            <a:ext cx="1833154" cy="1058093"/>
          </a:xfrm>
          <a:prstGeom prst="round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r>
              <a:rPr lang="en-GB" sz="1400" dirty="0" smtClean="0">
                <a:ln w="0"/>
                <a:gradFill>
                  <a:gsLst>
                    <a:gs pos="21000">
                      <a:srgbClr val="53575C"/>
                    </a:gs>
                    <a:gs pos="88000">
                      <a:srgbClr val="C5C7CA"/>
                    </a:gs>
                  </a:gsLst>
                  <a:lin ang="5400000"/>
                </a:gradFill>
              </a:rPr>
              <a:t>COLLABORATE</a:t>
            </a:r>
            <a:endParaRPr lang="en-GB" sz="1400" dirty="0">
              <a:ln w="0"/>
              <a:gradFill>
                <a:gsLst>
                  <a:gs pos="21000">
                    <a:srgbClr val="53575C"/>
                  </a:gs>
                  <a:gs pos="88000">
                    <a:srgbClr val="C5C7CA"/>
                  </a:gs>
                </a:gsLst>
                <a:lin ang="5400000"/>
              </a:gradFill>
            </a:endParaRPr>
          </a:p>
        </p:txBody>
      </p:sp>
      <p:sp>
        <p:nvSpPr>
          <p:cNvPr id="5" name="Rounded Rectangle 4"/>
          <p:cNvSpPr/>
          <p:nvPr/>
        </p:nvSpPr>
        <p:spPr>
          <a:xfrm>
            <a:off x="3975462" y="3541051"/>
            <a:ext cx="1889760" cy="1221379"/>
          </a:xfrm>
          <a:prstGeom prst="roundRect">
            <a:avLst/>
          </a:prstGeom>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GB" dirty="0" smtClean="0">
                <a:ln w="0"/>
                <a:gradFill>
                  <a:gsLst>
                    <a:gs pos="21000">
                      <a:srgbClr val="53575C"/>
                    </a:gs>
                    <a:gs pos="88000">
                      <a:srgbClr val="C5C7CA"/>
                    </a:gs>
                  </a:gsLst>
                  <a:lin ang="5400000"/>
                </a:gradFill>
              </a:rPr>
              <a:t>COMPROMISE</a:t>
            </a:r>
            <a:endParaRPr lang="en-GB" dirty="0">
              <a:ln w="0"/>
              <a:gradFill>
                <a:gsLst>
                  <a:gs pos="21000">
                    <a:srgbClr val="53575C"/>
                  </a:gs>
                  <a:gs pos="88000">
                    <a:srgbClr val="C5C7CA"/>
                  </a:gs>
                </a:gsLst>
                <a:lin ang="5400000"/>
              </a:gradFill>
            </a:endParaRPr>
          </a:p>
        </p:txBody>
      </p:sp>
      <p:sp>
        <p:nvSpPr>
          <p:cNvPr id="6" name="Rounded Rectangle 5"/>
          <p:cNvSpPr/>
          <p:nvPr/>
        </p:nvSpPr>
        <p:spPr>
          <a:xfrm>
            <a:off x="2920967" y="4870668"/>
            <a:ext cx="1933304" cy="1129940"/>
          </a:xfrm>
          <a:prstGeom prst="round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smtClean="0">
                <a:ln w="0"/>
                <a:gradFill>
                  <a:gsLst>
                    <a:gs pos="21000">
                      <a:srgbClr val="53575C"/>
                    </a:gs>
                    <a:gs pos="88000">
                      <a:srgbClr val="C5C7CA"/>
                    </a:gs>
                  </a:gsLst>
                  <a:lin ang="5400000"/>
                </a:gradFill>
              </a:rPr>
              <a:t>AVOID</a:t>
            </a:r>
            <a:endParaRPr lang="en-GB" sz="1600" dirty="0">
              <a:ln w="0"/>
              <a:gradFill>
                <a:gsLst>
                  <a:gs pos="21000">
                    <a:srgbClr val="53575C"/>
                  </a:gs>
                  <a:gs pos="88000">
                    <a:srgbClr val="C5C7CA"/>
                  </a:gs>
                </a:gsLst>
                <a:lin ang="5400000"/>
              </a:gradFill>
            </a:endParaRPr>
          </a:p>
        </p:txBody>
      </p:sp>
      <p:sp>
        <p:nvSpPr>
          <p:cNvPr id="7" name="Rounded Rectangle 6"/>
          <p:cNvSpPr/>
          <p:nvPr/>
        </p:nvSpPr>
        <p:spPr>
          <a:xfrm>
            <a:off x="5019723" y="4870668"/>
            <a:ext cx="1833153" cy="1129940"/>
          </a:xfrm>
          <a:prstGeom prst="roundRect">
            <a:avLst/>
          </a:prstGeom>
          <a:ln w="57150"/>
        </p:spPr>
        <p:style>
          <a:lnRef idx="2">
            <a:schemeClr val="accent3"/>
          </a:lnRef>
          <a:fillRef idx="1">
            <a:schemeClr val="lt1"/>
          </a:fillRef>
          <a:effectRef idx="0">
            <a:schemeClr val="accent3"/>
          </a:effectRef>
          <a:fontRef idx="minor">
            <a:schemeClr val="dk1"/>
          </a:fontRef>
        </p:style>
        <p:txBody>
          <a:bodyPr rtlCol="0" anchor="ctr"/>
          <a:lstStyle/>
          <a:p>
            <a:pPr algn="ctr"/>
            <a:r>
              <a:rPr lang="en-GB" sz="1400" dirty="0" smtClean="0">
                <a:ln w="0"/>
                <a:gradFill>
                  <a:gsLst>
                    <a:gs pos="21000">
                      <a:srgbClr val="53575C"/>
                    </a:gs>
                    <a:gs pos="88000">
                      <a:srgbClr val="C5C7CA"/>
                    </a:gs>
                  </a:gsLst>
                  <a:lin ang="5400000"/>
                </a:gradFill>
              </a:rPr>
              <a:t>ACCOMODATE</a:t>
            </a:r>
            <a:endParaRPr lang="en-GB" sz="1400" dirty="0">
              <a:ln w="0"/>
              <a:gradFill>
                <a:gsLst>
                  <a:gs pos="21000">
                    <a:srgbClr val="53575C"/>
                  </a:gs>
                  <a:gs pos="88000">
                    <a:srgbClr val="C5C7CA"/>
                  </a:gs>
                </a:gsLst>
                <a:lin ang="5400000"/>
              </a:gradFill>
            </a:endParaRPr>
          </a:p>
        </p:txBody>
      </p:sp>
      <p:cxnSp>
        <p:nvCxnSpPr>
          <p:cNvPr id="9" name="Straight Arrow Connector 8"/>
          <p:cNvCxnSpPr/>
          <p:nvPr/>
        </p:nvCxnSpPr>
        <p:spPr>
          <a:xfrm flipH="1">
            <a:off x="2409980" y="3366516"/>
            <a:ext cx="4354" cy="147446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flipH="1" flipV="1">
            <a:off x="2409980" y="2801546"/>
            <a:ext cx="4354" cy="56497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8" name="Straight Arrow Connector 17"/>
          <p:cNvCxnSpPr/>
          <p:nvPr/>
        </p:nvCxnSpPr>
        <p:spPr>
          <a:xfrm>
            <a:off x="4213287" y="6249283"/>
            <a:ext cx="1791790"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9" name="Straight Arrow Connector 18"/>
          <p:cNvCxnSpPr/>
          <p:nvPr/>
        </p:nvCxnSpPr>
        <p:spPr>
          <a:xfrm rot="16200000" flipH="1" flipV="1">
            <a:off x="4057939" y="5968976"/>
            <a:ext cx="4354" cy="56497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21" name="TextBox 20"/>
          <p:cNvSpPr txBox="1"/>
          <p:nvPr/>
        </p:nvSpPr>
        <p:spPr>
          <a:xfrm rot="16200000">
            <a:off x="1064603" y="3273005"/>
            <a:ext cx="2377440" cy="378822"/>
          </a:xfrm>
          <a:prstGeom prst="rect">
            <a:avLst/>
          </a:prstGeom>
          <a:noFill/>
        </p:spPr>
        <p:txBody>
          <a:bodyPr wrap="square" rtlCol="0">
            <a:spAutoFit/>
          </a:bodyPr>
          <a:lstStyle/>
          <a:p>
            <a:r>
              <a:rPr lang="en-GB" dirty="0" smtClean="0">
                <a:solidFill>
                  <a:schemeClr val="accent2">
                    <a:lumMod val="75000"/>
                  </a:schemeClr>
                </a:solidFill>
              </a:rPr>
              <a:t>ASSERTIVENESS</a:t>
            </a:r>
            <a:endParaRPr lang="en-GB" dirty="0">
              <a:solidFill>
                <a:schemeClr val="accent2">
                  <a:lumMod val="75000"/>
                </a:schemeClr>
              </a:solidFill>
            </a:endParaRPr>
          </a:p>
        </p:txBody>
      </p:sp>
      <p:sp>
        <p:nvSpPr>
          <p:cNvPr id="22" name="TextBox 21"/>
          <p:cNvSpPr txBox="1"/>
          <p:nvPr/>
        </p:nvSpPr>
        <p:spPr>
          <a:xfrm>
            <a:off x="3776929" y="6336445"/>
            <a:ext cx="2793820" cy="365760"/>
          </a:xfrm>
          <a:prstGeom prst="rect">
            <a:avLst/>
          </a:prstGeom>
          <a:noFill/>
        </p:spPr>
        <p:txBody>
          <a:bodyPr wrap="square" rtlCol="0">
            <a:spAutoFit/>
          </a:bodyPr>
          <a:lstStyle/>
          <a:p>
            <a:r>
              <a:rPr lang="en-GB" dirty="0" smtClean="0">
                <a:solidFill>
                  <a:schemeClr val="accent2">
                    <a:lumMod val="75000"/>
                  </a:schemeClr>
                </a:solidFill>
              </a:rPr>
              <a:t>COOPERATIVENESS</a:t>
            </a:r>
            <a:endParaRPr lang="en-GB" dirty="0">
              <a:solidFill>
                <a:schemeClr val="accent2">
                  <a:lumMod val="75000"/>
                </a:schemeClr>
              </a:solidFill>
            </a:endParaRPr>
          </a:p>
        </p:txBody>
      </p:sp>
      <p:sp>
        <p:nvSpPr>
          <p:cNvPr id="23" name="TextBox 22"/>
          <p:cNvSpPr txBox="1"/>
          <p:nvPr/>
        </p:nvSpPr>
        <p:spPr>
          <a:xfrm rot="16200000">
            <a:off x="1554363" y="4991102"/>
            <a:ext cx="1711234" cy="307777"/>
          </a:xfrm>
          <a:prstGeom prst="rect">
            <a:avLst/>
          </a:prstGeom>
          <a:noFill/>
        </p:spPr>
        <p:txBody>
          <a:bodyPr wrap="square" rtlCol="0">
            <a:spAutoFit/>
          </a:bodyPr>
          <a:lstStyle/>
          <a:p>
            <a:r>
              <a:rPr lang="en-GB" sz="1400" dirty="0" smtClean="0"/>
              <a:t>Unassertive</a:t>
            </a:r>
            <a:endParaRPr lang="en-GB" sz="1400" dirty="0"/>
          </a:p>
        </p:txBody>
      </p:sp>
      <p:sp>
        <p:nvSpPr>
          <p:cNvPr id="24" name="TextBox 23"/>
          <p:cNvSpPr txBox="1"/>
          <p:nvPr/>
        </p:nvSpPr>
        <p:spPr>
          <a:xfrm rot="16200000">
            <a:off x="1593551" y="1840578"/>
            <a:ext cx="1632857" cy="307777"/>
          </a:xfrm>
          <a:prstGeom prst="rect">
            <a:avLst/>
          </a:prstGeom>
          <a:noFill/>
        </p:spPr>
        <p:txBody>
          <a:bodyPr wrap="square" rtlCol="0">
            <a:spAutoFit/>
          </a:bodyPr>
          <a:lstStyle/>
          <a:p>
            <a:r>
              <a:rPr lang="en-GB" sz="1400" dirty="0" smtClean="0"/>
              <a:t>Assertive</a:t>
            </a:r>
            <a:endParaRPr lang="en-GB" sz="1400" dirty="0"/>
          </a:p>
        </p:txBody>
      </p:sp>
      <p:sp>
        <p:nvSpPr>
          <p:cNvPr id="25" name="TextBox 24"/>
          <p:cNvSpPr txBox="1"/>
          <p:nvPr/>
        </p:nvSpPr>
        <p:spPr>
          <a:xfrm>
            <a:off x="2505636" y="6106079"/>
            <a:ext cx="1554480" cy="307777"/>
          </a:xfrm>
          <a:prstGeom prst="rect">
            <a:avLst/>
          </a:prstGeom>
          <a:noFill/>
        </p:spPr>
        <p:txBody>
          <a:bodyPr wrap="square" rtlCol="0">
            <a:spAutoFit/>
          </a:bodyPr>
          <a:lstStyle/>
          <a:p>
            <a:r>
              <a:rPr lang="en-GB" sz="1400" dirty="0" smtClean="0"/>
              <a:t>Cooperative</a:t>
            </a:r>
            <a:endParaRPr lang="en-GB" sz="1400" dirty="0"/>
          </a:p>
        </p:txBody>
      </p:sp>
      <p:sp>
        <p:nvSpPr>
          <p:cNvPr id="26" name="TextBox 25"/>
          <p:cNvSpPr txBox="1"/>
          <p:nvPr/>
        </p:nvSpPr>
        <p:spPr>
          <a:xfrm>
            <a:off x="6005077" y="6106078"/>
            <a:ext cx="2259874" cy="307777"/>
          </a:xfrm>
          <a:prstGeom prst="rect">
            <a:avLst/>
          </a:prstGeom>
          <a:noFill/>
        </p:spPr>
        <p:txBody>
          <a:bodyPr wrap="square" rtlCol="0">
            <a:spAutoFit/>
          </a:bodyPr>
          <a:lstStyle/>
          <a:p>
            <a:r>
              <a:rPr lang="en-GB" sz="1400" dirty="0" smtClean="0"/>
              <a:t>Uncooperative</a:t>
            </a:r>
            <a:endParaRPr lang="en-GB" sz="1400" dirty="0"/>
          </a:p>
        </p:txBody>
      </p:sp>
      <p:sp>
        <p:nvSpPr>
          <p:cNvPr id="27" name="TextBox 26"/>
          <p:cNvSpPr txBox="1"/>
          <p:nvPr/>
        </p:nvSpPr>
        <p:spPr>
          <a:xfrm>
            <a:off x="1739152" y="301110"/>
            <a:ext cx="7053942" cy="830997"/>
          </a:xfrm>
          <a:prstGeom prst="rect">
            <a:avLst/>
          </a:prstGeom>
          <a:noFill/>
        </p:spPr>
        <p:txBody>
          <a:bodyPr wrap="square" rtlCol="0">
            <a:spAutoFit/>
          </a:bodyPr>
          <a:lstStyle/>
          <a:p>
            <a:pPr algn="ctr"/>
            <a:r>
              <a:rPr lang="en-GB" sz="2400" dirty="0" smtClean="0">
                <a:solidFill>
                  <a:schemeClr val="bg2">
                    <a:lumMod val="60000"/>
                    <a:lumOff val="40000"/>
                  </a:schemeClr>
                </a:solidFill>
              </a:rPr>
              <a:t>5 Styles for Managing Conflict </a:t>
            </a:r>
          </a:p>
          <a:p>
            <a:pPr algn="ctr"/>
            <a:r>
              <a:rPr lang="en-GB" sz="2400" dirty="0" smtClean="0">
                <a:solidFill>
                  <a:schemeClr val="bg2">
                    <a:lumMod val="60000"/>
                    <a:lumOff val="40000"/>
                  </a:schemeClr>
                </a:solidFill>
              </a:rPr>
              <a:t>(Thomas </a:t>
            </a:r>
            <a:r>
              <a:rPr lang="en-GB" sz="2400" dirty="0" err="1" smtClean="0">
                <a:solidFill>
                  <a:schemeClr val="bg2">
                    <a:lumMod val="60000"/>
                    <a:lumOff val="40000"/>
                  </a:schemeClr>
                </a:solidFill>
              </a:rPr>
              <a:t>Kilmann</a:t>
            </a:r>
            <a:r>
              <a:rPr lang="en-GB" sz="2400" dirty="0" smtClean="0">
                <a:solidFill>
                  <a:schemeClr val="bg2">
                    <a:lumMod val="60000"/>
                    <a:lumOff val="40000"/>
                  </a:schemeClr>
                </a:solidFill>
              </a:rPr>
              <a:t> 1976)</a:t>
            </a:r>
            <a:endParaRPr lang="en-GB" sz="2400" dirty="0">
              <a:solidFill>
                <a:schemeClr val="bg2">
                  <a:lumMod val="60000"/>
                  <a:lumOff val="40000"/>
                </a:schemeClr>
              </a:solidFill>
            </a:endParaRPr>
          </a:p>
        </p:txBody>
      </p:sp>
      <p:sp>
        <p:nvSpPr>
          <p:cNvPr id="3" name="TextBox 2"/>
          <p:cNvSpPr txBox="1"/>
          <p:nvPr/>
        </p:nvSpPr>
        <p:spPr>
          <a:xfrm>
            <a:off x="1206533" y="1250360"/>
            <a:ext cx="8119179" cy="523220"/>
          </a:xfrm>
          <a:prstGeom prst="rect">
            <a:avLst/>
          </a:prstGeom>
          <a:noFill/>
        </p:spPr>
        <p:txBody>
          <a:bodyPr wrap="square" rtlCol="0">
            <a:spAutoFit/>
          </a:bodyPr>
          <a:lstStyle/>
          <a:p>
            <a:pPr algn="ctr"/>
            <a:r>
              <a:rPr lang="en-GB" sz="1400" dirty="0"/>
              <a:t>The Thomas </a:t>
            </a:r>
            <a:r>
              <a:rPr lang="en-GB" sz="1400" dirty="0" err="1" smtClean="0"/>
              <a:t>Kilmann</a:t>
            </a:r>
            <a:r>
              <a:rPr lang="en-GB" sz="1400" dirty="0" smtClean="0"/>
              <a:t> </a:t>
            </a:r>
            <a:r>
              <a:rPr lang="en-GB" sz="1400" dirty="0"/>
              <a:t>Conflict Mode Instrument demonstrates how much we focus on our needs oppose to satisfying the needs of </a:t>
            </a:r>
            <a:r>
              <a:rPr lang="en-GB" sz="1400" dirty="0" smtClean="0"/>
              <a:t>others.</a:t>
            </a:r>
            <a:endParaRPr lang="en-GB" sz="1400" dirty="0"/>
          </a:p>
        </p:txBody>
      </p:sp>
    </p:spTree>
    <p:extLst>
      <p:ext uri="{BB962C8B-B14F-4D97-AF65-F5344CB8AC3E}">
        <p14:creationId xmlns:p14="http://schemas.microsoft.com/office/powerpoint/2010/main" val="1918920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lstStyle/>
          <a:p>
            <a:pPr marL="0" indent="0">
              <a:buNone/>
            </a:pPr>
            <a:r>
              <a:rPr lang="en-GB" dirty="0" err="1"/>
              <a:t>Honeyman</a:t>
            </a:r>
            <a:r>
              <a:rPr lang="en-GB" dirty="0"/>
              <a:t>, C., 2013. </a:t>
            </a:r>
            <a:r>
              <a:rPr lang="en-GB" i="1" dirty="0"/>
              <a:t>Workplace Conflict</a:t>
            </a:r>
            <a:r>
              <a:rPr lang="en-GB" dirty="0"/>
              <a:t>. [online] Beyond Intractability. Available at: &lt;https://www.beyondintractability.org/coreknowledge/workplace-conflict#:~:text=Definition%3A%20Workplace%20conflict%20includes%20any%20type%20of%20conflict,treated%20separately%2C%20including%20employment%20conflict%20and%20labor-management%20conflict.&gt; [Accessed 7 January 2021]. </a:t>
            </a:r>
            <a:endParaRPr lang="en-GB" dirty="0" smtClean="0"/>
          </a:p>
          <a:p>
            <a:pPr marL="0" indent="0">
              <a:buNone/>
            </a:pPr>
            <a:endParaRPr lang="en-GB" dirty="0"/>
          </a:p>
          <a:p>
            <a:pPr marL="0" indent="0">
              <a:buNone/>
            </a:pPr>
            <a:r>
              <a:rPr lang="en-GB" dirty="0" err="1" smtClean="0"/>
              <a:t>Ghabra</a:t>
            </a:r>
            <a:r>
              <a:rPr lang="en-GB" dirty="0"/>
              <a:t>, Z., 2012. </a:t>
            </a:r>
            <a:r>
              <a:rPr lang="en-GB" i="1" dirty="0"/>
              <a:t>5 Tips For Avoiding Conflict In The Workplace</a:t>
            </a:r>
            <a:r>
              <a:rPr lang="en-GB" dirty="0"/>
              <a:t>. [online] Refresh Leadership. Available at: &lt;http://www.refreshleadership.com/index.php/2012/08/avoiding-workplace-conflict/&gt; [Accessed 8 August 2020].</a:t>
            </a: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586759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640</TotalTime>
  <Words>463</Words>
  <Application>Microsoft Office PowerPoint</Application>
  <PresentationFormat>Widescreen</PresentationFormat>
  <Paragraphs>87</Paragraphs>
  <Slides>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Century Gothic</vt:lpstr>
      <vt:lpstr>Wingdings</vt:lpstr>
      <vt:lpstr>Wingdings 3</vt:lpstr>
      <vt:lpstr>Ion</vt:lpstr>
      <vt:lpstr>Managing Conflict </vt:lpstr>
      <vt:lpstr>What is Conflict in the Workplace?</vt:lpstr>
      <vt:lpstr>The Causes of Conflict in the Workplace</vt:lpstr>
      <vt:lpstr>Way to manage conflict in the workplace…</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Conflict</dc:title>
  <dc:creator>Teletha Duberry</dc:creator>
  <cp:lastModifiedBy>Teletha Duberry</cp:lastModifiedBy>
  <cp:revision>28</cp:revision>
  <dcterms:created xsi:type="dcterms:W3CDTF">2020-08-07T21:01:42Z</dcterms:created>
  <dcterms:modified xsi:type="dcterms:W3CDTF">2021-01-07T19:30:45Z</dcterms:modified>
</cp:coreProperties>
</file>