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9"/>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68469"/>
  </p:normalViewPr>
  <p:slideViewPr>
    <p:cSldViewPr snapToGrid="0" snapToObjects="1">
      <p:cViewPr varScale="1">
        <p:scale>
          <a:sx n="82" d="100"/>
          <a:sy n="82" d="100"/>
        </p:scale>
        <p:origin x="22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B287F3-6FFD-D040-B4A3-BF0B45964673}" type="datetimeFigureOut">
              <a:rPr lang="en-US" smtClean="0"/>
              <a:t>5/22/19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B5F289-E587-2844-840C-ADF53177E0D3}" type="slidenum">
              <a:rPr lang="en-US" smtClean="0"/>
              <a:t>‹#›</a:t>
            </a:fld>
            <a:endParaRPr lang="en-US"/>
          </a:p>
        </p:txBody>
      </p:sp>
    </p:spTree>
    <p:extLst>
      <p:ext uri="{BB962C8B-B14F-4D97-AF65-F5344CB8AC3E}">
        <p14:creationId xmlns:p14="http://schemas.microsoft.com/office/powerpoint/2010/main" val="2090325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9D86F4-888C-490B-9A49-EBBAE950F5ED}" type="slidenum">
              <a:rPr lang="en-GB" smtClean="0"/>
              <a:t>1</a:t>
            </a:fld>
            <a:endParaRPr lang="en-GB"/>
          </a:p>
        </p:txBody>
      </p:sp>
    </p:spTree>
    <p:extLst>
      <p:ext uri="{BB962C8B-B14F-4D97-AF65-F5344CB8AC3E}">
        <p14:creationId xmlns:p14="http://schemas.microsoft.com/office/powerpoint/2010/main" val="657897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b="1" dirty="0"/>
              <a:t>“A geek" </a:t>
            </a:r>
            <a:r>
              <a:rPr lang="en-GB" sz="2000" dirty="0"/>
              <a:t>— a leader age 21 to 35</a:t>
            </a:r>
          </a:p>
          <a:p>
            <a:r>
              <a:rPr lang="en-GB" sz="2000" b="1" dirty="0"/>
              <a:t>“A geezer" </a:t>
            </a:r>
            <a:r>
              <a:rPr lang="en-GB" sz="2000" dirty="0"/>
              <a:t>— a leader age 70 to 93</a:t>
            </a:r>
          </a:p>
          <a:p>
            <a:r>
              <a:rPr lang="en-GB" sz="2000" b="1" dirty="0"/>
              <a:t>Great Depression versus Dot-Com Collapse</a:t>
            </a:r>
          </a:p>
        </p:txBody>
      </p:sp>
      <p:sp>
        <p:nvSpPr>
          <p:cNvPr id="4" name="Slide Number Placeholder 3"/>
          <p:cNvSpPr>
            <a:spLocks noGrp="1"/>
          </p:cNvSpPr>
          <p:nvPr>
            <p:ph type="sldNum" sz="quarter" idx="10"/>
          </p:nvPr>
        </p:nvSpPr>
        <p:spPr/>
        <p:txBody>
          <a:bodyPr/>
          <a:lstStyle/>
          <a:p>
            <a:fld id="{6A9D86F4-888C-490B-9A49-EBBAE950F5ED}" type="slidenum">
              <a:rPr lang="en-GB" smtClean="0"/>
              <a:t>2</a:t>
            </a:fld>
            <a:endParaRPr lang="en-GB"/>
          </a:p>
        </p:txBody>
      </p:sp>
    </p:spTree>
    <p:extLst>
      <p:ext uri="{BB962C8B-B14F-4D97-AF65-F5344CB8AC3E}">
        <p14:creationId xmlns:p14="http://schemas.microsoft.com/office/powerpoint/2010/main" val="734858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Geeks, </a:t>
            </a:r>
            <a:r>
              <a:rPr lang="en-GB" dirty="0"/>
              <a:t>matured in the "Era of Options" (1991-2000), which included MTV, AIDS, terrorism, globalization, the end of the Cold War, weapons of mass destruction, high public distrust of government, and influential special interest groups.</a:t>
            </a:r>
          </a:p>
          <a:p>
            <a:endParaRPr lang="en-GB" dirty="0"/>
          </a:p>
        </p:txBody>
      </p:sp>
      <p:sp>
        <p:nvSpPr>
          <p:cNvPr id="4" name="Slide Number Placeholder 3"/>
          <p:cNvSpPr>
            <a:spLocks noGrp="1"/>
          </p:cNvSpPr>
          <p:nvPr>
            <p:ph type="sldNum" sz="quarter" idx="10"/>
          </p:nvPr>
        </p:nvSpPr>
        <p:spPr/>
        <p:txBody>
          <a:bodyPr/>
          <a:lstStyle/>
          <a:p>
            <a:fld id="{6A9D86F4-888C-490B-9A49-EBBAE950F5ED}" type="slidenum">
              <a:rPr lang="en-GB" smtClean="0"/>
              <a:t>3</a:t>
            </a:fld>
            <a:endParaRPr lang="en-GB"/>
          </a:p>
        </p:txBody>
      </p:sp>
    </p:spTree>
    <p:extLst>
      <p:ext uri="{BB962C8B-B14F-4D97-AF65-F5344CB8AC3E}">
        <p14:creationId xmlns:p14="http://schemas.microsoft.com/office/powerpoint/2010/main" val="353088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French and Raven (1959) developed a typology that identifies five sources of power: (a) reward power, (b) coercive power, (c) legitimate power, (d) expert power, and (e) referent power. </a:t>
            </a:r>
          </a:p>
          <a:p>
            <a:endParaRPr lang="en-GB" dirty="0"/>
          </a:p>
          <a:p>
            <a:r>
              <a:rPr lang="en-GB" dirty="0">
                <a:effectLst/>
              </a:rPr>
              <a:t>Social influence is defined as '</a:t>
            </a:r>
            <a:r>
              <a:rPr lang="en-GB" i="1" dirty="0">
                <a:effectLst/>
              </a:rPr>
              <a:t>change in the belief, attitude, or </a:t>
            </a:r>
            <a:r>
              <a:rPr lang="en-GB" i="1" dirty="0" err="1">
                <a:effectLst/>
              </a:rPr>
              <a:t>behavior</a:t>
            </a:r>
            <a:r>
              <a:rPr lang="en-GB" i="1" dirty="0">
                <a:effectLst/>
              </a:rPr>
              <a:t> of a person (the target of influence), which results from the action of another person</a:t>
            </a:r>
            <a:r>
              <a:rPr lang="en-GB" dirty="0">
                <a:effectLst/>
              </a:rPr>
              <a:t> </a:t>
            </a:r>
            <a:r>
              <a:rPr lang="en-GB" i="1" dirty="0">
                <a:effectLst/>
              </a:rPr>
              <a:t>(an influencing agent)</a:t>
            </a:r>
            <a:r>
              <a:rPr lang="en-GB" dirty="0">
                <a:effectLst/>
              </a:rPr>
              <a:t>', and social power as the potential for such influence.</a:t>
            </a:r>
          </a:p>
          <a:p>
            <a:r>
              <a:rPr lang="en-GB" b="1" dirty="0">
                <a:effectLst/>
              </a:rPr>
              <a:t>Coercive power</a:t>
            </a:r>
          </a:p>
          <a:p>
            <a:r>
              <a:rPr lang="en-GB" dirty="0">
                <a:effectLst/>
              </a:rPr>
              <a:t>This is the power to force someone to do something against their will. It is often physical although other threats may be used. It is the power of dictators, despots and bullies. Coercion can result in physical harm, although its principal goal is compliance. Demonstrations of harm are often used to illustrate what will happen if compliance is not gained.</a:t>
            </a:r>
          </a:p>
          <a:p>
            <a:r>
              <a:rPr lang="en-GB" dirty="0">
                <a:effectLst/>
              </a:rPr>
              <a:t>Coercion is also the ultimate power of all governments. Although it is often seen as negative, it is also used to keep the peace. Parents coerce young children who know no better. A person holds back their friend who is about to step out in front of a car.</a:t>
            </a:r>
          </a:p>
          <a:p>
            <a:r>
              <a:rPr lang="en-GB" dirty="0">
                <a:effectLst/>
              </a:rPr>
              <a:t>Other forms of power can also be used in coercive ways, such as when a reward or expertise is withheld or referent power is used to threaten social exclusion.</a:t>
            </a:r>
          </a:p>
          <a:p>
            <a:r>
              <a:rPr lang="en-GB" b="1" dirty="0">
                <a:effectLst/>
              </a:rPr>
              <a:t>Reward power </a:t>
            </a:r>
          </a:p>
          <a:p>
            <a:r>
              <a:rPr lang="en-GB" dirty="0">
                <a:effectLst/>
              </a:rPr>
              <a:t>One of the main reasons we work is for the money we need to conduct our lives. There are many more forms of reward -- in fact anything we find desirable can be a reward, from a million dollar yacht to a pat on the back. </a:t>
            </a:r>
          </a:p>
          <a:p>
            <a:r>
              <a:rPr lang="en-GB" dirty="0">
                <a:effectLst/>
              </a:rPr>
              <a:t>Reward power is thus the ability to give other people what they want, and hence ask them to do things for you in exchange. </a:t>
            </a:r>
          </a:p>
          <a:p>
            <a:r>
              <a:rPr lang="en-GB" dirty="0">
                <a:effectLst/>
              </a:rPr>
              <a:t>Rewards can also be used to punish, such as when they are withheld. The promise is essentially the same: do this and you will get that.</a:t>
            </a:r>
          </a:p>
          <a:p>
            <a:r>
              <a:rPr lang="en-GB" b="1" dirty="0">
                <a:effectLst/>
              </a:rPr>
              <a:t>Legitimate power </a:t>
            </a:r>
          </a:p>
          <a:p>
            <a:r>
              <a:rPr lang="en-GB" dirty="0">
                <a:effectLst/>
              </a:rPr>
              <a:t>Legitimate power is that which is invested in a role. Kings, policemen and managers all have legitimate power. The legitimacy may come from a higher power, often one with coercive power. Legitimate power can often thus be the acceptable face of raw power.</a:t>
            </a:r>
          </a:p>
          <a:p>
            <a:r>
              <a:rPr lang="en-GB" dirty="0">
                <a:effectLst/>
              </a:rPr>
              <a:t>A common trap that people in such roles can fall into is to forget that people are obeying the position, not them. When they either fall from power or move onto other things, it can be a puzzling surprise that people who used to fawn at your feet no long do so.</a:t>
            </a:r>
          </a:p>
          <a:p>
            <a:r>
              <a:rPr lang="en-GB" dirty="0">
                <a:effectLst/>
              </a:rPr>
              <a:t>More broadly, legitimate power is that based on social rules and can be have several different forms and not just be based on position:</a:t>
            </a:r>
          </a:p>
          <a:p>
            <a:pPr>
              <a:buFont typeface="Arial" panose="020B0604020202020204" pitchFamily="34" charset="0"/>
              <a:buChar char="•"/>
            </a:pPr>
            <a:r>
              <a:rPr lang="en-GB" dirty="0">
                <a:effectLst/>
              </a:rPr>
              <a:t>Legitimate position power: The social norm of obeying people in a superior position.</a:t>
            </a:r>
          </a:p>
          <a:p>
            <a:pPr>
              <a:buFont typeface="Arial" panose="020B0604020202020204" pitchFamily="34" charset="0"/>
              <a:buChar char="•"/>
            </a:pPr>
            <a:r>
              <a:rPr lang="en-GB" dirty="0">
                <a:effectLst/>
              </a:rPr>
              <a:t>Legitimate power of reciprocity: The norm that we should repay those who help us.</a:t>
            </a:r>
          </a:p>
          <a:p>
            <a:pPr>
              <a:buFont typeface="Arial" panose="020B0604020202020204" pitchFamily="34" charset="0"/>
              <a:buChar char="•"/>
            </a:pPr>
            <a:r>
              <a:rPr lang="en-GB" dirty="0">
                <a:effectLst/>
              </a:rPr>
              <a:t>Legitimate power of equity: The norm of fair play and due compensation.</a:t>
            </a:r>
          </a:p>
          <a:p>
            <a:pPr>
              <a:buFont typeface="Arial" panose="020B0604020202020204" pitchFamily="34" charset="0"/>
              <a:buChar char="•"/>
            </a:pPr>
            <a:r>
              <a:rPr lang="en-GB" dirty="0">
                <a:effectLst/>
              </a:rPr>
              <a:t>Legitimate power of responsibility: The norm of social responsibility in helping others (the 'power of the powerless').</a:t>
            </a:r>
          </a:p>
          <a:p>
            <a:r>
              <a:rPr lang="en-GB" b="1" dirty="0">
                <a:effectLst/>
              </a:rPr>
              <a:t>Referent power </a:t>
            </a:r>
          </a:p>
          <a:p>
            <a:r>
              <a:rPr lang="en-GB" dirty="0">
                <a:effectLst/>
              </a:rPr>
              <a:t>This is the power from another person liking you or wanting to be like you. It is the power of charisma and fame and is wielded by all celebrities (by definition) as well as more local social leaders. In wanting to be like these people, we stand near them, hoping some of the charisma will rub off onto us.</a:t>
            </a:r>
          </a:p>
          <a:p>
            <a:r>
              <a:rPr lang="en-GB" dirty="0">
                <a:effectLst/>
              </a:rPr>
              <a:t>Those with referent power can also use it for coercion. One of the things we fear most is social exclusion, and all it takes is a word from a social leader for us to be shunned by others in the group.</a:t>
            </a:r>
          </a:p>
          <a:p>
            <a:r>
              <a:rPr lang="en-GB" b="1" dirty="0">
                <a:effectLst/>
              </a:rPr>
              <a:t>Expert power </a:t>
            </a:r>
          </a:p>
          <a:p>
            <a:r>
              <a:rPr lang="en-GB" dirty="0">
                <a:effectLst/>
              </a:rPr>
              <a:t>When I have knowledge and skill that someone else requires, then I have Expert power. This is a very common form of power and is the basis for a very large proportion of human collaboration, including most companies where the principle of specialization allows large and complex enterprises to be undertaken.</a:t>
            </a:r>
          </a:p>
          <a:p>
            <a:r>
              <a:rPr lang="en-GB" dirty="0">
                <a:effectLst/>
              </a:rPr>
              <a:t>Expert power is that which is used by Trades Unions when they encourage their members to strike for better pay or working conditions. It is also the power of the specialist R&amp;D Engineer when they threaten to leave unless they get an exorbitant pay rise or a seat by the window.</a:t>
            </a:r>
          </a:p>
          <a:p>
            <a:r>
              <a:rPr lang="en-GB" b="1" dirty="0">
                <a:effectLst/>
              </a:rPr>
              <a:t>And Informational power</a:t>
            </a:r>
          </a:p>
          <a:p>
            <a:r>
              <a:rPr lang="en-GB" dirty="0">
                <a:effectLst/>
              </a:rPr>
              <a:t>Raven (1965) added a sixth source: informational power. This is providing information to a person that results in them thinking/acting in a different way.</a:t>
            </a:r>
          </a:p>
          <a:p>
            <a:r>
              <a:rPr lang="en-GB" dirty="0">
                <a:effectLst/>
              </a:rPr>
              <a:t>Information by itself may not be enough for this and may hence be supported by an argument as to why the information should be believed. If the information is accepted then 'socially independent change' occurs as the person continues to believe this information to be true and acts accordingly. </a:t>
            </a:r>
          </a:p>
          <a:p>
            <a:endParaRPr lang="en-GB" dirty="0"/>
          </a:p>
          <a:p>
            <a:endParaRPr lang="en-GB" dirty="0"/>
          </a:p>
        </p:txBody>
      </p:sp>
      <p:sp>
        <p:nvSpPr>
          <p:cNvPr id="4" name="Slide Number Placeholder 3"/>
          <p:cNvSpPr>
            <a:spLocks noGrp="1"/>
          </p:cNvSpPr>
          <p:nvPr>
            <p:ph type="sldNum" sz="quarter" idx="10"/>
          </p:nvPr>
        </p:nvSpPr>
        <p:spPr/>
        <p:txBody>
          <a:bodyPr/>
          <a:lstStyle/>
          <a:p>
            <a:fld id="{6A9D86F4-888C-490B-9A49-EBBAE950F5ED}" type="slidenum">
              <a:rPr lang="en-GB" smtClean="0"/>
              <a:t>5</a:t>
            </a:fld>
            <a:endParaRPr lang="en-GB"/>
          </a:p>
        </p:txBody>
      </p:sp>
    </p:spTree>
    <p:extLst>
      <p:ext uri="{BB962C8B-B14F-4D97-AF65-F5344CB8AC3E}">
        <p14:creationId xmlns:p14="http://schemas.microsoft.com/office/powerpoint/2010/main" val="357509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The Managerial Grid is based on two behavioral dimensions:</a:t>
            </a:r>
          </a:p>
          <a:p>
            <a:pPr>
              <a:spcBef>
                <a:spcPct val="0"/>
              </a:spcBef>
            </a:pPr>
            <a:r>
              <a:rPr lang="en-GB" altLang="en-US" b="1"/>
              <a:t>Concern for People</a:t>
            </a:r>
            <a:r>
              <a:rPr lang="en-GB" altLang="en-US"/>
              <a:t> - This is the degree to which a leader considers the needs of team members, their interests, and areas of personal development when deciding how best to accomplish a task</a:t>
            </a:r>
          </a:p>
          <a:p>
            <a:pPr>
              <a:spcBef>
                <a:spcPct val="0"/>
              </a:spcBef>
            </a:pPr>
            <a:r>
              <a:rPr lang="en-GB" altLang="en-US" b="1"/>
              <a:t>Concern for Production</a:t>
            </a:r>
            <a:r>
              <a:rPr lang="en-GB" altLang="en-US"/>
              <a:t> - This is the degree to which a leader emphasizes concrete objectives, organizational efficiency and high productivity when deciding how best to accomplish a task. </a:t>
            </a:r>
          </a:p>
          <a:p>
            <a:pPr>
              <a:spcBef>
                <a:spcPct val="0"/>
              </a:spcBef>
            </a:pPr>
            <a:endParaRPr lang="en-GB" altLang="en-US"/>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fld id="{272ADA10-E8CE-4439-90BA-8D7175BDC828}" type="slidenum">
              <a:rPr lang="en-GB" altLang="en-US">
                <a:solidFill>
                  <a:prstClr val="black"/>
                </a:solidFill>
                <a:latin typeface="Calibri" panose="020F0502020204030204" pitchFamily="34" charset="0"/>
              </a:rPr>
              <a:pPr/>
              <a:t>6</a:t>
            </a:fld>
            <a:endParaRPr lang="en-GB" altLang="en-US">
              <a:solidFill>
                <a:prstClr val="black"/>
              </a:solidFill>
              <a:latin typeface="Calibri" panose="020F0502020204030204" pitchFamily="34" charset="0"/>
            </a:endParaRPr>
          </a:p>
        </p:txBody>
      </p:sp>
    </p:spTree>
    <p:extLst>
      <p:ext uri="{BB962C8B-B14F-4D97-AF65-F5344CB8AC3E}">
        <p14:creationId xmlns:p14="http://schemas.microsoft.com/office/powerpoint/2010/main" val="1507468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B5F289-E587-2844-840C-ADF53177E0D3}" type="slidenum">
              <a:rPr lang="en-US" smtClean="0"/>
              <a:t>23</a:t>
            </a:fld>
            <a:endParaRPr lang="en-US"/>
          </a:p>
        </p:txBody>
      </p:sp>
    </p:spTree>
    <p:extLst>
      <p:ext uri="{BB962C8B-B14F-4D97-AF65-F5344CB8AC3E}">
        <p14:creationId xmlns:p14="http://schemas.microsoft.com/office/powerpoint/2010/main" val="4102914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dirty="0"/>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fld id="{73FA2F89-C677-4F8B-9F9E-85F688C1116A}" type="slidenum">
              <a:rPr lang="en-GB" altLang="en-US">
                <a:solidFill>
                  <a:prstClr val="black"/>
                </a:solidFill>
                <a:latin typeface="Calibri" panose="020F0502020204030204" pitchFamily="34" charset="0"/>
              </a:rPr>
              <a:pPr/>
              <a:t>24</a:t>
            </a:fld>
            <a:endParaRPr lang="en-GB" altLang="en-US">
              <a:solidFill>
                <a:prstClr val="black"/>
              </a:solidFill>
              <a:latin typeface="Calibri" panose="020F0502020204030204" pitchFamily="34" charset="0"/>
            </a:endParaRPr>
          </a:p>
        </p:txBody>
      </p:sp>
    </p:spTree>
    <p:extLst>
      <p:ext uri="{BB962C8B-B14F-4D97-AF65-F5344CB8AC3E}">
        <p14:creationId xmlns:p14="http://schemas.microsoft.com/office/powerpoint/2010/main" val="12527974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fld id="{8EC56081-A651-4F0B-B2E2-F3AFC842F087}" type="slidenum">
              <a:rPr lang="en-GB" altLang="en-US">
                <a:solidFill>
                  <a:prstClr val="black"/>
                </a:solidFill>
                <a:latin typeface="Calibri" panose="020F0502020204030204" pitchFamily="34" charset="0"/>
              </a:rPr>
              <a:pPr/>
              <a:t>25</a:t>
            </a:fld>
            <a:endParaRPr lang="en-GB" altLang="en-US">
              <a:solidFill>
                <a:prstClr val="black"/>
              </a:solidFill>
              <a:latin typeface="Calibri" panose="020F0502020204030204" pitchFamily="34" charset="0"/>
            </a:endParaRPr>
          </a:p>
        </p:txBody>
      </p:sp>
    </p:spTree>
    <p:extLst>
      <p:ext uri="{BB962C8B-B14F-4D97-AF65-F5344CB8AC3E}">
        <p14:creationId xmlns:p14="http://schemas.microsoft.com/office/powerpoint/2010/main" val="2120660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fld id="{8EC56081-A651-4F0B-B2E2-F3AFC842F087}" type="slidenum">
              <a:rPr lang="en-GB" altLang="en-US">
                <a:solidFill>
                  <a:prstClr val="black"/>
                </a:solidFill>
                <a:latin typeface="Calibri" panose="020F0502020204030204" pitchFamily="34" charset="0"/>
              </a:rPr>
              <a:pPr/>
              <a:t>26</a:t>
            </a:fld>
            <a:endParaRPr lang="en-GB" altLang="en-US">
              <a:solidFill>
                <a:prstClr val="black"/>
              </a:solidFill>
              <a:latin typeface="Calibri" panose="020F0502020204030204" pitchFamily="34" charset="0"/>
            </a:endParaRPr>
          </a:p>
        </p:txBody>
      </p:sp>
    </p:spTree>
    <p:extLst>
      <p:ext uri="{BB962C8B-B14F-4D97-AF65-F5344CB8AC3E}">
        <p14:creationId xmlns:p14="http://schemas.microsoft.com/office/powerpoint/2010/main" val="1682240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4389602-36BC-C640-A3F8-D2156C9D35AC}" type="datetimeFigureOut">
              <a:rPr lang="en-US" smtClean="0"/>
              <a:t>5/22/19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D3F705-F03C-FC4B-BB45-5A5E6368FE6A}" type="slidenum">
              <a:rPr lang="en-US" smtClean="0"/>
              <a:t>‹#›</a:t>
            </a:fld>
            <a:endParaRPr lang="en-US"/>
          </a:p>
        </p:txBody>
      </p:sp>
    </p:spTree>
    <p:extLst>
      <p:ext uri="{BB962C8B-B14F-4D97-AF65-F5344CB8AC3E}">
        <p14:creationId xmlns:p14="http://schemas.microsoft.com/office/powerpoint/2010/main" val="298728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389602-36BC-C640-A3F8-D2156C9D35AC}" type="datetimeFigureOut">
              <a:rPr lang="en-US" smtClean="0"/>
              <a:t>5/22/19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D3F705-F03C-FC4B-BB45-5A5E6368FE6A}" type="slidenum">
              <a:rPr lang="en-US" smtClean="0"/>
              <a:t>‹#›</a:t>
            </a:fld>
            <a:endParaRPr lang="en-US"/>
          </a:p>
        </p:txBody>
      </p:sp>
    </p:spTree>
    <p:extLst>
      <p:ext uri="{BB962C8B-B14F-4D97-AF65-F5344CB8AC3E}">
        <p14:creationId xmlns:p14="http://schemas.microsoft.com/office/powerpoint/2010/main" val="2043114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389602-36BC-C640-A3F8-D2156C9D35AC}" type="datetimeFigureOut">
              <a:rPr lang="en-US" smtClean="0"/>
              <a:t>5/22/19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D3F705-F03C-FC4B-BB45-5A5E6368FE6A}" type="slidenum">
              <a:rPr lang="en-US" smtClean="0"/>
              <a:t>‹#›</a:t>
            </a:fld>
            <a:endParaRPr lang="en-US"/>
          </a:p>
        </p:txBody>
      </p:sp>
    </p:spTree>
    <p:extLst>
      <p:ext uri="{BB962C8B-B14F-4D97-AF65-F5344CB8AC3E}">
        <p14:creationId xmlns:p14="http://schemas.microsoft.com/office/powerpoint/2010/main" val="587448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4389602-36BC-C640-A3F8-D2156C9D35AC}" type="datetimeFigureOut">
              <a:rPr lang="en-US" smtClean="0"/>
              <a:t>5/22/19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D3F705-F03C-FC4B-BB45-5A5E6368FE6A}" type="slidenum">
              <a:rPr lang="en-US" smtClean="0"/>
              <a:t>‹#›</a:t>
            </a:fld>
            <a:endParaRPr lang="en-US"/>
          </a:p>
        </p:txBody>
      </p:sp>
    </p:spTree>
    <p:extLst>
      <p:ext uri="{BB962C8B-B14F-4D97-AF65-F5344CB8AC3E}">
        <p14:creationId xmlns:p14="http://schemas.microsoft.com/office/powerpoint/2010/main" val="1256630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389602-36BC-C640-A3F8-D2156C9D35AC}" type="datetimeFigureOut">
              <a:rPr lang="en-US" smtClean="0"/>
              <a:t>5/22/19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FD3F705-F03C-FC4B-BB45-5A5E6368FE6A}" type="slidenum">
              <a:rPr lang="en-US" smtClean="0"/>
              <a:t>‹#›</a:t>
            </a:fld>
            <a:endParaRPr lang="en-US"/>
          </a:p>
        </p:txBody>
      </p:sp>
    </p:spTree>
    <p:extLst>
      <p:ext uri="{BB962C8B-B14F-4D97-AF65-F5344CB8AC3E}">
        <p14:creationId xmlns:p14="http://schemas.microsoft.com/office/powerpoint/2010/main" val="1841620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4389602-36BC-C640-A3F8-D2156C9D35AC}" type="datetimeFigureOut">
              <a:rPr lang="en-US" smtClean="0"/>
              <a:t>5/22/19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FD3F705-F03C-FC4B-BB45-5A5E6368FE6A}" type="slidenum">
              <a:rPr lang="en-US" smtClean="0"/>
              <a:t>‹#›</a:t>
            </a:fld>
            <a:endParaRPr lang="en-US"/>
          </a:p>
        </p:txBody>
      </p:sp>
    </p:spTree>
    <p:extLst>
      <p:ext uri="{BB962C8B-B14F-4D97-AF65-F5344CB8AC3E}">
        <p14:creationId xmlns:p14="http://schemas.microsoft.com/office/powerpoint/2010/main" val="864329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389602-36BC-C640-A3F8-D2156C9D35AC}" type="datetimeFigureOut">
              <a:rPr lang="en-US" smtClean="0"/>
              <a:t>5/22/19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FD3F705-F03C-FC4B-BB45-5A5E6368FE6A}" type="slidenum">
              <a:rPr lang="en-US" smtClean="0"/>
              <a:t>‹#›</a:t>
            </a:fld>
            <a:endParaRPr lang="en-US"/>
          </a:p>
        </p:txBody>
      </p:sp>
    </p:spTree>
    <p:extLst>
      <p:ext uri="{BB962C8B-B14F-4D97-AF65-F5344CB8AC3E}">
        <p14:creationId xmlns:p14="http://schemas.microsoft.com/office/powerpoint/2010/main" val="784296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389602-36BC-C640-A3F8-D2156C9D35AC}" type="datetimeFigureOut">
              <a:rPr lang="en-US" smtClean="0"/>
              <a:t>5/22/19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D3F705-F03C-FC4B-BB45-5A5E6368FE6A}" type="slidenum">
              <a:rPr lang="en-US" smtClean="0"/>
              <a:t>‹#›</a:t>
            </a:fld>
            <a:endParaRPr lang="en-US"/>
          </a:p>
        </p:txBody>
      </p:sp>
    </p:spTree>
    <p:extLst>
      <p:ext uri="{BB962C8B-B14F-4D97-AF65-F5344CB8AC3E}">
        <p14:creationId xmlns:p14="http://schemas.microsoft.com/office/powerpoint/2010/main" val="420129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389602-36BC-C640-A3F8-D2156C9D35AC}" type="datetimeFigureOut">
              <a:rPr lang="en-US" smtClean="0"/>
              <a:t>5/22/19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D3F705-F03C-FC4B-BB45-5A5E6368FE6A}" type="slidenum">
              <a:rPr lang="en-US" smtClean="0"/>
              <a:t>‹#›</a:t>
            </a:fld>
            <a:endParaRPr lang="en-US"/>
          </a:p>
        </p:txBody>
      </p:sp>
    </p:spTree>
    <p:extLst>
      <p:ext uri="{BB962C8B-B14F-4D97-AF65-F5344CB8AC3E}">
        <p14:creationId xmlns:p14="http://schemas.microsoft.com/office/powerpoint/2010/main" val="186291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389602-36BC-C640-A3F8-D2156C9D35AC}" type="datetimeFigureOut">
              <a:rPr lang="en-US" smtClean="0"/>
              <a:t>5/22/19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D3F705-F03C-FC4B-BB45-5A5E6368FE6A}" type="slidenum">
              <a:rPr lang="en-US" smtClean="0"/>
              <a:t>‹#›</a:t>
            </a:fld>
            <a:endParaRPr lang="en-US"/>
          </a:p>
        </p:txBody>
      </p:sp>
    </p:spTree>
    <p:extLst>
      <p:ext uri="{BB962C8B-B14F-4D97-AF65-F5344CB8AC3E}">
        <p14:creationId xmlns:p14="http://schemas.microsoft.com/office/powerpoint/2010/main" val="2124373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389602-36BC-C640-A3F8-D2156C9D35AC}" type="datetimeFigureOut">
              <a:rPr lang="en-US" smtClean="0"/>
              <a:t>5/22/19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D3F705-F03C-FC4B-BB45-5A5E6368FE6A}" type="slidenum">
              <a:rPr lang="en-US" smtClean="0"/>
              <a:t>‹#›</a:t>
            </a:fld>
            <a:endParaRPr lang="en-US"/>
          </a:p>
        </p:txBody>
      </p:sp>
    </p:spTree>
    <p:extLst>
      <p:ext uri="{BB962C8B-B14F-4D97-AF65-F5344CB8AC3E}">
        <p14:creationId xmlns:p14="http://schemas.microsoft.com/office/powerpoint/2010/main" val="284921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389602-36BC-C640-A3F8-D2156C9D35AC}" type="datetimeFigureOut">
              <a:rPr lang="en-US" smtClean="0"/>
              <a:t>5/22/19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D3F705-F03C-FC4B-BB45-5A5E6368FE6A}" type="slidenum">
              <a:rPr lang="en-US" smtClean="0"/>
              <a:t>‹#›</a:t>
            </a:fld>
            <a:endParaRPr lang="en-US"/>
          </a:p>
        </p:txBody>
      </p:sp>
    </p:spTree>
    <p:extLst>
      <p:ext uri="{BB962C8B-B14F-4D97-AF65-F5344CB8AC3E}">
        <p14:creationId xmlns:p14="http://schemas.microsoft.com/office/powerpoint/2010/main" val="15060801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youtu.be/w35S7AparVA" TargetMode="External"/><Relationship Id="rId2" Type="http://schemas.openxmlformats.org/officeDocument/2006/relationships/hyperlink" Target="http://youtu.be/MSbWJQnGG0Q"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Bv16yctXaF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Leadership Theories and styles</a:t>
            </a:r>
          </a:p>
        </p:txBody>
      </p:sp>
      <p:sp>
        <p:nvSpPr>
          <p:cNvPr id="3" name="Subtitle 2"/>
          <p:cNvSpPr>
            <a:spLocks noGrp="1"/>
          </p:cNvSpPr>
          <p:nvPr>
            <p:ph type="subTitle" idx="1"/>
          </p:nvPr>
        </p:nvSpPr>
        <p:spPr/>
        <p:txBody>
          <a:bodyPr/>
          <a:lstStyle/>
          <a:p>
            <a:r>
              <a:rPr lang="en-GB" dirty="0"/>
              <a:t>BMSK6001</a:t>
            </a:r>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16210" y="230192"/>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1293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Geeks or Geezers  </a:t>
            </a:r>
            <a:r>
              <a:rPr lang="en-GB" sz="1600" dirty="0"/>
              <a:t>(Bennis &amp;Thomas 2002)</a:t>
            </a:r>
          </a:p>
        </p:txBody>
      </p:sp>
      <p:sp>
        <p:nvSpPr>
          <p:cNvPr id="3" name="Content Placeholder 2"/>
          <p:cNvSpPr>
            <a:spLocks noGrp="1"/>
          </p:cNvSpPr>
          <p:nvPr>
            <p:ph idx="1"/>
          </p:nvPr>
        </p:nvSpPr>
        <p:spPr/>
        <p:txBody>
          <a:bodyPr>
            <a:normAutofit fontScale="92500" lnSpcReduction="10000"/>
          </a:bodyPr>
          <a:lstStyle/>
          <a:p>
            <a:r>
              <a:rPr lang="en-GB" sz="2800" b="1" dirty="0">
                <a:latin typeface="Calibri Light" panose="020F0302020204030204" pitchFamily="34" charset="0"/>
              </a:rPr>
              <a:t>Core Leadership Competencies</a:t>
            </a:r>
          </a:p>
          <a:p>
            <a:pPr marL="800100" lvl="1" indent="-457200">
              <a:buFont typeface="+mj-lt"/>
              <a:buAutoNum type="arabicPeriod"/>
            </a:pPr>
            <a:r>
              <a:rPr lang="en-GB" sz="2500" b="1" dirty="0">
                <a:latin typeface="Calibri Light" panose="020F0302020204030204" pitchFamily="34" charset="0"/>
              </a:rPr>
              <a:t>Adaptive capacity – </a:t>
            </a:r>
            <a:r>
              <a:rPr lang="en-GB" sz="2500" dirty="0">
                <a:latin typeface="Calibri Light" panose="020F0302020204030204" pitchFamily="34" charset="0"/>
              </a:rPr>
              <a:t>an ability to "transcend adversity, with all its attendant stresses</a:t>
            </a:r>
          </a:p>
          <a:p>
            <a:pPr marL="800100" lvl="1" indent="-457200">
              <a:buFont typeface="+mj-lt"/>
              <a:buAutoNum type="arabicPeriod"/>
            </a:pPr>
            <a:r>
              <a:rPr lang="en-GB" sz="2500" b="1" dirty="0">
                <a:latin typeface="Calibri Light" panose="020F0302020204030204" pitchFamily="34" charset="0"/>
              </a:rPr>
              <a:t>Engaging others through Shared Meaning- </a:t>
            </a:r>
            <a:r>
              <a:rPr lang="en-GB" sz="2500" dirty="0">
                <a:latin typeface="Calibri Light" panose="020F0302020204030204" pitchFamily="34" charset="0"/>
              </a:rPr>
              <a:t>an ability to build culture and community in an organization.</a:t>
            </a:r>
          </a:p>
          <a:p>
            <a:pPr marL="800100" lvl="1" indent="-457200">
              <a:buFont typeface="+mj-lt"/>
              <a:buAutoNum type="arabicPeriod"/>
            </a:pPr>
            <a:r>
              <a:rPr lang="en-GB" sz="2500" b="1" dirty="0">
                <a:latin typeface="Calibri Light" panose="020F0302020204030204" pitchFamily="34" charset="0"/>
              </a:rPr>
              <a:t>Voice</a:t>
            </a:r>
            <a:r>
              <a:rPr lang="en-GB" sz="2500" dirty="0">
                <a:latin typeface="Calibri Light" panose="020F0302020204030204" pitchFamily="34" charset="0"/>
              </a:rPr>
              <a:t>- a distinctive and  compelling sense of conviction, or voice driven from a strong set of values.</a:t>
            </a:r>
          </a:p>
          <a:p>
            <a:pPr marL="800100" lvl="1" indent="-457200">
              <a:buFont typeface="+mj-lt"/>
              <a:buAutoNum type="arabicPeriod"/>
            </a:pPr>
            <a:r>
              <a:rPr lang="en-GB" sz="2500" b="1" dirty="0">
                <a:latin typeface="Calibri Light" panose="020F0302020204030204" pitchFamily="34" charset="0"/>
              </a:rPr>
              <a:t>Purpose-</a:t>
            </a:r>
            <a:r>
              <a:rPr lang="en-GB" sz="2500" dirty="0">
                <a:latin typeface="Calibri Light" panose="020F0302020204030204" pitchFamily="34" charset="0"/>
              </a:rPr>
              <a:t> that purpose includes vision..</a:t>
            </a:r>
          </a:p>
          <a:p>
            <a:pPr marL="800100" lvl="1" indent="-457200">
              <a:buFont typeface="+mj-lt"/>
              <a:buAutoNum type="arabicPeriod"/>
            </a:pPr>
            <a:endParaRPr lang="en-GB" sz="2500" b="1" dirty="0">
              <a:latin typeface="Calibri Light" panose="020F0302020204030204" pitchFamily="34" charset="0"/>
            </a:endParaRPr>
          </a:p>
          <a:p>
            <a:r>
              <a:rPr lang="en-GB" sz="2800" b="1" dirty="0">
                <a:latin typeface="Calibri Light" panose="020F0302020204030204" pitchFamily="34" charset="0"/>
              </a:rPr>
              <a:t>The Commonality of Crucibles</a:t>
            </a:r>
          </a:p>
          <a:p>
            <a:pPr lvl="1">
              <a:buFont typeface="Courier New" panose="02070309020205020404" pitchFamily="49" charset="0"/>
              <a:buChar char="o"/>
            </a:pPr>
            <a:r>
              <a:rPr lang="en-GB" sz="2500" b="1" dirty="0">
                <a:latin typeface="Calibri Light" panose="020F0302020204030204" pitchFamily="34" charset="0"/>
              </a:rPr>
              <a:t> Crucibles are "intense, transformational  experiences" </a:t>
            </a:r>
            <a:r>
              <a:rPr lang="en-GB" sz="2500" dirty="0">
                <a:latin typeface="Calibri Light" panose="020F0302020204030204" pitchFamily="34" charset="0"/>
              </a:rPr>
              <a:t>from which a leader changes dramatically and emerges much wiser.</a:t>
            </a:r>
          </a:p>
        </p:txBody>
      </p:sp>
      <p:sp>
        <p:nvSpPr>
          <p:cNvPr id="4" name="Footer Placeholder 3"/>
          <p:cNvSpPr>
            <a:spLocks noGrp="1"/>
          </p:cNvSpPr>
          <p:nvPr>
            <p:ph type="ftr" sz="quarter" idx="11"/>
          </p:nvPr>
        </p:nvSpPr>
        <p:spPr/>
        <p:txBody>
          <a:bodyPr/>
          <a:lstStyle/>
          <a:p>
            <a:pPr>
              <a:defRPr/>
            </a:pPr>
            <a:r>
              <a:rPr lang="en-GB">
                <a:solidFill>
                  <a:prstClr val="black">
                    <a:tint val="75000"/>
                  </a:prstClr>
                </a:solidFill>
              </a:rPr>
              <a:t>TSD60011024</a:t>
            </a:r>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16210" y="230192"/>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8541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Geeks and Geezers</a:t>
            </a:r>
          </a:p>
        </p:txBody>
      </p:sp>
      <p:sp>
        <p:nvSpPr>
          <p:cNvPr id="3" name="Text Placeholder 2"/>
          <p:cNvSpPr>
            <a:spLocks noGrp="1"/>
          </p:cNvSpPr>
          <p:nvPr>
            <p:ph type="body" idx="1"/>
          </p:nvPr>
        </p:nvSpPr>
        <p:spPr/>
        <p:txBody>
          <a:bodyPr>
            <a:normAutofit/>
          </a:bodyPr>
          <a:lstStyle/>
          <a:p>
            <a:r>
              <a:rPr lang="en-GB" sz="3200" dirty="0"/>
              <a:t>Geeks often:-</a:t>
            </a:r>
          </a:p>
        </p:txBody>
      </p:sp>
      <p:sp>
        <p:nvSpPr>
          <p:cNvPr id="4" name="Content Placeholder 3"/>
          <p:cNvSpPr>
            <a:spLocks noGrp="1"/>
          </p:cNvSpPr>
          <p:nvPr>
            <p:ph sz="half" idx="2"/>
          </p:nvPr>
        </p:nvSpPr>
        <p:spPr/>
        <p:txBody>
          <a:bodyPr>
            <a:noAutofit/>
          </a:bodyPr>
          <a:lstStyle/>
          <a:p>
            <a:r>
              <a:rPr lang="en-GB" sz="1800" dirty="0"/>
              <a:t>Are committed to making a life, not just a living;</a:t>
            </a:r>
          </a:p>
          <a:p>
            <a:r>
              <a:rPr lang="en-GB" sz="1800" dirty="0"/>
              <a:t>View team-building, engagement, and partnerships as essential to leadership;</a:t>
            </a:r>
          </a:p>
          <a:p>
            <a:r>
              <a:rPr lang="en-GB" sz="1800" dirty="0"/>
              <a:t>Recognize that with diversity come new perspectives, ideas, and insights;</a:t>
            </a:r>
          </a:p>
          <a:p>
            <a:r>
              <a:rPr lang="en-GB" sz="1800" dirty="0"/>
              <a:t>Desire and believe that they can better the world;</a:t>
            </a:r>
          </a:p>
          <a:p>
            <a:r>
              <a:rPr lang="en-GB" sz="1800" dirty="0"/>
              <a:t>Are experimental and entrepreneurial, less loyal to employers;</a:t>
            </a:r>
          </a:p>
          <a:p>
            <a:r>
              <a:rPr lang="en-GB" sz="1800" dirty="0"/>
              <a:t>Learn through both traditional and experiential means;</a:t>
            </a:r>
          </a:p>
          <a:p>
            <a:r>
              <a:rPr lang="en-GB" sz="1800" dirty="0"/>
              <a:t>Are more secure with insecurity and change;</a:t>
            </a:r>
          </a:p>
          <a:p>
            <a:r>
              <a:rPr lang="en-GB" sz="1800" dirty="0"/>
              <a:t>Have multiple careers, thanks in part to longer life expectancy.</a:t>
            </a:r>
          </a:p>
        </p:txBody>
      </p:sp>
      <p:sp>
        <p:nvSpPr>
          <p:cNvPr id="5" name="Text Placeholder 4"/>
          <p:cNvSpPr>
            <a:spLocks noGrp="1"/>
          </p:cNvSpPr>
          <p:nvPr>
            <p:ph type="body" sz="quarter" idx="3"/>
          </p:nvPr>
        </p:nvSpPr>
        <p:spPr/>
        <p:txBody>
          <a:bodyPr>
            <a:normAutofit/>
          </a:bodyPr>
          <a:lstStyle/>
          <a:p>
            <a:r>
              <a:rPr lang="en-GB" sz="3200" dirty="0"/>
              <a:t>Geezers often:-</a:t>
            </a:r>
          </a:p>
        </p:txBody>
      </p:sp>
      <p:sp>
        <p:nvSpPr>
          <p:cNvPr id="6" name="Content Placeholder 5"/>
          <p:cNvSpPr>
            <a:spLocks noGrp="1"/>
          </p:cNvSpPr>
          <p:nvPr>
            <p:ph sz="quarter" idx="4"/>
          </p:nvPr>
        </p:nvSpPr>
        <p:spPr/>
        <p:txBody>
          <a:bodyPr>
            <a:normAutofit/>
          </a:bodyPr>
          <a:lstStyle/>
          <a:p>
            <a:r>
              <a:rPr lang="en-GB" sz="1800" dirty="0"/>
              <a:t>Have had only one to three jobs in their careers;</a:t>
            </a:r>
          </a:p>
          <a:p>
            <a:r>
              <a:rPr lang="en-GB" sz="1800" dirty="0"/>
              <a:t>Consider their work a vital part of their "social identity;"</a:t>
            </a:r>
          </a:p>
          <a:p>
            <a:r>
              <a:rPr lang="en-GB" sz="1800" dirty="0"/>
              <a:t>Have not generally recognized the value of diversity until late in their careers;</a:t>
            </a:r>
          </a:p>
          <a:p>
            <a:r>
              <a:rPr lang="en-GB" sz="1800" dirty="0"/>
              <a:t>Consider "paying your dues" essential;</a:t>
            </a:r>
          </a:p>
          <a:p>
            <a:r>
              <a:rPr lang="en-GB" sz="1800" dirty="0"/>
              <a:t>Learn in traditional ways such as reading and classrooms;</a:t>
            </a:r>
          </a:p>
          <a:p>
            <a:r>
              <a:rPr lang="en-GB" sz="1800" dirty="0"/>
              <a:t>Are unfamiliar with the pressures of two-career families</a:t>
            </a:r>
          </a:p>
          <a:p>
            <a:endParaRPr lang="en-GB" dirty="0"/>
          </a:p>
        </p:txBody>
      </p:sp>
      <p:sp>
        <p:nvSpPr>
          <p:cNvPr id="7" name="Footer Placeholder 6"/>
          <p:cNvSpPr>
            <a:spLocks noGrp="1"/>
          </p:cNvSpPr>
          <p:nvPr>
            <p:ph type="ftr" sz="quarter" idx="11"/>
          </p:nvPr>
        </p:nvSpPr>
        <p:spPr/>
        <p:txBody>
          <a:bodyPr/>
          <a:lstStyle/>
          <a:p>
            <a:pPr>
              <a:defRPr/>
            </a:pPr>
            <a:r>
              <a:rPr lang="en-GB">
                <a:solidFill>
                  <a:prstClr val="black">
                    <a:tint val="75000"/>
                  </a:prstClr>
                </a:solidFill>
              </a:rPr>
              <a:t>TSD60011024</a:t>
            </a:r>
          </a:p>
        </p:txBody>
      </p:sp>
      <p:pic>
        <p:nvPicPr>
          <p:cNvPr id="8" name="Picture 7"/>
          <p:cNvPicPr>
            <a:picLocks noChangeAspect="1"/>
          </p:cNvPicPr>
          <p:nvPr/>
        </p:nvPicPr>
        <p:blipFill>
          <a:blip r:embed="rId3"/>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435855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dirty="0"/>
              <a:t>Leadership theories &amp; styles</a:t>
            </a: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4" name="Picture 3"/>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1211274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ltLang="en-US" dirty="0"/>
              <a:t>Leadership &amp; Power </a:t>
            </a:r>
            <a:r>
              <a:rPr lang="en-GB" altLang="en-US" sz="2000" dirty="0"/>
              <a:t>(French and Raven 1959) </a:t>
            </a:r>
          </a:p>
        </p:txBody>
      </p:sp>
      <p:sp>
        <p:nvSpPr>
          <p:cNvPr id="3" name="Content Placeholder 2"/>
          <p:cNvSpPr>
            <a:spLocks noGrp="1"/>
          </p:cNvSpPr>
          <p:nvPr>
            <p:ph idx="1"/>
          </p:nvPr>
        </p:nvSpPr>
        <p:spPr/>
        <p:txBody>
          <a:bodyPr/>
          <a:lstStyle/>
          <a:p>
            <a:r>
              <a:rPr lang="en-GB" altLang="en-US" sz="2000" b="1"/>
              <a:t>Reward power:</a:t>
            </a:r>
            <a:r>
              <a:rPr lang="en-GB" altLang="en-US" sz="2000"/>
              <a:t> ability and resources to obtain rewards for those who comply, e.g. pay, promotion, recognition, privileges.</a:t>
            </a:r>
          </a:p>
          <a:p>
            <a:r>
              <a:rPr lang="en-GB" altLang="en-US" sz="2000" b="1"/>
              <a:t>Coercive power:</a:t>
            </a:r>
            <a:r>
              <a:rPr lang="en-GB" altLang="en-US" sz="2000"/>
              <a:t> ability to punish or to bring about undesirable outcomes, e.g. withholding pay rises &amp; promotion, withdrawing friendship, formal reprimands</a:t>
            </a:r>
          </a:p>
          <a:p>
            <a:r>
              <a:rPr lang="en-GB" altLang="en-US" sz="2000" b="1"/>
              <a:t>Legitimate power:</a:t>
            </a:r>
            <a:r>
              <a:rPr lang="en-GB" altLang="en-US" sz="2000"/>
              <a:t> the right to exercise power because of leader's position in the organisation</a:t>
            </a:r>
          </a:p>
          <a:p>
            <a:r>
              <a:rPr lang="en-GB" altLang="en-US" sz="2000" b="1"/>
              <a:t>Referent power:</a:t>
            </a:r>
            <a:r>
              <a:rPr lang="en-GB" altLang="en-US" sz="2000"/>
              <a:t> subordinate's identification with the leader because of attractiveness, reputation, or charisma. Etzioni (1961) refers to this a “personal power” </a:t>
            </a:r>
          </a:p>
          <a:p>
            <a:r>
              <a:rPr lang="en-GB" altLang="en-US" sz="2000" b="1"/>
              <a:t>Expert power:</a:t>
            </a:r>
            <a:r>
              <a:rPr lang="en-GB" altLang="en-US" sz="2000"/>
              <a:t> competence, special knowledge or expertise in a given area. Expert power is normally limited to narrow, well-defined areas or specialisms</a:t>
            </a:r>
          </a:p>
          <a:p>
            <a:endParaRPr lang="en-GB" altLang="en-US"/>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5" name="Picture 4"/>
          <p:cNvPicPr>
            <a:picLocks noChangeAspect="1"/>
          </p:cNvPicPr>
          <p:nvPr/>
        </p:nvPicPr>
        <p:blipFill>
          <a:blip r:embed="rId3"/>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18942584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52625" y="642939"/>
            <a:ext cx="8077200" cy="1311275"/>
          </a:xfrm>
        </p:spPr>
        <p:txBody>
          <a:bodyPr/>
          <a:lstStyle/>
          <a:p>
            <a:r>
              <a:rPr lang="en-GB" altLang="en-US" sz="3600" b="1"/>
              <a:t>Blake Mouton Managerial Grid</a:t>
            </a:r>
            <a:br>
              <a:rPr lang="en-GB" altLang="en-US" b="1"/>
            </a:br>
            <a:endParaRPr lang="en-GB" altLang="en-US"/>
          </a:p>
        </p:txBody>
      </p:sp>
      <p:pic>
        <p:nvPicPr>
          <p:cNvPr id="13315" name="Picture 5" descr="http://www.mindtools.com/media/Diagrams/BlakeMoutonGr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4251" y="1928814"/>
            <a:ext cx="4786313" cy="472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5" name="Picture 4"/>
          <p:cNvPicPr>
            <a:picLocks noChangeAspect="1"/>
          </p:cNvPicPr>
          <p:nvPr/>
        </p:nvPicPr>
        <p:blipFill>
          <a:blip r:embed="rId4"/>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2143867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sz="3600" b="1"/>
              <a:t>Blake Mouton Managerial Grid</a:t>
            </a:r>
            <a:endParaRPr lang="en-GB" altLang="en-US" sz="3600"/>
          </a:p>
        </p:txBody>
      </p:sp>
      <p:sp>
        <p:nvSpPr>
          <p:cNvPr id="3" name="Content Placeholder 2"/>
          <p:cNvSpPr>
            <a:spLocks noGrp="1"/>
          </p:cNvSpPr>
          <p:nvPr>
            <p:ph sz="half" idx="1"/>
          </p:nvPr>
        </p:nvSpPr>
        <p:spPr>
          <a:xfrm>
            <a:off x="1881188" y="1928813"/>
            <a:ext cx="3962400" cy="4495800"/>
          </a:xfrm>
        </p:spPr>
        <p:txBody>
          <a:bodyPr/>
          <a:lstStyle/>
          <a:p>
            <a:r>
              <a:rPr lang="en-GB" altLang="en-US" sz="2000" b="1"/>
              <a:t>Team Leadership</a:t>
            </a:r>
            <a:r>
              <a:rPr lang="en-GB" altLang="en-US" sz="2000"/>
              <a:t> - High Production/High People</a:t>
            </a:r>
          </a:p>
          <a:p>
            <a:r>
              <a:rPr lang="en-GB" altLang="en-US" sz="2000" b="1"/>
              <a:t>Middle-of-the-Road Leadership - </a:t>
            </a:r>
            <a:r>
              <a:rPr lang="en-GB" altLang="en-US" sz="2000"/>
              <a:t>Medium Production/Medium People</a:t>
            </a:r>
          </a:p>
          <a:p>
            <a:r>
              <a:rPr lang="en-GB" altLang="en-US" sz="2000" b="1"/>
              <a:t>Impoverished Leadership</a:t>
            </a:r>
            <a:r>
              <a:rPr lang="en-GB" altLang="en-US" sz="2000"/>
              <a:t> - Low Production/ Low People</a:t>
            </a:r>
          </a:p>
          <a:p>
            <a:r>
              <a:rPr lang="en-GB" altLang="en-US" sz="2000" b="1"/>
              <a:t>Produce or Perish Leadership</a:t>
            </a:r>
            <a:r>
              <a:rPr lang="en-GB" altLang="en-US" sz="2000"/>
              <a:t> - High Production/Low People</a:t>
            </a:r>
          </a:p>
          <a:p>
            <a:r>
              <a:rPr lang="en-GB" altLang="en-US" sz="2000" b="1"/>
              <a:t>Country Club Leadership</a:t>
            </a:r>
            <a:r>
              <a:rPr lang="en-GB" altLang="en-US" sz="2000"/>
              <a:t> - High People/Low Production</a:t>
            </a:r>
          </a:p>
          <a:p>
            <a:endParaRPr lang="en-GB" altLang="en-US"/>
          </a:p>
        </p:txBody>
      </p:sp>
      <p:pic>
        <p:nvPicPr>
          <p:cNvPr id="14340" name="Content Placeholder 4" descr="http://www.mindtools.com/media/Diagrams/BlakeMoutonGrid.jpg"/>
          <p:cNvPicPr>
            <a:picLocks noGrp="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015163" y="1814513"/>
            <a:ext cx="3514725" cy="3457575"/>
          </a:xfrm>
        </p:spPr>
      </p:pic>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6" name="Picture 5"/>
          <p:cNvPicPr>
            <a:picLocks noChangeAspect="1"/>
          </p:cNvPicPr>
          <p:nvPr/>
        </p:nvPicPr>
        <p:blipFill>
          <a:blip r:embed="rId3"/>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103399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Rot="1" noChangeArrowheads="1"/>
          </p:cNvSpPr>
          <p:nvPr>
            <p:ph type="title"/>
          </p:nvPr>
        </p:nvSpPr>
        <p:spPr/>
        <p:txBody>
          <a:bodyPr/>
          <a:lstStyle/>
          <a:p>
            <a:r>
              <a:rPr lang="en-GB" altLang="en-US"/>
              <a:t>Leadership</a:t>
            </a:r>
          </a:p>
        </p:txBody>
      </p:sp>
      <p:sp>
        <p:nvSpPr>
          <p:cNvPr id="15363" name="Rectangle 5"/>
          <p:cNvSpPr>
            <a:spLocks noGrp="1" noRot="1" noChangeArrowheads="1"/>
          </p:cNvSpPr>
          <p:nvPr>
            <p:ph idx="1"/>
          </p:nvPr>
        </p:nvSpPr>
        <p:spPr>
          <a:xfrm>
            <a:off x="1825625" y="2205039"/>
            <a:ext cx="8540750" cy="3894137"/>
          </a:xfrm>
        </p:spPr>
        <p:txBody>
          <a:bodyPr/>
          <a:lstStyle/>
          <a:p>
            <a:pPr>
              <a:buFont typeface="Wingdings" panose="05000000000000000000" pitchFamily="2" charset="2"/>
              <a:buNone/>
            </a:pPr>
            <a:endParaRPr lang="en-GB" altLang="en-US" b="1"/>
          </a:p>
          <a:p>
            <a:endParaRPr lang="en-GB" altLang="en-US"/>
          </a:p>
          <a:p>
            <a:endParaRPr lang="en-GB" altLang="en-US"/>
          </a:p>
          <a:p>
            <a:pPr>
              <a:buFont typeface="Wingdings" panose="05000000000000000000" pitchFamily="2" charset="2"/>
              <a:buNone/>
            </a:pPr>
            <a:endParaRPr lang="en-GB" altLang="en-US"/>
          </a:p>
          <a:p>
            <a:endParaRPr lang="en-GB" altLang="en-US"/>
          </a:p>
        </p:txBody>
      </p:sp>
      <p:sp>
        <p:nvSpPr>
          <p:cNvPr id="2054" name="Text Box 6"/>
          <p:cNvSpPr txBox="1">
            <a:spLocks noChangeArrowheads="1"/>
          </p:cNvSpPr>
          <p:nvPr/>
        </p:nvSpPr>
        <p:spPr bwMode="auto">
          <a:xfrm>
            <a:off x="2208214" y="1412876"/>
            <a:ext cx="7775575" cy="177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4000" b="1">
                <a:solidFill>
                  <a:srgbClr val="0563C1"/>
                </a:solidFill>
              </a:rPr>
              <a:t>Trait Theory</a:t>
            </a:r>
          </a:p>
          <a:p>
            <a:pPr fontAlgn="base">
              <a:spcBef>
                <a:spcPct val="50000"/>
              </a:spcBef>
              <a:spcAft>
                <a:spcPct val="0"/>
              </a:spcAft>
            </a:pPr>
            <a:r>
              <a:rPr lang="en-GB" altLang="en-US" sz="2800" b="1" i="1">
                <a:solidFill>
                  <a:prstClr val="black"/>
                </a:solidFill>
              </a:rPr>
              <a:t>(The belief that leaders develop from their own personal qualities)</a:t>
            </a:r>
          </a:p>
        </p:txBody>
      </p:sp>
      <p:sp>
        <p:nvSpPr>
          <p:cNvPr id="2055" name="Text Box 7"/>
          <p:cNvSpPr txBox="1">
            <a:spLocks noChangeArrowheads="1"/>
          </p:cNvSpPr>
          <p:nvPr/>
        </p:nvSpPr>
        <p:spPr bwMode="auto">
          <a:xfrm>
            <a:off x="1524000" y="3573463"/>
            <a:ext cx="9144000" cy="277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fontAlgn="base">
              <a:spcBef>
                <a:spcPct val="50000"/>
              </a:spcBef>
              <a:spcAft>
                <a:spcPct val="0"/>
              </a:spcAft>
            </a:pPr>
            <a:r>
              <a:rPr lang="en-GB" altLang="en-US" sz="3200">
                <a:solidFill>
                  <a:srgbClr val="0563C1"/>
                </a:solidFill>
              </a:rPr>
              <a:t>Mother Teresa            Mahatma Gandhi</a:t>
            </a:r>
          </a:p>
          <a:p>
            <a:pPr algn="ctr" fontAlgn="base">
              <a:spcBef>
                <a:spcPct val="50000"/>
              </a:spcBef>
              <a:spcAft>
                <a:spcPct val="0"/>
              </a:spcAft>
            </a:pPr>
            <a:r>
              <a:rPr lang="en-GB" altLang="en-US" sz="3200">
                <a:solidFill>
                  <a:srgbClr val="0563C1"/>
                </a:solidFill>
              </a:rPr>
              <a:t>Moses           Margaret Thatcher</a:t>
            </a:r>
          </a:p>
          <a:p>
            <a:pPr algn="ctr" fontAlgn="base">
              <a:spcBef>
                <a:spcPct val="50000"/>
              </a:spcBef>
              <a:spcAft>
                <a:spcPct val="0"/>
              </a:spcAft>
            </a:pPr>
            <a:r>
              <a:rPr lang="en-GB" altLang="en-US" sz="3200">
                <a:solidFill>
                  <a:srgbClr val="0563C1"/>
                </a:solidFill>
              </a:rPr>
              <a:t>Bill Gates</a:t>
            </a:r>
          </a:p>
          <a:p>
            <a:pPr fontAlgn="base">
              <a:spcBef>
                <a:spcPct val="50000"/>
              </a:spcBef>
              <a:spcAft>
                <a:spcPct val="0"/>
              </a:spcAft>
            </a:pPr>
            <a:endParaRPr lang="en-GB" altLang="en-US" sz="3200">
              <a:solidFill>
                <a:srgbClr val="0563C1"/>
              </a:solidFill>
            </a:endParaRP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7" name="Picture 6"/>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19842428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5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4" grpId="0"/>
      <p:bldP spid="205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p:txBody>
          <a:bodyPr/>
          <a:lstStyle/>
          <a:p>
            <a:r>
              <a:rPr lang="en-GB" altLang="en-US"/>
              <a:t>Leadership</a:t>
            </a:r>
          </a:p>
        </p:txBody>
      </p:sp>
      <p:sp>
        <p:nvSpPr>
          <p:cNvPr id="50179" name="Rectangle 3"/>
          <p:cNvSpPr>
            <a:spLocks noGrp="1" noRot="1" noChangeArrowheads="1"/>
          </p:cNvSpPr>
          <p:nvPr>
            <p:ph sz="half" idx="1"/>
          </p:nvPr>
        </p:nvSpPr>
        <p:spPr>
          <a:xfrm>
            <a:off x="1825626" y="2060575"/>
            <a:ext cx="4194175" cy="4038600"/>
          </a:xfrm>
        </p:spPr>
        <p:txBody>
          <a:bodyPr/>
          <a:lstStyle/>
          <a:p>
            <a:r>
              <a:rPr lang="en-GB" altLang="en-US" sz="3200"/>
              <a:t>Vision</a:t>
            </a:r>
          </a:p>
          <a:p>
            <a:r>
              <a:rPr lang="en-GB" altLang="en-US" sz="3200"/>
              <a:t>Judgement</a:t>
            </a:r>
          </a:p>
          <a:p>
            <a:r>
              <a:rPr lang="en-GB" altLang="en-US" sz="3200"/>
              <a:t>Commitment</a:t>
            </a:r>
          </a:p>
          <a:p>
            <a:r>
              <a:rPr lang="en-GB" altLang="en-US" sz="3200"/>
              <a:t>Knowledge</a:t>
            </a:r>
          </a:p>
          <a:p>
            <a:r>
              <a:rPr lang="en-GB" altLang="en-US" sz="3200"/>
              <a:t>Will-power</a:t>
            </a:r>
          </a:p>
          <a:p>
            <a:r>
              <a:rPr lang="en-GB" altLang="en-US" sz="3200"/>
              <a:t>Energy &amp; Drive</a:t>
            </a:r>
          </a:p>
          <a:p>
            <a:pPr>
              <a:buFont typeface="Wingdings" panose="05000000000000000000" pitchFamily="2" charset="2"/>
              <a:buNone/>
            </a:pPr>
            <a:endParaRPr lang="en-GB" altLang="en-US" sz="3200"/>
          </a:p>
          <a:p>
            <a:endParaRPr lang="en-GB" altLang="en-US" sz="3200"/>
          </a:p>
          <a:p>
            <a:endParaRPr lang="en-GB" altLang="en-US"/>
          </a:p>
        </p:txBody>
      </p:sp>
      <p:sp>
        <p:nvSpPr>
          <p:cNvPr id="50181" name="Rectangle 5"/>
          <p:cNvSpPr>
            <a:spLocks noGrp="1" noRot="1" noChangeArrowheads="1"/>
          </p:cNvSpPr>
          <p:nvPr>
            <p:ph sz="half" idx="2"/>
          </p:nvPr>
        </p:nvSpPr>
        <p:spPr>
          <a:xfrm>
            <a:off x="6172201" y="2060575"/>
            <a:ext cx="4194175" cy="4038600"/>
          </a:xfrm>
        </p:spPr>
        <p:txBody>
          <a:bodyPr/>
          <a:lstStyle/>
          <a:p>
            <a:r>
              <a:rPr lang="en-GB" altLang="en-US" sz="3200"/>
              <a:t>Sensitivity to others</a:t>
            </a:r>
          </a:p>
          <a:p>
            <a:r>
              <a:rPr lang="en-GB" altLang="en-US" sz="3200"/>
              <a:t>Communications skills</a:t>
            </a:r>
          </a:p>
          <a:p>
            <a:r>
              <a:rPr lang="en-GB" altLang="en-US" sz="3200"/>
              <a:t>Strongly help personal beliefs </a:t>
            </a:r>
          </a:p>
          <a:p>
            <a:r>
              <a:rPr lang="en-GB" altLang="en-US" sz="3200"/>
              <a:t>Ambition</a:t>
            </a:r>
          </a:p>
          <a:p>
            <a:endParaRPr lang="en-GB" altLang="en-US" sz="3200"/>
          </a:p>
        </p:txBody>
      </p:sp>
      <p:sp>
        <p:nvSpPr>
          <p:cNvPr id="16389" name="Text Box 4"/>
          <p:cNvSpPr txBox="1">
            <a:spLocks noChangeArrowheads="1"/>
          </p:cNvSpPr>
          <p:nvPr/>
        </p:nvSpPr>
        <p:spPr bwMode="auto">
          <a:xfrm>
            <a:off x="2279651" y="1268414"/>
            <a:ext cx="77755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4000" b="1">
                <a:solidFill>
                  <a:srgbClr val="0563C1"/>
                </a:solidFill>
              </a:rPr>
              <a:t>Trait Theory</a:t>
            </a: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7" name="Picture 6"/>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8958240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7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7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017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0179">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0181">
                                            <p:txEl>
                                              <p:pRg st="0" end="0"/>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0181">
                                            <p:txEl>
                                              <p:pRg st="1" end="1"/>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0181">
                                            <p:txEl>
                                              <p:pRg st="2" end="2"/>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018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P spid="5018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rrowheads="1"/>
          </p:cNvSpPr>
          <p:nvPr>
            <p:ph type="title"/>
          </p:nvPr>
        </p:nvSpPr>
        <p:spPr/>
        <p:txBody>
          <a:bodyPr/>
          <a:lstStyle/>
          <a:p>
            <a:r>
              <a:rPr lang="en-GB" altLang="en-US"/>
              <a:t>Leadership Styles</a:t>
            </a:r>
          </a:p>
        </p:txBody>
      </p:sp>
      <p:sp>
        <p:nvSpPr>
          <p:cNvPr id="17411" name="Rectangle 3"/>
          <p:cNvSpPr>
            <a:spLocks noGrp="1" noRot="1" noChangeArrowheads="1"/>
          </p:cNvSpPr>
          <p:nvPr>
            <p:ph idx="1"/>
          </p:nvPr>
        </p:nvSpPr>
        <p:spPr>
          <a:xfrm>
            <a:off x="1825625" y="2205039"/>
            <a:ext cx="8540750" cy="3894137"/>
          </a:xfrm>
        </p:spPr>
        <p:txBody>
          <a:bodyPr/>
          <a:lstStyle/>
          <a:p>
            <a:pPr>
              <a:buFont typeface="Wingdings" panose="05000000000000000000" pitchFamily="2" charset="2"/>
              <a:buNone/>
            </a:pPr>
            <a:endParaRPr lang="en-GB" altLang="en-US" b="1"/>
          </a:p>
          <a:p>
            <a:endParaRPr lang="en-GB" altLang="en-US"/>
          </a:p>
          <a:p>
            <a:endParaRPr lang="en-GB" altLang="en-US"/>
          </a:p>
          <a:p>
            <a:pPr>
              <a:buFont typeface="Wingdings" panose="05000000000000000000" pitchFamily="2" charset="2"/>
              <a:buNone/>
            </a:pPr>
            <a:endParaRPr lang="en-GB" altLang="en-US"/>
          </a:p>
          <a:p>
            <a:endParaRPr lang="en-GB" altLang="en-US"/>
          </a:p>
        </p:txBody>
      </p:sp>
      <p:sp>
        <p:nvSpPr>
          <p:cNvPr id="49156" name="Text Box 4"/>
          <p:cNvSpPr txBox="1">
            <a:spLocks noChangeArrowheads="1"/>
          </p:cNvSpPr>
          <p:nvPr/>
        </p:nvSpPr>
        <p:spPr bwMode="auto">
          <a:xfrm>
            <a:off x="2208214" y="1989139"/>
            <a:ext cx="77755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4000" b="1">
                <a:solidFill>
                  <a:prstClr val="black"/>
                </a:solidFill>
              </a:rPr>
              <a:t>Autocratic</a:t>
            </a:r>
          </a:p>
        </p:txBody>
      </p:sp>
      <p:sp>
        <p:nvSpPr>
          <p:cNvPr id="49159" name="Text Box 7"/>
          <p:cNvSpPr txBox="1">
            <a:spLocks noChangeArrowheads="1"/>
          </p:cNvSpPr>
          <p:nvPr/>
        </p:nvSpPr>
        <p:spPr bwMode="auto">
          <a:xfrm>
            <a:off x="2208214" y="3068639"/>
            <a:ext cx="77755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4000" b="1">
                <a:solidFill>
                  <a:prstClr val="black"/>
                </a:solidFill>
              </a:rPr>
              <a:t>Democratic</a:t>
            </a:r>
          </a:p>
        </p:txBody>
      </p:sp>
      <p:sp>
        <p:nvSpPr>
          <p:cNvPr id="49160" name="Text Box 8"/>
          <p:cNvSpPr txBox="1">
            <a:spLocks noChangeArrowheads="1"/>
          </p:cNvSpPr>
          <p:nvPr/>
        </p:nvSpPr>
        <p:spPr bwMode="auto">
          <a:xfrm>
            <a:off x="2351089" y="4149726"/>
            <a:ext cx="77755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4000" b="1">
                <a:solidFill>
                  <a:prstClr val="black"/>
                </a:solidFill>
              </a:rPr>
              <a:t>Laissez-faire</a:t>
            </a:r>
          </a:p>
        </p:txBody>
      </p:sp>
      <p:sp>
        <p:nvSpPr>
          <p:cNvPr id="49161" name="Text Box 9"/>
          <p:cNvSpPr txBox="1">
            <a:spLocks noChangeArrowheads="1"/>
          </p:cNvSpPr>
          <p:nvPr/>
        </p:nvSpPr>
        <p:spPr bwMode="auto">
          <a:xfrm>
            <a:off x="2351089" y="5157789"/>
            <a:ext cx="77755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4000" b="1" i="1">
                <a:solidFill>
                  <a:prstClr val="black"/>
                </a:solidFill>
              </a:rPr>
              <a:t>Paternalistic</a:t>
            </a: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9" name="Picture 8"/>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1061693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6"/>
                                        </p:tgtEl>
                                        <p:attrNameLst>
                                          <p:attrName>style.visibility</p:attrName>
                                        </p:attrNameLst>
                                      </p:cBhvr>
                                      <p:to>
                                        <p:strVal val="visible"/>
                                      </p:to>
                                    </p:set>
                                  </p:childTnLst>
                                  <p:subTnLst>
                                    <p:animClr clrSpc="rgb" dir="cw">
                                      <p:cBhvr override="childStyle">
                                        <p:cTn dur="1" fill="hold" display="0" masterRel="nextClick" afterEffect="1"/>
                                        <p:tgtEl>
                                          <p:spTgt spid="49156"/>
                                        </p:tgtEl>
                                        <p:attrNameLst>
                                          <p:attrName>ppt_c</p:attrName>
                                        </p:attrNameLst>
                                      </p:cBhvr>
                                      <p:to>
                                        <a:schemeClr val="tx2"/>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9"/>
                                        </p:tgtEl>
                                        <p:attrNameLst>
                                          <p:attrName>style.visibility</p:attrName>
                                        </p:attrNameLst>
                                      </p:cBhvr>
                                      <p:to>
                                        <p:strVal val="visible"/>
                                      </p:to>
                                    </p:set>
                                  </p:childTnLst>
                                  <p:subTnLst>
                                    <p:animClr clrSpc="rgb" dir="cw">
                                      <p:cBhvr override="childStyle">
                                        <p:cTn dur="1" fill="hold" display="0" masterRel="nextClick" afterEffect="1"/>
                                        <p:tgtEl>
                                          <p:spTgt spid="49159"/>
                                        </p:tgtEl>
                                        <p:attrNameLst>
                                          <p:attrName>ppt_c</p:attrName>
                                        </p:attrNameLst>
                                      </p:cBhvr>
                                      <p:to>
                                        <a:schemeClr val="tx2"/>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9160"/>
                                        </p:tgtEl>
                                        <p:attrNameLst>
                                          <p:attrName>style.visibility</p:attrName>
                                        </p:attrNameLst>
                                      </p:cBhvr>
                                      <p:to>
                                        <p:strVal val="visible"/>
                                      </p:to>
                                    </p:set>
                                  </p:childTnLst>
                                  <p:subTnLst>
                                    <p:animClr clrSpc="rgb" dir="cw">
                                      <p:cBhvr override="childStyle">
                                        <p:cTn dur="1" fill="hold" display="0" masterRel="nextClick" afterEffect="1"/>
                                        <p:tgtEl>
                                          <p:spTgt spid="49160"/>
                                        </p:tgtEl>
                                        <p:attrNameLst>
                                          <p:attrName>ppt_c</p:attrName>
                                        </p:attrNameLst>
                                      </p:cBhvr>
                                      <p:to>
                                        <a:schemeClr val="tx2"/>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91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6" grpId="0"/>
      <p:bldP spid="49159" grpId="0"/>
      <p:bldP spid="49160" grpId="0"/>
      <p:bldP spid="4916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p:txBody>
          <a:bodyPr/>
          <a:lstStyle/>
          <a:p>
            <a:r>
              <a:rPr lang="en-GB" altLang="en-US"/>
              <a:t>Range of Leadership Styles</a:t>
            </a:r>
          </a:p>
        </p:txBody>
      </p:sp>
      <p:sp>
        <p:nvSpPr>
          <p:cNvPr id="18435" name="Rectangle 3"/>
          <p:cNvSpPr>
            <a:spLocks noGrp="1" noRot="1" noChangeArrowheads="1"/>
          </p:cNvSpPr>
          <p:nvPr>
            <p:ph idx="1"/>
          </p:nvPr>
        </p:nvSpPr>
        <p:spPr>
          <a:xfrm>
            <a:off x="1825625" y="2205039"/>
            <a:ext cx="8540750" cy="3894137"/>
          </a:xfrm>
        </p:spPr>
        <p:txBody>
          <a:bodyPr/>
          <a:lstStyle/>
          <a:p>
            <a:pPr>
              <a:buFont typeface="Wingdings" panose="05000000000000000000" pitchFamily="2" charset="2"/>
              <a:buNone/>
            </a:pPr>
            <a:endParaRPr lang="en-GB" altLang="en-US" b="1"/>
          </a:p>
          <a:p>
            <a:endParaRPr lang="en-GB" altLang="en-US"/>
          </a:p>
          <a:p>
            <a:endParaRPr lang="en-GB" altLang="en-US"/>
          </a:p>
          <a:p>
            <a:pPr>
              <a:buFont typeface="Wingdings" panose="05000000000000000000" pitchFamily="2" charset="2"/>
              <a:buNone/>
            </a:pPr>
            <a:endParaRPr lang="en-GB" altLang="en-US"/>
          </a:p>
          <a:p>
            <a:endParaRPr lang="en-GB" altLang="en-US"/>
          </a:p>
        </p:txBody>
      </p:sp>
      <p:sp>
        <p:nvSpPr>
          <p:cNvPr id="18436" name="Rectangle 7"/>
          <p:cNvSpPr>
            <a:spLocks noChangeArrowheads="1"/>
          </p:cNvSpPr>
          <p:nvPr/>
        </p:nvSpPr>
        <p:spPr bwMode="auto">
          <a:xfrm>
            <a:off x="2927351" y="2349500"/>
            <a:ext cx="6264275" cy="2808288"/>
          </a:xfrm>
          <a:prstGeom prst="rect">
            <a:avLst/>
          </a:prstGeom>
          <a:solidFill>
            <a:schemeClr val="accent1"/>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18437" name="Line 8"/>
          <p:cNvSpPr>
            <a:spLocks noChangeShapeType="1"/>
          </p:cNvSpPr>
          <p:nvPr/>
        </p:nvSpPr>
        <p:spPr bwMode="auto">
          <a:xfrm flipH="1">
            <a:off x="2927351" y="2636839"/>
            <a:ext cx="6264275" cy="18002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prstClr val="black"/>
              </a:solidFill>
              <a:latin typeface="Arial" panose="020B0604020202020204" pitchFamily="34" charset="0"/>
            </a:endParaRPr>
          </a:p>
        </p:txBody>
      </p:sp>
      <p:sp>
        <p:nvSpPr>
          <p:cNvPr id="18438" name="Text Box 9"/>
          <p:cNvSpPr txBox="1">
            <a:spLocks noChangeArrowheads="1"/>
          </p:cNvSpPr>
          <p:nvPr/>
        </p:nvSpPr>
        <p:spPr bwMode="auto">
          <a:xfrm>
            <a:off x="2279650" y="1773238"/>
            <a:ext cx="8388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400" b="1">
                <a:solidFill>
                  <a:srgbClr val="000000"/>
                </a:solidFill>
              </a:rPr>
              <a:t>Autocratic                     Democratic               Laissez-faire</a:t>
            </a:r>
          </a:p>
        </p:txBody>
      </p:sp>
      <p:sp>
        <p:nvSpPr>
          <p:cNvPr id="18439" name="Text Box 10"/>
          <p:cNvSpPr txBox="1">
            <a:spLocks noChangeArrowheads="1"/>
          </p:cNvSpPr>
          <p:nvPr/>
        </p:nvSpPr>
        <p:spPr bwMode="auto">
          <a:xfrm>
            <a:off x="3000375" y="2565400"/>
            <a:ext cx="43195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400" b="1">
                <a:solidFill>
                  <a:prstClr val="black"/>
                </a:solidFill>
              </a:rPr>
              <a:t>Authority held by leader</a:t>
            </a:r>
          </a:p>
        </p:txBody>
      </p:sp>
      <p:sp>
        <p:nvSpPr>
          <p:cNvPr id="18440" name="Text Box 11"/>
          <p:cNvSpPr txBox="1">
            <a:spLocks noChangeArrowheads="1"/>
          </p:cNvSpPr>
          <p:nvPr/>
        </p:nvSpPr>
        <p:spPr bwMode="auto">
          <a:xfrm>
            <a:off x="4727575" y="4221163"/>
            <a:ext cx="43195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400" b="1">
                <a:solidFill>
                  <a:prstClr val="black"/>
                </a:solidFill>
              </a:rPr>
              <a:t>Authority held by group</a:t>
            </a:r>
          </a:p>
        </p:txBody>
      </p:sp>
      <p:sp>
        <p:nvSpPr>
          <p:cNvPr id="18441" name="Text Box 12"/>
          <p:cNvSpPr txBox="1">
            <a:spLocks noChangeArrowheads="1"/>
          </p:cNvSpPr>
          <p:nvPr/>
        </p:nvSpPr>
        <p:spPr bwMode="auto">
          <a:xfrm>
            <a:off x="2711450" y="5157788"/>
            <a:ext cx="75961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400" b="1">
                <a:solidFill>
                  <a:srgbClr val="000000"/>
                </a:solidFill>
              </a:rPr>
              <a:t>Tells      Sells      Tests      Consults     Participates</a:t>
            </a:r>
          </a:p>
        </p:txBody>
      </p:sp>
      <p:sp>
        <p:nvSpPr>
          <p:cNvPr id="18442" name="Text Box 13"/>
          <p:cNvSpPr txBox="1">
            <a:spLocks noChangeArrowheads="1"/>
          </p:cNvSpPr>
          <p:nvPr/>
        </p:nvSpPr>
        <p:spPr bwMode="auto">
          <a:xfrm>
            <a:off x="6419850" y="6237288"/>
            <a:ext cx="4248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a:solidFill>
                  <a:prstClr val="black"/>
                </a:solidFill>
              </a:rPr>
              <a:t>Adair, J. Action Centred Leaderships</a:t>
            </a: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spTree>
    <p:extLst>
      <p:ext uri="{BB962C8B-B14F-4D97-AF65-F5344CB8AC3E}">
        <p14:creationId xmlns:p14="http://schemas.microsoft.com/office/powerpoint/2010/main" val="19760653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a:t>Leadership Styles</a:t>
            </a:r>
          </a:p>
        </p:txBody>
      </p:sp>
      <p:sp>
        <p:nvSpPr>
          <p:cNvPr id="19459" name="Content Placeholder 2"/>
          <p:cNvSpPr>
            <a:spLocks noGrp="1"/>
          </p:cNvSpPr>
          <p:nvPr>
            <p:ph idx="1"/>
          </p:nvPr>
        </p:nvSpPr>
        <p:spPr/>
        <p:txBody>
          <a:bodyPr/>
          <a:lstStyle/>
          <a:p>
            <a:pPr>
              <a:spcBef>
                <a:spcPct val="50000"/>
              </a:spcBef>
              <a:buFontTx/>
              <a:buNone/>
            </a:pPr>
            <a:r>
              <a:rPr lang="en-GB" altLang="en-US" sz="2400"/>
              <a:t> </a:t>
            </a:r>
            <a:r>
              <a:rPr lang="en-GB" altLang="en-US" sz="2400" b="1">
                <a:solidFill>
                  <a:schemeClr val="hlink"/>
                </a:solidFill>
              </a:rPr>
              <a:t>Autocratic</a:t>
            </a:r>
            <a:endParaRPr lang="en-GB" altLang="en-US" sz="2000" b="1">
              <a:solidFill>
                <a:schemeClr val="hlink"/>
              </a:solidFill>
            </a:endParaRPr>
          </a:p>
          <a:p>
            <a:pPr>
              <a:spcBef>
                <a:spcPct val="50000"/>
              </a:spcBef>
            </a:pPr>
            <a:r>
              <a:rPr lang="en-GB" altLang="en-US" sz="2400"/>
              <a:t>      Work-force is not encouraged to think for itself</a:t>
            </a:r>
          </a:p>
          <a:p>
            <a:pPr>
              <a:spcBef>
                <a:spcPct val="50000"/>
              </a:spcBef>
            </a:pPr>
            <a:r>
              <a:rPr lang="en-GB" altLang="en-US" sz="2400"/>
              <a:t>  	Emphasis is more on quantity than quality</a:t>
            </a:r>
          </a:p>
          <a:p>
            <a:pPr>
              <a:spcBef>
                <a:spcPct val="50000"/>
              </a:spcBef>
            </a:pPr>
            <a:r>
              <a:rPr lang="en-GB" altLang="en-US" sz="2400"/>
              <a:t>  	The leader is detached</a:t>
            </a:r>
          </a:p>
          <a:p>
            <a:pPr>
              <a:spcBef>
                <a:spcPct val="50000"/>
              </a:spcBef>
            </a:pPr>
            <a:r>
              <a:rPr lang="en-GB" altLang="en-US" sz="2400"/>
              <a:t>  	Decisions are made on the opinions of one person</a:t>
            </a:r>
          </a:p>
          <a:p>
            <a:pPr>
              <a:spcBef>
                <a:spcPct val="50000"/>
              </a:spcBef>
            </a:pPr>
            <a:r>
              <a:rPr lang="en-GB" altLang="en-US" sz="2400"/>
              <a:t>  	Leader insists on every decision going through                              	him/her</a:t>
            </a:r>
          </a:p>
          <a:p>
            <a:pPr>
              <a:spcBef>
                <a:spcPct val="50000"/>
              </a:spcBef>
            </a:pPr>
            <a:r>
              <a:rPr lang="en-GB" altLang="en-US" sz="2400"/>
              <a:t>  	Groups not responsible for actions</a:t>
            </a:r>
          </a:p>
          <a:p>
            <a:pPr>
              <a:spcBef>
                <a:spcPct val="50000"/>
              </a:spcBef>
            </a:pPr>
            <a:r>
              <a:rPr lang="en-GB" altLang="en-US" sz="2400"/>
              <a:t>  	Decisions can be made quickly</a:t>
            </a: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5" name="Picture 4"/>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895198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altLang="en-US"/>
              <a:t>Leadership Styles</a:t>
            </a:r>
          </a:p>
        </p:txBody>
      </p:sp>
      <p:sp>
        <p:nvSpPr>
          <p:cNvPr id="20483" name="Rectangle 3"/>
          <p:cNvSpPr>
            <a:spLocks noGrp="1" noRot="1" noChangeArrowheads="1"/>
          </p:cNvSpPr>
          <p:nvPr>
            <p:ph idx="1"/>
          </p:nvPr>
        </p:nvSpPr>
        <p:spPr>
          <a:xfrm>
            <a:off x="1825625" y="2205039"/>
            <a:ext cx="8540750" cy="3894137"/>
          </a:xfrm>
        </p:spPr>
        <p:txBody>
          <a:bodyPr/>
          <a:lstStyle/>
          <a:p>
            <a:pPr>
              <a:buFont typeface="Wingdings" panose="05000000000000000000" pitchFamily="2" charset="2"/>
              <a:buNone/>
            </a:pPr>
            <a:endParaRPr lang="en-GB" altLang="en-US" b="1"/>
          </a:p>
          <a:p>
            <a:endParaRPr lang="en-GB" altLang="en-US"/>
          </a:p>
          <a:p>
            <a:endParaRPr lang="en-GB" altLang="en-US"/>
          </a:p>
          <a:p>
            <a:pPr>
              <a:buFont typeface="Wingdings" panose="05000000000000000000" pitchFamily="2" charset="2"/>
              <a:buNone/>
            </a:pPr>
            <a:endParaRPr lang="en-GB" altLang="en-US"/>
          </a:p>
          <a:p>
            <a:endParaRPr lang="en-GB" altLang="en-US"/>
          </a:p>
        </p:txBody>
      </p:sp>
      <p:sp>
        <p:nvSpPr>
          <p:cNvPr id="54277" name="Text Box 5"/>
          <p:cNvSpPr txBox="1">
            <a:spLocks noChangeArrowheads="1"/>
          </p:cNvSpPr>
          <p:nvPr/>
        </p:nvSpPr>
        <p:spPr bwMode="auto">
          <a:xfrm>
            <a:off x="1847850" y="1268413"/>
            <a:ext cx="8820150" cy="570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3200" b="1">
                <a:solidFill>
                  <a:srgbClr val="0563C1"/>
                </a:solidFill>
              </a:rPr>
              <a:t>Democratic</a:t>
            </a:r>
            <a:endParaRPr lang="en-GB" altLang="en-US" sz="2800" b="1">
              <a:solidFill>
                <a:srgbClr val="0563C1"/>
              </a:solidFill>
            </a:endParaRPr>
          </a:p>
          <a:p>
            <a:pPr fontAlgn="base">
              <a:spcBef>
                <a:spcPct val="50000"/>
              </a:spcBef>
              <a:spcAft>
                <a:spcPct val="0"/>
              </a:spcAft>
              <a:buFontTx/>
              <a:buChar char="•"/>
            </a:pPr>
            <a:r>
              <a:rPr lang="en-GB" altLang="en-US" sz="2800">
                <a:solidFill>
                  <a:prstClr val="black"/>
                </a:solidFill>
              </a:rPr>
              <a:t>  	Opinions listened to, although not always  	considered in the final decision</a:t>
            </a:r>
          </a:p>
          <a:p>
            <a:pPr fontAlgn="base">
              <a:spcBef>
                <a:spcPct val="50000"/>
              </a:spcBef>
              <a:spcAft>
                <a:spcPct val="0"/>
              </a:spcAft>
              <a:buFontTx/>
              <a:buChar char="•"/>
            </a:pPr>
            <a:r>
              <a:rPr lang="en-GB" altLang="en-US" sz="2800">
                <a:solidFill>
                  <a:prstClr val="black"/>
                </a:solidFill>
              </a:rPr>
              <a:t>  	Slower decision making process</a:t>
            </a:r>
          </a:p>
          <a:p>
            <a:pPr fontAlgn="base">
              <a:spcBef>
                <a:spcPct val="50000"/>
              </a:spcBef>
              <a:spcAft>
                <a:spcPct val="0"/>
              </a:spcAft>
              <a:buFontTx/>
              <a:buChar char="•"/>
            </a:pPr>
            <a:r>
              <a:rPr lang="en-GB" altLang="en-US" sz="2800">
                <a:solidFill>
                  <a:prstClr val="black"/>
                </a:solidFill>
              </a:rPr>
              <a:t>  	Group actively involved in all aspects of the 	business and encouraged to take responsibility 	or decisions made</a:t>
            </a:r>
          </a:p>
          <a:p>
            <a:pPr fontAlgn="base">
              <a:spcBef>
                <a:spcPct val="50000"/>
              </a:spcBef>
              <a:spcAft>
                <a:spcPct val="0"/>
              </a:spcAft>
              <a:buFontTx/>
              <a:buChar char="•"/>
            </a:pPr>
            <a:r>
              <a:rPr lang="en-GB" altLang="en-US" sz="2800">
                <a:solidFill>
                  <a:prstClr val="black"/>
                </a:solidFill>
              </a:rPr>
              <a:t>  	Two-way communication is the norm</a:t>
            </a:r>
          </a:p>
          <a:p>
            <a:pPr fontAlgn="base">
              <a:spcBef>
                <a:spcPct val="50000"/>
              </a:spcBef>
              <a:spcAft>
                <a:spcPct val="0"/>
              </a:spcAft>
            </a:pPr>
            <a:endParaRPr lang="en-GB" altLang="en-US" sz="2800">
              <a:solidFill>
                <a:prstClr val="black"/>
              </a:solidFill>
            </a:endParaRPr>
          </a:p>
          <a:p>
            <a:pPr fontAlgn="base">
              <a:spcBef>
                <a:spcPct val="50000"/>
              </a:spcBef>
              <a:spcAft>
                <a:spcPct val="0"/>
              </a:spcAft>
              <a:buFontTx/>
              <a:buChar char="•"/>
            </a:pPr>
            <a:endParaRPr lang="en-GB" altLang="en-US" sz="2800">
              <a:solidFill>
                <a:prstClr val="black"/>
              </a:solidFill>
            </a:endParaRP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6" name="Picture 5"/>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3353133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7">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4277">
                                            <p:txEl>
                                              <p:pRg st="1" end="1"/>
                                            </p:txEl>
                                          </p:spTgt>
                                        </p:tgtEl>
                                        <p:attrNameLst>
                                          <p:attrName>ppt_c</p:attrName>
                                        </p:attrNameLst>
                                      </p:cBhvr>
                                      <p:to>
                                        <a:schemeClr val="tx2"/>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4277">
                                            <p:txEl>
                                              <p:pRg st="2" end="2"/>
                                            </p:txEl>
                                          </p:spTgt>
                                        </p:tgtEl>
                                        <p:attrNameLst>
                                          <p:attrName>ppt_c</p:attrName>
                                        </p:attrNameLst>
                                      </p:cBhvr>
                                      <p:to>
                                        <a:schemeClr val="tx2"/>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427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4277">
                                            <p:txEl>
                                              <p:pRg st="3" end="3"/>
                                            </p:txEl>
                                          </p:spTgt>
                                        </p:tgtEl>
                                        <p:attrNameLst>
                                          <p:attrName>ppt_c</p:attrName>
                                        </p:attrNameLst>
                                      </p:cBhvr>
                                      <p:to>
                                        <a:schemeClr val="tx2"/>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427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7" grpId="0" build="allAtOnce"/>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p:txBody>
          <a:bodyPr/>
          <a:lstStyle/>
          <a:p>
            <a:r>
              <a:rPr lang="en-GB" altLang="en-US"/>
              <a:t>Leadership Styles</a:t>
            </a:r>
          </a:p>
        </p:txBody>
      </p:sp>
      <p:sp>
        <p:nvSpPr>
          <p:cNvPr id="21507" name="Rectangle 3"/>
          <p:cNvSpPr>
            <a:spLocks noGrp="1" noRot="1" noChangeArrowheads="1"/>
          </p:cNvSpPr>
          <p:nvPr>
            <p:ph idx="1"/>
          </p:nvPr>
        </p:nvSpPr>
        <p:spPr>
          <a:xfrm>
            <a:off x="1825625" y="2205039"/>
            <a:ext cx="8540750" cy="3894137"/>
          </a:xfrm>
        </p:spPr>
        <p:txBody>
          <a:bodyPr/>
          <a:lstStyle/>
          <a:p>
            <a:pPr>
              <a:buFont typeface="Wingdings" panose="05000000000000000000" pitchFamily="2" charset="2"/>
              <a:buNone/>
            </a:pPr>
            <a:endParaRPr lang="en-GB" altLang="en-US" b="1"/>
          </a:p>
          <a:p>
            <a:endParaRPr lang="en-GB" altLang="en-US"/>
          </a:p>
          <a:p>
            <a:endParaRPr lang="en-GB" altLang="en-US"/>
          </a:p>
          <a:p>
            <a:pPr>
              <a:buFont typeface="Wingdings" panose="05000000000000000000" pitchFamily="2" charset="2"/>
              <a:buNone/>
            </a:pPr>
            <a:endParaRPr lang="en-GB" altLang="en-US"/>
          </a:p>
          <a:p>
            <a:endParaRPr lang="en-GB" altLang="en-US"/>
          </a:p>
        </p:txBody>
      </p:sp>
      <p:sp>
        <p:nvSpPr>
          <p:cNvPr id="55301" name="Text Box 5"/>
          <p:cNvSpPr txBox="1">
            <a:spLocks noChangeArrowheads="1"/>
          </p:cNvSpPr>
          <p:nvPr/>
        </p:nvSpPr>
        <p:spPr bwMode="auto">
          <a:xfrm>
            <a:off x="1847850" y="1268414"/>
            <a:ext cx="8820150" cy="592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3200" b="1">
                <a:solidFill>
                  <a:srgbClr val="0563C1"/>
                </a:solidFill>
              </a:rPr>
              <a:t>Laissez-faire</a:t>
            </a:r>
            <a:endParaRPr lang="en-GB" altLang="en-US" sz="2800" b="1">
              <a:solidFill>
                <a:srgbClr val="0563C1"/>
              </a:solidFill>
            </a:endParaRPr>
          </a:p>
          <a:p>
            <a:pPr fontAlgn="base">
              <a:spcBef>
                <a:spcPct val="50000"/>
              </a:spcBef>
              <a:spcAft>
                <a:spcPct val="0"/>
              </a:spcAft>
              <a:buFontTx/>
              <a:buChar char="•"/>
            </a:pPr>
            <a:r>
              <a:rPr lang="en-GB" altLang="en-US" sz="2800">
                <a:solidFill>
                  <a:prstClr val="black"/>
                </a:solidFill>
              </a:rPr>
              <a:t>  	Every member’s opinions taken into account 	when making decisions</a:t>
            </a:r>
          </a:p>
          <a:p>
            <a:pPr fontAlgn="base">
              <a:spcBef>
                <a:spcPct val="50000"/>
              </a:spcBef>
              <a:spcAft>
                <a:spcPct val="0"/>
              </a:spcAft>
              <a:buFontTx/>
              <a:buChar char="•"/>
            </a:pPr>
            <a:r>
              <a:rPr lang="en-GB" altLang="en-US" sz="2800">
                <a:solidFill>
                  <a:prstClr val="black"/>
                </a:solidFill>
              </a:rPr>
              <a:t>  	Very difficult to arrive at a consensus, so 	decisions take a long time to be made, but 	usually encompass all views; often a 	compromise rather than the best option results</a:t>
            </a:r>
          </a:p>
          <a:p>
            <a:pPr fontAlgn="base">
              <a:spcBef>
                <a:spcPct val="50000"/>
              </a:spcBef>
              <a:spcAft>
                <a:spcPct val="0"/>
              </a:spcAft>
              <a:buFontTx/>
              <a:buChar char="•"/>
            </a:pPr>
            <a:r>
              <a:rPr lang="en-GB" altLang="en-US" sz="2800">
                <a:solidFill>
                  <a:prstClr val="black"/>
                </a:solidFill>
              </a:rPr>
              <a:t>  	Numerous discussions and deliberations which 	add unnecessary costs to a business</a:t>
            </a:r>
          </a:p>
          <a:p>
            <a:pPr fontAlgn="base">
              <a:spcBef>
                <a:spcPct val="50000"/>
              </a:spcBef>
              <a:spcAft>
                <a:spcPct val="0"/>
              </a:spcAft>
            </a:pPr>
            <a:endParaRPr lang="en-GB" altLang="en-US" sz="2800">
              <a:solidFill>
                <a:prstClr val="black"/>
              </a:solidFill>
            </a:endParaRPr>
          </a:p>
          <a:p>
            <a:pPr fontAlgn="base">
              <a:spcBef>
                <a:spcPct val="50000"/>
              </a:spcBef>
              <a:spcAft>
                <a:spcPct val="0"/>
              </a:spcAft>
              <a:buFontTx/>
              <a:buChar char="•"/>
            </a:pPr>
            <a:endParaRPr lang="en-GB" altLang="en-US" sz="2800">
              <a:solidFill>
                <a:prstClr val="black"/>
              </a:solidFill>
            </a:endParaRP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6" name="Picture 5"/>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6137954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30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5301">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5301">
                                            <p:txEl>
                                              <p:pRg st="1" end="1"/>
                                            </p:txEl>
                                          </p:spTgt>
                                        </p:tgtEl>
                                        <p:attrNameLst>
                                          <p:attrName>ppt_c</p:attrName>
                                        </p:attrNameLst>
                                      </p:cBhvr>
                                      <p:to>
                                        <a:schemeClr val="tx2"/>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530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5301">
                                            <p:txEl>
                                              <p:pRg st="2" end="2"/>
                                            </p:txEl>
                                          </p:spTgt>
                                        </p:tgtEl>
                                        <p:attrNameLst>
                                          <p:attrName>ppt_c</p:attrName>
                                        </p:attrNameLst>
                                      </p:cBhvr>
                                      <p:to>
                                        <a:schemeClr val="tx2"/>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530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301" grpId="0" build="allAtOnce"/>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p:txBody>
          <a:bodyPr/>
          <a:lstStyle/>
          <a:p>
            <a:r>
              <a:rPr lang="en-GB" altLang="en-US"/>
              <a:t>Factors Affecting Leadership Styles</a:t>
            </a:r>
          </a:p>
        </p:txBody>
      </p:sp>
      <p:sp>
        <p:nvSpPr>
          <p:cNvPr id="22531" name="Rectangle 3"/>
          <p:cNvSpPr>
            <a:spLocks noGrp="1" noRot="1" noChangeArrowheads="1"/>
          </p:cNvSpPr>
          <p:nvPr>
            <p:ph idx="1"/>
          </p:nvPr>
        </p:nvSpPr>
        <p:spPr>
          <a:xfrm>
            <a:off x="1825625" y="2205039"/>
            <a:ext cx="8540750" cy="3894137"/>
          </a:xfrm>
        </p:spPr>
        <p:txBody>
          <a:bodyPr/>
          <a:lstStyle/>
          <a:p>
            <a:pPr>
              <a:buFont typeface="Wingdings" panose="05000000000000000000" pitchFamily="2" charset="2"/>
              <a:buNone/>
            </a:pPr>
            <a:endParaRPr lang="en-GB" altLang="en-US" b="1"/>
          </a:p>
          <a:p>
            <a:endParaRPr lang="en-GB" altLang="en-US"/>
          </a:p>
          <a:p>
            <a:endParaRPr lang="en-GB" altLang="en-US"/>
          </a:p>
          <a:p>
            <a:pPr>
              <a:buFont typeface="Wingdings" panose="05000000000000000000" pitchFamily="2" charset="2"/>
              <a:buNone/>
            </a:pPr>
            <a:endParaRPr lang="en-GB" altLang="en-US"/>
          </a:p>
          <a:p>
            <a:endParaRPr lang="en-GB" altLang="en-US"/>
          </a:p>
        </p:txBody>
      </p:sp>
      <p:sp>
        <p:nvSpPr>
          <p:cNvPr id="56324" name="Text Box 4"/>
          <p:cNvSpPr txBox="1">
            <a:spLocks noChangeArrowheads="1"/>
          </p:cNvSpPr>
          <p:nvPr/>
        </p:nvSpPr>
        <p:spPr bwMode="auto">
          <a:xfrm>
            <a:off x="1847850" y="1125538"/>
            <a:ext cx="8820150" cy="543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endParaRPr lang="en-GB" altLang="en-US" sz="2800" b="1">
              <a:solidFill>
                <a:srgbClr val="0563C1"/>
              </a:solidFill>
            </a:endParaRPr>
          </a:p>
          <a:p>
            <a:pPr fontAlgn="base">
              <a:spcBef>
                <a:spcPct val="50000"/>
              </a:spcBef>
              <a:spcAft>
                <a:spcPct val="0"/>
              </a:spcAft>
              <a:buFontTx/>
              <a:buChar char="•"/>
            </a:pPr>
            <a:r>
              <a:rPr lang="en-GB" altLang="en-US" sz="2800">
                <a:solidFill>
                  <a:prstClr val="black"/>
                </a:solidFill>
              </a:rPr>
              <a:t>  	</a:t>
            </a:r>
            <a:r>
              <a:rPr lang="en-GB" altLang="en-US" sz="2800" b="1">
                <a:solidFill>
                  <a:prstClr val="black"/>
                </a:solidFill>
              </a:rPr>
              <a:t>Preference of leader in terms of personal 	characteristics</a:t>
            </a:r>
          </a:p>
          <a:p>
            <a:pPr fontAlgn="base">
              <a:spcBef>
                <a:spcPct val="50000"/>
              </a:spcBef>
              <a:spcAft>
                <a:spcPct val="0"/>
              </a:spcAft>
              <a:buFontTx/>
              <a:buChar char="•"/>
            </a:pPr>
            <a:r>
              <a:rPr lang="en-GB" altLang="en-US" sz="2800">
                <a:solidFill>
                  <a:prstClr val="black"/>
                </a:solidFill>
              </a:rPr>
              <a:t>  	</a:t>
            </a:r>
            <a:r>
              <a:rPr lang="en-GB" altLang="en-US" sz="2800" b="1">
                <a:solidFill>
                  <a:prstClr val="black"/>
                </a:solidFill>
              </a:rPr>
              <a:t>History of business</a:t>
            </a:r>
          </a:p>
          <a:p>
            <a:pPr fontAlgn="base">
              <a:spcBef>
                <a:spcPct val="50000"/>
              </a:spcBef>
              <a:spcAft>
                <a:spcPct val="0"/>
              </a:spcAft>
              <a:buFontTx/>
              <a:buChar char="•"/>
            </a:pPr>
            <a:r>
              <a:rPr lang="en-GB" altLang="en-US" sz="2800">
                <a:solidFill>
                  <a:prstClr val="black"/>
                </a:solidFill>
              </a:rPr>
              <a:t>  	</a:t>
            </a:r>
            <a:r>
              <a:rPr lang="en-GB" altLang="en-US" sz="2800" b="1">
                <a:solidFill>
                  <a:prstClr val="black"/>
                </a:solidFill>
              </a:rPr>
              <a:t>The job / task which needs to be performed</a:t>
            </a:r>
          </a:p>
          <a:p>
            <a:pPr fontAlgn="base">
              <a:spcBef>
                <a:spcPct val="50000"/>
              </a:spcBef>
              <a:spcAft>
                <a:spcPct val="0"/>
              </a:spcAft>
              <a:buFontTx/>
              <a:buChar char="•"/>
            </a:pPr>
            <a:r>
              <a:rPr lang="en-GB" altLang="en-US" sz="2800" b="1">
                <a:solidFill>
                  <a:prstClr val="black"/>
                </a:solidFill>
              </a:rPr>
              <a:t> 	The attitude of the work force</a:t>
            </a:r>
          </a:p>
          <a:p>
            <a:pPr fontAlgn="base">
              <a:spcBef>
                <a:spcPct val="50000"/>
              </a:spcBef>
              <a:spcAft>
                <a:spcPct val="0"/>
              </a:spcAft>
              <a:buFontTx/>
              <a:buChar char="•"/>
            </a:pPr>
            <a:r>
              <a:rPr lang="en-GB" altLang="en-US" sz="2800" b="1">
                <a:solidFill>
                  <a:prstClr val="black"/>
                </a:solidFill>
              </a:rPr>
              <a:t> 	Markets in which the business operates</a:t>
            </a:r>
          </a:p>
          <a:p>
            <a:pPr fontAlgn="base">
              <a:spcBef>
                <a:spcPct val="50000"/>
              </a:spcBef>
              <a:spcAft>
                <a:spcPct val="0"/>
              </a:spcAft>
            </a:pPr>
            <a:endParaRPr lang="en-GB" altLang="en-US" sz="2800" b="1">
              <a:solidFill>
                <a:prstClr val="black"/>
              </a:solidFill>
            </a:endParaRPr>
          </a:p>
          <a:p>
            <a:pPr fontAlgn="base">
              <a:spcBef>
                <a:spcPct val="50000"/>
              </a:spcBef>
              <a:spcAft>
                <a:spcPct val="0"/>
              </a:spcAft>
              <a:buFontTx/>
              <a:buChar char="•"/>
            </a:pPr>
            <a:endParaRPr lang="en-GB" altLang="en-US" sz="2800">
              <a:solidFill>
                <a:prstClr val="black"/>
              </a:solidFill>
            </a:endParaRP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6" name="Picture 5"/>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16966253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632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6324">
                                            <p:txEl>
                                              <p:pRg st="1" end="1"/>
                                            </p:txEl>
                                          </p:spTgt>
                                        </p:tgtEl>
                                        <p:attrNameLst>
                                          <p:attrName>ppt_c</p:attrName>
                                        </p:attrNameLst>
                                      </p:cBhvr>
                                      <p:to>
                                        <a:schemeClr val="tx2"/>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32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6324">
                                            <p:txEl>
                                              <p:pRg st="2" end="2"/>
                                            </p:txEl>
                                          </p:spTgt>
                                        </p:tgtEl>
                                        <p:attrNameLst>
                                          <p:attrName>ppt_c</p:attrName>
                                        </p:attrNameLst>
                                      </p:cBhvr>
                                      <p:to>
                                        <a:schemeClr val="tx2"/>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6324">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6324">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632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4" grpId="0" build="allAtOnce"/>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rrowheads="1"/>
          </p:cNvSpPr>
          <p:nvPr>
            <p:ph type="title"/>
          </p:nvPr>
        </p:nvSpPr>
        <p:spPr/>
        <p:txBody>
          <a:bodyPr/>
          <a:lstStyle/>
          <a:p>
            <a:r>
              <a:rPr lang="en-GB" altLang="en-US"/>
              <a:t>Leadership Styles</a:t>
            </a:r>
          </a:p>
        </p:txBody>
      </p:sp>
      <p:sp>
        <p:nvSpPr>
          <p:cNvPr id="23555" name="Rectangle 3"/>
          <p:cNvSpPr>
            <a:spLocks noGrp="1" noRot="1" noChangeArrowheads="1"/>
          </p:cNvSpPr>
          <p:nvPr>
            <p:ph idx="1"/>
          </p:nvPr>
        </p:nvSpPr>
        <p:spPr>
          <a:xfrm>
            <a:off x="1825625" y="2205039"/>
            <a:ext cx="8540750" cy="3894137"/>
          </a:xfrm>
        </p:spPr>
        <p:txBody>
          <a:bodyPr/>
          <a:lstStyle/>
          <a:p>
            <a:pPr>
              <a:buFont typeface="Wingdings" panose="05000000000000000000" pitchFamily="2" charset="2"/>
              <a:buNone/>
            </a:pPr>
            <a:endParaRPr lang="en-GB" altLang="en-US" b="1"/>
          </a:p>
          <a:p>
            <a:endParaRPr lang="en-GB" altLang="en-US"/>
          </a:p>
          <a:p>
            <a:endParaRPr lang="en-GB" altLang="en-US"/>
          </a:p>
          <a:p>
            <a:pPr>
              <a:buFont typeface="Wingdings" panose="05000000000000000000" pitchFamily="2" charset="2"/>
              <a:buNone/>
            </a:pPr>
            <a:endParaRPr lang="en-GB" altLang="en-US"/>
          </a:p>
          <a:p>
            <a:endParaRPr lang="en-GB" altLang="en-US"/>
          </a:p>
        </p:txBody>
      </p:sp>
      <p:sp>
        <p:nvSpPr>
          <p:cNvPr id="57348" name="Text Box 4"/>
          <p:cNvSpPr txBox="1">
            <a:spLocks noChangeArrowheads="1"/>
          </p:cNvSpPr>
          <p:nvPr/>
        </p:nvSpPr>
        <p:spPr bwMode="auto">
          <a:xfrm>
            <a:off x="1847850" y="1268414"/>
            <a:ext cx="88201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3200" b="1">
                <a:solidFill>
                  <a:srgbClr val="0563C1"/>
                </a:solidFill>
              </a:rPr>
              <a:t>Adair – Action Centred Leadership</a:t>
            </a:r>
            <a:endParaRPr lang="en-GB" altLang="en-US" sz="2800">
              <a:solidFill>
                <a:prstClr val="black"/>
              </a:solidFill>
            </a:endParaRPr>
          </a:p>
        </p:txBody>
      </p:sp>
      <p:sp>
        <p:nvSpPr>
          <p:cNvPr id="23557" name="Oval 5"/>
          <p:cNvSpPr>
            <a:spLocks noChangeArrowheads="1"/>
          </p:cNvSpPr>
          <p:nvPr/>
        </p:nvSpPr>
        <p:spPr bwMode="auto">
          <a:xfrm>
            <a:off x="4079875" y="2565401"/>
            <a:ext cx="2159000" cy="2232025"/>
          </a:xfrm>
          <a:prstGeom prst="ellipse">
            <a:avLst/>
          </a:prstGeom>
          <a:noFill/>
          <a:ln w="508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23558" name="Oval 8"/>
          <p:cNvSpPr>
            <a:spLocks noChangeArrowheads="1"/>
          </p:cNvSpPr>
          <p:nvPr/>
        </p:nvSpPr>
        <p:spPr bwMode="auto">
          <a:xfrm>
            <a:off x="5664200" y="2565401"/>
            <a:ext cx="2159000" cy="2232025"/>
          </a:xfrm>
          <a:prstGeom prst="ellipse">
            <a:avLst/>
          </a:prstGeom>
          <a:noFill/>
          <a:ln w="508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23559" name="Oval 9"/>
          <p:cNvSpPr>
            <a:spLocks noChangeArrowheads="1"/>
          </p:cNvSpPr>
          <p:nvPr/>
        </p:nvSpPr>
        <p:spPr bwMode="auto">
          <a:xfrm>
            <a:off x="4800600" y="4005264"/>
            <a:ext cx="2159000" cy="2232025"/>
          </a:xfrm>
          <a:prstGeom prst="ellipse">
            <a:avLst/>
          </a:prstGeom>
          <a:noFill/>
          <a:ln w="508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23560" name="Text Box 10"/>
          <p:cNvSpPr txBox="1">
            <a:spLocks noChangeArrowheads="1"/>
          </p:cNvSpPr>
          <p:nvPr/>
        </p:nvSpPr>
        <p:spPr bwMode="auto">
          <a:xfrm>
            <a:off x="3000375" y="2492376"/>
            <a:ext cx="136683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800">
                <a:solidFill>
                  <a:prstClr val="black"/>
                </a:solidFill>
              </a:rPr>
              <a:t>Task</a:t>
            </a:r>
          </a:p>
        </p:txBody>
      </p:sp>
      <p:sp>
        <p:nvSpPr>
          <p:cNvPr id="23561" name="Text Box 11"/>
          <p:cNvSpPr txBox="1">
            <a:spLocks noChangeArrowheads="1"/>
          </p:cNvSpPr>
          <p:nvPr/>
        </p:nvSpPr>
        <p:spPr bwMode="auto">
          <a:xfrm>
            <a:off x="7535864" y="2492376"/>
            <a:ext cx="136683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800">
                <a:solidFill>
                  <a:prstClr val="black"/>
                </a:solidFill>
              </a:rPr>
              <a:t>Group</a:t>
            </a:r>
          </a:p>
        </p:txBody>
      </p:sp>
      <p:sp>
        <p:nvSpPr>
          <p:cNvPr id="23562" name="Text Box 12"/>
          <p:cNvSpPr txBox="1">
            <a:spLocks noChangeArrowheads="1"/>
          </p:cNvSpPr>
          <p:nvPr/>
        </p:nvSpPr>
        <p:spPr bwMode="auto">
          <a:xfrm>
            <a:off x="2927350" y="5445126"/>
            <a:ext cx="19431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800">
                <a:solidFill>
                  <a:prstClr val="black"/>
                </a:solidFill>
              </a:rPr>
              <a:t>Individual</a:t>
            </a:r>
          </a:p>
        </p:txBody>
      </p:sp>
      <p:sp>
        <p:nvSpPr>
          <p:cNvPr id="23563" name="Text Box 13"/>
          <p:cNvSpPr txBox="1">
            <a:spLocks noChangeArrowheads="1"/>
          </p:cNvSpPr>
          <p:nvPr/>
        </p:nvSpPr>
        <p:spPr bwMode="auto">
          <a:xfrm>
            <a:off x="6419850" y="6237288"/>
            <a:ext cx="4248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a:solidFill>
                  <a:prstClr val="black"/>
                </a:solidFill>
              </a:rPr>
              <a:t>Adair, J. Action Centred Leaderships</a:t>
            </a: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13" name="Picture 12"/>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8951993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8" grpId="0" build="allAtOnce"/>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rrowheads="1"/>
          </p:cNvSpPr>
          <p:nvPr>
            <p:ph type="title"/>
          </p:nvPr>
        </p:nvSpPr>
        <p:spPr/>
        <p:txBody>
          <a:bodyPr/>
          <a:lstStyle/>
          <a:p>
            <a:r>
              <a:rPr lang="en-GB" altLang="en-US"/>
              <a:t>Leadership Styles</a:t>
            </a:r>
          </a:p>
        </p:txBody>
      </p:sp>
      <p:sp>
        <p:nvSpPr>
          <p:cNvPr id="24579" name="Rectangle 3"/>
          <p:cNvSpPr>
            <a:spLocks noGrp="1" noRot="1" noChangeArrowheads="1"/>
          </p:cNvSpPr>
          <p:nvPr>
            <p:ph idx="1"/>
          </p:nvPr>
        </p:nvSpPr>
        <p:spPr>
          <a:xfrm>
            <a:off x="1825625" y="2205039"/>
            <a:ext cx="8540750" cy="3894137"/>
          </a:xfrm>
        </p:spPr>
        <p:txBody>
          <a:bodyPr/>
          <a:lstStyle/>
          <a:p>
            <a:pPr>
              <a:buFont typeface="Wingdings" panose="05000000000000000000" pitchFamily="2" charset="2"/>
              <a:buNone/>
            </a:pPr>
            <a:endParaRPr lang="en-GB" altLang="en-US" b="1"/>
          </a:p>
          <a:p>
            <a:endParaRPr lang="en-GB" altLang="en-US"/>
          </a:p>
          <a:p>
            <a:endParaRPr lang="en-GB" altLang="en-US"/>
          </a:p>
          <a:p>
            <a:pPr>
              <a:buFont typeface="Wingdings" panose="05000000000000000000" pitchFamily="2" charset="2"/>
              <a:buNone/>
            </a:pPr>
            <a:endParaRPr lang="en-GB" altLang="en-US"/>
          </a:p>
          <a:p>
            <a:endParaRPr lang="en-GB" altLang="en-US"/>
          </a:p>
        </p:txBody>
      </p:sp>
      <p:sp>
        <p:nvSpPr>
          <p:cNvPr id="58372" name="Text Box 4"/>
          <p:cNvSpPr txBox="1">
            <a:spLocks noChangeArrowheads="1"/>
          </p:cNvSpPr>
          <p:nvPr/>
        </p:nvSpPr>
        <p:spPr bwMode="auto">
          <a:xfrm>
            <a:off x="1847850" y="1268414"/>
            <a:ext cx="88201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3200" b="1">
                <a:solidFill>
                  <a:srgbClr val="0563C1"/>
                </a:solidFill>
              </a:rPr>
              <a:t>Adair – Action Centred Leadership</a:t>
            </a:r>
            <a:endParaRPr lang="en-GB" altLang="en-US" sz="2800">
              <a:solidFill>
                <a:prstClr val="black"/>
              </a:solidFill>
            </a:endParaRPr>
          </a:p>
        </p:txBody>
      </p:sp>
      <p:sp>
        <p:nvSpPr>
          <p:cNvPr id="24581" name="Text Box 12"/>
          <p:cNvSpPr txBox="1">
            <a:spLocks noChangeArrowheads="1"/>
          </p:cNvSpPr>
          <p:nvPr/>
        </p:nvSpPr>
        <p:spPr bwMode="auto">
          <a:xfrm>
            <a:off x="2063750" y="2492375"/>
            <a:ext cx="7632700" cy="301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buFontTx/>
              <a:buAutoNum type="arabicPeriod"/>
            </a:pPr>
            <a:r>
              <a:rPr lang="en-GB" altLang="en-US" sz="3200">
                <a:solidFill>
                  <a:prstClr val="black"/>
                </a:solidFill>
              </a:rPr>
              <a:t> 	The need to accomplish the task</a:t>
            </a:r>
          </a:p>
          <a:p>
            <a:pPr fontAlgn="base">
              <a:spcBef>
                <a:spcPct val="50000"/>
              </a:spcBef>
              <a:spcAft>
                <a:spcPct val="0"/>
              </a:spcAft>
              <a:buFontTx/>
              <a:buAutoNum type="arabicPeriod"/>
            </a:pPr>
            <a:r>
              <a:rPr lang="en-GB" altLang="en-US" sz="3200">
                <a:solidFill>
                  <a:prstClr val="black"/>
                </a:solidFill>
              </a:rPr>
              <a:t> 	The need to be seen and 	maintained as a cohesive unit</a:t>
            </a:r>
          </a:p>
          <a:p>
            <a:pPr fontAlgn="base">
              <a:spcBef>
                <a:spcPct val="50000"/>
              </a:spcBef>
              <a:spcAft>
                <a:spcPct val="0"/>
              </a:spcAft>
              <a:buFontTx/>
              <a:buAutoNum type="arabicPeriod"/>
            </a:pPr>
            <a:r>
              <a:rPr lang="en-GB" altLang="en-US" sz="3200">
                <a:solidFill>
                  <a:prstClr val="black"/>
                </a:solidFill>
              </a:rPr>
              <a:t> 	The need to satisfy an individual’s 	needs within that group</a:t>
            </a: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7" name="Picture 6"/>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3445403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37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2" grpId="0" build="allAtOnce"/>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rrowheads="1"/>
          </p:cNvSpPr>
          <p:nvPr>
            <p:ph type="title"/>
          </p:nvPr>
        </p:nvSpPr>
        <p:spPr/>
        <p:txBody>
          <a:bodyPr/>
          <a:lstStyle/>
          <a:p>
            <a:r>
              <a:rPr lang="en-GB" altLang="en-US"/>
              <a:t>Leadership Styles</a:t>
            </a:r>
          </a:p>
        </p:txBody>
      </p:sp>
      <p:sp>
        <p:nvSpPr>
          <p:cNvPr id="25603" name="Rectangle 3"/>
          <p:cNvSpPr>
            <a:spLocks noGrp="1" noRot="1" noChangeArrowheads="1"/>
          </p:cNvSpPr>
          <p:nvPr>
            <p:ph idx="1"/>
          </p:nvPr>
        </p:nvSpPr>
        <p:spPr>
          <a:xfrm>
            <a:off x="1825625" y="2205039"/>
            <a:ext cx="8540750" cy="3894137"/>
          </a:xfrm>
        </p:spPr>
        <p:txBody>
          <a:bodyPr/>
          <a:lstStyle/>
          <a:p>
            <a:pPr>
              <a:buFont typeface="Wingdings" panose="05000000000000000000" pitchFamily="2" charset="2"/>
              <a:buNone/>
            </a:pPr>
            <a:endParaRPr lang="en-GB" altLang="en-US" b="1"/>
          </a:p>
          <a:p>
            <a:endParaRPr lang="en-GB" altLang="en-US"/>
          </a:p>
          <a:p>
            <a:endParaRPr lang="en-GB" altLang="en-US"/>
          </a:p>
          <a:p>
            <a:pPr>
              <a:buFont typeface="Wingdings" panose="05000000000000000000" pitchFamily="2" charset="2"/>
              <a:buNone/>
            </a:pPr>
            <a:endParaRPr lang="en-GB" altLang="en-US"/>
          </a:p>
          <a:p>
            <a:endParaRPr lang="en-GB" altLang="en-US"/>
          </a:p>
        </p:txBody>
      </p:sp>
      <p:sp>
        <p:nvSpPr>
          <p:cNvPr id="59396" name="Text Box 4"/>
          <p:cNvSpPr txBox="1">
            <a:spLocks noChangeArrowheads="1"/>
          </p:cNvSpPr>
          <p:nvPr/>
        </p:nvSpPr>
        <p:spPr bwMode="auto">
          <a:xfrm>
            <a:off x="1847850" y="1268414"/>
            <a:ext cx="88201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3200" b="1">
                <a:solidFill>
                  <a:srgbClr val="0563C1"/>
                </a:solidFill>
              </a:rPr>
              <a:t>Adair – Action Centred Leadership</a:t>
            </a:r>
            <a:endParaRPr lang="en-GB" altLang="en-US" sz="2800">
              <a:solidFill>
                <a:prstClr val="black"/>
              </a:solidFill>
            </a:endParaRPr>
          </a:p>
        </p:txBody>
      </p:sp>
      <p:sp>
        <p:nvSpPr>
          <p:cNvPr id="25605" name="Oval 5"/>
          <p:cNvSpPr>
            <a:spLocks noChangeArrowheads="1"/>
          </p:cNvSpPr>
          <p:nvPr/>
        </p:nvSpPr>
        <p:spPr bwMode="auto">
          <a:xfrm>
            <a:off x="4079875" y="2565401"/>
            <a:ext cx="2159000" cy="2232025"/>
          </a:xfrm>
          <a:prstGeom prst="ellipse">
            <a:avLst/>
          </a:prstGeom>
          <a:noFill/>
          <a:ln w="508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25606" name="Oval 6"/>
          <p:cNvSpPr>
            <a:spLocks noChangeArrowheads="1"/>
          </p:cNvSpPr>
          <p:nvPr/>
        </p:nvSpPr>
        <p:spPr bwMode="auto">
          <a:xfrm>
            <a:off x="5664200" y="2565401"/>
            <a:ext cx="2159000" cy="2232025"/>
          </a:xfrm>
          <a:prstGeom prst="ellipse">
            <a:avLst/>
          </a:prstGeom>
          <a:noFill/>
          <a:ln w="508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25607" name="Oval 7"/>
          <p:cNvSpPr>
            <a:spLocks noChangeArrowheads="1"/>
          </p:cNvSpPr>
          <p:nvPr/>
        </p:nvSpPr>
        <p:spPr bwMode="auto">
          <a:xfrm>
            <a:off x="4800600" y="4005264"/>
            <a:ext cx="2159000" cy="2232025"/>
          </a:xfrm>
          <a:prstGeom prst="ellipse">
            <a:avLst/>
          </a:prstGeom>
          <a:noFill/>
          <a:ln w="508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25608" name="Text Box 8"/>
          <p:cNvSpPr txBox="1">
            <a:spLocks noChangeArrowheads="1"/>
          </p:cNvSpPr>
          <p:nvPr/>
        </p:nvSpPr>
        <p:spPr bwMode="auto">
          <a:xfrm>
            <a:off x="3000375" y="2492376"/>
            <a:ext cx="136683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800">
                <a:solidFill>
                  <a:prstClr val="black"/>
                </a:solidFill>
              </a:rPr>
              <a:t>Task</a:t>
            </a:r>
          </a:p>
        </p:txBody>
      </p:sp>
      <p:sp>
        <p:nvSpPr>
          <p:cNvPr id="25609" name="Text Box 9"/>
          <p:cNvSpPr txBox="1">
            <a:spLocks noChangeArrowheads="1"/>
          </p:cNvSpPr>
          <p:nvPr/>
        </p:nvSpPr>
        <p:spPr bwMode="auto">
          <a:xfrm>
            <a:off x="7535864" y="2492376"/>
            <a:ext cx="136683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800">
                <a:solidFill>
                  <a:prstClr val="black"/>
                </a:solidFill>
              </a:rPr>
              <a:t>Group</a:t>
            </a:r>
          </a:p>
        </p:txBody>
      </p:sp>
      <p:sp>
        <p:nvSpPr>
          <p:cNvPr id="25610" name="Text Box 10"/>
          <p:cNvSpPr txBox="1">
            <a:spLocks noChangeArrowheads="1"/>
          </p:cNvSpPr>
          <p:nvPr/>
        </p:nvSpPr>
        <p:spPr bwMode="auto">
          <a:xfrm>
            <a:off x="2927350" y="5445126"/>
            <a:ext cx="19431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800">
                <a:solidFill>
                  <a:prstClr val="black"/>
                </a:solidFill>
              </a:rPr>
              <a:t>Individual</a:t>
            </a:r>
          </a:p>
        </p:txBody>
      </p:sp>
      <p:sp>
        <p:nvSpPr>
          <p:cNvPr id="25611" name="Text Box 11"/>
          <p:cNvSpPr txBox="1">
            <a:spLocks noChangeArrowheads="1"/>
          </p:cNvSpPr>
          <p:nvPr/>
        </p:nvSpPr>
        <p:spPr bwMode="auto">
          <a:xfrm>
            <a:off x="6419850" y="6237288"/>
            <a:ext cx="4248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a:solidFill>
                  <a:prstClr val="black"/>
                </a:solidFill>
              </a:rPr>
              <a:t>Adair, J. Action Centred Leaderships</a:t>
            </a: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13" name="Picture 12"/>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10738845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939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6" grpId="0" build="allAtOnce"/>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rrowheads="1"/>
          </p:cNvSpPr>
          <p:nvPr>
            <p:ph type="title"/>
          </p:nvPr>
        </p:nvSpPr>
        <p:spPr/>
        <p:txBody>
          <a:bodyPr/>
          <a:lstStyle/>
          <a:p>
            <a:r>
              <a:rPr lang="en-GB" altLang="en-US"/>
              <a:t>Leadership Styles</a:t>
            </a:r>
          </a:p>
        </p:txBody>
      </p:sp>
      <p:sp>
        <p:nvSpPr>
          <p:cNvPr id="26627" name="Rectangle 3"/>
          <p:cNvSpPr>
            <a:spLocks noGrp="1" noRot="1" noChangeArrowheads="1"/>
          </p:cNvSpPr>
          <p:nvPr>
            <p:ph idx="1"/>
          </p:nvPr>
        </p:nvSpPr>
        <p:spPr>
          <a:xfrm>
            <a:off x="1825625" y="2205039"/>
            <a:ext cx="8540750" cy="3894137"/>
          </a:xfrm>
        </p:spPr>
        <p:txBody>
          <a:bodyPr/>
          <a:lstStyle/>
          <a:p>
            <a:pPr>
              <a:buFont typeface="Wingdings" panose="05000000000000000000" pitchFamily="2" charset="2"/>
              <a:buNone/>
            </a:pPr>
            <a:endParaRPr lang="en-GB" altLang="en-US" b="1"/>
          </a:p>
          <a:p>
            <a:endParaRPr lang="en-GB" altLang="en-US"/>
          </a:p>
          <a:p>
            <a:endParaRPr lang="en-GB" altLang="en-US"/>
          </a:p>
          <a:p>
            <a:pPr>
              <a:buFont typeface="Wingdings" panose="05000000000000000000" pitchFamily="2" charset="2"/>
              <a:buNone/>
            </a:pPr>
            <a:endParaRPr lang="en-GB" altLang="en-US"/>
          </a:p>
          <a:p>
            <a:endParaRPr lang="en-GB" altLang="en-US"/>
          </a:p>
        </p:txBody>
      </p:sp>
      <p:sp>
        <p:nvSpPr>
          <p:cNvPr id="60420" name="Text Box 4"/>
          <p:cNvSpPr txBox="1">
            <a:spLocks noChangeArrowheads="1"/>
          </p:cNvSpPr>
          <p:nvPr/>
        </p:nvSpPr>
        <p:spPr bwMode="auto">
          <a:xfrm>
            <a:off x="1847850" y="1268414"/>
            <a:ext cx="88201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3200" b="1">
                <a:solidFill>
                  <a:srgbClr val="0563C1"/>
                </a:solidFill>
              </a:rPr>
              <a:t>Walter Bennis – Four key abilities</a:t>
            </a:r>
            <a:endParaRPr lang="en-GB" altLang="en-US" sz="2800">
              <a:solidFill>
                <a:prstClr val="black"/>
              </a:solidFill>
            </a:endParaRPr>
          </a:p>
        </p:txBody>
      </p:sp>
      <p:sp>
        <p:nvSpPr>
          <p:cNvPr id="60421" name="Text Box 5"/>
          <p:cNvSpPr txBox="1">
            <a:spLocks noChangeArrowheads="1"/>
          </p:cNvSpPr>
          <p:nvPr/>
        </p:nvSpPr>
        <p:spPr bwMode="auto">
          <a:xfrm>
            <a:off x="2063750" y="2492375"/>
            <a:ext cx="7632700" cy="277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buFontTx/>
              <a:buAutoNum type="arabicPeriod"/>
            </a:pPr>
            <a:r>
              <a:rPr lang="en-GB" altLang="en-US" sz="3200">
                <a:solidFill>
                  <a:prstClr val="black"/>
                </a:solidFill>
              </a:rPr>
              <a:t> 	Attention</a:t>
            </a:r>
          </a:p>
          <a:p>
            <a:pPr fontAlgn="base">
              <a:spcBef>
                <a:spcPct val="50000"/>
              </a:spcBef>
              <a:spcAft>
                <a:spcPct val="0"/>
              </a:spcAft>
              <a:buFontTx/>
              <a:buAutoNum type="arabicPeriod"/>
            </a:pPr>
            <a:r>
              <a:rPr lang="en-GB" altLang="en-US" sz="3200">
                <a:solidFill>
                  <a:prstClr val="black"/>
                </a:solidFill>
              </a:rPr>
              <a:t> 	Communication</a:t>
            </a:r>
          </a:p>
          <a:p>
            <a:pPr fontAlgn="base">
              <a:spcBef>
                <a:spcPct val="50000"/>
              </a:spcBef>
              <a:spcAft>
                <a:spcPct val="0"/>
              </a:spcAft>
              <a:buFontTx/>
              <a:buAutoNum type="arabicPeriod"/>
            </a:pPr>
            <a:r>
              <a:rPr lang="en-GB" altLang="en-US" sz="3200">
                <a:solidFill>
                  <a:prstClr val="black"/>
                </a:solidFill>
              </a:rPr>
              <a:t> 	Trust</a:t>
            </a:r>
          </a:p>
          <a:p>
            <a:pPr fontAlgn="base">
              <a:spcBef>
                <a:spcPct val="50000"/>
              </a:spcBef>
              <a:spcAft>
                <a:spcPct val="0"/>
              </a:spcAft>
              <a:buFontTx/>
              <a:buAutoNum type="arabicPeriod"/>
            </a:pPr>
            <a:r>
              <a:rPr lang="en-GB" altLang="en-US" sz="3200">
                <a:solidFill>
                  <a:prstClr val="black"/>
                </a:solidFill>
              </a:rPr>
              <a:t> 	Self</a:t>
            </a: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7" name="Picture 6"/>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13258019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042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042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0421">
                                            <p:txEl>
                                              <p:pRg st="0" end="0"/>
                                            </p:txEl>
                                          </p:spTgt>
                                        </p:tgtEl>
                                        <p:attrNameLst>
                                          <p:attrName>ppt_c</p:attrName>
                                        </p:attrNameLst>
                                      </p:cBhvr>
                                      <p:to>
                                        <a:schemeClr val="tx2"/>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0421">
                                            <p:txEl>
                                              <p:pRg st="0" end="0"/>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0421">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0421">
                                            <p:txEl>
                                              <p:pRg st="1" end="1"/>
                                            </p:txEl>
                                          </p:spTgt>
                                        </p:tgtEl>
                                        <p:attrNameLst>
                                          <p:attrName>ppt_c</p:attrName>
                                        </p:attrNameLst>
                                      </p:cBhvr>
                                      <p:to>
                                        <a:schemeClr val="tx2"/>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042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0421">
                                            <p:txEl>
                                              <p:pRg st="2" end="2"/>
                                            </p:txEl>
                                          </p:spTgt>
                                        </p:tgtEl>
                                        <p:attrNameLst>
                                          <p:attrName>ppt_c</p:attrName>
                                        </p:attrNameLst>
                                      </p:cBhvr>
                                      <p:to>
                                        <a:schemeClr val="tx2"/>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042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20" grpId="0" build="allAtOnce"/>
      <p:bldP spid="60421" grpId="0" build="allAtOnce"/>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rrowheads="1"/>
          </p:cNvSpPr>
          <p:nvPr>
            <p:ph type="title"/>
          </p:nvPr>
        </p:nvSpPr>
        <p:spPr/>
        <p:txBody>
          <a:bodyPr/>
          <a:lstStyle/>
          <a:p>
            <a:r>
              <a:rPr lang="en-GB" altLang="en-US"/>
              <a:t>Leadership Styles</a:t>
            </a:r>
          </a:p>
        </p:txBody>
      </p:sp>
      <p:sp>
        <p:nvSpPr>
          <p:cNvPr id="27651" name="Rectangle 3"/>
          <p:cNvSpPr>
            <a:spLocks noGrp="1" noRot="1" noChangeArrowheads="1"/>
          </p:cNvSpPr>
          <p:nvPr>
            <p:ph idx="1"/>
          </p:nvPr>
        </p:nvSpPr>
        <p:spPr>
          <a:xfrm>
            <a:off x="1825625" y="2205039"/>
            <a:ext cx="8540750" cy="3894137"/>
          </a:xfrm>
        </p:spPr>
        <p:txBody>
          <a:bodyPr/>
          <a:lstStyle/>
          <a:p>
            <a:pPr>
              <a:buFont typeface="Wingdings" panose="05000000000000000000" pitchFamily="2" charset="2"/>
              <a:buNone/>
            </a:pPr>
            <a:endParaRPr lang="en-GB" altLang="en-US" b="1"/>
          </a:p>
          <a:p>
            <a:endParaRPr lang="en-GB" altLang="en-US"/>
          </a:p>
          <a:p>
            <a:endParaRPr lang="en-GB" altLang="en-US"/>
          </a:p>
          <a:p>
            <a:pPr>
              <a:buFont typeface="Wingdings" panose="05000000000000000000" pitchFamily="2" charset="2"/>
              <a:buNone/>
            </a:pPr>
            <a:endParaRPr lang="en-GB" altLang="en-US"/>
          </a:p>
          <a:p>
            <a:endParaRPr lang="en-GB" altLang="en-US"/>
          </a:p>
        </p:txBody>
      </p:sp>
      <p:sp>
        <p:nvSpPr>
          <p:cNvPr id="61444" name="Text Box 4"/>
          <p:cNvSpPr txBox="1">
            <a:spLocks noChangeArrowheads="1"/>
          </p:cNvSpPr>
          <p:nvPr/>
        </p:nvSpPr>
        <p:spPr bwMode="auto">
          <a:xfrm>
            <a:off x="1847850" y="1268414"/>
            <a:ext cx="88201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3200" b="1">
                <a:solidFill>
                  <a:srgbClr val="0563C1"/>
                </a:solidFill>
              </a:rPr>
              <a:t>Rennis Likert – Participation Management</a:t>
            </a:r>
            <a:endParaRPr lang="en-GB" altLang="en-US" sz="2800">
              <a:solidFill>
                <a:prstClr val="black"/>
              </a:solidFill>
            </a:endParaRPr>
          </a:p>
        </p:txBody>
      </p:sp>
      <p:sp>
        <p:nvSpPr>
          <p:cNvPr id="61445" name="Text Box 5"/>
          <p:cNvSpPr txBox="1">
            <a:spLocks noChangeArrowheads="1"/>
          </p:cNvSpPr>
          <p:nvPr/>
        </p:nvSpPr>
        <p:spPr bwMode="auto">
          <a:xfrm>
            <a:off x="2063750" y="2492375"/>
            <a:ext cx="7632700" cy="277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buFontTx/>
              <a:buAutoNum type="arabicPeriod"/>
            </a:pPr>
            <a:r>
              <a:rPr lang="en-GB" altLang="en-US" sz="3200">
                <a:solidFill>
                  <a:prstClr val="black"/>
                </a:solidFill>
              </a:rPr>
              <a:t> 	Exploitation authoritarian</a:t>
            </a:r>
          </a:p>
          <a:p>
            <a:pPr fontAlgn="base">
              <a:spcBef>
                <a:spcPct val="50000"/>
              </a:spcBef>
              <a:spcAft>
                <a:spcPct val="0"/>
              </a:spcAft>
              <a:buFontTx/>
              <a:buAutoNum type="arabicPeriod"/>
            </a:pPr>
            <a:r>
              <a:rPr lang="en-GB" altLang="en-US" sz="3200">
                <a:solidFill>
                  <a:prstClr val="black"/>
                </a:solidFill>
              </a:rPr>
              <a:t> 	Benevolent authoritarian</a:t>
            </a:r>
          </a:p>
          <a:p>
            <a:pPr fontAlgn="base">
              <a:spcBef>
                <a:spcPct val="50000"/>
              </a:spcBef>
              <a:spcAft>
                <a:spcPct val="0"/>
              </a:spcAft>
              <a:buFontTx/>
              <a:buAutoNum type="arabicPeriod"/>
            </a:pPr>
            <a:r>
              <a:rPr lang="en-GB" altLang="en-US" sz="3200">
                <a:solidFill>
                  <a:prstClr val="black"/>
                </a:solidFill>
              </a:rPr>
              <a:t> 	Consultative</a:t>
            </a:r>
          </a:p>
          <a:p>
            <a:pPr fontAlgn="base">
              <a:spcBef>
                <a:spcPct val="50000"/>
              </a:spcBef>
              <a:spcAft>
                <a:spcPct val="0"/>
              </a:spcAft>
              <a:buFontTx/>
              <a:buAutoNum type="arabicPeriod"/>
            </a:pPr>
            <a:r>
              <a:rPr lang="en-GB" altLang="en-US" sz="3200">
                <a:solidFill>
                  <a:prstClr val="black"/>
                </a:solidFill>
              </a:rPr>
              <a:t> 	Participative management</a:t>
            </a: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7" name="Picture 6"/>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4633885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1445">
                                            <p:txEl>
                                              <p:pRg st="0" end="0"/>
                                            </p:txEl>
                                          </p:spTgt>
                                        </p:tgtEl>
                                        <p:attrNameLst>
                                          <p:attrName>ppt_c</p:attrName>
                                        </p:attrNameLst>
                                      </p:cBhvr>
                                      <p:to>
                                        <a:schemeClr val="tx2"/>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1445">
                                            <p:txEl>
                                              <p:pRg st="0" end="0"/>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144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1445">
                                            <p:txEl>
                                              <p:pRg st="1" end="1"/>
                                            </p:txEl>
                                          </p:spTgt>
                                        </p:tgtEl>
                                        <p:attrNameLst>
                                          <p:attrName>ppt_c</p:attrName>
                                        </p:attrNameLst>
                                      </p:cBhvr>
                                      <p:to>
                                        <a:schemeClr val="tx2"/>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144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1445">
                                            <p:txEl>
                                              <p:pRg st="2" end="2"/>
                                            </p:txEl>
                                          </p:spTgt>
                                        </p:tgtEl>
                                        <p:attrNameLst>
                                          <p:attrName>ppt_c</p:attrName>
                                        </p:attrNameLst>
                                      </p:cBhvr>
                                      <p:to>
                                        <a:schemeClr val="tx2"/>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144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4" grpId="0" build="allAtOnce"/>
      <p:bldP spid="61445" grpId="0" build="allAtOnce"/>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rrowheads="1"/>
          </p:cNvSpPr>
          <p:nvPr>
            <p:ph type="title"/>
          </p:nvPr>
        </p:nvSpPr>
        <p:spPr>
          <a:xfrm>
            <a:off x="1825625" y="228601"/>
            <a:ext cx="8510588" cy="1069975"/>
          </a:xfrm>
        </p:spPr>
        <p:txBody>
          <a:bodyPr/>
          <a:lstStyle/>
          <a:p>
            <a:r>
              <a:rPr lang="en-GB" altLang="en-US" b="1">
                <a:latin typeface="Gill Sans MT" panose="020B0502020104020203" pitchFamily="34" charset="0"/>
              </a:rPr>
              <a:t>Situational Theory</a:t>
            </a:r>
            <a:r>
              <a:rPr lang="en-GB" altLang="en-US" b="1"/>
              <a:t> </a:t>
            </a:r>
            <a:r>
              <a:rPr lang="en-GB" altLang="en-US" sz="1600" b="1">
                <a:latin typeface="Gill Sans MT" panose="020B0502020104020203" pitchFamily="34" charset="0"/>
              </a:rPr>
              <a:t>(Paul Hersey &amp; Kenneth Blanchard)</a:t>
            </a:r>
            <a:r>
              <a:rPr lang="en-GB" altLang="en-US"/>
              <a:t> </a:t>
            </a:r>
          </a:p>
        </p:txBody>
      </p:sp>
      <p:sp>
        <p:nvSpPr>
          <p:cNvPr id="62467" name="Text Box 3"/>
          <p:cNvSpPr txBox="1">
            <a:spLocks noChangeArrowheads="1"/>
          </p:cNvSpPr>
          <p:nvPr/>
        </p:nvSpPr>
        <p:spPr bwMode="auto">
          <a:xfrm>
            <a:off x="3810000" y="1349695"/>
            <a:ext cx="2628900" cy="1257300"/>
          </a:xfrm>
          <a:prstGeom prst="rect">
            <a:avLst/>
          </a:prstGeom>
          <a:solidFill>
            <a:schemeClr val="hlink"/>
          </a:solidFill>
          <a:ln w="9525">
            <a:solidFill>
              <a:srgbClr val="000000"/>
            </a:solidFill>
            <a:miter lim="800000"/>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sz="2600" b="1" dirty="0">
              <a:solidFill>
                <a:prstClr val="black"/>
              </a:solidFill>
              <a:latin typeface="Gill Sans MT" panose="020B0502020104020203" pitchFamily="34" charset="0"/>
            </a:endParaRPr>
          </a:p>
          <a:p>
            <a:pPr algn="ctr" fontAlgn="base">
              <a:spcBef>
                <a:spcPct val="0"/>
              </a:spcBef>
              <a:spcAft>
                <a:spcPct val="0"/>
              </a:spcAft>
            </a:pPr>
            <a:r>
              <a:rPr lang="en-US" altLang="en-US" sz="3200" dirty="0">
                <a:solidFill>
                  <a:srgbClr val="FFFF00"/>
                </a:solidFill>
                <a:latin typeface="Gill Sans MT" panose="020B0502020104020203" pitchFamily="34" charset="0"/>
              </a:rPr>
              <a:t>Participating</a:t>
            </a:r>
          </a:p>
          <a:p>
            <a:pPr algn="r" fontAlgn="base">
              <a:spcBef>
                <a:spcPct val="0"/>
              </a:spcBef>
              <a:spcAft>
                <a:spcPct val="0"/>
              </a:spcAft>
            </a:pPr>
            <a:r>
              <a:rPr lang="en-US" altLang="en-US" sz="1600" b="1" dirty="0">
                <a:solidFill>
                  <a:prstClr val="white"/>
                </a:solidFill>
                <a:latin typeface="Gill Sans MT" panose="020B0502020104020203" pitchFamily="34" charset="0"/>
              </a:rPr>
              <a:t>M3</a:t>
            </a:r>
            <a:endParaRPr lang="en-GB" altLang="en-US" dirty="0">
              <a:solidFill>
                <a:prstClr val="white"/>
              </a:solidFill>
            </a:endParaRPr>
          </a:p>
        </p:txBody>
      </p:sp>
      <p:sp>
        <p:nvSpPr>
          <p:cNvPr id="62468" name="Text Box 4"/>
          <p:cNvSpPr txBox="1">
            <a:spLocks noChangeArrowheads="1"/>
          </p:cNvSpPr>
          <p:nvPr/>
        </p:nvSpPr>
        <p:spPr bwMode="auto">
          <a:xfrm>
            <a:off x="3810000" y="2708021"/>
            <a:ext cx="2628900" cy="1296987"/>
          </a:xfrm>
          <a:prstGeom prst="rect">
            <a:avLst/>
          </a:prstGeom>
          <a:solidFill>
            <a:schemeClr val="hlink"/>
          </a:solidFill>
          <a:ln w="9525">
            <a:solidFill>
              <a:srgbClr val="000000"/>
            </a:solidFill>
            <a:miter lim="800000"/>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sz="2600" b="1" dirty="0">
              <a:solidFill>
                <a:prstClr val="black"/>
              </a:solidFill>
              <a:latin typeface="Gill Sans MT" panose="020B0502020104020203" pitchFamily="34" charset="0"/>
            </a:endParaRPr>
          </a:p>
          <a:p>
            <a:pPr algn="ctr" fontAlgn="base">
              <a:spcBef>
                <a:spcPct val="0"/>
              </a:spcBef>
              <a:spcAft>
                <a:spcPct val="0"/>
              </a:spcAft>
            </a:pPr>
            <a:r>
              <a:rPr lang="en-US" altLang="en-US" sz="3200" dirty="0">
                <a:solidFill>
                  <a:srgbClr val="FFFF00"/>
                </a:solidFill>
                <a:latin typeface="Gill Sans MT" panose="020B0502020104020203" pitchFamily="34" charset="0"/>
              </a:rPr>
              <a:t>Delegating</a:t>
            </a:r>
          </a:p>
          <a:p>
            <a:pPr algn="r" fontAlgn="base">
              <a:spcBef>
                <a:spcPct val="0"/>
              </a:spcBef>
              <a:spcAft>
                <a:spcPct val="0"/>
              </a:spcAft>
            </a:pPr>
            <a:r>
              <a:rPr lang="en-US" altLang="en-US" sz="1600" b="1" dirty="0">
                <a:solidFill>
                  <a:prstClr val="white"/>
                </a:solidFill>
                <a:latin typeface="Gill Sans MT" panose="020B0502020104020203" pitchFamily="34" charset="0"/>
              </a:rPr>
              <a:t>M4</a:t>
            </a:r>
            <a:endParaRPr lang="en-GB" altLang="en-US" dirty="0">
              <a:solidFill>
                <a:prstClr val="white"/>
              </a:solidFill>
            </a:endParaRPr>
          </a:p>
        </p:txBody>
      </p:sp>
      <p:sp>
        <p:nvSpPr>
          <p:cNvPr id="62469" name="Text Box 5"/>
          <p:cNvSpPr txBox="1">
            <a:spLocks noChangeArrowheads="1"/>
          </p:cNvSpPr>
          <p:nvPr/>
        </p:nvSpPr>
        <p:spPr bwMode="auto">
          <a:xfrm>
            <a:off x="6564313" y="2704749"/>
            <a:ext cx="2665412" cy="1320451"/>
          </a:xfrm>
          <a:prstGeom prst="rect">
            <a:avLst/>
          </a:prstGeom>
          <a:solidFill>
            <a:schemeClr val="hlink"/>
          </a:solidFill>
          <a:ln w="9525">
            <a:solidFill>
              <a:srgbClr val="000000"/>
            </a:solidFill>
            <a:miter lim="800000"/>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sz="2600" b="1" dirty="0">
              <a:solidFill>
                <a:prstClr val="black"/>
              </a:solidFill>
              <a:latin typeface="Gill Sans MT" panose="020B0502020104020203" pitchFamily="34" charset="0"/>
            </a:endParaRPr>
          </a:p>
          <a:p>
            <a:pPr algn="ctr" fontAlgn="base">
              <a:spcBef>
                <a:spcPct val="0"/>
              </a:spcBef>
              <a:spcAft>
                <a:spcPct val="0"/>
              </a:spcAft>
            </a:pPr>
            <a:r>
              <a:rPr lang="en-US" altLang="en-US" sz="3200" dirty="0">
                <a:solidFill>
                  <a:srgbClr val="FFFF00"/>
                </a:solidFill>
                <a:latin typeface="Gill Sans MT" panose="020B0502020104020203" pitchFamily="34" charset="0"/>
              </a:rPr>
              <a:t>Telling</a:t>
            </a:r>
          </a:p>
          <a:p>
            <a:pPr algn="r" fontAlgn="base">
              <a:spcBef>
                <a:spcPct val="0"/>
              </a:spcBef>
              <a:spcAft>
                <a:spcPct val="0"/>
              </a:spcAft>
            </a:pPr>
            <a:r>
              <a:rPr lang="en-US" altLang="en-US" sz="1600" b="1" dirty="0">
                <a:solidFill>
                  <a:prstClr val="white"/>
                </a:solidFill>
                <a:latin typeface="Gill Sans MT" panose="020B0502020104020203" pitchFamily="34" charset="0"/>
              </a:rPr>
              <a:t>M1</a:t>
            </a:r>
            <a:endParaRPr lang="en-GB" altLang="en-US" dirty="0">
              <a:solidFill>
                <a:prstClr val="white"/>
              </a:solidFill>
            </a:endParaRPr>
          </a:p>
        </p:txBody>
      </p:sp>
      <p:sp>
        <p:nvSpPr>
          <p:cNvPr id="62470" name="Text Box 6"/>
          <p:cNvSpPr txBox="1">
            <a:spLocks noChangeArrowheads="1"/>
          </p:cNvSpPr>
          <p:nvPr/>
        </p:nvSpPr>
        <p:spPr bwMode="auto">
          <a:xfrm>
            <a:off x="6543550" y="1324425"/>
            <a:ext cx="2686176" cy="1282698"/>
          </a:xfrm>
          <a:prstGeom prst="rect">
            <a:avLst/>
          </a:prstGeom>
          <a:solidFill>
            <a:schemeClr val="hlink"/>
          </a:solidFill>
          <a:ln w="9525">
            <a:solidFill>
              <a:srgbClr val="000000"/>
            </a:solidFill>
            <a:miter lim="800000"/>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US" altLang="en-US" sz="2600" b="1" dirty="0">
              <a:solidFill>
                <a:prstClr val="black"/>
              </a:solidFill>
              <a:latin typeface="Gill Sans MT" panose="020B0502020104020203" pitchFamily="34" charset="0"/>
            </a:endParaRPr>
          </a:p>
          <a:p>
            <a:pPr algn="ctr" fontAlgn="base">
              <a:spcBef>
                <a:spcPct val="0"/>
              </a:spcBef>
              <a:spcAft>
                <a:spcPct val="0"/>
              </a:spcAft>
            </a:pPr>
            <a:r>
              <a:rPr lang="en-US" altLang="en-US" sz="3200" dirty="0">
                <a:solidFill>
                  <a:srgbClr val="FFFF00"/>
                </a:solidFill>
                <a:latin typeface="Gill Sans MT" panose="020B0502020104020203" pitchFamily="34" charset="0"/>
              </a:rPr>
              <a:t>Selling</a:t>
            </a:r>
          </a:p>
          <a:p>
            <a:pPr algn="r" fontAlgn="base">
              <a:spcBef>
                <a:spcPct val="0"/>
              </a:spcBef>
              <a:spcAft>
                <a:spcPct val="0"/>
              </a:spcAft>
            </a:pPr>
            <a:r>
              <a:rPr lang="en-US" altLang="en-US" sz="1600" b="1" dirty="0">
                <a:solidFill>
                  <a:prstClr val="white"/>
                </a:solidFill>
                <a:latin typeface="Gill Sans MT" panose="020B0502020104020203" pitchFamily="34" charset="0"/>
              </a:rPr>
              <a:t>M2</a:t>
            </a:r>
            <a:endParaRPr lang="en-GB" altLang="en-US" dirty="0">
              <a:solidFill>
                <a:prstClr val="white"/>
              </a:solidFill>
            </a:endParaRPr>
          </a:p>
        </p:txBody>
      </p:sp>
      <p:sp>
        <p:nvSpPr>
          <p:cNvPr id="62471" name="Text Box 7" descr="75%"/>
          <p:cNvSpPr txBox="1">
            <a:spLocks noChangeArrowheads="1"/>
          </p:cNvSpPr>
          <p:nvPr/>
        </p:nvSpPr>
        <p:spPr bwMode="auto">
          <a:xfrm>
            <a:off x="1073944" y="2740025"/>
            <a:ext cx="2195513" cy="542926"/>
          </a:xfrm>
          <a:prstGeom prst="rect">
            <a:avLst/>
          </a:prstGeom>
          <a:pattFill prst="pct75">
            <a:fgClr>
              <a:srgbClr val="DDDDDD"/>
            </a:fgClr>
            <a:bgClr>
              <a:srgbClr val="0066CC"/>
            </a:bgClr>
          </a:pattFill>
          <a:ln w="9525">
            <a:miter lim="800000"/>
            <a:headEnd/>
            <a:tailEnd/>
          </a:ln>
          <a:scene3d>
            <a:camera prst="legacyObliqueTopRight"/>
            <a:lightRig rig="legacyFlat3" dir="b"/>
          </a:scene3d>
          <a:sp3d extrusionH="430200" prstMaterial="legacyMatte">
            <a:bevelT w="13500" h="13500" prst="angle"/>
            <a:bevelB w="13500" h="13500" prst="angle"/>
            <a:extrusionClr>
              <a:srgbClr val="DDDDDD"/>
            </a:extrusionClr>
            <a:contourClr>
              <a:srgbClr val="DDDDDD"/>
            </a:contourClr>
          </a:sp3d>
        </p:spPr>
        <p:txBody>
          <a:bodyPr>
            <a:flatTx/>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r>
              <a:rPr lang="en-US" altLang="en-US" sz="1600" b="1">
                <a:solidFill>
                  <a:srgbClr val="000000"/>
                </a:solidFill>
                <a:latin typeface="Gill Sans MT" panose="020B0502020104020203" pitchFamily="34" charset="0"/>
              </a:rPr>
              <a:t>Leader – Follower </a:t>
            </a:r>
          </a:p>
          <a:p>
            <a:pPr fontAlgn="base">
              <a:spcBef>
                <a:spcPct val="0"/>
              </a:spcBef>
              <a:spcAft>
                <a:spcPct val="0"/>
              </a:spcAft>
            </a:pPr>
            <a:r>
              <a:rPr lang="en-US" altLang="en-US" sz="1600" b="1">
                <a:solidFill>
                  <a:srgbClr val="000000"/>
                </a:solidFill>
                <a:latin typeface="Gill Sans MT" panose="020B0502020104020203" pitchFamily="34" charset="0"/>
              </a:rPr>
              <a:t>Relation</a:t>
            </a:r>
            <a:endParaRPr lang="en-GB" altLang="en-US">
              <a:solidFill>
                <a:srgbClr val="000000"/>
              </a:solidFill>
            </a:endParaRPr>
          </a:p>
        </p:txBody>
      </p:sp>
      <p:sp>
        <p:nvSpPr>
          <p:cNvPr id="62472" name="Line 8"/>
          <p:cNvSpPr>
            <a:spLocks noChangeShapeType="1"/>
          </p:cNvSpPr>
          <p:nvPr/>
        </p:nvSpPr>
        <p:spPr bwMode="auto">
          <a:xfrm>
            <a:off x="3648075" y="1484313"/>
            <a:ext cx="0" cy="2743200"/>
          </a:xfrm>
          <a:prstGeom prst="line">
            <a:avLst/>
          </a:prstGeom>
          <a:noFill/>
          <a:ln w="6350">
            <a:solidFill>
              <a:srgbClr val="333300"/>
            </a:solidFill>
            <a:round/>
            <a:headEnd type="triangle" w="lg" len="lg"/>
            <a:tailEnd type="triangle" w="lg" len="lg"/>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prstClr val="black"/>
              </a:solidFill>
              <a:latin typeface="Arial" panose="020B0604020202020204" pitchFamily="34" charset="0"/>
            </a:endParaRPr>
          </a:p>
        </p:txBody>
      </p:sp>
      <p:sp>
        <p:nvSpPr>
          <p:cNvPr id="62473" name="Line 9"/>
          <p:cNvSpPr>
            <a:spLocks noChangeShapeType="1"/>
          </p:cNvSpPr>
          <p:nvPr/>
        </p:nvSpPr>
        <p:spPr bwMode="auto">
          <a:xfrm flipH="1">
            <a:off x="3863976" y="4292600"/>
            <a:ext cx="5400675" cy="0"/>
          </a:xfrm>
          <a:prstGeom prst="line">
            <a:avLst/>
          </a:prstGeom>
          <a:noFill/>
          <a:ln w="6350">
            <a:solidFill>
              <a:srgbClr val="333300"/>
            </a:solidFill>
            <a:round/>
            <a:headEnd type="triangle" w="lg" len="lg"/>
            <a:tailEnd type="triangle" w="lg" len="lg"/>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a:solidFill>
                <a:prstClr val="black"/>
              </a:solidFill>
              <a:latin typeface="Arial" panose="020B0604020202020204" pitchFamily="34" charset="0"/>
            </a:endParaRPr>
          </a:p>
        </p:txBody>
      </p:sp>
      <p:sp>
        <p:nvSpPr>
          <p:cNvPr id="62474" name="Text Box 10" descr="80%"/>
          <p:cNvSpPr txBox="1">
            <a:spLocks noChangeArrowheads="1"/>
          </p:cNvSpPr>
          <p:nvPr/>
        </p:nvSpPr>
        <p:spPr bwMode="auto">
          <a:xfrm>
            <a:off x="4542473" y="4203444"/>
            <a:ext cx="4002151" cy="467425"/>
          </a:xfrm>
          <a:prstGeom prst="rect">
            <a:avLst/>
          </a:prstGeom>
          <a:pattFill prst="pct80">
            <a:fgClr>
              <a:srgbClr val="DDDDDD"/>
            </a:fgClr>
            <a:bgClr>
              <a:srgbClr val="004A95"/>
            </a:bgClr>
          </a:pattFill>
          <a:ln w="9525">
            <a:miter lim="800000"/>
            <a:headEnd/>
            <a:tailEnd/>
          </a:ln>
          <a:scene3d>
            <a:camera prst="legacyObliqueTopRight"/>
            <a:lightRig rig="legacyFlat3" dir="b"/>
          </a:scene3d>
          <a:sp3d extrusionH="430200" prstMaterial="legacyMatte">
            <a:bevelT w="13500" h="13500" prst="angle"/>
            <a:bevelB w="13500" h="13500" prst="angle"/>
            <a:extrusionClr>
              <a:srgbClr val="DDDDDD"/>
            </a:extrusionClr>
            <a:contourClr>
              <a:srgbClr val="DDDDDD"/>
            </a:contourClr>
          </a:sp3d>
        </p:spPr>
        <p:txBody>
          <a:bodyPr>
            <a:flatTx/>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fontAlgn="base">
              <a:spcBef>
                <a:spcPct val="0"/>
              </a:spcBef>
              <a:spcAft>
                <a:spcPct val="0"/>
              </a:spcAft>
            </a:pPr>
            <a:r>
              <a:rPr lang="en-US" altLang="en-US" sz="2400" b="1" dirty="0">
                <a:solidFill>
                  <a:srgbClr val="000000"/>
                </a:solidFill>
                <a:latin typeface="Gill Sans MT" panose="020B0502020104020203" pitchFamily="34" charset="0"/>
              </a:rPr>
              <a:t>Task Structure</a:t>
            </a:r>
            <a:endParaRPr lang="en-GB" altLang="en-US" sz="2400" dirty="0">
              <a:solidFill>
                <a:srgbClr val="000000"/>
              </a:solidFill>
            </a:endParaRPr>
          </a:p>
        </p:txBody>
      </p:sp>
      <p:sp>
        <p:nvSpPr>
          <p:cNvPr id="28683" name="Text Box 11"/>
          <p:cNvSpPr txBox="1">
            <a:spLocks noChangeArrowheads="1"/>
          </p:cNvSpPr>
          <p:nvPr/>
        </p:nvSpPr>
        <p:spPr bwMode="auto">
          <a:xfrm>
            <a:off x="3143250" y="5084763"/>
            <a:ext cx="51133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endParaRPr lang="en-US" altLang="en-US">
              <a:solidFill>
                <a:prstClr val="black"/>
              </a:solidFill>
            </a:endParaRPr>
          </a:p>
        </p:txBody>
      </p:sp>
      <p:sp>
        <p:nvSpPr>
          <p:cNvPr id="28684" name="Text Box 12"/>
          <p:cNvSpPr txBox="1">
            <a:spLocks noChangeArrowheads="1"/>
          </p:cNvSpPr>
          <p:nvPr/>
        </p:nvSpPr>
        <p:spPr bwMode="auto">
          <a:xfrm>
            <a:off x="2855914" y="4868863"/>
            <a:ext cx="51133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endParaRPr lang="en-US" altLang="en-US">
              <a:solidFill>
                <a:prstClr val="black"/>
              </a:solidFill>
            </a:endParaRPr>
          </a:p>
        </p:txBody>
      </p:sp>
      <p:sp>
        <p:nvSpPr>
          <p:cNvPr id="62477" name="Text Box 13"/>
          <p:cNvSpPr txBox="1">
            <a:spLocks noChangeArrowheads="1"/>
          </p:cNvSpPr>
          <p:nvPr/>
        </p:nvSpPr>
        <p:spPr bwMode="auto">
          <a:xfrm>
            <a:off x="3432176" y="4724400"/>
            <a:ext cx="64801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400" b="1" u="sng" dirty="0">
                <a:latin typeface="Gill Sans MT" panose="020B0502020104020203" pitchFamily="34" charset="0"/>
              </a:rPr>
              <a:t>Ability &amp; willingness “maturity” of followers</a:t>
            </a:r>
          </a:p>
        </p:txBody>
      </p:sp>
      <p:sp>
        <p:nvSpPr>
          <p:cNvPr id="62478" name="Text Box 14"/>
          <p:cNvSpPr txBox="1">
            <a:spLocks noChangeArrowheads="1"/>
          </p:cNvSpPr>
          <p:nvPr/>
        </p:nvSpPr>
        <p:spPr bwMode="auto">
          <a:xfrm>
            <a:off x="3000376" y="5229226"/>
            <a:ext cx="56165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b="1" dirty="0">
                <a:latin typeface="Gill Sans MT" panose="020B0502020104020203" pitchFamily="34" charset="0"/>
              </a:rPr>
              <a:t>M1: Unwilling &amp; unable to take on responsibility</a:t>
            </a:r>
          </a:p>
        </p:txBody>
      </p:sp>
      <p:sp>
        <p:nvSpPr>
          <p:cNvPr id="62479" name="Text Box 15"/>
          <p:cNvSpPr txBox="1">
            <a:spLocks noChangeArrowheads="1"/>
          </p:cNvSpPr>
          <p:nvPr/>
        </p:nvSpPr>
        <p:spPr bwMode="auto">
          <a:xfrm>
            <a:off x="3000375" y="5589588"/>
            <a:ext cx="4464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b="1" dirty="0">
                <a:latin typeface="Gill Sans MT" panose="020B0502020104020203" pitchFamily="34" charset="0"/>
              </a:rPr>
              <a:t>M2:  Able but unwilling</a:t>
            </a:r>
          </a:p>
        </p:txBody>
      </p:sp>
      <p:sp>
        <p:nvSpPr>
          <p:cNvPr id="62480" name="Text Box 16"/>
          <p:cNvSpPr txBox="1">
            <a:spLocks noChangeArrowheads="1"/>
          </p:cNvSpPr>
          <p:nvPr/>
        </p:nvSpPr>
        <p:spPr bwMode="auto">
          <a:xfrm>
            <a:off x="3000375" y="5949951"/>
            <a:ext cx="4464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b="1" dirty="0">
                <a:latin typeface="Gill Sans MT" panose="020B0502020104020203" pitchFamily="34" charset="0"/>
              </a:rPr>
              <a:t>M3:  Unable but willing</a:t>
            </a:r>
          </a:p>
        </p:txBody>
      </p:sp>
      <p:sp>
        <p:nvSpPr>
          <p:cNvPr id="62481" name="Text Box 17"/>
          <p:cNvSpPr txBox="1">
            <a:spLocks noChangeArrowheads="1"/>
          </p:cNvSpPr>
          <p:nvPr/>
        </p:nvSpPr>
        <p:spPr bwMode="auto">
          <a:xfrm>
            <a:off x="3035300" y="6217351"/>
            <a:ext cx="6121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b="1">
                <a:latin typeface="Gill Sans MT" panose="020B0502020104020203" pitchFamily="34" charset="0"/>
              </a:rPr>
              <a:t>M4:  Able &amp; willing to do the job asked by the leader</a:t>
            </a: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19" name="Picture 18"/>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13951180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62469"/>
                                        </p:tgtEl>
                                        <p:attrNameLst>
                                          <p:attrName>style.visibility</p:attrName>
                                        </p:attrNameLst>
                                      </p:cBhvr>
                                      <p:to>
                                        <p:strVal val="visible"/>
                                      </p:to>
                                    </p:set>
                                    <p:anim calcmode="lin" valueType="num">
                                      <p:cBhvr>
                                        <p:cTn id="7" dur="1000" fill="hold"/>
                                        <p:tgtEl>
                                          <p:spTgt spid="62469"/>
                                        </p:tgtEl>
                                        <p:attrNameLst>
                                          <p:attrName>ppt_w</p:attrName>
                                        </p:attrNameLst>
                                      </p:cBhvr>
                                      <p:tavLst>
                                        <p:tav tm="0">
                                          <p:val>
                                            <p:strVal val="#ppt_w*0.70"/>
                                          </p:val>
                                        </p:tav>
                                        <p:tav tm="100000">
                                          <p:val>
                                            <p:strVal val="#ppt_w"/>
                                          </p:val>
                                        </p:tav>
                                      </p:tavLst>
                                    </p:anim>
                                    <p:anim calcmode="lin" valueType="num">
                                      <p:cBhvr>
                                        <p:cTn id="8" dur="1000" fill="hold"/>
                                        <p:tgtEl>
                                          <p:spTgt spid="62469"/>
                                        </p:tgtEl>
                                        <p:attrNameLst>
                                          <p:attrName>ppt_h</p:attrName>
                                        </p:attrNameLst>
                                      </p:cBhvr>
                                      <p:tavLst>
                                        <p:tav tm="0">
                                          <p:val>
                                            <p:strVal val="#ppt_h"/>
                                          </p:val>
                                        </p:tav>
                                        <p:tav tm="100000">
                                          <p:val>
                                            <p:strVal val="#ppt_h"/>
                                          </p:val>
                                        </p:tav>
                                      </p:tavLst>
                                    </p:anim>
                                    <p:animEffect transition="in" filter="fade">
                                      <p:cBhvr>
                                        <p:cTn id="9" dur="1000"/>
                                        <p:tgtEl>
                                          <p:spTgt spid="62469"/>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62470"/>
                                        </p:tgtEl>
                                        <p:attrNameLst>
                                          <p:attrName>style.visibility</p:attrName>
                                        </p:attrNameLst>
                                      </p:cBhvr>
                                      <p:to>
                                        <p:strVal val="visible"/>
                                      </p:to>
                                    </p:set>
                                    <p:anim calcmode="lin" valueType="num">
                                      <p:cBhvr>
                                        <p:cTn id="14" dur="1000" fill="hold"/>
                                        <p:tgtEl>
                                          <p:spTgt spid="62470"/>
                                        </p:tgtEl>
                                        <p:attrNameLst>
                                          <p:attrName>ppt_w</p:attrName>
                                        </p:attrNameLst>
                                      </p:cBhvr>
                                      <p:tavLst>
                                        <p:tav tm="0">
                                          <p:val>
                                            <p:strVal val="#ppt_w*0.70"/>
                                          </p:val>
                                        </p:tav>
                                        <p:tav tm="100000">
                                          <p:val>
                                            <p:strVal val="#ppt_w"/>
                                          </p:val>
                                        </p:tav>
                                      </p:tavLst>
                                    </p:anim>
                                    <p:anim calcmode="lin" valueType="num">
                                      <p:cBhvr>
                                        <p:cTn id="15" dur="1000" fill="hold"/>
                                        <p:tgtEl>
                                          <p:spTgt spid="62470"/>
                                        </p:tgtEl>
                                        <p:attrNameLst>
                                          <p:attrName>ppt_h</p:attrName>
                                        </p:attrNameLst>
                                      </p:cBhvr>
                                      <p:tavLst>
                                        <p:tav tm="0">
                                          <p:val>
                                            <p:strVal val="#ppt_h"/>
                                          </p:val>
                                        </p:tav>
                                        <p:tav tm="100000">
                                          <p:val>
                                            <p:strVal val="#ppt_h"/>
                                          </p:val>
                                        </p:tav>
                                      </p:tavLst>
                                    </p:anim>
                                    <p:animEffect transition="in" filter="fade">
                                      <p:cBhvr>
                                        <p:cTn id="16" dur="1000"/>
                                        <p:tgtEl>
                                          <p:spTgt spid="62470"/>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62467"/>
                                        </p:tgtEl>
                                        <p:attrNameLst>
                                          <p:attrName>style.visibility</p:attrName>
                                        </p:attrNameLst>
                                      </p:cBhvr>
                                      <p:to>
                                        <p:strVal val="visible"/>
                                      </p:to>
                                    </p:set>
                                    <p:anim calcmode="lin" valueType="num">
                                      <p:cBhvr>
                                        <p:cTn id="21" dur="1000" fill="hold"/>
                                        <p:tgtEl>
                                          <p:spTgt spid="62467"/>
                                        </p:tgtEl>
                                        <p:attrNameLst>
                                          <p:attrName>ppt_w</p:attrName>
                                        </p:attrNameLst>
                                      </p:cBhvr>
                                      <p:tavLst>
                                        <p:tav tm="0">
                                          <p:val>
                                            <p:strVal val="#ppt_w*0.70"/>
                                          </p:val>
                                        </p:tav>
                                        <p:tav tm="100000">
                                          <p:val>
                                            <p:strVal val="#ppt_w"/>
                                          </p:val>
                                        </p:tav>
                                      </p:tavLst>
                                    </p:anim>
                                    <p:anim calcmode="lin" valueType="num">
                                      <p:cBhvr>
                                        <p:cTn id="22" dur="1000" fill="hold"/>
                                        <p:tgtEl>
                                          <p:spTgt spid="62467"/>
                                        </p:tgtEl>
                                        <p:attrNameLst>
                                          <p:attrName>ppt_h</p:attrName>
                                        </p:attrNameLst>
                                      </p:cBhvr>
                                      <p:tavLst>
                                        <p:tav tm="0">
                                          <p:val>
                                            <p:strVal val="#ppt_h"/>
                                          </p:val>
                                        </p:tav>
                                        <p:tav tm="100000">
                                          <p:val>
                                            <p:strVal val="#ppt_h"/>
                                          </p:val>
                                        </p:tav>
                                      </p:tavLst>
                                    </p:anim>
                                    <p:animEffect transition="in" filter="fade">
                                      <p:cBhvr>
                                        <p:cTn id="23" dur="1000"/>
                                        <p:tgtEl>
                                          <p:spTgt spid="62467"/>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62468"/>
                                        </p:tgtEl>
                                        <p:attrNameLst>
                                          <p:attrName>style.visibility</p:attrName>
                                        </p:attrNameLst>
                                      </p:cBhvr>
                                      <p:to>
                                        <p:strVal val="visible"/>
                                      </p:to>
                                    </p:set>
                                    <p:anim calcmode="lin" valueType="num">
                                      <p:cBhvr>
                                        <p:cTn id="28" dur="1000" fill="hold"/>
                                        <p:tgtEl>
                                          <p:spTgt spid="62468"/>
                                        </p:tgtEl>
                                        <p:attrNameLst>
                                          <p:attrName>ppt_w</p:attrName>
                                        </p:attrNameLst>
                                      </p:cBhvr>
                                      <p:tavLst>
                                        <p:tav tm="0">
                                          <p:val>
                                            <p:strVal val="#ppt_w*0.70"/>
                                          </p:val>
                                        </p:tav>
                                        <p:tav tm="100000">
                                          <p:val>
                                            <p:strVal val="#ppt_w"/>
                                          </p:val>
                                        </p:tav>
                                      </p:tavLst>
                                    </p:anim>
                                    <p:anim calcmode="lin" valueType="num">
                                      <p:cBhvr>
                                        <p:cTn id="29" dur="1000" fill="hold"/>
                                        <p:tgtEl>
                                          <p:spTgt spid="62468"/>
                                        </p:tgtEl>
                                        <p:attrNameLst>
                                          <p:attrName>ppt_h</p:attrName>
                                        </p:attrNameLst>
                                      </p:cBhvr>
                                      <p:tavLst>
                                        <p:tav tm="0">
                                          <p:val>
                                            <p:strVal val="#ppt_h"/>
                                          </p:val>
                                        </p:tav>
                                        <p:tav tm="100000">
                                          <p:val>
                                            <p:strVal val="#ppt_h"/>
                                          </p:val>
                                        </p:tav>
                                      </p:tavLst>
                                    </p:anim>
                                    <p:animEffect transition="in" filter="fade">
                                      <p:cBhvr>
                                        <p:cTn id="30" dur="1000"/>
                                        <p:tgtEl>
                                          <p:spTgt spid="62468"/>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5" presetClass="entr" presetSubtype="0" fill="hold" grpId="0" nodeType="clickEffect">
                                  <p:stCondLst>
                                    <p:cond delay="0"/>
                                  </p:stCondLst>
                                  <p:childTnLst>
                                    <p:set>
                                      <p:cBhvr>
                                        <p:cTn id="34" dur="1" fill="hold">
                                          <p:stCondLst>
                                            <p:cond delay="0"/>
                                          </p:stCondLst>
                                        </p:cTn>
                                        <p:tgtEl>
                                          <p:spTgt spid="62471"/>
                                        </p:tgtEl>
                                        <p:attrNameLst>
                                          <p:attrName>style.visibility</p:attrName>
                                        </p:attrNameLst>
                                      </p:cBhvr>
                                      <p:to>
                                        <p:strVal val="visible"/>
                                      </p:to>
                                    </p:set>
                                    <p:anim calcmode="lin" valueType="num">
                                      <p:cBhvr>
                                        <p:cTn id="35" dur="1000" fill="hold"/>
                                        <p:tgtEl>
                                          <p:spTgt spid="62471"/>
                                        </p:tgtEl>
                                        <p:attrNameLst>
                                          <p:attrName>ppt_w</p:attrName>
                                        </p:attrNameLst>
                                      </p:cBhvr>
                                      <p:tavLst>
                                        <p:tav tm="0">
                                          <p:val>
                                            <p:strVal val="#ppt_w*0.70"/>
                                          </p:val>
                                        </p:tav>
                                        <p:tav tm="100000">
                                          <p:val>
                                            <p:strVal val="#ppt_w"/>
                                          </p:val>
                                        </p:tav>
                                      </p:tavLst>
                                    </p:anim>
                                    <p:anim calcmode="lin" valueType="num">
                                      <p:cBhvr>
                                        <p:cTn id="36" dur="1000" fill="hold"/>
                                        <p:tgtEl>
                                          <p:spTgt spid="62471"/>
                                        </p:tgtEl>
                                        <p:attrNameLst>
                                          <p:attrName>ppt_h</p:attrName>
                                        </p:attrNameLst>
                                      </p:cBhvr>
                                      <p:tavLst>
                                        <p:tav tm="0">
                                          <p:val>
                                            <p:strVal val="#ppt_h"/>
                                          </p:val>
                                        </p:tav>
                                        <p:tav tm="100000">
                                          <p:val>
                                            <p:strVal val="#ppt_h"/>
                                          </p:val>
                                        </p:tav>
                                      </p:tavLst>
                                    </p:anim>
                                    <p:animEffect transition="in" filter="fade">
                                      <p:cBhvr>
                                        <p:cTn id="37" dur="1000"/>
                                        <p:tgtEl>
                                          <p:spTgt spid="62471"/>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55" presetClass="entr" presetSubtype="0" fill="hold" grpId="0" nodeType="clickEffect">
                                  <p:stCondLst>
                                    <p:cond delay="0"/>
                                  </p:stCondLst>
                                  <p:childTnLst>
                                    <p:set>
                                      <p:cBhvr>
                                        <p:cTn id="41" dur="1" fill="hold">
                                          <p:stCondLst>
                                            <p:cond delay="0"/>
                                          </p:stCondLst>
                                        </p:cTn>
                                        <p:tgtEl>
                                          <p:spTgt spid="62472"/>
                                        </p:tgtEl>
                                        <p:attrNameLst>
                                          <p:attrName>style.visibility</p:attrName>
                                        </p:attrNameLst>
                                      </p:cBhvr>
                                      <p:to>
                                        <p:strVal val="visible"/>
                                      </p:to>
                                    </p:set>
                                    <p:anim calcmode="lin" valueType="num">
                                      <p:cBhvr>
                                        <p:cTn id="42" dur="1000" fill="hold"/>
                                        <p:tgtEl>
                                          <p:spTgt spid="62472"/>
                                        </p:tgtEl>
                                        <p:attrNameLst>
                                          <p:attrName>ppt_w</p:attrName>
                                        </p:attrNameLst>
                                      </p:cBhvr>
                                      <p:tavLst>
                                        <p:tav tm="0">
                                          <p:val>
                                            <p:strVal val="#ppt_w*0.70"/>
                                          </p:val>
                                        </p:tav>
                                        <p:tav tm="100000">
                                          <p:val>
                                            <p:strVal val="#ppt_w"/>
                                          </p:val>
                                        </p:tav>
                                      </p:tavLst>
                                    </p:anim>
                                    <p:anim calcmode="lin" valueType="num">
                                      <p:cBhvr>
                                        <p:cTn id="43" dur="1000" fill="hold"/>
                                        <p:tgtEl>
                                          <p:spTgt spid="62472"/>
                                        </p:tgtEl>
                                        <p:attrNameLst>
                                          <p:attrName>ppt_h</p:attrName>
                                        </p:attrNameLst>
                                      </p:cBhvr>
                                      <p:tavLst>
                                        <p:tav tm="0">
                                          <p:val>
                                            <p:strVal val="#ppt_h"/>
                                          </p:val>
                                        </p:tav>
                                        <p:tav tm="100000">
                                          <p:val>
                                            <p:strVal val="#ppt_h"/>
                                          </p:val>
                                        </p:tav>
                                      </p:tavLst>
                                    </p:anim>
                                    <p:animEffect transition="in" filter="fade">
                                      <p:cBhvr>
                                        <p:cTn id="44" dur="1000"/>
                                        <p:tgtEl>
                                          <p:spTgt spid="62472"/>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55" presetClass="entr" presetSubtype="0" fill="hold" grpId="0" nodeType="clickEffect">
                                  <p:stCondLst>
                                    <p:cond delay="0"/>
                                  </p:stCondLst>
                                  <p:childTnLst>
                                    <p:set>
                                      <p:cBhvr>
                                        <p:cTn id="48" dur="1" fill="hold">
                                          <p:stCondLst>
                                            <p:cond delay="0"/>
                                          </p:stCondLst>
                                        </p:cTn>
                                        <p:tgtEl>
                                          <p:spTgt spid="62474"/>
                                        </p:tgtEl>
                                        <p:attrNameLst>
                                          <p:attrName>style.visibility</p:attrName>
                                        </p:attrNameLst>
                                      </p:cBhvr>
                                      <p:to>
                                        <p:strVal val="visible"/>
                                      </p:to>
                                    </p:set>
                                    <p:anim calcmode="lin" valueType="num">
                                      <p:cBhvr>
                                        <p:cTn id="49" dur="1000" fill="hold"/>
                                        <p:tgtEl>
                                          <p:spTgt spid="62474"/>
                                        </p:tgtEl>
                                        <p:attrNameLst>
                                          <p:attrName>ppt_w</p:attrName>
                                        </p:attrNameLst>
                                      </p:cBhvr>
                                      <p:tavLst>
                                        <p:tav tm="0">
                                          <p:val>
                                            <p:strVal val="#ppt_w*0.70"/>
                                          </p:val>
                                        </p:tav>
                                        <p:tav tm="100000">
                                          <p:val>
                                            <p:strVal val="#ppt_w"/>
                                          </p:val>
                                        </p:tav>
                                      </p:tavLst>
                                    </p:anim>
                                    <p:anim calcmode="lin" valueType="num">
                                      <p:cBhvr>
                                        <p:cTn id="50" dur="1000" fill="hold"/>
                                        <p:tgtEl>
                                          <p:spTgt spid="62474"/>
                                        </p:tgtEl>
                                        <p:attrNameLst>
                                          <p:attrName>ppt_h</p:attrName>
                                        </p:attrNameLst>
                                      </p:cBhvr>
                                      <p:tavLst>
                                        <p:tav tm="0">
                                          <p:val>
                                            <p:strVal val="#ppt_h"/>
                                          </p:val>
                                        </p:tav>
                                        <p:tav tm="100000">
                                          <p:val>
                                            <p:strVal val="#ppt_h"/>
                                          </p:val>
                                        </p:tav>
                                      </p:tavLst>
                                    </p:anim>
                                    <p:animEffect transition="in" filter="fade">
                                      <p:cBhvr>
                                        <p:cTn id="51" dur="1000"/>
                                        <p:tgtEl>
                                          <p:spTgt spid="62474"/>
                                        </p:tgtEl>
                                      </p:cBhvr>
                                    </p:animEffect>
                                  </p:childTnLst>
                                </p:cTn>
                              </p:par>
                            </p:childTnLst>
                          </p:cTn>
                        </p:par>
                      </p:childTnLst>
                    </p:cTn>
                  </p:par>
                  <p:par>
                    <p:cTn id="52" fill="hold" nodeType="clickPar">
                      <p:stCondLst>
                        <p:cond delay="indefinite"/>
                      </p:stCondLst>
                      <p:childTnLst>
                        <p:par>
                          <p:cTn id="53" fill="hold" nodeType="withGroup">
                            <p:stCondLst>
                              <p:cond delay="0"/>
                            </p:stCondLst>
                            <p:childTnLst>
                              <p:par>
                                <p:cTn id="54" presetID="55" presetClass="entr" presetSubtype="0" fill="hold" grpId="0" nodeType="clickEffect">
                                  <p:stCondLst>
                                    <p:cond delay="0"/>
                                  </p:stCondLst>
                                  <p:childTnLst>
                                    <p:set>
                                      <p:cBhvr>
                                        <p:cTn id="55" dur="1" fill="hold">
                                          <p:stCondLst>
                                            <p:cond delay="0"/>
                                          </p:stCondLst>
                                        </p:cTn>
                                        <p:tgtEl>
                                          <p:spTgt spid="62473"/>
                                        </p:tgtEl>
                                        <p:attrNameLst>
                                          <p:attrName>style.visibility</p:attrName>
                                        </p:attrNameLst>
                                      </p:cBhvr>
                                      <p:to>
                                        <p:strVal val="visible"/>
                                      </p:to>
                                    </p:set>
                                    <p:anim calcmode="lin" valueType="num">
                                      <p:cBhvr>
                                        <p:cTn id="56" dur="1000" fill="hold"/>
                                        <p:tgtEl>
                                          <p:spTgt spid="62473"/>
                                        </p:tgtEl>
                                        <p:attrNameLst>
                                          <p:attrName>ppt_w</p:attrName>
                                        </p:attrNameLst>
                                      </p:cBhvr>
                                      <p:tavLst>
                                        <p:tav tm="0">
                                          <p:val>
                                            <p:strVal val="#ppt_w*0.70"/>
                                          </p:val>
                                        </p:tav>
                                        <p:tav tm="100000">
                                          <p:val>
                                            <p:strVal val="#ppt_w"/>
                                          </p:val>
                                        </p:tav>
                                      </p:tavLst>
                                    </p:anim>
                                    <p:anim calcmode="lin" valueType="num">
                                      <p:cBhvr>
                                        <p:cTn id="57" dur="1000" fill="hold"/>
                                        <p:tgtEl>
                                          <p:spTgt spid="62473"/>
                                        </p:tgtEl>
                                        <p:attrNameLst>
                                          <p:attrName>ppt_h</p:attrName>
                                        </p:attrNameLst>
                                      </p:cBhvr>
                                      <p:tavLst>
                                        <p:tav tm="0">
                                          <p:val>
                                            <p:strVal val="#ppt_h"/>
                                          </p:val>
                                        </p:tav>
                                        <p:tav tm="100000">
                                          <p:val>
                                            <p:strVal val="#ppt_h"/>
                                          </p:val>
                                        </p:tav>
                                      </p:tavLst>
                                    </p:anim>
                                    <p:animEffect transition="in" filter="fade">
                                      <p:cBhvr>
                                        <p:cTn id="58" dur="1000"/>
                                        <p:tgtEl>
                                          <p:spTgt spid="62473"/>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55" presetClass="entr" presetSubtype="0" fill="hold" grpId="0" nodeType="clickEffect">
                                  <p:stCondLst>
                                    <p:cond delay="0"/>
                                  </p:stCondLst>
                                  <p:childTnLst>
                                    <p:set>
                                      <p:cBhvr>
                                        <p:cTn id="62" dur="1" fill="hold">
                                          <p:stCondLst>
                                            <p:cond delay="0"/>
                                          </p:stCondLst>
                                        </p:cTn>
                                        <p:tgtEl>
                                          <p:spTgt spid="62477"/>
                                        </p:tgtEl>
                                        <p:attrNameLst>
                                          <p:attrName>style.visibility</p:attrName>
                                        </p:attrNameLst>
                                      </p:cBhvr>
                                      <p:to>
                                        <p:strVal val="visible"/>
                                      </p:to>
                                    </p:set>
                                    <p:anim calcmode="lin" valueType="num">
                                      <p:cBhvr>
                                        <p:cTn id="63" dur="1000" fill="hold"/>
                                        <p:tgtEl>
                                          <p:spTgt spid="62477"/>
                                        </p:tgtEl>
                                        <p:attrNameLst>
                                          <p:attrName>ppt_w</p:attrName>
                                        </p:attrNameLst>
                                      </p:cBhvr>
                                      <p:tavLst>
                                        <p:tav tm="0">
                                          <p:val>
                                            <p:strVal val="#ppt_w*0.70"/>
                                          </p:val>
                                        </p:tav>
                                        <p:tav tm="100000">
                                          <p:val>
                                            <p:strVal val="#ppt_w"/>
                                          </p:val>
                                        </p:tav>
                                      </p:tavLst>
                                    </p:anim>
                                    <p:anim calcmode="lin" valueType="num">
                                      <p:cBhvr>
                                        <p:cTn id="64" dur="1000" fill="hold"/>
                                        <p:tgtEl>
                                          <p:spTgt spid="62477"/>
                                        </p:tgtEl>
                                        <p:attrNameLst>
                                          <p:attrName>ppt_h</p:attrName>
                                        </p:attrNameLst>
                                      </p:cBhvr>
                                      <p:tavLst>
                                        <p:tav tm="0">
                                          <p:val>
                                            <p:strVal val="#ppt_h"/>
                                          </p:val>
                                        </p:tav>
                                        <p:tav tm="100000">
                                          <p:val>
                                            <p:strVal val="#ppt_h"/>
                                          </p:val>
                                        </p:tav>
                                      </p:tavLst>
                                    </p:anim>
                                    <p:animEffect transition="in" filter="fade">
                                      <p:cBhvr>
                                        <p:cTn id="65" dur="1000"/>
                                        <p:tgtEl>
                                          <p:spTgt spid="62477"/>
                                        </p:tgtEl>
                                      </p:cBhvr>
                                    </p:animEffect>
                                  </p:childTnLst>
                                </p:cTn>
                              </p:par>
                            </p:childTnLst>
                          </p:cTn>
                        </p:par>
                      </p:childTnLst>
                    </p:cTn>
                  </p:par>
                  <p:par>
                    <p:cTn id="66" fill="hold" nodeType="clickPar">
                      <p:stCondLst>
                        <p:cond delay="indefinite"/>
                      </p:stCondLst>
                      <p:childTnLst>
                        <p:par>
                          <p:cTn id="67" fill="hold" nodeType="withGroup">
                            <p:stCondLst>
                              <p:cond delay="0"/>
                            </p:stCondLst>
                            <p:childTnLst>
                              <p:par>
                                <p:cTn id="68" presetID="55" presetClass="entr" presetSubtype="0" fill="hold" grpId="0" nodeType="clickEffect">
                                  <p:stCondLst>
                                    <p:cond delay="0"/>
                                  </p:stCondLst>
                                  <p:childTnLst>
                                    <p:set>
                                      <p:cBhvr>
                                        <p:cTn id="69" dur="1" fill="hold">
                                          <p:stCondLst>
                                            <p:cond delay="0"/>
                                          </p:stCondLst>
                                        </p:cTn>
                                        <p:tgtEl>
                                          <p:spTgt spid="62478"/>
                                        </p:tgtEl>
                                        <p:attrNameLst>
                                          <p:attrName>style.visibility</p:attrName>
                                        </p:attrNameLst>
                                      </p:cBhvr>
                                      <p:to>
                                        <p:strVal val="visible"/>
                                      </p:to>
                                    </p:set>
                                    <p:anim calcmode="lin" valueType="num">
                                      <p:cBhvr>
                                        <p:cTn id="70" dur="1000" fill="hold"/>
                                        <p:tgtEl>
                                          <p:spTgt spid="62478"/>
                                        </p:tgtEl>
                                        <p:attrNameLst>
                                          <p:attrName>ppt_w</p:attrName>
                                        </p:attrNameLst>
                                      </p:cBhvr>
                                      <p:tavLst>
                                        <p:tav tm="0">
                                          <p:val>
                                            <p:strVal val="#ppt_w*0.70"/>
                                          </p:val>
                                        </p:tav>
                                        <p:tav tm="100000">
                                          <p:val>
                                            <p:strVal val="#ppt_w"/>
                                          </p:val>
                                        </p:tav>
                                      </p:tavLst>
                                    </p:anim>
                                    <p:anim calcmode="lin" valueType="num">
                                      <p:cBhvr>
                                        <p:cTn id="71" dur="1000" fill="hold"/>
                                        <p:tgtEl>
                                          <p:spTgt spid="62478"/>
                                        </p:tgtEl>
                                        <p:attrNameLst>
                                          <p:attrName>ppt_h</p:attrName>
                                        </p:attrNameLst>
                                      </p:cBhvr>
                                      <p:tavLst>
                                        <p:tav tm="0">
                                          <p:val>
                                            <p:strVal val="#ppt_h"/>
                                          </p:val>
                                        </p:tav>
                                        <p:tav tm="100000">
                                          <p:val>
                                            <p:strVal val="#ppt_h"/>
                                          </p:val>
                                        </p:tav>
                                      </p:tavLst>
                                    </p:anim>
                                    <p:animEffect transition="in" filter="fade">
                                      <p:cBhvr>
                                        <p:cTn id="72" dur="1000"/>
                                        <p:tgtEl>
                                          <p:spTgt spid="62478"/>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55" presetClass="entr" presetSubtype="0" fill="hold" grpId="0" nodeType="clickEffect">
                                  <p:stCondLst>
                                    <p:cond delay="0"/>
                                  </p:stCondLst>
                                  <p:childTnLst>
                                    <p:set>
                                      <p:cBhvr>
                                        <p:cTn id="76" dur="1" fill="hold">
                                          <p:stCondLst>
                                            <p:cond delay="0"/>
                                          </p:stCondLst>
                                        </p:cTn>
                                        <p:tgtEl>
                                          <p:spTgt spid="62479"/>
                                        </p:tgtEl>
                                        <p:attrNameLst>
                                          <p:attrName>style.visibility</p:attrName>
                                        </p:attrNameLst>
                                      </p:cBhvr>
                                      <p:to>
                                        <p:strVal val="visible"/>
                                      </p:to>
                                    </p:set>
                                    <p:anim calcmode="lin" valueType="num">
                                      <p:cBhvr>
                                        <p:cTn id="77" dur="1000" fill="hold"/>
                                        <p:tgtEl>
                                          <p:spTgt spid="62479"/>
                                        </p:tgtEl>
                                        <p:attrNameLst>
                                          <p:attrName>ppt_w</p:attrName>
                                        </p:attrNameLst>
                                      </p:cBhvr>
                                      <p:tavLst>
                                        <p:tav tm="0">
                                          <p:val>
                                            <p:strVal val="#ppt_w*0.70"/>
                                          </p:val>
                                        </p:tav>
                                        <p:tav tm="100000">
                                          <p:val>
                                            <p:strVal val="#ppt_w"/>
                                          </p:val>
                                        </p:tav>
                                      </p:tavLst>
                                    </p:anim>
                                    <p:anim calcmode="lin" valueType="num">
                                      <p:cBhvr>
                                        <p:cTn id="78" dur="1000" fill="hold"/>
                                        <p:tgtEl>
                                          <p:spTgt spid="62479"/>
                                        </p:tgtEl>
                                        <p:attrNameLst>
                                          <p:attrName>ppt_h</p:attrName>
                                        </p:attrNameLst>
                                      </p:cBhvr>
                                      <p:tavLst>
                                        <p:tav tm="0">
                                          <p:val>
                                            <p:strVal val="#ppt_h"/>
                                          </p:val>
                                        </p:tav>
                                        <p:tav tm="100000">
                                          <p:val>
                                            <p:strVal val="#ppt_h"/>
                                          </p:val>
                                        </p:tav>
                                      </p:tavLst>
                                    </p:anim>
                                    <p:animEffect transition="in" filter="fade">
                                      <p:cBhvr>
                                        <p:cTn id="79" dur="1000"/>
                                        <p:tgtEl>
                                          <p:spTgt spid="62479"/>
                                        </p:tgtEl>
                                      </p:cBhvr>
                                    </p:animEffect>
                                  </p:childTnLst>
                                </p:cTn>
                              </p:par>
                            </p:childTnLst>
                          </p:cTn>
                        </p:par>
                      </p:childTnLst>
                    </p:cTn>
                  </p:par>
                  <p:par>
                    <p:cTn id="80" fill="hold" nodeType="clickPar">
                      <p:stCondLst>
                        <p:cond delay="indefinite"/>
                      </p:stCondLst>
                      <p:childTnLst>
                        <p:par>
                          <p:cTn id="81" fill="hold" nodeType="withGroup">
                            <p:stCondLst>
                              <p:cond delay="0"/>
                            </p:stCondLst>
                            <p:childTnLst>
                              <p:par>
                                <p:cTn id="82" presetID="55" presetClass="entr" presetSubtype="0" fill="hold" grpId="0" nodeType="clickEffect">
                                  <p:stCondLst>
                                    <p:cond delay="0"/>
                                  </p:stCondLst>
                                  <p:childTnLst>
                                    <p:set>
                                      <p:cBhvr>
                                        <p:cTn id="83" dur="1" fill="hold">
                                          <p:stCondLst>
                                            <p:cond delay="0"/>
                                          </p:stCondLst>
                                        </p:cTn>
                                        <p:tgtEl>
                                          <p:spTgt spid="62480"/>
                                        </p:tgtEl>
                                        <p:attrNameLst>
                                          <p:attrName>style.visibility</p:attrName>
                                        </p:attrNameLst>
                                      </p:cBhvr>
                                      <p:to>
                                        <p:strVal val="visible"/>
                                      </p:to>
                                    </p:set>
                                    <p:anim calcmode="lin" valueType="num">
                                      <p:cBhvr>
                                        <p:cTn id="84" dur="1000" fill="hold"/>
                                        <p:tgtEl>
                                          <p:spTgt spid="62480"/>
                                        </p:tgtEl>
                                        <p:attrNameLst>
                                          <p:attrName>ppt_w</p:attrName>
                                        </p:attrNameLst>
                                      </p:cBhvr>
                                      <p:tavLst>
                                        <p:tav tm="0">
                                          <p:val>
                                            <p:strVal val="#ppt_w*0.70"/>
                                          </p:val>
                                        </p:tav>
                                        <p:tav tm="100000">
                                          <p:val>
                                            <p:strVal val="#ppt_w"/>
                                          </p:val>
                                        </p:tav>
                                      </p:tavLst>
                                    </p:anim>
                                    <p:anim calcmode="lin" valueType="num">
                                      <p:cBhvr>
                                        <p:cTn id="85" dur="1000" fill="hold"/>
                                        <p:tgtEl>
                                          <p:spTgt spid="62480"/>
                                        </p:tgtEl>
                                        <p:attrNameLst>
                                          <p:attrName>ppt_h</p:attrName>
                                        </p:attrNameLst>
                                      </p:cBhvr>
                                      <p:tavLst>
                                        <p:tav tm="0">
                                          <p:val>
                                            <p:strVal val="#ppt_h"/>
                                          </p:val>
                                        </p:tav>
                                        <p:tav tm="100000">
                                          <p:val>
                                            <p:strVal val="#ppt_h"/>
                                          </p:val>
                                        </p:tav>
                                      </p:tavLst>
                                    </p:anim>
                                    <p:animEffect transition="in" filter="fade">
                                      <p:cBhvr>
                                        <p:cTn id="86" dur="1000"/>
                                        <p:tgtEl>
                                          <p:spTgt spid="62480"/>
                                        </p:tgtEl>
                                      </p:cBhvr>
                                    </p:animEffect>
                                  </p:childTnLst>
                                </p:cTn>
                              </p:par>
                            </p:childTnLst>
                          </p:cTn>
                        </p:par>
                      </p:childTnLst>
                    </p:cTn>
                  </p:par>
                  <p:par>
                    <p:cTn id="87" fill="hold" nodeType="clickPar">
                      <p:stCondLst>
                        <p:cond delay="indefinite"/>
                      </p:stCondLst>
                      <p:childTnLst>
                        <p:par>
                          <p:cTn id="88" fill="hold" nodeType="withGroup">
                            <p:stCondLst>
                              <p:cond delay="0"/>
                            </p:stCondLst>
                            <p:childTnLst>
                              <p:par>
                                <p:cTn id="89" presetID="55" presetClass="entr" presetSubtype="0" fill="hold" grpId="0" nodeType="clickEffect">
                                  <p:stCondLst>
                                    <p:cond delay="0"/>
                                  </p:stCondLst>
                                  <p:childTnLst>
                                    <p:set>
                                      <p:cBhvr>
                                        <p:cTn id="90" dur="1" fill="hold">
                                          <p:stCondLst>
                                            <p:cond delay="0"/>
                                          </p:stCondLst>
                                        </p:cTn>
                                        <p:tgtEl>
                                          <p:spTgt spid="62481"/>
                                        </p:tgtEl>
                                        <p:attrNameLst>
                                          <p:attrName>style.visibility</p:attrName>
                                        </p:attrNameLst>
                                      </p:cBhvr>
                                      <p:to>
                                        <p:strVal val="visible"/>
                                      </p:to>
                                    </p:set>
                                    <p:anim calcmode="lin" valueType="num">
                                      <p:cBhvr>
                                        <p:cTn id="91" dur="1000" fill="hold"/>
                                        <p:tgtEl>
                                          <p:spTgt spid="62481"/>
                                        </p:tgtEl>
                                        <p:attrNameLst>
                                          <p:attrName>ppt_w</p:attrName>
                                        </p:attrNameLst>
                                      </p:cBhvr>
                                      <p:tavLst>
                                        <p:tav tm="0">
                                          <p:val>
                                            <p:strVal val="#ppt_w*0.70"/>
                                          </p:val>
                                        </p:tav>
                                        <p:tav tm="100000">
                                          <p:val>
                                            <p:strVal val="#ppt_w"/>
                                          </p:val>
                                        </p:tav>
                                      </p:tavLst>
                                    </p:anim>
                                    <p:anim calcmode="lin" valueType="num">
                                      <p:cBhvr>
                                        <p:cTn id="92" dur="1000" fill="hold"/>
                                        <p:tgtEl>
                                          <p:spTgt spid="62481"/>
                                        </p:tgtEl>
                                        <p:attrNameLst>
                                          <p:attrName>ppt_h</p:attrName>
                                        </p:attrNameLst>
                                      </p:cBhvr>
                                      <p:tavLst>
                                        <p:tav tm="0">
                                          <p:val>
                                            <p:strVal val="#ppt_h"/>
                                          </p:val>
                                        </p:tav>
                                        <p:tav tm="100000">
                                          <p:val>
                                            <p:strVal val="#ppt_h"/>
                                          </p:val>
                                        </p:tav>
                                      </p:tavLst>
                                    </p:anim>
                                    <p:animEffect transition="in" filter="fade">
                                      <p:cBhvr>
                                        <p:cTn id="93" dur="1000"/>
                                        <p:tgtEl>
                                          <p:spTgt spid="624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animBg="1"/>
      <p:bldP spid="62468" grpId="0" animBg="1"/>
      <p:bldP spid="62469" grpId="0" animBg="1"/>
      <p:bldP spid="62470" grpId="0" animBg="1"/>
      <p:bldP spid="62471" grpId="0" animBg="1"/>
      <p:bldP spid="62472" grpId="0" animBg="1"/>
      <p:bldP spid="62473" grpId="0" animBg="1"/>
      <p:bldP spid="62474" grpId="0" animBg="1"/>
      <p:bldP spid="62477" grpId="0"/>
      <p:bldP spid="62478" grpId="0"/>
      <p:bldP spid="62479" grpId="0"/>
      <p:bldP spid="62480" grpId="0"/>
      <p:bldP spid="6248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Situational Leadership in practice</a:t>
            </a:r>
          </a:p>
        </p:txBody>
      </p:sp>
      <p:sp>
        <p:nvSpPr>
          <p:cNvPr id="3" name="Content Placeholder 2"/>
          <p:cNvSpPr>
            <a:spLocks noGrp="1"/>
          </p:cNvSpPr>
          <p:nvPr>
            <p:ph idx="1"/>
          </p:nvPr>
        </p:nvSpPr>
        <p:spPr/>
        <p:txBody>
          <a:bodyPr/>
          <a:lstStyle/>
          <a:p>
            <a:pPr marL="457200" indent="-457200">
              <a:buFont typeface="+mj-lt"/>
              <a:buAutoNum type="arabicPeriod"/>
            </a:pPr>
            <a:r>
              <a:rPr lang="en-US" dirty="0">
                <a:hlinkClick r:id="rId2"/>
              </a:rPr>
              <a:t>http://youtu.be/MSbWJQnGG0Q</a:t>
            </a:r>
            <a:r>
              <a:rPr lang="en-US" dirty="0"/>
              <a:t> Examples from the movies</a:t>
            </a:r>
          </a:p>
          <a:p>
            <a:pPr marL="457200" indent="-457200">
              <a:buFont typeface="+mj-lt"/>
              <a:buAutoNum type="arabicPeriod"/>
            </a:pPr>
            <a:r>
              <a:rPr lang="en-US" dirty="0">
                <a:hlinkClick r:id="rId3"/>
              </a:rPr>
              <a:t>http://youtu.be/w35S7AparVA</a:t>
            </a:r>
            <a:r>
              <a:rPr lang="en-US" dirty="0"/>
              <a:t>  Situational  Leadership explanation</a:t>
            </a:r>
          </a:p>
          <a:p>
            <a:pPr marL="457200" indent="-457200">
              <a:buFont typeface="+mj-lt"/>
              <a:buAutoNum type="arabicPeriod"/>
            </a:pPr>
            <a:endParaRPr lang="en-US" dirty="0"/>
          </a:p>
          <a:p>
            <a:endParaRPr lang="en-US" dirty="0"/>
          </a:p>
          <a:p>
            <a:endParaRPr lang="en-US" dirty="0"/>
          </a:p>
        </p:txBody>
      </p:sp>
      <p:sp>
        <p:nvSpPr>
          <p:cNvPr id="4" name="Footer Placeholder 3"/>
          <p:cNvSpPr>
            <a:spLocks noGrp="1"/>
          </p:cNvSpPr>
          <p:nvPr>
            <p:ph type="ftr" sz="quarter" idx="11"/>
          </p:nvPr>
        </p:nvSpPr>
        <p:spPr/>
        <p:txBody>
          <a:bodyPr/>
          <a:lstStyle/>
          <a:p>
            <a:pPr>
              <a:defRPr/>
            </a:pPr>
            <a:r>
              <a:rPr lang="en-GB">
                <a:solidFill>
                  <a:prstClr val="black">
                    <a:tint val="75000"/>
                  </a:prstClr>
                </a:solidFill>
              </a:rPr>
              <a:t>TSD60011024</a:t>
            </a:r>
          </a:p>
        </p:txBody>
      </p:sp>
      <p:pic>
        <p:nvPicPr>
          <p:cNvPr id="5" name="Picture 4"/>
          <p:cNvPicPr>
            <a:picLocks noChangeAspect="1"/>
          </p:cNvPicPr>
          <p:nvPr/>
        </p:nvPicPr>
        <p:blipFill>
          <a:blip r:embed="rId4"/>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15218352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Which style of leadership is this? - Exercise</a:t>
            </a:r>
          </a:p>
        </p:txBody>
      </p:sp>
      <p:sp>
        <p:nvSpPr>
          <p:cNvPr id="3" name="Content Placeholder 2"/>
          <p:cNvSpPr>
            <a:spLocks noGrp="1"/>
          </p:cNvSpPr>
          <p:nvPr>
            <p:ph idx="1"/>
          </p:nvPr>
        </p:nvSpPr>
        <p:spPr/>
        <p:txBody>
          <a:bodyPr/>
          <a:lstStyle/>
          <a:p>
            <a:endParaRPr lang="en-US" dirty="0">
              <a:hlinkClick r:id="rId3"/>
            </a:endParaRPr>
          </a:p>
          <a:p>
            <a:endParaRPr lang="en-US" dirty="0">
              <a:hlinkClick r:id="rId3"/>
            </a:endParaRPr>
          </a:p>
          <a:p>
            <a:endParaRPr lang="en-US" dirty="0">
              <a:hlinkClick r:id="rId3"/>
            </a:endParaRPr>
          </a:p>
          <a:p>
            <a:r>
              <a:rPr lang="en-US" dirty="0">
                <a:hlinkClick r:id="rId3"/>
              </a:rPr>
              <a:t>https://www.youtube.com/watch?v=Bv16yctXaFM</a:t>
            </a:r>
            <a:endParaRPr lang="en-US" dirty="0"/>
          </a:p>
          <a:p>
            <a:endParaRPr lang="en-US" dirty="0"/>
          </a:p>
        </p:txBody>
      </p:sp>
      <p:sp>
        <p:nvSpPr>
          <p:cNvPr id="4" name="Footer Placeholder 3"/>
          <p:cNvSpPr>
            <a:spLocks noGrp="1"/>
          </p:cNvSpPr>
          <p:nvPr>
            <p:ph type="ftr" sz="quarter" idx="11"/>
          </p:nvPr>
        </p:nvSpPr>
        <p:spPr/>
        <p:txBody>
          <a:bodyPr/>
          <a:lstStyle/>
          <a:p>
            <a:pPr>
              <a:defRPr/>
            </a:pPr>
            <a:r>
              <a:rPr lang="en-GB">
                <a:solidFill>
                  <a:prstClr val="black">
                    <a:tint val="75000"/>
                  </a:prstClr>
                </a:solidFill>
              </a:rPr>
              <a:t>TSD60011024</a:t>
            </a:r>
          </a:p>
        </p:txBody>
      </p:sp>
      <p:pic>
        <p:nvPicPr>
          <p:cNvPr id="5" name="Picture 4"/>
          <p:cNvPicPr>
            <a:picLocks noChangeAspect="1"/>
          </p:cNvPicPr>
          <p:nvPr/>
        </p:nvPicPr>
        <p:blipFill>
          <a:blip r:embed="rId4"/>
          <a:stretch>
            <a:fillRect/>
          </a:stretch>
        </p:blipFill>
        <p:spPr>
          <a:xfrm>
            <a:off x="10385518" y="365127"/>
            <a:ext cx="1349396" cy="499776"/>
          </a:xfrm>
          <a:prstGeom prst="rect">
            <a:avLst/>
          </a:prstGeom>
        </p:spPr>
      </p:pic>
    </p:spTree>
    <p:extLst>
      <p:ext uri="{BB962C8B-B14F-4D97-AF65-F5344CB8AC3E}">
        <p14:creationId xmlns:p14="http://schemas.microsoft.com/office/powerpoint/2010/main" val="9553488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pPr>
              <a:defRPr/>
            </a:pPr>
            <a:r>
              <a:rPr lang="en-GB" sz="3200" b="1" dirty="0">
                <a:solidFill>
                  <a:schemeClr val="tx2">
                    <a:lumMod val="75000"/>
                  </a:schemeClr>
                </a:solidFill>
                <a:effectLst>
                  <a:outerShdw blurRad="38100" dist="38100" dir="2700000" algn="tl">
                    <a:srgbClr val="FFFFFF"/>
                  </a:outerShdw>
                </a:effectLst>
              </a:rPr>
              <a:t>Appropriate Leadership </a:t>
            </a:r>
            <a:r>
              <a:rPr lang="en-GB" sz="3200" b="1" dirty="0">
                <a:solidFill>
                  <a:schemeClr val="bg1"/>
                </a:solidFill>
                <a:effectLst>
                  <a:outerShdw blurRad="38100" dist="38100" dir="2700000" algn="tl">
                    <a:srgbClr val="FFFFFF"/>
                  </a:outerShdw>
                </a:effectLst>
              </a:rPr>
              <a:t>Styles</a:t>
            </a:r>
            <a:br>
              <a:rPr lang="en-GB" sz="2400" dirty="0">
                <a:solidFill>
                  <a:schemeClr val="bg1"/>
                </a:solidFill>
                <a:latin typeface="Arial" charset="0"/>
              </a:rPr>
            </a:br>
            <a:r>
              <a:rPr lang="en-GB" sz="2400" dirty="0">
                <a:solidFill>
                  <a:schemeClr val="bg1"/>
                </a:solidFill>
                <a:latin typeface="Arial" charset="0"/>
              </a:rPr>
              <a:t>				(Hersey &amp; Blanchard 1977)</a:t>
            </a:r>
            <a:endParaRPr lang="en-GB" sz="3200" b="1" dirty="0">
              <a:solidFill>
                <a:schemeClr val="bg1"/>
              </a:solidFill>
              <a:effectLst>
                <a:outerShdw blurRad="38100" dist="38100" dir="2700000" algn="tl">
                  <a:srgbClr val="FFFFFF"/>
                </a:outerShdw>
              </a:effectLst>
            </a:endParaRPr>
          </a:p>
        </p:txBody>
      </p:sp>
      <p:sp>
        <p:nvSpPr>
          <p:cNvPr id="29699" name="Rectangle 3"/>
          <p:cNvSpPr>
            <a:spLocks noGrp="1" noChangeArrowheads="1"/>
          </p:cNvSpPr>
          <p:nvPr>
            <p:ph idx="1"/>
          </p:nvPr>
        </p:nvSpPr>
        <p:spPr>
          <a:xfrm>
            <a:off x="1981200" y="2060576"/>
            <a:ext cx="8077200" cy="3959225"/>
          </a:xfrm>
        </p:spPr>
        <p:txBody>
          <a:bodyPr/>
          <a:lstStyle/>
          <a:p>
            <a:pPr>
              <a:buFontTx/>
              <a:buNone/>
            </a:pPr>
            <a:endParaRPr lang="en-GB" altLang="en-US" b="1"/>
          </a:p>
          <a:p>
            <a:endParaRPr lang="en-GB" altLang="en-US"/>
          </a:p>
          <a:p>
            <a:endParaRPr lang="en-GB" altLang="en-US"/>
          </a:p>
          <a:p>
            <a:pPr>
              <a:buFontTx/>
              <a:buNone/>
            </a:pPr>
            <a:endParaRPr lang="en-GB" altLang="en-US"/>
          </a:p>
          <a:p>
            <a:endParaRPr lang="en-GB" altLang="en-US"/>
          </a:p>
        </p:txBody>
      </p:sp>
      <p:sp>
        <p:nvSpPr>
          <p:cNvPr id="83980" name="Text Box 12"/>
          <p:cNvSpPr txBox="1">
            <a:spLocks noChangeArrowheads="1"/>
          </p:cNvSpPr>
          <p:nvPr/>
        </p:nvSpPr>
        <p:spPr bwMode="auto">
          <a:xfrm>
            <a:off x="1992313" y="1700213"/>
            <a:ext cx="8424862" cy="3935412"/>
          </a:xfrm>
          <a:prstGeom prst="rect">
            <a:avLst/>
          </a:prstGeom>
          <a:noFill/>
          <a:ln w="9525">
            <a:noFill/>
            <a:miter lim="800000"/>
            <a:headEnd/>
            <a:tailEnd/>
          </a:ln>
        </p:spPr>
        <p:txBody>
          <a:bodyPr>
            <a:spAutoFit/>
          </a:bodyPr>
          <a:lstStyle/>
          <a:p>
            <a:pPr>
              <a:defRPr/>
            </a:pPr>
            <a:r>
              <a:rPr lang="en-GB" sz="2800" b="1" dirty="0">
                <a:solidFill>
                  <a:srgbClr val="44546A">
                    <a:lumMod val="75000"/>
                  </a:srgbClr>
                </a:solidFill>
                <a:latin typeface="Arial" panose="020B0604020202020204" pitchFamily="34" charset="0"/>
              </a:rPr>
              <a:t>Telling </a:t>
            </a:r>
            <a:r>
              <a:rPr lang="en-GB" sz="2800" dirty="0">
                <a:solidFill>
                  <a:srgbClr val="44546A">
                    <a:lumMod val="75000"/>
                  </a:srgbClr>
                </a:solidFill>
                <a:latin typeface="Arial" panose="020B0604020202020204" pitchFamily="34" charset="0"/>
              </a:rPr>
              <a:t>(high task/low relationship behaviour). </a:t>
            </a:r>
          </a:p>
          <a:p>
            <a:pPr>
              <a:defRPr/>
            </a:pPr>
            <a:r>
              <a:rPr lang="en-GB" sz="2800" dirty="0">
                <a:solidFill>
                  <a:srgbClr val="44546A">
                    <a:lumMod val="75000"/>
                  </a:srgbClr>
                </a:solidFill>
                <a:latin typeface="Arial" panose="020B0604020202020204" pitchFamily="34" charset="0"/>
              </a:rPr>
              <a:t>This style or approach is characterized by giving a great deal of direction to subordinates and by giving considerable attention to defining roles and goals. </a:t>
            </a:r>
          </a:p>
          <a:p>
            <a:pPr>
              <a:defRPr/>
            </a:pPr>
            <a:endParaRPr lang="en-GB" sz="2800" dirty="0">
              <a:solidFill>
                <a:srgbClr val="44546A">
                  <a:lumMod val="75000"/>
                </a:srgbClr>
              </a:solidFill>
              <a:latin typeface="Arial" panose="020B0604020202020204" pitchFamily="34" charset="0"/>
            </a:endParaRPr>
          </a:p>
          <a:p>
            <a:pPr>
              <a:defRPr/>
            </a:pPr>
            <a:r>
              <a:rPr lang="en-GB" sz="2800" b="1" dirty="0">
                <a:solidFill>
                  <a:srgbClr val="44546A">
                    <a:lumMod val="75000"/>
                  </a:srgbClr>
                </a:solidFill>
                <a:latin typeface="Arial" panose="020B0604020202020204" pitchFamily="34" charset="0"/>
              </a:rPr>
              <a:t>Selling</a:t>
            </a:r>
            <a:r>
              <a:rPr lang="en-GB" sz="2800" dirty="0">
                <a:solidFill>
                  <a:srgbClr val="44546A">
                    <a:lumMod val="75000"/>
                  </a:srgbClr>
                </a:solidFill>
                <a:latin typeface="Arial" panose="020B0604020202020204" pitchFamily="34" charset="0"/>
              </a:rPr>
              <a:t> (high task/high relationship behaviour). Here, while most of the direction is given </a:t>
            </a:r>
            <a:r>
              <a:rPr lang="en-GB" sz="2800" dirty="0">
                <a:solidFill>
                  <a:prstClr val="white"/>
                </a:solidFill>
                <a:latin typeface="Arial" panose="020B0604020202020204" pitchFamily="34" charset="0"/>
              </a:rPr>
              <a:t>by the leader, there is an attempt at encouraging people to ‘buy into’ the task. </a:t>
            </a: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6" name="Picture 5"/>
          <p:cNvPicPr>
            <a:picLocks noChangeAspect="1"/>
          </p:cNvPicPr>
          <p:nvPr/>
        </p:nvPicPr>
        <p:blipFill>
          <a:blip r:embed="rId3"/>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19596038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3980">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3980">
                                            <p:txEl>
                                              <p:pRg st="0" end="0"/>
                                            </p:txEl>
                                          </p:spTgt>
                                        </p:tgtEl>
                                        <p:attrNameLst>
                                          <p:attrName>ppt_c</p:attrName>
                                        </p:attrNameLst>
                                      </p:cBhvr>
                                      <p:to>
                                        <a:schemeClr val="hlink"/>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3980">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83980">
                                            <p:txEl>
                                              <p:pRg st="1" end="1"/>
                                            </p:txEl>
                                          </p:spTgt>
                                        </p:tgtEl>
                                        <p:attrNameLst>
                                          <p:attrName>ppt_c</p:attrName>
                                        </p:attrNameLst>
                                      </p:cBhvr>
                                      <p:to>
                                        <a:schemeClr val="hlink"/>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3980">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83980">
                                            <p:txEl>
                                              <p:pRg st="3" end="3"/>
                                            </p:txEl>
                                          </p:spTgt>
                                        </p:tgtEl>
                                        <p:attrNameLst>
                                          <p:attrName>ppt_c</p:attrName>
                                        </p:attrNameLst>
                                      </p:cBhvr>
                                      <p:to>
                                        <a:schemeClr val="hlink"/>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80"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a:defRPr/>
            </a:pPr>
            <a:r>
              <a:rPr lang="en-GB" sz="3200" b="1" dirty="0">
                <a:solidFill>
                  <a:schemeClr val="tx2">
                    <a:lumMod val="75000"/>
                  </a:schemeClr>
                </a:solidFill>
                <a:effectLst>
                  <a:outerShdw blurRad="38100" dist="38100" dir="2700000" algn="tl">
                    <a:srgbClr val="FFFFFF"/>
                  </a:outerShdw>
                </a:effectLst>
              </a:rPr>
              <a:t>Appropriate Leadership Styles</a:t>
            </a:r>
            <a:br>
              <a:rPr lang="en-GB" sz="2400" dirty="0">
                <a:solidFill>
                  <a:schemeClr val="bg1"/>
                </a:solidFill>
                <a:latin typeface="Arial" charset="0"/>
              </a:rPr>
            </a:br>
            <a:r>
              <a:rPr lang="en-GB" sz="2400" dirty="0">
                <a:solidFill>
                  <a:schemeClr val="bg1"/>
                </a:solidFill>
                <a:latin typeface="Arial" charset="0"/>
              </a:rPr>
              <a:t>				(Hersey &amp; Blanchard 1977)</a:t>
            </a:r>
            <a:endParaRPr lang="en-GB" sz="3200" b="1" dirty="0">
              <a:solidFill>
                <a:schemeClr val="bg1"/>
              </a:solidFill>
              <a:effectLst>
                <a:outerShdw blurRad="38100" dist="38100" dir="2700000" algn="tl">
                  <a:srgbClr val="FFFFFF"/>
                </a:outerShdw>
              </a:effectLst>
            </a:endParaRPr>
          </a:p>
        </p:txBody>
      </p:sp>
      <p:sp>
        <p:nvSpPr>
          <p:cNvPr id="30723" name="Rectangle 3"/>
          <p:cNvSpPr>
            <a:spLocks noGrp="1" noChangeArrowheads="1"/>
          </p:cNvSpPr>
          <p:nvPr>
            <p:ph idx="1"/>
          </p:nvPr>
        </p:nvSpPr>
        <p:spPr>
          <a:xfrm>
            <a:off x="1981200" y="2060576"/>
            <a:ext cx="8077200" cy="3959225"/>
          </a:xfrm>
        </p:spPr>
        <p:txBody>
          <a:bodyPr/>
          <a:lstStyle/>
          <a:p>
            <a:pPr>
              <a:buFontTx/>
              <a:buNone/>
            </a:pPr>
            <a:endParaRPr lang="en-GB" altLang="en-US" b="1"/>
          </a:p>
          <a:p>
            <a:endParaRPr lang="en-GB" altLang="en-US"/>
          </a:p>
          <a:p>
            <a:endParaRPr lang="en-GB" altLang="en-US"/>
          </a:p>
          <a:p>
            <a:pPr>
              <a:buFontTx/>
              <a:buNone/>
            </a:pPr>
            <a:endParaRPr lang="en-GB" altLang="en-US"/>
          </a:p>
          <a:p>
            <a:endParaRPr lang="en-GB" altLang="en-US"/>
          </a:p>
        </p:txBody>
      </p:sp>
      <p:sp>
        <p:nvSpPr>
          <p:cNvPr id="84996" name="Text Box 4"/>
          <p:cNvSpPr txBox="1">
            <a:spLocks noChangeArrowheads="1"/>
          </p:cNvSpPr>
          <p:nvPr/>
        </p:nvSpPr>
        <p:spPr bwMode="auto">
          <a:xfrm>
            <a:off x="1992313" y="1700213"/>
            <a:ext cx="8424862" cy="3935412"/>
          </a:xfrm>
          <a:prstGeom prst="rect">
            <a:avLst/>
          </a:prstGeom>
          <a:noFill/>
          <a:ln w="9525">
            <a:noFill/>
            <a:miter lim="800000"/>
            <a:headEnd/>
            <a:tailEnd/>
          </a:ln>
        </p:spPr>
        <p:txBody>
          <a:bodyPr>
            <a:spAutoFit/>
          </a:bodyPr>
          <a:lstStyle/>
          <a:p>
            <a:pPr>
              <a:defRPr/>
            </a:pPr>
            <a:r>
              <a:rPr lang="en-GB" sz="2800" b="1" dirty="0">
                <a:solidFill>
                  <a:srgbClr val="44546A">
                    <a:lumMod val="75000"/>
                  </a:srgbClr>
                </a:solidFill>
                <a:latin typeface="Arial" panose="020B0604020202020204" pitchFamily="34" charset="0"/>
              </a:rPr>
              <a:t>Participating</a:t>
            </a:r>
            <a:r>
              <a:rPr lang="en-GB" sz="2800" dirty="0">
                <a:solidFill>
                  <a:srgbClr val="44546A">
                    <a:lumMod val="75000"/>
                  </a:srgbClr>
                </a:solidFill>
                <a:latin typeface="Arial" panose="020B0604020202020204" pitchFamily="34" charset="0"/>
              </a:rPr>
              <a:t> (high relationship/low task behaviour). Here decision-making is shared between leaders and followers – the main role of the leader being to facilitate and communicate. </a:t>
            </a:r>
          </a:p>
          <a:p>
            <a:pPr>
              <a:defRPr/>
            </a:pPr>
            <a:endParaRPr lang="en-GB" sz="2800" dirty="0">
              <a:solidFill>
                <a:srgbClr val="44546A">
                  <a:lumMod val="75000"/>
                </a:srgbClr>
              </a:solidFill>
              <a:latin typeface="Arial" panose="020B0604020202020204" pitchFamily="34" charset="0"/>
            </a:endParaRPr>
          </a:p>
          <a:p>
            <a:pPr>
              <a:defRPr/>
            </a:pPr>
            <a:r>
              <a:rPr lang="en-GB" sz="2800" b="1" dirty="0">
                <a:solidFill>
                  <a:srgbClr val="44546A">
                    <a:lumMod val="75000"/>
                  </a:srgbClr>
                </a:solidFill>
                <a:latin typeface="Arial" panose="020B0604020202020204" pitchFamily="34" charset="0"/>
              </a:rPr>
              <a:t>Delegating</a:t>
            </a:r>
            <a:r>
              <a:rPr lang="en-GB" sz="2800" dirty="0">
                <a:solidFill>
                  <a:srgbClr val="44546A">
                    <a:lumMod val="75000"/>
                  </a:srgbClr>
                </a:solidFill>
                <a:latin typeface="Arial" panose="020B0604020202020204" pitchFamily="34" charset="0"/>
              </a:rPr>
              <a:t> (low relationship/low task behaviour). The leader still identifies the problem or issue, but the responsibility for carrying out the response is given to followers. </a:t>
            </a: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6" name="Picture 5"/>
          <p:cNvPicPr>
            <a:picLocks noChangeAspect="1"/>
          </p:cNvPicPr>
          <p:nvPr/>
        </p:nvPicPr>
        <p:blipFill>
          <a:blip r:embed="rId3"/>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18362266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499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4996">
                                            <p:txEl>
                                              <p:pRg st="0" end="0"/>
                                            </p:txEl>
                                          </p:spTgt>
                                        </p:tgtEl>
                                        <p:attrNameLst>
                                          <p:attrName>ppt_c</p:attrName>
                                        </p:attrNameLst>
                                      </p:cBhvr>
                                      <p:to>
                                        <a:schemeClr val="hlink"/>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499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84996">
                                            <p:txEl>
                                              <p:pRg st="2" end="2"/>
                                            </p:txEl>
                                          </p:spTgt>
                                        </p:tgtEl>
                                        <p:attrNameLst>
                                          <p:attrName>ppt_c</p:attrName>
                                        </p:attrNameLst>
                                      </p:cBhvr>
                                      <p:to>
                                        <a:schemeClr val="hlink"/>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6"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a:defRPr/>
            </a:pPr>
            <a:r>
              <a:rPr lang="en-GB" sz="3200" b="1" dirty="0">
                <a:solidFill>
                  <a:schemeClr val="tx2">
                    <a:lumMod val="75000"/>
                  </a:schemeClr>
                </a:solidFill>
                <a:effectLst>
                  <a:outerShdw blurRad="38100" dist="38100" dir="2700000" algn="tl">
                    <a:srgbClr val="FFFFFF"/>
                  </a:outerShdw>
                </a:effectLst>
              </a:rPr>
              <a:t>Appropriate Leadership Styles</a:t>
            </a:r>
            <a:br>
              <a:rPr lang="en-GB" sz="2400" dirty="0">
                <a:solidFill>
                  <a:schemeClr val="bg1"/>
                </a:solidFill>
                <a:latin typeface="Arial" charset="0"/>
              </a:rPr>
            </a:br>
            <a:r>
              <a:rPr lang="en-GB" sz="2400" dirty="0">
                <a:solidFill>
                  <a:schemeClr val="bg1"/>
                </a:solidFill>
                <a:latin typeface="Arial" charset="0"/>
              </a:rPr>
              <a:t>				(Hersey &amp; Blanchard 1977)</a:t>
            </a:r>
            <a:endParaRPr lang="en-GB" sz="3200" b="1" dirty="0">
              <a:solidFill>
                <a:schemeClr val="bg1"/>
              </a:solidFill>
              <a:effectLst>
                <a:outerShdw blurRad="38100" dist="38100" dir="2700000" algn="tl">
                  <a:srgbClr val="FFFFFF"/>
                </a:outerShdw>
              </a:effectLst>
            </a:endParaRPr>
          </a:p>
        </p:txBody>
      </p:sp>
      <p:sp>
        <p:nvSpPr>
          <p:cNvPr id="30723" name="Rectangle 3"/>
          <p:cNvSpPr>
            <a:spLocks noGrp="1" noChangeArrowheads="1"/>
          </p:cNvSpPr>
          <p:nvPr>
            <p:ph idx="1"/>
          </p:nvPr>
        </p:nvSpPr>
        <p:spPr>
          <a:xfrm>
            <a:off x="1981200" y="2060576"/>
            <a:ext cx="8077200" cy="3959225"/>
          </a:xfrm>
        </p:spPr>
        <p:txBody>
          <a:bodyPr/>
          <a:lstStyle/>
          <a:p>
            <a:pPr>
              <a:buFontTx/>
              <a:buNone/>
            </a:pPr>
            <a:endParaRPr lang="en-GB" altLang="en-US" b="1"/>
          </a:p>
          <a:p>
            <a:endParaRPr lang="en-GB" altLang="en-US"/>
          </a:p>
          <a:p>
            <a:endParaRPr lang="en-GB" altLang="en-US"/>
          </a:p>
          <a:p>
            <a:pPr>
              <a:buFontTx/>
              <a:buNone/>
            </a:pPr>
            <a:endParaRPr lang="en-GB" altLang="en-US"/>
          </a:p>
          <a:p>
            <a:endParaRPr lang="en-GB" altLang="en-US"/>
          </a:p>
        </p:txBody>
      </p:sp>
      <p:sp>
        <p:nvSpPr>
          <p:cNvPr id="84996" name="Text Box 4"/>
          <p:cNvSpPr txBox="1">
            <a:spLocks noChangeArrowheads="1"/>
          </p:cNvSpPr>
          <p:nvPr/>
        </p:nvSpPr>
        <p:spPr bwMode="auto">
          <a:xfrm>
            <a:off x="1992313" y="1700213"/>
            <a:ext cx="8424862" cy="3935412"/>
          </a:xfrm>
          <a:prstGeom prst="rect">
            <a:avLst/>
          </a:prstGeom>
          <a:noFill/>
          <a:ln w="9525">
            <a:noFill/>
            <a:miter lim="800000"/>
            <a:headEnd/>
            <a:tailEnd/>
          </a:ln>
        </p:spPr>
        <p:txBody>
          <a:bodyPr>
            <a:spAutoFit/>
          </a:bodyPr>
          <a:lstStyle/>
          <a:p>
            <a:pPr>
              <a:defRPr/>
            </a:pPr>
            <a:r>
              <a:rPr lang="en-GB" sz="2800" b="1" dirty="0">
                <a:solidFill>
                  <a:srgbClr val="44546A">
                    <a:lumMod val="75000"/>
                  </a:srgbClr>
                </a:solidFill>
                <a:latin typeface="Arial" panose="020B0604020202020204" pitchFamily="34" charset="0"/>
              </a:rPr>
              <a:t>Participating</a:t>
            </a:r>
            <a:r>
              <a:rPr lang="en-GB" sz="2800" dirty="0">
                <a:solidFill>
                  <a:srgbClr val="44546A">
                    <a:lumMod val="75000"/>
                  </a:srgbClr>
                </a:solidFill>
                <a:latin typeface="Arial" panose="020B0604020202020204" pitchFamily="34" charset="0"/>
              </a:rPr>
              <a:t> (high relationship/low task behaviour). Here decision-making is shared between leaders and followers – the main role of the leader being to facilitate and communicate. </a:t>
            </a:r>
          </a:p>
          <a:p>
            <a:pPr>
              <a:defRPr/>
            </a:pPr>
            <a:endParaRPr lang="en-GB" sz="2800" dirty="0">
              <a:solidFill>
                <a:srgbClr val="44546A">
                  <a:lumMod val="75000"/>
                </a:srgbClr>
              </a:solidFill>
              <a:latin typeface="Arial" panose="020B0604020202020204" pitchFamily="34" charset="0"/>
            </a:endParaRPr>
          </a:p>
          <a:p>
            <a:pPr>
              <a:defRPr/>
            </a:pPr>
            <a:r>
              <a:rPr lang="en-GB" sz="2800" b="1" dirty="0">
                <a:solidFill>
                  <a:srgbClr val="44546A">
                    <a:lumMod val="75000"/>
                  </a:srgbClr>
                </a:solidFill>
                <a:latin typeface="Arial" panose="020B0604020202020204" pitchFamily="34" charset="0"/>
              </a:rPr>
              <a:t>Delegating</a:t>
            </a:r>
            <a:r>
              <a:rPr lang="en-GB" sz="2800" dirty="0">
                <a:solidFill>
                  <a:srgbClr val="44546A">
                    <a:lumMod val="75000"/>
                  </a:srgbClr>
                </a:solidFill>
                <a:latin typeface="Arial" panose="020B0604020202020204" pitchFamily="34" charset="0"/>
              </a:rPr>
              <a:t> (low relationship/low task behaviour). The leader still identifies the problem or issue, but the responsibility for carrying out the response is given to followers. </a:t>
            </a:r>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6" name="Picture 5"/>
          <p:cNvPicPr>
            <a:picLocks noChangeAspect="1"/>
          </p:cNvPicPr>
          <p:nvPr/>
        </p:nvPicPr>
        <p:blipFill>
          <a:blip r:embed="rId3"/>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1548333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499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4996">
                                            <p:txEl>
                                              <p:pRg st="0" end="0"/>
                                            </p:txEl>
                                          </p:spTgt>
                                        </p:tgtEl>
                                        <p:attrNameLst>
                                          <p:attrName>ppt_c</p:attrName>
                                        </p:attrNameLst>
                                      </p:cBhvr>
                                      <p:to>
                                        <a:schemeClr val="hlink"/>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499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84996">
                                            <p:txEl>
                                              <p:pRg st="2" end="2"/>
                                            </p:txEl>
                                          </p:spTgt>
                                        </p:tgtEl>
                                        <p:attrNameLst>
                                          <p:attrName>ppt_c</p:attrName>
                                        </p:attrNameLst>
                                      </p:cBhvr>
                                      <p:to>
                                        <a:schemeClr val="hlink"/>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a:t>MacGregor’s Theory X –Y </a:t>
            </a:r>
            <a:r>
              <a:rPr lang="en-GB" altLang="en-US" sz="1000"/>
              <a:t>(1960)</a:t>
            </a:r>
          </a:p>
        </p:txBody>
      </p:sp>
      <p:sp>
        <p:nvSpPr>
          <p:cNvPr id="31747" name="Content Placeholder 2"/>
          <p:cNvSpPr>
            <a:spLocks noGrp="1"/>
          </p:cNvSpPr>
          <p:nvPr>
            <p:ph sz="half" idx="1"/>
          </p:nvPr>
        </p:nvSpPr>
        <p:spPr>
          <a:xfrm>
            <a:off x="1738313" y="1643063"/>
            <a:ext cx="3962400" cy="4495800"/>
          </a:xfrm>
        </p:spPr>
        <p:txBody>
          <a:bodyPr/>
          <a:lstStyle/>
          <a:p>
            <a:pPr>
              <a:buFontTx/>
              <a:buNone/>
            </a:pPr>
            <a:r>
              <a:rPr lang="en-GB" altLang="en-US" sz="2000" b="1"/>
              <a:t>theory X </a:t>
            </a:r>
            <a:r>
              <a:rPr lang="en-GB" altLang="en-US" sz="1200" b="1"/>
              <a:t>('authoritarian management' style)</a:t>
            </a:r>
            <a:endParaRPr lang="en-GB" altLang="en-US" sz="1200"/>
          </a:p>
          <a:p>
            <a:r>
              <a:rPr lang="en-GB" altLang="en-US" sz="1800"/>
              <a:t>The average person dislikes work and will avoid it he/she can. </a:t>
            </a:r>
          </a:p>
          <a:p>
            <a:r>
              <a:rPr lang="en-GB" altLang="en-US" sz="1800"/>
              <a:t>Therefore most people must be forced with the threat of punishment to work towards organisational objectives. </a:t>
            </a:r>
          </a:p>
          <a:p>
            <a:r>
              <a:rPr lang="en-GB" altLang="en-US" sz="1800"/>
              <a:t>The average person prefers to be directed; to avoid responsibility; is relatively unambitious, and wants security above all else. </a:t>
            </a:r>
          </a:p>
          <a:p>
            <a:endParaRPr lang="en-GB" altLang="en-US"/>
          </a:p>
        </p:txBody>
      </p:sp>
      <p:sp>
        <p:nvSpPr>
          <p:cNvPr id="31748" name="Content Placeholder 3"/>
          <p:cNvSpPr>
            <a:spLocks noGrp="1"/>
          </p:cNvSpPr>
          <p:nvPr>
            <p:ph sz="half" idx="2"/>
          </p:nvPr>
        </p:nvSpPr>
        <p:spPr>
          <a:xfrm>
            <a:off x="5738814" y="1500189"/>
            <a:ext cx="4929187" cy="5119687"/>
          </a:xfrm>
        </p:spPr>
        <p:txBody>
          <a:bodyPr/>
          <a:lstStyle/>
          <a:p>
            <a:pPr>
              <a:buFontTx/>
              <a:buNone/>
            </a:pPr>
            <a:r>
              <a:rPr lang="en-GB" altLang="en-US" sz="2000" b="1"/>
              <a:t>theory Y </a:t>
            </a:r>
            <a:r>
              <a:rPr lang="en-GB" altLang="en-US" sz="1200" b="1"/>
              <a:t>('participative management' style)</a:t>
            </a:r>
            <a:endParaRPr lang="en-GB" altLang="en-US" sz="1200"/>
          </a:p>
          <a:p>
            <a:r>
              <a:rPr lang="en-GB" altLang="en-US" sz="1800"/>
              <a:t>Effort in work is as natural as work and play. </a:t>
            </a:r>
          </a:p>
          <a:p>
            <a:r>
              <a:rPr lang="en-GB" altLang="en-US" sz="1800"/>
              <a:t>People will apply self-control and self-direction in the pursuit of organisational objectives, without external control or the threat of punishment. </a:t>
            </a:r>
          </a:p>
          <a:p>
            <a:r>
              <a:rPr lang="en-GB" altLang="en-US" sz="1800"/>
              <a:t>Commitment to objectives is a function of rewards associated with their achievement. </a:t>
            </a:r>
          </a:p>
          <a:p>
            <a:r>
              <a:rPr lang="en-GB" altLang="en-US" sz="1800"/>
              <a:t>People usually accept and often seek responsibility. </a:t>
            </a:r>
          </a:p>
          <a:p>
            <a:r>
              <a:rPr lang="en-GB" altLang="en-US" sz="1800"/>
              <a:t>The capacity to use a high degree of imagination, ingenuity and creativity in solving organisational problems is widely, not narrowly, distributed in the population. </a:t>
            </a:r>
          </a:p>
          <a:p>
            <a:r>
              <a:rPr lang="en-GB" altLang="en-US" sz="1800"/>
              <a:t>In industry the intellectual potential of the average person is only partly utilised. </a:t>
            </a:r>
          </a:p>
          <a:p>
            <a:endParaRPr lang="en-GB" altLang="en-US"/>
          </a:p>
        </p:txBody>
      </p:sp>
      <p:sp>
        <p:nvSpPr>
          <p:cNvPr id="2" name="Footer Placeholder 1"/>
          <p:cNvSpPr>
            <a:spLocks noGrp="1"/>
          </p:cNvSpPr>
          <p:nvPr>
            <p:ph type="ftr" sz="quarter" idx="11"/>
          </p:nvPr>
        </p:nvSpPr>
        <p:spPr/>
        <p:txBody>
          <a:bodyPr/>
          <a:lstStyle/>
          <a:p>
            <a:pPr>
              <a:defRPr/>
            </a:pPr>
            <a:r>
              <a:rPr lang="en-GB">
                <a:solidFill>
                  <a:prstClr val="black">
                    <a:tint val="75000"/>
                  </a:prstClr>
                </a:solidFill>
              </a:rPr>
              <a:t>TSD60011024</a:t>
            </a:r>
          </a:p>
        </p:txBody>
      </p:sp>
      <p:pic>
        <p:nvPicPr>
          <p:cNvPr id="6" name="Picture 5"/>
          <p:cNvPicPr>
            <a:picLocks noChangeAspect="1"/>
          </p:cNvPicPr>
          <p:nvPr/>
        </p:nvPicPr>
        <p:blipFill>
          <a:blip r:embed="rId2"/>
          <a:stretch>
            <a:fillRect/>
          </a:stretch>
        </p:blipFill>
        <p:spPr>
          <a:xfrm>
            <a:off x="10700012" y="121266"/>
            <a:ext cx="1310754" cy="487722"/>
          </a:xfrm>
          <a:prstGeom prst="rect">
            <a:avLst/>
          </a:prstGeom>
        </p:spPr>
      </p:pic>
    </p:spTree>
    <p:extLst>
      <p:ext uri="{BB962C8B-B14F-4D97-AF65-F5344CB8AC3E}">
        <p14:creationId xmlns:p14="http://schemas.microsoft.com/office/powerpoint/2010/main" val="17934673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2139</Words>
  <Application>Microsoft Macintosh PowerPoint</Application>
  <PresentationFormat>Widescreen</PresentationFormat>
  <Paragraphs>295</Paragraphs>
  <Slides>27</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Calibri Light</vt:lpstr>
      <vt:lpstr>Courier New</vt:lpstr>
      <vt:lpstr>Gill Sans MT</vt:lpstr>
      <vt:lpstr>Wingdings</vt:lpstr>
      <vt:lpstr>Office Theme</vt:lpstr>
      <vt:lpstr>Leadership Theories and styles</vt:lpstr>
      <vt:lpstr>Geeks or Geezers  (Bennis &amp;Thomas 2002)</vt:lpstr>
      <vt:lpstr>Geeks and Geezers</vt:lpstr>
      <vt:lpstr>Leadership theories &amp; styles</vt:lpstr>
      <vt:lpstr>Leadership &amp; Power (French and Raven 1959) </vt:lpstr>
      <vt:lpstr>Blake Mouton Managerial Grid </vt:lpstr>
      <vt:lpstr>Blake Mouton Managerial Grid</vt:lpstr>
      <vt:lpstr>Leadership</vt:lpstr>
      <vt:lpstr>Leadership</vt:lpstr>
      <vt:lpstr>Leadership Styles</vt:lpstr>
      <vt:lpstr>Range of Leadership Styles</vt:lpstr>
      <vt:lpstr>Leadership Styles</vt:lpstr>
      <vt:lpstr>Leadership Styles</vt:lpstr>
      <vt:lpstr>Leadership Styles</vt:lpstr>
      <vt:lpstr>Factors Affecting Leadership Styles</vt:lpstr>
      <vt:lpstr>Leadership Styles</vt:lpstr>
      <vt:lpstr>Leadership Styles</vt:lpstr>
      <vt:lpstr>Leadership Styles</vt:lpstr>
      <vt:lpstr>Leadership Styles</vt:lpstr>
      <vt:lpstr>Leadership Styles</vt:lpstr>
      <vt:lpstr>Situational Theory (Paul Hersey &amp; Kenneth Blanchard) </vt:lpstr>
      <vt:lpstr>Situational Leadership in practice</vt:lpstr>
      <vt:lpstr>Which style of leadership is this? - Exercise</vt:lpstr>
      <vt:lpstr>Appropriate Leadership Styles     (Hersey &amp; Blanchard 1977)</vt:lpstr>
      <vt:lpstr>Appropriate Leadership Styles     (Hersey &amp; Blanchard 1977)</vt:lpstr>
      <vt:lpstr>Appropriate Leadership Styles     (Hersey &amp; Blanchard 1977)</vt:lpstr>
      <vt:lpstr>MacGregor’s Theory X –Y (1960)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Theories and styles</dc:title>
  <dc:creator>Andrew Maund</dc:creator>
  <cp:lastModifiedBy>Andrew Maund</cp:lastModifiedBy>
  <cp:revision>3</cp:revision>
  <dcterms:created xsi:type="dcterms:W3CDTF">2016-04-04T17:45:13Z</dcterms:created>
  <dcterms:modified xsi:type="dcterms:W3CDTF">2019-05-22T12:51:12Z</dcterms:modified>
</cp:coreProperties>
</file>