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1" r:id="rId6"/>
    <p:sldId id="262" r:id="rId7"/>
    <p:sldId id="259" r:id="rId8"/>
    <p:sldId id="270" r:id="rId9"/>
    <p:sldId id="271" r:id="rId10"/>
    <p:sldId id="281" r:id="rId11"/>
    <p:sldId id="264" r:id="rId12"/>
    <p:sldId id="280" r:id="rId13"/>
    <p:sldId id="265" r:id="rId14"/>
    <p:sldId id="266" r:id="rId15"/>
    <p:sldId id="272" r:id="rId16"/>
    <p:sldId id="267" r:id="rId17"/>
    <p:sldId id="268" r:id="rId18"/>
    <p:sldId id="273" r:id="rId19"/>
    <p:sldId id="269" r:id="rId20"/>
    <p:sldId id="274" r:id="rId21"/>
    <p:sldId id="275" r:id="rId22"/>
    <p:sldId id="276" r:id="rId23"/>
    <p:sldId id="277" r:id="rId24"/>
    <p:sldId id="278" r:id="rId25"/>
    <p:sldId id="279" r:id="rId26"/>
    <p:sldId id="28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46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647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129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320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508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111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972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962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204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839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88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38E50-5A79-404F-9003-1665BD138067}" type="datetimeFigureOut">
              <a:rPr lang="en-GB" smtClean="0"/>
              <a:t>02/12/2020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D48CF-06A1-422E-9CE5-DA1785D6C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002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Examination Strategy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John Rees</a:t>
            </a:r>
          </a:p>
        </p:txBody>
      </p:sp>
    </p:spTree>
    <p:extLst>
      <p:ext uri="{BB962C8B-B14F-4D97-AF65-F5344CB8AC3E}">
        <p14:creationId xmlns:p14="http://schemas.microsoft.com/office/powerpoint/2010/main" val="3843339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Joke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Let’s not mess around</a:t>
            </a:r>
          </a:p>
          <a:p>
            <a:r>
              <a:rPr lang="en-GB" b="1" dirty="0">
                <a:solidFill>
                  <a:srgbClr val="FF0000"/>
                </a:solidFill>
              </a:rPr>
              <a:t>LEARN YOUR MATERIAL</a:t>
            </a:r>
          </a:p>
          <a:p>
            <a:pPr lvl="1"/>
            <a:r>
              <a:rPr lang="en-GB" dirty="0"/>
              <a:t>Focus on key aspects</a:t>
            </a:r>
          </a:p>
          <a:p>
            <a:pPr lvl="1"/>
            <a:r>
              <a:rPr lang="en-GB" dirty="0"/>
              <a:t>Key aspects are usually whatever your lecturer has put emphasis on</a:t>
            </a:r>
          </a:p>
          <a:p>
            <a:pPr lvl="1"/>
            <a:r>
              <a:rPr lang="en-GB" dirty="0"/>
              <a:t>Key aspects usually include material covered in tutorial sheets</a:t>
            </a:r>
          </a:p>
          <a:p>
            <a:r>
              <a:rPr lang="en-GB" dirty="0"/>
              <a:t>In a position to succeed?</a:t>
            </a:r>
          </a:p>
          <a:p>
            <a:pPr lvl="1"/>
            <a:r>
              <a:rPr lang="en-GB" dirty="0"/>
              <a:t>If you’ve attended, listened and made notes, and studied the materials provided, </a:t>
            </a:r>
            <a:r>
              <a:rPr lang="en-GB" b="1" dirty="0">
                <a:solidFill>
                  <a:srgbClr val="FF0000"/>
                </a:solidFill>
              </a:rPr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60821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Why “Exam Strategy”?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game with rules</a:t>
            </a:r>
          </a:p>
          <a:p>
            <a:r>
              <a:rPr lang="en-GB" dirty="0"/>
              <a:t>You have a limited amount of time</a:t>
            </a:r>
          </a:p>
          <a:p>
            <a:r>
              <a:rPr lang="en-GB" dirty="0"/>
              <a:t>It is easier to get the first half of the marks for a question than the remainder</a:t>
            </a:r>
          </a:p>
          <a:p>
            <a:r>
              <a:rPr lang="en-GB" dirty="0"/>
              <a:t>You need somewhere to start, and a plan for how to use your time to best advantage</a:t>
            </a:r>
          </a:p>
          <a:p>
            <a:r>
              <a:rPr lang="en-GB" dirty="0"/>
              <a:t>Good strategy maximises your return on time spent</a:t>
            </a:r>
          </a:p>
        </p:txBody>
      </p:sp>
    </p:spTree>
    <p:extLst>
      <p:ext uri="{BB962C8B-B14F-4D97-AF65-F5344CB8AC3E}">
        <p14:creationId xmlns:p14="http://schemas.microsoft.com/office/powerpoint/2010/main" val="2325962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the Elements of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will you use your (limited) time?</a:t>
            </a:r>
          </a:p>
          <a:p>
            <a:r>
              <a:rPr lang="en-GB" dirty="0"/>
              <a:t>How will you write?</a:t>
            </a:r>
          </a:p>
          <a:p>
            <a:r>
              <a:rPr lang="en-GB" dirty="0"/>
              <a:t>What will you write?</a:t>
            </a:r>
          </a:p>
          <a:p>
            <a:r>
              <a:rPr lang="en-GB" dirty="0"/>
              <a:t>How will you ensure the marker sees your good work?</a:t>
            </a:r>
          </a:p>
          <a:p>
            <a:r>
              <a:rPr lang="en-GB" dirty="0"/>
              <a:t>If I can’t answer all the questions, what can I do?</a:t>
            </a:r>
          </a:p>
        </p:txBody>
      </p:sp>
    </p:spTree>
    <p:extLst>
      <p:ext uri="{BB962C8B-B14F-4D97-AF65-F5344CB8AC3E}">
        <p14:creationId xmlns:p14="http://schemas.microsoft.com/office/powerpoint/2010/main" val="3942219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</a:t>
            </a:r>
            <a:r>
              <a:rPr lang="en-GB" b="1" dirty="0"/>
              <a:t>turn over the paper and read it</a:t>
            </a:r>
          </a:p>
          <a:p>
            <a:r>
              <a:rPr lang="en-GB" b="1" dirty="0"/>
              <a:t>Read the rubric (guidance) first</a:t>
            </a:r>
          </a:p>
          <a:p>
            <a:r>
              <a:rPr lang="en-GB" b="1" dirty="0"/>
              <a:t>Read the questions</a:t>
            </a:r>
          </a:p>
          <a:p>
            <a:r>
              <a:rPr lang="en-GB" dirty="0"/>
              <a:t>You find you can answer however many questions are needed (all 10, 3 from 4, 3 from 5, 5 from 8, </a:t>
            </a:r>
            <a:r>
              <a:rPr lang="en-GB" i="1" dirty="0">
                <a:solidFill>
                  <a:srgbClr val="FF0000"/>
                </a:solidFill>
              </a:rPr>
              <a:t>whatever it says you need to do</a:t>
            </a:r>
            <a:r>
              <a:rPr lang="en-GB" dirty="0"/>
              <a:t>)</a:t>
            </a:r>
          </a:p>
          <a:p>
            <a:r>
              <a:rPr lang="en-GB" dirty="0"/>
              <a:t>You decide where to start</a:t>
            </a:r>
          </a:p>
          <a:p>
            <a:r>
              <a:rPr lang="en-GB" dirty="0"/>
              <a:t>You answer the question, then move on to your next selection</a:t>
            </a:r>
          </a:p>
        </p:txBody>
      </p:sp>
    </p:spTree>
    <p:extLst>
      <p:ext uri="{BB962C8B-B14F-4D97-AF65-F5344CB8AC3E}">
        <p14:creationId xmlns:p14="http://schemas.microsoft.com/office/powerpoint/2010/main" val="621405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Go Wrong?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quotes:</a:t>
            </a:r>
          </a:p>
          <a:p>
            <a:pPr lvl="1"/>
            <a:r>
              <a:rPr lang="en-GB" dirty="0"/>
              <a:t>“I spent too long on the first question, then ran out of time for the others”</a:t>
            </a:r>
          </a:p>
          <a:p>
            <a:pPr lvl="1"/>
            <a:r>
              <a:rPr lang="en-GB" dirty="0"/>
              <a:t>“I got stuck on question three”</a:t>
            </a:r>
          </a:p>
          <a:p>
            <a:pPr lvl="1"/>
            <a:r>
              <a:rPr lang="en-GB" dirty="0"/>
              <a:t>“I started a question, but found there were bits I couldn’t do”</a:t>
            </a:r>
          </a:p>
          <a:p>
            <a:pPr lvl="1"/>
            <a:r>
              <a:rPr lang="en-GB" dirty="0"/>
              <a:t>“I panic.  I picked the first question, found I couldn’t do it, and fell apart.”</a:t>
            </a:r>
          </a:p>
          <a:p>
            <a:pPr lvl="1"/>
            <a:r>
              <a:rPr lang="en-GB" dirty="0"/>
              <a:t>“I couldn’t do all of anything, so I gave up”</a:t>
            </a:r>
          </a:p>
        </p:txBody>
      </p:sp>
    </p:spTree>
    <p:extLst>
      <p:ext uri="{BB962C8B-B14F-4D97-AF65-F5344CB8AC3E}">
        <p14:creationId xmlns:p14="http://schemas.microsoft.com/office/powerpoint/2010/main" val="2268073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 How Long to Spend on a Question?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Proportionate to the marks available for that question</a:t>
            </a:r>
          </a:p>
          <a:p>
            <a:r>
              <a:rPr lang="en-GB" dirty="0"/>
              <a:t>E.g.  Two hours, three questions from four</a:t>
            </a:r>
          </a:p>
          <a:p>
            <a:pPr lvl="1"/>
            <a:r>
              <a:rPr lang="en-GB" dirty="0"/>
              <a:t>You need to read the guidance, then the questions, then pick which ones you’re are for you</a:t>
            </a:r>
          </a:p>
          <a:p>
            <a:pPr lvl="1"/>
            <a:r>
              <a:rPr lang="en-GB" dirty="0"/>
              <a:t>Take at least ten minutes to read the questions</a:t>
            </a:r>
          </a:p>
          <a:p>
            <a:pPr lvl="1"/>
            <a:r>
              <a:rPr lang="en-GB" dirty="0"/>
              <a:t>This leaves (120-10) = 110 minutes</a:t>
            </a:r>
          </a:p>
          <a:p>
            <a:pPr lvl="1"/>
            <a:r>
              <a:rPr lang="en-GB" dirty="0"/>
              <a:t>110/3 = 35 </a:t>
            </a:r>
            <a:r>
              <a:rPr lang="en-GB" dirty="0" err="1"/>
              <a:t>mins</a:t>
            </a:r>
            <a:r>
              <a:rPr lang="en-GB" dirty="0"/>
              <a:t> per question (with 5 </a:t>
            </a:r>
            <a:r>
              <a:rPr lang="en-GB" dirty="0" err="1"/>
              <a:t>mins</a:t>
            </a:r>
            <a:r>
              <a:rPr lang="en-GB" dirty="0"/>
              <a:t> left for checking at the end)</a:t>
            </a:r>
          </a:p>
          <a:p>
            <a:pPr lvl="1"/>
            <a:r>
              <a:rPr lang="en-GB" dirty="0"/>
              <a:t>Equal time per question maximises probable marks if you know your material</a:t>
            </a:r>
          </a:p>
        </p:txBody>
      </p:sp>
    </p:spTree>
    <p:extLst>
      <p:ext uri="{BB962C8B-B14F-4D97-AF65-F5344CB8AC3E}">
        <p14:creationId xmlns:p14="http://schemas.microsoft.com/office/powerpoint/2010/main" val="1961298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Can Answer Them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the number required</a:t>
            </a:r>
          </a:p>
          <a:p>
            <a:r>
              <a:rPr lang="en-GB" dirty="0"/>
              <a:t>Pick the one you find easiest or will give you the best chance of full marks first</a:t>
            </a:r>
          </a:p>
          <a:p>
            <a:r>
              <a:rPr lang="en-GB" dirty="0"/>
              <a:t>Move on to your next choice when the time for this question is up</a:t>
            </a:r>
          </a:p>
        </p:txBody>
      </p:sp>
    </p:spTree>
    <p:extLst>
      <p:ext uri="{BB962C8B-B14F-4D97-AF65-F5344CB8AC3E}">
        <p14:creationId xmlns:p14="http://schemas.microsoft.com/office/powerpoint/2010/main" val="2091261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I Can’t Answer Them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Best or easiest for you first</a:t>
            </a:r>
          </a:p>
          <a:p>
            <a:r>
              <a:rPr lang="en-GB" dirty="0"/>
              <a:t>Don’t exceed your time per question on the first pass</a:t>
            </a:r>
          </a:p>
          <a:p>
            <a:r>
              <a:rPr lang="en-GB" dirty="0"/>
              <a:t>If there are parts you can’t do now, leave space for them</a:t>
            </a:r>
          </a:p>
          <a:p>
            <a:r>
              <a:rPr lang="en-GB" dirty="0"/>
              <a:t>Once you’ve attempted the required number of questions, go back and try to fill in any parts you haven’t completed</a:t>
            </a:r>
          </a:p>
        </p:txBody>
      </p:sp>
    </p:spTree>
    <p:extLst>
      <p:ext uri="{BB962C8B-B14F-4D97-AF65-F5344CB8AC3E}">
        <p14:creationId xmlns:p14="http://schemas.microsoft.com/office/powerpoint/2010/main" val="2494378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Things In Later (Filling in Gaps)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Add </a:t>
            </a:r>
            <a:r>
              <a:rPr lang="en-GB" b="1" dirty="0"/>
              <a:t>notes</a:t>
            </a:r>
            <a:r>
              <a:rPr lang="en-GB" dirty="0"/>
              <a:t> rather than </a:t>
            </a:r>
            <a:r>
              <a:rPr lang="en-GB" b="1" dirty="0"/>
              <a:t>redrafting</a:t>
            </a:r>
          </a:p>
          <a:p>
            <a:pPr lvl="1"/>
            <a:r>
              <a:rPr lang="en-GB" dirty="0"/>
              <a:t>Quicker, more marks for less writing!</a:t>
            </a:r>
          </a:p>
          <a:p>
            <a:pPr lvl="1"/>
            <a:r>
              <a:rPr lang="en-GB" dirty="0"/>
              <a:t>Don’t rewrite your paragraph unless you have lots of time leftover</a:t>
            </a:r>
          </a:p>
          <a:p>
            <a:r>
              <a:rPr lang="en-GB" dirty="0"/>
              <a:t>E.g. “It is also true that … ”</a:t>
            </a:r>
          </a:p>
          <a:p>
            <a:r>
              <a:rPr lang="en-GB" dirty="0"/>
              <a:t>E.g.  “The rest of the solution is on the next page/ at the end of my exam script”</a:t>
            </a:r>
          </a:p>
          <a:p>
            <a:pPr lvl="1"/>
            <a:r>
              <a:rPr lang="en-GB" dirty="0"/>
              <a:t>Keeping things close together is </a:t>
            </a:r>
            <a:r>
              <a:rPr lang="en-GB" b="1" u="sng" dirty="0"/>
              <a:t>safer</a:t>
            </a:r>
            <a:endParaRPr lang="en-GB" b="1" dirty="0"/>
          </a:p>
          <a:p>
            <a:pPr lvl="1"/>
            <a:r>
              <a:rPr lang="en-GB" dirty="0"/>
              <a:t>Don’t forget examiners may </a:t>
            </a:r>
            <a:r>
              <a:rPr lang="en-GB" b="1" dirty="0"/>
              <a:t>miss things </a:t>
            </a:r>
            <a:r>
              <a:rPr lang="en-GB" dirty="0"/>
              <a:t>or </a:t>
            </a:r>
            <a:r>
              <a:rPr lang="en-GB" b="1" dirty="0"/>
              <a:t>not understand</a:t>
            </a:r>
            <a:r>
              <a:rPr lang="en-GB" dirty="0"/>
              <a:t> if you are </a:t>
            </a:r>
            <a:r>
              <a:rPr lang="en-GB" b="1" dirty="0"/>
              <a:t>not clear</a:t>
            </a:r>
          </a:p>
        </p:txBody>
      </p:sp>
    </p:spTree>
    <p:extLst>
      <p:ext uri="{BB962C8B-B14F-4D97-AF65-F5344CB8AC3E}">
        <p14:creationId xmlns:p14="http://schemas.microsoft.com/office/powerpoint/2010/main" val="4142476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for the Student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long per question?</a:t>
            </a:r>
          </a:p>
          <a:p>
            <a:pPr lvl="1"/>
            <a:r>
              <a:rPr lang="en-GB" dirty="0"/>
              <a:t>1hr exam, 10 short questions, answer all questions</a:t>
            </a:r>
          </a:p>
          <a:p>
            <a:pPr lvl="1"/>
            <a:r>
              <a:rPr lang="en-GB" dirty="0"/>
              <a:t>2hr exam, answer 3 from 5 questions</a:t>
            </a:r>
          </a:p>
          <a:p>
            <a:pPr lvl="1"/>
            <a:r>
              <a:rPr lang="en-GB" dirty="0"/>
              <a:t>1hr 30mins exam, answer 2 from 3 questions</a:t>
            </a:r>
          </a:p>
          <a:p>
            <a:pPr lvl="1"/>
            <a:r>
              <a:rPr lang="en-GB" dirty="0"/>
              <a:t>3hr open book examination, answer 5 questions from 8</a:t>
            </a:r>
          </a:p>
          <a:p>
            <a:r>
              <a:rPr lang="en-GB" dirty="0"/>
              <a:t>But what if questions carry different marks?</a:t>
            </a:r>
          </a:p>
        </p:txBody>
      </p:sp>
    </p:spTree>
    <p:extLst>
      <p:ext uri="{BB962C8B-B14F-4D97-AF65-F5344CB8AC3E}">
        <p14:creationId xmlns:p14="http://schemas.microsoft.com/office/powerpoint/2010/main" val="2259148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Varying Marks: Exercise for the Student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 paper:</a:t>
            </a:r>
          </a:p>
          <a:p>
            <a:pPr lvl="1"/>
            <a:r>
              <a:rPr lang="en-GB" dirty="0"/>
              <a:t>Examination duration is two hours</a:t>
            </a:r>
          </a:p>
          <a:p>
            <a:pPr lvl="1"/>
            <a:r>
              <a:rPr lang="en-GB" dirty="0"/>
              <a:t>“Answer all of Part A, and any 3 questions from 4 in part B”</a:t>
            </a:r>
          </a:p>
          <a:p>
            <a:pPr lvl="1"/>
            <a:r>
              <a:rPr lang="en-GB" dirty="0"/>
              <a:t>Part A:  Q1 – 40%</a:t>
            </a:r>
          </a:p>
          <a:p>
            <a:pPr lvl="1"/>
            <a:r>
              <a:rPr lang="en-GB" dirty="0"/>
              <a:t>Part B:	Q2 – 20%, Q3 – 20%, Q4 – 20%, Q5 – 20%</a:t>
            </a:r>
          </a:p>
          <a:p>
            <a:r>
              <a:rPr lang="en-GB" dirty="0"/>
              <a:t>How much time will you allocate to each question? </a:t>
            </a:r>
          </a:p>
        </p:txBody>
      </p:sp>
    </p:spTree>
    <p:extLst>
      <p:ext uri="{BB962C8B-B14F-4D97-AF65-F5344CB8AC3E}">
        <p14:creationId xmlns:p14="http://schemas.microsoft.com/office/powerpoint/2010/main" val="1716237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This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Questions are structured</a:t>
            </a:r>
          </a:p>
          <a:p>
            <a:pPr lvl="1"/>
            <a:r>
              <a:rPr lang="en-GB" dirty="0"/>
              <a:t>Part basic bookwork</a:t>
            </a:r>
          </a:p>
          <a:p>
            <a:pPr lvl="1"/>
            <a:r>
              <a:rPr lang="en-GB" dirty="0"/>
              <a:t>Part around the topic</a:t>
            </a:r>
          </a:p>
          <a:p>
            <a:pPr lvl="1"/>
            <a:r>
              <a:rPr lang="en-GB" dirty="0"/>
              <a:t>Part application, calculation or analysis</a:t>
            </a:r>
          </a:p>
          <a:p>
            <a:r>
              <a:rPr lang="en-GB" dirty="0"/>
              <a:t>If we guarantee to take the easy marks on each question, we will pass</a:t>
            </a:r>
          </a:p>
          <a:p>
            <a:r>
              <a:rPr lang="en-GB" dirty="0"/>
              <a:t>If we can do more than this on each question, we will do well</a:t>
            </a:r>
          </a:p>
          <a:p>
            <a:r>
              <a:rPr lang="en-GB" dirty="0"/>
              <a:t>Avoid “GOLD PLATED” answers</a:t>
            </a:r>
          </a:p>
          <a:p>
            <a:pPr lvl="1"/>
            <a:r>
              <a:rPr lang="en-GB" dirty="0"/>
              <a:t>100% on one question, 10% on the other three, is a fail on a “answer 4 questions” examination</a:t>
            </a:r>
          </a:p>
        </p:txBody>
      </p:sp>
    </p:spTree>
    <p:extLst>
      <p:ext uri="{BB962C8B-B14F-4D97-AF65-F5344CB8AC3E}">
        <p14:creationId xmlns:p14="http://schemas.microsoft.com/office/powerpoint/2010/main" val="1949040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 I Got Stuck … and 3.  Parts I Couldn’t Do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Easy - get over it and move on</a:t>
            </a:r>
          </a:p>
          <a:p>
            <a:r>
              <a:rPr lang="en-GB" dirty="0"/>
              <a:t>Play the “long game”</a:t>
            </a:r>
          </a:p>
          <a:p>
            <a:pPr lvl="1"/>
            <a:r>
              <a:rPr lang="en-GB" dirty="0"/>
              <a:t>Some kind of answer on one question and three decent ones is going to be a good mark</a:t>
            </a:r>
          </a:p>
          <a:p>
            <a:pPr lvl="1"/>
            <a:r>
              <a:rPr lang="en-GB" dirty="0"/>
              <a:t>Two poor answers and two decent ones will be a competent pass!</a:t>
            </a:r>
          </a:p>
          <a:p>
            <a:r>
              <a:rPr lang="en-GB" dirty="0"/>
              <a:t>Bypass the part you can’t do and proceed – unless the part you can’t do it most of the marks for the question</a:t>
            </a:r>
          </a:p>
          <a:p>
            <a:pPr lvl="1"/>
            <a:r>
              <a:rPr lang="en-GB" dirty="0"/>
              <a:t>If so, pick another question and reschedule your time</a:t>
            </a:r>
          </a:p>
          <a:p>
            <a:r>
              <a:rPr lang="en-GB" dirty="0"/>
              <a:t>But, most important, make the decision!</a:t>
            </a:r>
          </a:p>
        </p:txBody>
      </p:sp>
    </p:spTree>
    <p:extLst>
      <p:ext uri="{BB962C8B-B14F-4D97-AF65-F5344CB8AC3E}">
        <p14:creationId xmlns:p14="http://schemas.microsoft.com/office/powerpoint/2010/main" val="3451706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This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Maximising productive use of time</a:t>
            </a:r>
          </a:p>
          <a:p>
            <a:r>
              <a:rPr lang="en-GB" dirty="0"/>
              <a:t>Maximising the probability of picking up marks</a:t>
            </a:r>
          </a:p>
          <a:p>
            <a:r>
              <a:rPr lang="en-GB" dirty="0"/>
              <a:t>A pass hasn’t got to be an elegant thing</a:t>
            </a:r>
          </a:p>
          <a:p>
            <a:r>
              <a:rPr lang="en-GB" dirty="0"/>
              <a:t>A collection of well answered parts will get you there</a:t>
            </a:r>
          </a:p>
          <a:p>
            <a:pPr lvl="1"/>
            <a:r>
              <a:rPr lang="en-GB" dirty="0"/>
              <a:t>Provided you pick parts with a decent tariff</a:t>
            </a:r>
          </a:p>
        </p:txBody>
      </p:sp>
    </p:spTree>
    <p:extLst>
      <p:ext uri="{BB962C8B-B14F-4D97-AF65-F5344CB8AC3E}">
        <p14:creationId xmlns:p14="http://schemas.microsoft.com/office/powerpoint/2010/main" val="10891269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 I Panic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Decide in advance you are going to read the paper, then do it</a:t>
            </a:r>
          </a:p>
          <a:p>
            <a:r>
              <a:rPr lang="en-GB" dirty="0"/>
              <a:t>It doesn’t matter if you can’t do half the questions</a:t>
            </a:r>
          </a:p>
          <a:p>
            <a:r>
              <a:rPr lang="en-GB" dirty="0"/>
              <a:t>(If you can) work out your time per question</a:t>
            </a:r>
          </a:p>
          <a:p>
            <a:r>
              <a:rPr lang="en-GB" dirty="0"/>
              <a:t>Pick the easiest question first and do that</a:t>
            </a:r>
          </a:p>
          <a:p>
            <a:pPr lvl="1"/>
            <a:r>
              <a:rPr lang="en-GB" dirty="0"/>
              <a:t>Should help build your confidence</a:t>
            </a:r>
          </a:p>
          <a:p>
            <a:r>
              <a:rPr lang="en-GB" dirty="0"/>
              <a:t>Then pick the questions in order of how much you feel you can get right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28199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 I Couldn’t Do Anything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is simply panic</a:t>
            </a:r>
          </a:p>
          <a:p>
            <a:r>
              <a:rPr lang="en-GB" dirty="0"/>
              <a:t>If you’ve attended, learned the material, and looked at what the lecturer sees as important</a:t>
            </a:r>
          </a:p>
          <a:p>
            <a:pPr lvl="1"/>
            <a:r>
              <a:rPr lang="en-GB" dirty="0"/>
              <a:t>Just remember to breathe</a:t>
            </a:r>
          </a:p>
          <a:p>
            <a:pPr lvl="1"/>
            <a:r>
              <a:rPr lang="en-GB" dirty="0"/>
              <a:t>Read the paper again</a:t>
            </a:r>
          </a:p>
          <a:p>
            <a:pPr lvl="1"/>
            <a:r>
              <a:rPr lang="en-GB" dirty="0"/>
              <a:t>Select a couple of questions in which you now realise you can do something</a:t>
            </a:r>
          </a:p>
          <a:p>
            <a:pPr lvl="1"/>
            <a:r>
              <a:rPr lang="en-GB" dirty="0"/>
              <a:t>Do these first</a:t>
            </a:r>
          </a:p>
          <a:p>
            <a:pPr lvl="1"/>
            <a:r>
              <a:rPr lang="en-GB" dirty="0"/>
              <a:t>Now look again – have you broken the logjam?</a:t>
            </a:r>
          </a:p>
          <a:p>
            <a:pPr lvl="2"/>
            <a:r>
              <a:rPr lang="en-GB" dirty="0"/>
              <a:t>If not, select a couple of questions in which you can do something</a:t>
            </a:r>
          </a:p>
          <a:p>
            <a:r>
              <a:rPr lang="en-GB" dirty="0"/>
              <a:t>Not perfect, but recursively finding parts may well add up to a </a:t>
            </a:r>
            <a:r>
              <a:rPr lang="en-GB" b="1" dirty="0"/>
              <a:t>PASS</a:t>
            </a:r>
            <a:r>
              <a:rPr lang="en-GB" dirty="0"/>
              <a:t> grade</a:t>
            </a:r>
          </a:p>
        </p:txBody>
      </p:sp>
    </p:spTree>
    <p:extLst>
      <p:ext uri="{BB962C8B-B14F-4D97-AF65-F5344CB8AC3E}">
        <p14:creationId xmlns:p14="http://schemas.microsoft.com/office/powerpoint/2010/main" val="31990914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This Help?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Starting is a big barrier made of fear</a:t>
            </a:r>
          </a:p>
          <a:p>
            <a:r>
              <a:rPr lang="en-GB" dirty="0"/>
              <a:t>Once you’re in, you’re gathering marks</a:t>
            </a:r>
          </a:p>
          <a:p>
            <a:r>
              <a:rPr lang="en-GB" dirty="0"/>
              <a:t>Picking up the best you can is likely to be sufficient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To repeat: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A pass hasn’t got to be an elegant thing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A collection of well answered parts will get you there</a:t>
            </a:r>
          </a:p>
          <a:p>
            <a:pPr lvl="2"/>
            <a:r>
              <a:rPr lang="en-GB" dirty="0">
                <a:solidFill>
                  <a:prstClr val="black"/>
                </a:solidFill>
              </a:rPr>
              <a:t>Provided you pick parts with a decent tariff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6354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examination questions, </a:t>
            </a:r>
          </a:p>
          <a:p>
            <a:pPr marL="0" indent="0" algn="ctr">
              <a:buNone/>
            </a:pPr>
            <a:r>
              <a:rPr lang="en-GB" sz="4800" b="1" dirty="0"/>
              <a:t>Never give up, never give in</a:t>
            </a:r>
          </a:p>
        </p:txBody>
      </p:sp>
    </p:spTree>
    <p:extLst>
      <p:ext uri="{BB962C8B-B14F-4D97-AF65-F5344CB8AC3E}">
        <p14:creationId xmlns:p14="http://schemas.microsoft.com/office/powerpoint/2010/main" val="2985993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You Write?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Non-essay questions?</a:t>
            </a:r>
          </a:p>
          <a:p>
            <a:pPr lvl="1"/>
            <a:r>
              <a:rPr lang="en-GB" dirty="0"/>
              <a:t>Words are your treasure – spend them wisely</a:t>
            </a:r>
          </a:p>
          <a:p>
            <a:pPr lvl="1"/>
            <a:r>
              <a:rPr lang="en-GB" dirty="0"/>
              <a:t>Short, succinct, to the point:  </a:t>
            </a:r>
            <a:r>
              <a:rPr lang="en-GB" b="1" dirty="0"/>
              <a:t>say what you mean</a:t>
            </a:r>
          </a:p>
          <a:p>
            <a:pPr lvl="1"/>
            <a:r>
              <a:rPr lang="en-GB" dirty="0"/>
              <a:t>ANSWER THE QUESTION SET</a:t>
            </a:r>
          </a:p>
          <a:p>
            <a:pPr lvl="2"/>
            <a:r>
              <a:rPr lang="en-GB" dirty="0"/>
              <a:t>(Not the one you wish had been set!)</a:t>
            </a:r>
          </a:p>
          <a:p>
            <a:pPr lvl="2"/>
            <a:r>
              <a:rPr lang="en-GB" dirty="0"/>
              <a:t>Off topic = no marks</a:t>
            </a:r>
          </a:p>
          <a:p>
            <a:pPr lvl="1"/>
            <a:r>
              <a:rPr lang="en-GB" dirty="0"/>
              <a:t>Bullet points, tables both save time</a:t>
            </a:r>
          </a:p>
          <a:p>
            <a:r>
              <a:rPr lang="en-GB" dirty="0"/>
              <a:t>Essay question?</a:t>
            </a:r>
          </a:p>
          <a:p>
            <a:pPr lvl="1"/>
            <a:r>
              <a:rPr lang="en-GB" dirty="0"/>
              <a:t>Give it a good structure, but still keep your language short (terse) and concise.  Again, </a:t>
            </a:r>
            <a:r>
              <a:rPr lang="en-GB" b="1" dirty="0"/>
              <a:t>say what you mean</a:t>
            </a:r>
          </a:p>
        </p:txBody>
      </p:sp>
    </p:spTree>
    <p:extLst>
      <p:ext uri="{BB962C8B-B14F-4D97-AF65-F5344CB8AC3E}">
        <p14:creationId xmlns:p14="http://schemas.microsoft.com/office/powerpoint/2010/main" val="1726691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You Write?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If the answer needs facts, write facts</a:t>
            </a:r>
          </a:p>
          <a:p>
            <a:pPr lvl="1"/>
            <a:r>
              <a:rPr lang="en-GB" dirty="0"/>
              <a:t>Avoid padding – it is worth </a:t>
            </a:r>
            <a:r>
              <a:rPr lang="en-GB" b="1" dirty="0"/>
              <a:t>nothing</a:t>
            </a:r>
          </a:p>
          <a:p>
            <a:r>
              <a:rPr lang="en-GB" dirty="0"/>
              <a:t>If the answer is a calculation, show your workings</a:t>
            </a:r>
          </a:p>
          <a:p>
            <a:pPr lvl="1"/>
            <a:r>
              <a:rPr lang="en-GB" dirty="0"/>
              <a:t>Even if you get the answer wrong, you will get marks for method</a:t>
            </a:r>
          </a:p>
          <a:p>
            <a:r>
              <a:rPr lang="en-GB" dirty="0"/>
              <a:t>If the answer is an analysis or evaluation, link the evidence you use to your statements</a:t>
            </a:r>
          </a:p>
          <a:p>
            <a:pPr lvl="1"/>
            <a:r>
              <a:rPr lang="en-GB" dirty="0"/>
              <a:t>We want to see how you arrived at your conclusion</a:t>
            </a:r>
          </a:p>
        </p:txBody>
      </p:sp>
    </p:spTree>
    <p:extLst>
      <p:ext uri="{BB962C8B-B14F-4D97-AF65-F5344CB8AC3E}">
        <p14:creationId xmlns:p14="http://schemas.microsoft.com/office/powerpoint/2010/main" val="23615895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Ensure the Marker Notes Good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Emphasis</a:t>
            </a:r>
          </a:p>
          <a:p>
            <a:pPr lvl="1"/>
            <a:r>
              <a:rPr lang="en-GB" dirty="0"/>
              <a:t>White space</a:t>
            </a:r>
          </a:p>
          <a:p>
            <a:pPr lvl="1"/>
            <a:r>
              <a:rPr lang="en-GB" dirty="0"/>
              <a:t>Underlined (in colour, if useful)</a:t>
            </a:r>
          </a:p>
          <a:p>
            <a:pPr lvl="1"/>
            <a:r>
              <a:rPr lang="en-GB" dirty="0"/>
              <a:t>Circled or boxed</a:t>
            </a:r>
          </a:p>
          <a:p>
            <a:pPr lvl="1"/>
            <a:r>
              <a:rPr lang="en-GB" dirty="0"/>
              <a:t>Big equals sign</a:t>
            </a:r>
          </a:p>
          <a:p>
            <a:pPr lvl="1"/>
            <a:r>
              <a:rPr lang="en-GB" dirty="0"/>
              <a:t>High quality summary leading to the conclusion (more important the further into HE you go)</a:t>
            </a:r>
          </a:p>
        </p:txBody>
      </p:sp>
    </p:spTree>
    <p:extLst>
      <p:ext uri="{BB962C8B-B14F-4D97-AF65-F5344CB8AC3E}">
        <p14:creationId xmlns:p14="http://schemas.microsoft.com/office/powerpoint/2010/main" val="12216293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Can’t Answer All the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earlier slides 4. I Panic and 5. I Couldn’t Do Anything</a:t>
            </a:r>
          </a:p>
          <a:p>
            <a:r>
              <a:rPr lang="en-GB" dirty="0"/>
              <a:t>Always take the low hanging fruit</a:t>
            </a:r>
          </a:p>
          <a:p>
            <a:pPr lvl="1"/>
            <a:r>
              <a:rPr lang="en-GB" dirty="0"/>
              <a:t>(Means gather the easy marks first)</a:t>
            </a:r>
          </a:p>
          <a:p>
            <a:r>
              <a:rPr lang="en-GB" dirty="0"/>
              <a:t>Then squeeze what you can from the rest</a:t>
            </a:r>
          </a:p>
          <a:p>
            <a:endParaRPr lang="en-GB" dirty="0"/>
          </a:p>
          <a:p>
            <a:r>
              <a:rPr lang="en-GB" dirty="0"/>
              <a:t>Note:  this isn’t going to be easy, or feel good</a:t>
            </a:r>
          </a:p>
          <a:p>
            <a:r>
              <a:rPr lang="en-GB" dirty="0"/>
              <a:t>Game equivalent?  Get to the next screen …</a:t>
            </a:r>
          </a:p>
        </p:txBody>
      </p:sp>
    </p:spTree>
    <p:extLst>
      <p:ext uri="{BB962C8B-B14F-4D97-AF65-F5344CB8AC3E}">
        <p14:creationId xmlns:p14="http://schemas.microsoft.com/office/powerpoint/2010/main" val="36766594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Much Do I Need to Know?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Example:  “answer 3 questions from 5” exam</a:t>
            </a:r>
          </a:p>
          <a:p>
            <a:pPr lvl="1"/>
            <a:r>
              <a:rPr lang="en-GB" dirty="0"/>
              <a:t>In theory, a first class honours mark of 70% means you knew 70% of 60% of what was asked</a:t>
            </a:r>
          </a:p>
          <a:p>
            <a:pPr lvl="1"/>
            <a:r>
              <a:rPr lang="en-GB" dirty="0"/>
              <a:t>42% of the content gets you a first (70% of 60%!)</a:t>
            </a:r>
          </a:p>
          <a:p>
            <a:r>
              <a:rPr lang="en-GB" dirty="0"/>
              <a:t>Only problem is, you don’t know which 42% you need until after the exam!</a:t>
            </a:r>
          </a:p>
          <a:p>
            <a:r>
              <a:rPr lang="en-GB" dirty="0"/>
              <a:t>So learn it, focussing on what the lecturer sees as important as key guidance</a:t>
            </a:r>
          </a:p>
          <a:p>
            <a:pPr lvl="1"/>
            <a:r>
              <a:rPr lang="en-GB" dirty="0"/>
              <a:t>Emphasis in lectures</a:t>
            </a:r>
          </a:p>
          <a:p>
            <a:pPr lvl="1"/>
            <a:r>
              <a:rPr lang="en-GB" dirty="0"/>
              <a:t>Tutorial sheets</a:t>
            </a:r>
          </a:p>
          <a:p>
            <a:pPr lvl="1"/>
            <a:r>
              <a:rPr lang="en-GB" dirty="0"/>
              <a:t>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0139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several pens, pencils, a ruler, a calculator that you know works</a:t>
            </a:r>
          </a:p>
          <a:p>
            <a:r>
              <a:rPr lang="en-GB" dirty="0"/>
              <a:t>Take anything you are allowed to take</a:t>
            </a:r>
          </a:p>
          <a:p>
            <a:r>
              <a:rPr lang="en-GB" dirty="0"/>
              <a:t>Visit the toilets on the way in</a:t>
            </a:r>
          </a:p>
          <a:p>
            <a:pPr lvl="1"/>
            <a:r>
              <a:rPr lang="en-GB" dirty="0"/>
              <a:t>You don’t want to waste time during the exam</a:t>
            </a:r>
          </a:p>
          <a:p>
            <a:r>
              <a:rPr lang="en-GB" dirty="0"/>
              <a:t>Sweeties (providing they don’t rustle) are good if they help you concentrate</a:t>
            </a:r>
          </a:p>
          <a:p>
            <a:r>
              <a:rPr lang="en-GB" dirty="0"/>
              <a:t>READ THE </a:t>
            </a:r>
            <a:r>
              <a:rPr lang="en-GB"/>
              <a:t>EXAM PAPER </a:t>
            </a:r>
            <a:r>
              <a:rPr lang="en-GB" dirty="0"/>
              <a:t>THOROUGHLY</a:t>
            </a:r>
          </a:p>
        </p:txBody>
      </p:sp>
    </p:spTree>
    <p:extLst>
      <p:ext uri="{BB962C8B-B14F-4D97-AF65-F5344CB8AC3E}">
        <p14:creationId xmlns:p14="http://schemas.microsoft.com/office/powerpoint/2010/main" val="4098015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Yes, READ IT ALL THOROUGHLY FIRST</a:t>
            </a:r>
          </a:p>
          <a:p>
            <a:pPr lvl="1"/>
            <a:r>
              <a:rPr lang="en-GB" dirty="0"/>
              <a:t>How many questions to answer?</a:t>
            </a:r>
          </a:p>
          <a:p>
            <a:pPr lvl="1"/>
            <a:r>
              <a:rPr lang="en-GB" dirty="0"/>
              <a:t>How may compulsory?</a:t>
            </a:r>
          </a:p>
          <a:p>
            <a:pPr lvl="1"/>
            <a:r>
              <a:rPr lang="en-GB" dirty="0"/>
              <a:t>How long per question?</a:t>
            </a:r>
          </a:p>
          <a:p>
            <a:r>
              <a:rPr lang="en-GB" b="1" dirty="0"/>
              <a:t>Plan your assault!</a:t>
            </a:r>
          </a:p>
          <a:p>
            <a:r>
              <a:rPr lang="en-GB" b="1" dirty="0"/>
              <a:t>THEN start</a:t>
            </a:r>
          </a:p>
        </p:txBody>
      </p:sp>
    </p:spTree>
    <p:extLst>
      <p:ext uri="{BB962C8B-B14F-4D97-AF65-F5344CB8AC3E}">
        <p14:creationId xmlns:p14="http://schemas.microsoft.com/office/powerpoint/2010/main" val="3142535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1625</Words>
  <Application>Microsoft Office PowerPoint</Application>
  <PresentationFormat>On-screen Show (4:3)</PresentationFormat>
  <Paragraphs>180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Examination Strategy</vt:lpstr>
      <vt:lpstr>No Joke</vt:lpstr>
      <vt:lpstr>So Why “Exam Strategy”?</vt:lpstr>
      <vt:lpstr>What are the Elements of Strategy?</vt:lpstr>
      <vt:lpstr>Basics</vt:lpstr>
      <vt:lpstr>What Can Go Wrong?</vt:lpstr>
      <vt:lpstr>1.  How Long to Spend on a Question?</vt:lpstr>
      <vt:lpstr>I Can Answer Them All</vt:lpstr>
      <vt:lpstr>But I Can’t Answer Them All</vt:lpstr>
      <vt:lpstr>Adding Things In Later (Filling in Gaps)</vt:lpstr>
      <vt:lpstr>Exercise for the Student</vt:lpstr>
      <vt:lpstr>Varying Marks: Exercise for the Student (2)</vt:lpstr>
      <vt:lpstr>Why Does This Work?</vt:lpstr>
      <vt:lpstr>2.  I Got Stuck … and 3.  Parts I Couldn’t Do</vt:lpstr>
      <vt:lpstr>Why Does This Work?</vt:lpstr>
      <vt:lpstr>4.  I Panic …</vt:lpstr>
      <vt:lpstr>5.  I Couldn’t Do Anything</vt:lpstr>
      <vt:lpstr>Why Does This Help?</vt:lpstr>
      <vt:lpstr>So?</vt:lpstr>
      <vt:lpstr>How Will You Write?</vt:lpstr>
      <vt:lpstr>What Will You Write?</vt:lpstr>
      <vt:lpstr>Ensure the Marker Notes Good Work</vt:lpstr>
      <vt:lpstr>I Can’t Answer All the Questions</vt:lpstr>
      <vt:lpstr>How Much Do I Need to Know?</vt:lpstr>
      <vt:lpstr>Basics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Examination Strategy</dc:title>
  <dc:creator>Rees, John</dc:creator>
  <cp:lastModifiedBy>Gareth Jones</cp:lastModifiedBy>
  <cp:revision>11</cp:revision>
  <dcterms:created xsi:type="dcterms:W3CDTF">2015-12-16T14:25:42Z</dcterms:created>
  <dcterms:modified xsi:type="dcterms:W3CDTF">2020-12-02T19:11:20Z</dcterms:modified>
</cp:coreProperties>
</file>