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4"/>
  </p:sldMasterIdLst>
  <p:notesMasterIdLst>
    <p:notesMasterId r:id="rId15"/>
  </p:notesMasterIdLst>
  <p:sldIdLst>
    <p:sldId id="26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x="12192000" cy="6858000"/>
  <p:notesSz cx="6858000" cy="9144000"/>
  <p:embeddedFontLst>
    <p:embeddedFont>
      <p:font typeface="DM Sans" pitchFamily="2" charset="0"/>
      <p:regular r:id="rId16"/>
      <p:bold r:id="rId17"/>
      <p:italic r:id="rId18"/>
      <p:boldItalic r:id="rId19"/>
    </p:embeddedFont>
    <p:embeddedFont>
      <p:font typeface="Merriweather" panose="00000500000000000000" pitchFamily="2" charset="0"/>
      <p:regular r:id="rId20"/>
      <p:bold r:id="rId21"/>
      <p:italic r:id="rId22"/>
      <p:boldItalic r:id="rId23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88069A0A-4EC4-4114-BE65-520D68988A6C}">
  <a:tblStyle styleId="{88069A0A-4EC4-4114-BE65-520D68988A6C}" styleName="Table_0">
    <a:wholeTbl>
      <a:tcTxStyle b="off" i="off">
        <a:font>
          <a:latin typeface="Calibri"/>
          <a:ea typeface="Calibri"/>
          <a:cs typeface="Calibri"/>
        </a:font>
        <a:schemeClr val="dk1"/>
      </a:tcTxStyle>
      <a:tcStyle>
        <a:tcBdr>
          <a:lef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rgbClr val="E8ECF4"/>
          </a:solidFill>
        </a:fill>
      </a:tcStyle>
    </a:wholeTbl>
    <a:band1H>
      <a:tcTxStyle/>
      <a:tcStyle>
        <a:tcBdr/>
        <a:fill>
          <a:solidFill>
            <a:srgbClr val="CFD7E7"/>
          </a:solidFill>
        </a:fill>
      </a:tcStyle>
    </a:band1H>
    <a:band2H>
      <a:tcTxStyle/>
      <a:tcStyle>
        <a:tcBdr/>
      </a:tcStyle>
    </a:band2H>
    <a:band1V>
      <a:tcTxStyle/>
      <a:tcStyle>
        <a:tcBdr/>
        <a:fill>
          <a:solidFill>
            <a:srgbClr val="CFD7E7"/>
          </a:solidFill>
        </a:fill>
      </a:tcStyle>
    </a:band1V>
    <a:band2V>
      <a:tcTxStyle/>
      <a:tcStyle>
        <a:tcBdr/>
      </a:tcStyle>
    </a:band2V>
    <a:la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top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</a:tcBdr>
        <a:fill>
          <a:solidFill>
            <a:schemeClr val="accent1"/>
          </a:solidFill>
        </a:fill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bottom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</a:tcBdr>
        <a:fill>
          <a:solidFill>
            <a:schemeClr val="accent1"/>
          </a:solidFill>
        </a:fill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font" Target="fonts/font3.fntdata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font" Target="fonts/font6.fntdata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font" Target="fonts/font2.fntdata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23" Type="http://schemas.openxmlformats.org/officeDocument/2006/relationships/font" Target="fonts/font8.fntdata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font" Target="fonts/font4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font" Target="fonts/font7.fntdata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lubukola Joan Omoniyi (2513147)" userId="19eefacd-628f-4867-b2fc-47ed96d21c2b" providerId="ADAL" clId="{C365889D-0080-49E1-9AAC-17F79EC0C54E}"/>
    <pc:docChg chg="undo custSel addSld delSld modSld sldOrd">
      <pc:chgData name="Olubukola Joan Omoniyi (2513147)" userId="19eefacd-628f-4867-b2fc-47ed96d21c2b" providerId="ADAL" clId="{C365889D-0080-49E1-9AAC-17F79EC0C54E}" dt="2026-07-12T19:47:11.060" v="485" actId="20577"/>
      <pc:docMkLst>
        <pc:docMk/>
      </pc:docMkLst>
      <pc:sldChg chg="addSp delSp modSp mod">
        <pc:chgData name="Olubukola Joan Omoniyi (2513147)" userId="19eefacd-628f-4867-b2fc-47ed96d21c2b" providerId="ADAL" clId="{C365889D-0080-49E1-9AAC-17F79EC0C54E}" dt="2026-07-12T19:47:11.060" v="485" actId="20577"/>
        <pc:sldMkLst>
          <pc:docMk/>
          <pc:sldMk cId="0" sldId="257"/>
        </pc:sldMkLst>
        <pc:spChg chg="mod">
          <ac:chgData name="Olubukola Joan Omoniyi (2513147)" userId="19eefacd-628f-4867-b2fc-47ed96d21c2b" providerId="ADAL" clId="{C365889D-0080-49E1-9AAC-17F79EC0C54E}" dt="2026-07-12T19:47:11.060" v="485" actId="20577"/>
          <ac:spMkLst>
            <pc:docMk/>
            <pc:sldMk cId="0" sldId="257"/>
            <ac:spMk id="103" creationId="{00000000-0000-0000-0000-000000000000}"/>
          </ac:spMkLst>
        </pc:spChg>
        <pc:picChg chg="add mod">
          <ac:chgData name="Olubukola Joan Omoniyi (2513147)" userId="19eefacd-628f-4867-b2fc-47ed96d21c2b" providerId="ADAL" clId="{C365889D-0080-49E1-9AAC-17F79EC0C54E}" dt="2026-07-10T22:30:00.525" v="250" actId="1036"/>
          <ac:picMkLst>
            <pc:docMk/>
            <pc:sldMk cId="0" sldId="257"/>
            <ac:picMk id="5" creationId="{1B5DB47F-6DF0-1F1A-4BC9-87724B112270}"/>
          </ac:picMkLst>
        </pc:picChg>
      </pc:sldChg>
      <pc:sldChg chg="modSp mod">
        <pc:chgData name="Olubukola Joan Omoniyi (2513147)" userId="19eefacd-628f-4867-b2fc-47ed96d21c2b" providerId="ADAL" clId="{C365889D-0080-49E1-9AAC-17F79EC0C54E}" dt="2026-07-10T22:45:04.035" v="438" actId="1036"/>
        <pc:sldMkLst>
          <pc:docMk/>
          <pc:sldMk cId="0" sldId="258"/>
        </pc:sldMkLst>
        <pc:picChg chg="mod">
          <ac:chgData name="Olubukola Joan Omoniyi (2513147)" userId="19eefacd-628f-4867-b2fc-47ed96d21c2b" providerId="ADAL" clId="{C365889D-0080-49E1-9AAC-17F79EC0C54E}" dt="2026-07-10T22:45:04.035" v="438" actId="1036"/>
          <ac:picMkLst>
            <pc:docMk/>
            <pc:sldMk cId="0" sldId="258"/>
            <ac:picMk id="112" creationId="{00000000-0000-0000-0000-000000000000}"/>
          </ac:picMkLst>
        </pc:picChg>
      </pc:sldChg>
      <pc:sldChg chg="modSp mod">
        <pc:chgData name="Olubukola Joan Omoniyi (2513147)" userId="19eefacd-628f-4867-b2fc-47ed96d21c2b" providerId="ADAL" clId="{C365889D-0080-49E1-9AAC-17F79EC0C54E}" dt="2026-06-27T17:13:06.581" v="139" actId="113"/>
        <pc:sldMkLst>
          <pc:docMk/>
          <pc:sldMk cId="0" sldId="259"/>
        </pc:sldMkLst>
        <pc:spChg chg="mod">
          <ac:chgData name="Olubukola Joan Omoniyi (2513147)" userId="19eefacd-628f-4867-b2fc-47ed96d21c2b" providerId="ADAL" clId="{C365889D-0080-49E1-9AAC-17F79EC0C54E}" dt="2026-06-27T17:13:06.581" v="139" actId="113"/>
          <ac:spMkLst>
            <pc:docMk/>
            <pc:sldMk cId="0" sldId="259"/>
            <ac:spMk id="138" creationId="{00000000-0000-0000-0000-000000000000}"/>
          </ac:spMkLst>
        </pc:spChg>
      </pc:sldChg>
      <pc:sldChg chg="modSp mod">
        <pc:chgData name="Olubukola Joan Omoniyi (2513147)" userId="19eefacd-628f-4867-b2fc-47ed96d21c2b" providerId="ADAL" clId="{C365889D-0080-49E1-9AAC-17F79EC0C54E}" dt="2026-07-10T22:51:02.790" v="465" actId="1036"/>
        <pc:sldMkLst>
          <pc:docMk/>
          <pc:sldMk cId="0" sldId="260"/>
        </pc:sldMkLst>
        <pc:spChg chg="mod">
          <ac:chgData name="Olubukola Joan Omoniyi (2513147)" userId="19eefacd-628f-4867-b2fc-47ed96d21c2b" providerId="ADAL" clId="{C365889D-0080-49E1-9AAC-17F79EC0C54E}" dt="2026-07-10T22:50:31.618" v="444" actId="20577"/>
          <ac:spMkLst>
            <pc:docMk/>
            <pc:sldMk cId="0" sldId="260"/>
            <ac:spMk id="150" creationId="{00000000-0000-0000-0000-000000000000}"/>
          </ac:spMkLst>
        </pc:spChg>
        <pc:picChg chg="mod">
          <ac:chgData name="Olubukola Joan Omoniyi (2513147)" userId="19eefacd-628f-4867-b2fc-47ed96d21c2b" providerId="ADAL" clId="{C365889D-0080-49E1-9AAC-17F79EC0C54E}" dt="2026-07-10T22:51:02.790" v="465" actId="1036"/>
          <ac:picMkLst>
            <pc:docMk/>
            <pc:sldMk cId="0" sldId="260"/>
            <ac:picMk id="152" creationId="{00000000-0000-0000-0000-000000000000}"/>
          </ac:picMkLst>
        </pc:picChg>
        <pc:picChg chg="mod">
          <ac:chgData name="Olubukola Joan Omoniyi (2513147)" userId="19eefacd-628f-4867-b2fc-47ed96d21c2b" providerId="ADAL" clId="{C365889D-0080-49E1-9AAC-17F79EC0C54E}" dt="2026-07-10T22:50:54.505" v="457" actId="1036"/>
          <ac:picMkLst>
            <pc:docMk/>
            <pc:sldMk cId="0" sldId="260"/>
            <ac:picMk id="153" creationId="{00000000-0000-0000-0000-000000000000}"/>
          </ac:picMkLst>
        </pc:picChg>
        <pc:picChg chg="mod">
          <ac:chgData name="Olubukola Joan Omoniyi (2513147)" userId="19eefacd-628f-4867-b2fc-47ed96d21c2b" providerId="ADAL" clId="{C365889D-0080-49E1-9AAC-17F79EC0C54E}" dt="2026-07-10T22:50:46.304" v="452" actId="1036"/>
          <ac:picMkLst>
            <pc:docMk/>
            <pc:sldMk cId="0" sldId="260"/>
            <ac:picMk id="154" creationId="{00000000-0000-0000-0000-000000000000}"/>
          </ac:picMkLst>
        </pc:picChg>
      </pc:sldChg>
      <pc:sldChg chg="modSp mod">
        <pc:chgData name="Olubukola Joan Omoniyi (2513147)" userId="19eefacd-628f-4867-b2fc-47ed96d21c2b" providerId="ADAL" clId="{C365889D-0080-49E1-9AAC-17F79EC0C54E}" dt="2026-06-27T17:14:29.215" v="175" actId="1037"/>
        <pc:sldMkLst>
          <pc:docMk/>
          <pc:sldMk cId="0" sldId="263"/>
        </pc:sldMkLst>
        <pc:spChg chg="mod">
          <ac:chgData name="Olubukola Joan Omoniyi (2513147)" userId="19eefacd-628f-4867-b2fc-47ed96d21c2b" providerId="ADAL" clId="{C365889D-0080-49E1-9AAC-17F79EC0C54E}" dt="2026-06-27T17:14:29.215" v="175" actId="1037"/>
          <ac:spMkLst>
            <pc:docMk/>
            <pc:sldMk cId="0" sldId="263"/>
            <ac:spMk id="191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6-27T17:13:48.973" v="143" actId="113"/>
          <ac:spMkLst>
            <pc:docMk/>
            <pc:sldMk cId="0" sldId="263"/>
            <ac:spMk id="193" creationId="{00000000-0000-0000-0000-000000000000}"/>
          </ac:spMkLst>
        </pc:spChg>
      </pc:sldChg>
      <pc:sldChg chg="modSp mod">
        <pc:chgData name="Olubukola Joan Omoniyi (2513147)" userId="19eefacd-628f-4867-b2fc-47ed96d21c2b" providerId="ADAL" clId="{C365889D-0080-49E1-9AAC-17F79EC0C54E}" dt="2026-06-27T17:15:59.352" v="179" actId="113"/>
        <pc:sldMkLst>
          <pc:docMk/>
          <pc:sldMk cId="0" sldId="264"/>
        </pc:sldMkLst>
        <pc:spChg chg="mod">
          <ac:chgData name="Olubukola Joan Omoniyi (2513147)" userId="19eefacd-628f-4867-b2fc-47ed96d21c2b" providerId="ADAL" clId="{C365889D-0080-49E1-9AAC-17F79EC0C54E}" dt="2026-06-27T17:15:53.516" v="177" actId="113"/>
          <ac:spMkLst>
            <pc:docMk/>
            <pc:sldMk cId="0" sldId="264"/>
            <ac:spMk id="207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6-27T17:15:59.352" v="179" actId="113"/>
          <ac:spMkLst>
            <pc:docMk/>
            <pc:sldMk cId="0" sldId="264"/>
            <ac:spMk id="209" creationId="{00000000-0000-0000-0000-000000000000}"/>
          </ac:spMkLst>
        </pc:spChg>
      </pc:sldChg>
      <pc:sldChg chg="modSp mod">
        <pc:chgData name="Olubukola Joan Omoniyi (2513147)" userId="19eefacd-628f-4867-b2fc-47ed96d21c2b" providerId="ADAL" clId="{C365889D-0080-49E1-9AAC-17F79EC0C54E}" dt="2026-07-10T22:18:18.912" v="199" actId="255"/>
        <pc:sldMkLst>
          <pc:docMk/>
          <pc:sldMk cId="0" sldId="265"/>
        </pc:sldMkLst>
        <pc:graphicFrameChg chg="modGraphic">
          <ac:chgData name="Olubukola Joan Omoniyi (2513147)" userId="19eefacd-628f-4867-b2fc-47ed96d21c2b" providerId="ADAL" clId="{C365889D-0080-49E1-9AAC-17F79EC0C54E}" dt="2026-07-10T22:18:18.912" v="199" actId="255"/>
          <ac:graphicFrameMkLst>
            <pc:docMk/>
            <pc:sldMk cId="0" sldId="265"/>
            <ac:graphicFrameMk id="222" creationId="{00000000-0000-0000-0000-000000000000}"/>
          </ac:graphicFrameMkLst>
        </pc:graphicFrameChg>
      </pc:sldChg>
      <pc:sldChg chg="addSp delSp modSp add mod ord">
        <pc:chgData name="Olubukola Joan Omoniyi (2513147)" userId="19eefacd-628f-4867-b2fc-47ed96d21c2b" providerId="ADAL" clId="{C365889D-0080-49E1-9AAC-17F79EC0C54E}" dt="2026-07-11T07:51:54.642" v="483" actId="20577"/>
        <pc:sldMkLst>
          <pc:docMk/>
          <pc:sldMk cId="3627374595" sldId="266"/>
        </pc:sldMkLst>
        <pc:spChg chg="add mod">
          <ac:chgData name="Olubukola Joan Omoniyi (2513147)" userId="19eefacd-628f-4867-b2fc-47ed96d21c2b" providerId="ADAL" clId="{C365889D-0080-49E1-9AAC-17F79EC0C54E}" dt="2026-07-11T07:51:54.642" v="483" actId="20577"/>
          <ac:spMkLst>
            <pc:docMk/>
            <pc:sldMk cId="3627374595" sldId="266"/>
            <ac:spMk id="2" creationId="{D1904031-42BF-29CB-05EB-DD94E4297D06}"/>
          </ac:spMkLst>
        </pc:spChg>
        <pc:spChg chg="mod">
          <ac:chgData name="Olubukola Joan Omoniyi (2513147)" userId="19eefacd-628f-4867-b2fc-47ed96d21c2b" providerId="ADAL" clId="{C365889D-0080-49E1-9AAC-17F79EC0C54E}" dt="2026-07-10T22:34:48.616" v="397" actId="1035"/>
          <ac:spMkLst>
            <pc:docMk/>
            <pc:sldMk cId="3627374595" sldId="266"/>
            <ac:spMk id="87" creationId="{40C41DAB-66F9-0AEB-5FD3-4D454F869056}"/>
          </ac:spMkLst>
        </pc:spChg>
        <pc:picChg chg="mod">
          <ac:chgData name="Olubukola Joan Omoniyi (2513147)" userId="19eefacd-628f-4867-b2fc-47ed96d21c2b" providerId="ADAL" clId="{C365889D-0080-49E1-9AAC-17F79EC0C54E}" dt="2026-07-10T22:34:40.168" v="373" actId="1035"/>
          <ac:picMkLst>
            <pc:docMk/>
            <pc:sldMk cId="3627374595" sldId="266"/>
            <ac:picMk id="85" creationId="{F36E4418-11F2-8F32-4756-719984CF1E6A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>
          <a:extLst>
            <a:ext uri="{FF2B5EF4-FFF2-40B4-BE49-F238E27FC236}">
              <a16:creationId xmlns:a16="http://schemas.microsoft.com/office/drawing/2014/main" id="{EF70F39F-4659-D97B-E29F-49C59A4832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>
            <a:extLst>
              <a:ext uri="{FF2B5EF4-FFF2-40B4-BE49-F238E27FC236}">
                <a16:creationId xmlns:a16="http://schemas.microsoft.com/office/drawing/2014/main" id="{8CA485C3-F15F-55C3-5F40-015CAB7530C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>
            <a:extLst>
              <a:ext uri="{FF2B5EF4-FFF2-40B4-BE49-F238E27FC236}">
                <a16:creationId xmlns:a16="http://schemas.microsoft.com/office/drawing/2014/main" id="{BEEBC648-892D-3ECD-660F-8ACA5B39688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0016470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2" name="Google Shape;92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0" name="Google Shape;130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3" name="Google Shape;143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7" name="Google Shape;157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9" name="Google Shape;169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5" name="Google Shape;185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Google Shape;197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8" name="Google Shape;198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7" name="Google Shape;217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5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sz="4000" b="1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6" name="Google Shape;36;p6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7" name="Google Shape;37;p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7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7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7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7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9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9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8" name="Google Shape;58;p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0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0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5" name="Google Shape;65;p1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1"/>
          <p:cNvSpPr txBox="1">
            <a:spLocks noGrp="1"/>
          </p:cNvSpPr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>
            <a:spLocks noGrp="1"/>
          </p:cNvSpPr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2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1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1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1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.png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1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Relationship Id="rId9" Type="http://schemas.openxmlformats.org/officeDocument/2006/relationships/image" Target="../media/image2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researchgate.net/" TargetMode="External"/><Relationship Id="rId4" Type="http://schemas.openxmlformats.org/officeDocument/2006/relationships/hyperlink" Target="https://www.simplypsychology.org/piaget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83">
          <a:extLst>
            <a:ext uri="{FF2B5EF4-FFF2-40B4-BE49-F238E27FC236}">
              <a16:creationId xmlns:a16="http://schemas.microsoft.com/office/drawing/2014/main" id="{2CE66668-7A3F-8F0E-B062-BB737EC54F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" name="Google Shape;84;p13" descr="image.png">
            <a:extLst>
              <a:ext uri="{FF2B5EF4-FFF2-40B4-BE49-F238E27FC236}">
                <a16:creationId xmlns:a16="http://schemas.microsoft.com/office/drawing/2014/main" id="{AC74101A-D2BD-7086-5625-16DEAAF2DF14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5" name="Google Shape;85;p13" descr="image.png">
            <a:extLst>
              <a:ext uri="{FF2B5EF4-FFF2-40B4-BE49-F238E27FC236}">
                <a16:creationId xmlns:a16="http://schemas.microsoft.com/office/drawing/2014/main" id="{F36E4418-11F2-8F32-4756-719984CF1E6A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3567977"/>
            <a:ext cx="11049000" cy="504825"/>
          </a:xfrm>
          <a:prstGeom prst="rect">
            <a:avLst/>
          </a:prstGeom>
          <a:noFill/>
          <a:ln>
            <a:noFill/>
          </a:ln>
        </p:spPr>
      </p:pic>
      <p:sp>
        <p:nvSpPr>
          <p:cNvPr id="87" name="Google Shape;87;p13">
            <a:extLst>
              <a:ext uri="{FF2B5EF4-FFF2-40B4-BE49-F238E27FC236}">
                <a16:creationId xmlns:a16="http://schemas.microsoft.com/office/drawing/2014/main" id="{40C41DAB-66F9-0AEB-5FD3-4D454F869056}"/>
              </a:ext>
            </a:extLst>
          </p:cNvPr>
          <p:cNvSpPr txBox="1"/>
          <p:nvPr/>
        </p:nvSpPr>
        <p:spPr>
          <a:xfrm>
            <a:off x="295275" y="1516688"/>
            <a:ext cx="11601450" cy="14287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500" b="1" i="0" u="none" strike="noStrike" cap="none" dirty="0">
                <a:solidFill>
                  <a:srgbClr val="005088"/>
                </a:solidFill>
                <a:latin typeface="Merriweather"/>
                <a:ea typeface="Merriweather"/>
                <a:cs typeface="Merriweather"/>
                <a:sym typeface="Merriweather"/>
              </a:rPr>
              <a:t>An Analysis of Isaac’s Development Through Piaget’s Lens</a:t>
            </a:r>
            <a:endParaRPr dirty="0"/>
          </a:p>
        </p:txBody>
      </p:sp>
      <p:sp>
        <p:nvSpPr>
          <p:cNvPr id="2" name="Google Shape;88;p13">
            <a:extLst>
              <a:ext uri="{FF2B5EF4-FFF2-40B4-BE49-F238E27FC236}">
                <a16:creationId xmlns:a16="http://schemas.microsoft.com/office/drawing/2014/main" id="{D1904031-42BF-29CB-05EB-DD94E4297D06}"/>
              </a:ext>
            </a:extLst>
          </p:cNvPr>
          <p:cNvSpPr txBox="1"/>
          <p:nvPr/>
        </p:nvSpPr>
        <p:spPr>
          <a:xfrm>
            <a:off x="571500" y="3796970"/>
            <a:ext cx="11049000" cy="22159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rtl="0">
              <a:lnSpc>
                <a:spcPct val="1599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1" dirty="0">
                <a:solidFill>
                  <a:srgbClr val="005088"/>
                </a:solidFill>
                <a:latin typeface="DM Sans"/>
                <a:sym typeface="DM Sans"/>
              </a:rPr>
              <a:t>Module</a:t>
            </a:r>
            <a:r>
              <a:rPr lang="en-US" sz="1800" i="1" dirty="0">
                <a:solidFill>
                  <a:srgbClr val="005088"/>
                </a:solidFill>
                <a:latin typeface="DM Sans"/>
                <a:sym typeface="DM Sans"/>
              </a:rPr>
              <a:t>: LCHS4010</a:t>
            </a:r>
          </a:p>
          <a:p>
            <a:pPr marL="0" marR="0" lvl="0" indent="0" rtl="0">
              <a:lnSpc>
                <a:spcPct val="1599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1" dirty="0">
                <a:solidFill>
                  <a:srgbClr val="005088"/>
                </a:solidFill>
                <a:latin typeface="DM Sans"/>
                <a:sym typeface="DM Sans"/>
              </a:rPr>
              <a:t>Assignment</a:t>
            </a:r>
            <a:r>
              <a:rPr lang="en-US" sz="1800" i="1" dirty="0">
                <a:solidFill>
                  <a:srgbClr val="005088"/>
                </a:solidFill>
                <a:latin typeface="DM Sans"/>
                <a:sym typeface="DM Sans"/>
              </a:rPr>
              <a:t> </a:t>
            </a:r>
            <a:r>
              <a:rPr lang="en-US" sz="1800" b="1" i="1" dirty="0">
                <a:solidFill>
                  <a:srgbClr val="005088"/>
                </a:solidFill>
                <a:latin typeface="DM Sans"/>
                <a:sym typeface="DM Sans"/>
              </a:rPr>
              <a:t>No</a:t>
            </a:r>
            <a:r>
              <a:rPr lang="en-US" sz="1800" i="1" dirty="0">
                <a:solidFill>
                  <a:srgbClr val="005088"/>
                </a:solidFill>
                <a:latin typeface="DM Sans"/>
                <a:sym typeface="DM Sans"/>
              </a:rPr>
              <a:t>:     ASSIGNMENT 1</a:t>
            </a:r>
          </a:p>
          <a:p>
            <a:pPr marL="0" marR="0" lvl="0" indent="0" rtl="0">
              <a:lnSpc>
                <a:spcPct val="1599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1" dirty="0">
                <a:solidFill>
                  <a:srgbClr val="005088"/>
                </a:solidFill>
                <a:latin typeface="DM Sans"/>
                <a:sym typeface="DM Sans"/>
              </a:rPr>
              <a:t>Student</a:t>
            </a:r>
            <a:r>
              <a:rPr lang="en-US" sz="1800" i="1" dirty="0">
                <a:solidFill>
                  <a:srgbClr val="005088"/>
                </a:solidFill>
                <a:latin typeface="DM Sans"/>
                <a:sym typeface="DM Sans"/>
              </a:rPr>
              <a:t> </a:t>
            </a:r>
            <a:r>
              <a:rPr lang="en-US" sz="1800" b="1" i="1" dirty="0">
                <a:solidFill>
                  <a:srgbClr val="005088"/>
                </a:solidFill>
                <a:latin typeface="DM Sans"/>
                <a:sym typeface="DM Sans"/>
              </a:rPr>
              <a:t>Name</a:t>
            </a:r>
            <a:r>
              <a:rPr lang="en-US" sz="1800" i="1" dirty="0">
                <a:solidFill>
                  <a:srgbClr val="005088"/>
                </a:solidFill>
                <a:latin typeface="DM Sans"/>
                <a:sym typeface="DM Sans"/>
              </a:rPr>
              <a:t>: Olubukola Omoniyi</a:t>
            </a:r>
          </a:p>
          <a:p>
            <a:pPr marL="0" marR="0" lvl="0" indent="0" rtl="0">
              <a:lnSpc>
                <a:spcPct val="1599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1" dirty="0">
                <a:solidFill>
                  <a:srgbClr val="005088"/>
                </a:solidFill>
                <a:latin typeface="DM Sans"/>
                <a:sym typeface="DM Sans"/>
              </a:rPr>
              <a:t>Student</a:t>
            </a:r>
            <a:r>
              <a:rPr lang="en-US" sz="1800" i="1" dirty="0">
                <a:solidFill>
                  <a:srgbClr val="005088"/>
                </a:solidFill>
                <a:latin typeface="DM Sans"/>
                <a:sym typeface="DM Sans"/>
              </a:rPr>
              <a:t> </a:t>
            </a:r>
            <a:r>
              <a:rPr lang="en-US" sz="1800" b="1" i="1" dirty="0">
                <a:solidFill>
                  <a:srgbClr val="005088"/>
                </a:solidFill>
                <a:latin typeface="DM Sans"/>
                <a:sym typeface="DM Sans"/>
              </a:rPr>
              <a:t>ID</a:t>
            </a:r>
            <a:r>
              <a:rPr lang="en-US" sz="1800" i="1" dirty="0">
                <a:solidFill>
                  <a:srgbClr val="005088"/>
                </a:solidFill>
                <a:latin typeface="DM Sans"/>
                <a:sym typeface="DM Sans"/>
              </a:rPr>
              <a:t>: 2513147</a:t>
            </a:r>
          </a:p>
          <a:p>
            <a:pPr marL="0" marR="0" lvl="0" indent="0" rtl="0">
              <a:lnSpc>
                <a:spcPct val="1599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1" dirty="0">
                <a:solidFill>
                  <a:srgbClr val="005088"/>
                </a:solidFill>
                <a:latin typeface="DM Sans"/>
                <a:sym typeface="DM Sans"/>
              </a:rPr>
              <a:t>Lecturer’s</a:t>
            </a:r>
            <a:r>
              <a:rPr lang="en-US" sz="1800" i="1" dirty="0">
                <a:solidFill>
                  <a:srgbClr val="005088"/>
                </a:solidFill>
                <a:latin typeface="DM Sans"/>
                <a:sym typeface="DM Sans"/>
              </a:rPr>
              <a:t> </a:t>
            </a:r>
            <a:r>
              <a:rPr lang="en-US" sz="1800" b="1" i="1" dirty="0">
                <a:solidFill>
                  <a:srgbClr val="005088"/>
                </a:solidFill>
                <a:latin typeface="DM Sans"/>
                <a:sym typeface="DM Sans"/>
              </a:rPr>
              <a:t>Name</a:t>
            </a:r>
            <a:r>
              <a:rPr lang="en-US" sz="1800" i="1" dirty="0">
                <a:solidFill>
                  <a:srgbClr val="005088"/>
                </a:solidFill>
                <a:latin typeface="DM Sans"/>
                <a:sym typeface="DM Sans"/>
              </a:rPr>
              <a:t>: Peace Ukachukwu</a:t>
            </a:r>
          </a:p>
        </p:txBody>
      </p:sp>
    </p:spTree>
    <p:extLst>
      <p:ext uri="{BB962C8B-B14F-4D97-AF65-F5344CB8AC3E}">
        <p14:creationId xmlns:p14="http://schemas.microsoft.com/office/powerpoint/2010/main" val="36273745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4" name="Google Shape;94;p1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96" name="Google Shape;96;p14"/>
          <p:cNvSpPr txBox="1"/>
          <p:nvPr/>
        </p:nvSpPr>
        <p:spPr>
          <a:xfrm>
            <a:off x="762000" y="571500"/>
            <a:ext cx="11401425" cy="523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 dirty="0">
                <a:solidFill>
                  <a:srgbClr val="005088"/>
                </a:solidFill>
                <a:latin typeface="Merriweather"/>
                <a:ea typeface="Merriweather"/>
                <a:cs typeface="Merriweather"/>
                <a:sym typeface="Merriweather"/>
              </a:rPr>
              <a:t>Case Profile: Isaac (Age 4)</a:t>
            </a:r>
            <a:endParaRPr dirty="0"/>
          </a:p>
        </p:txBody>
      </p:sp>
      <p:sp>
        <p:nvSpPr>
          <p:cNvPr id="97" name="Google Shape;97;p14"/>
          <p:cNvSpPr/>
          <p:nvPr/>
        </p:nvSpPr>
        <p:spPr>
          <a:xfrm>
            <a:off x="571500" y="571500"/>
            <a:ext cx="76200" cy="523875"/>
          </a:xfrm>
          <a:prstGeom prst="rect">
            <a:avLst/>
          </a:prstGeom>
          <a:solidFill>
            <a:srgbClr val="11CAA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0" name="Google Shape;100;p14"/>
          <p:cNvSpPr txBox="1"/>
          <p:nvPr/>
        </p:nvSpPr>
        <p:spPr>
          <a:xfrm>
            <a:off x="952500" y="1976437"/>
            <a:ext cx="4953000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Socio-Emotional:</a:t>
            </a:r>
            <a:r>
              <a:rPr lang="en-US" sz="1500" b="0" i="0" u="none" strike="noStrike" cap="none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 Quiet, withdrawn, distressed during separation from mother.</a:t>
            </a:r>
            <a:endParaRPr/>
          </a:p>
        </p:txBody>
      </p:sp>
      <p:sp>
        <p:nvSpPr>
          <p:cNvPr id="101" name="Google Shape;101;p14"/>
          <p:cNvSpPr txBox="1"/>
          <p:nvPr/>
        </p:nvSpPr>
        <p:spPr>
          <a:xfrm>
            <a:off x="952500" y="2728912"/>
            <a:ext cx="4953000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Communication:</a:t>
            </a:r>
            <a:r>
              <a:rPr lang="en-US" sz="1500" b="0" i="0" u="none" strike="noStrike" cap="none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 Observed delays in language development.</a:t>
            </a:r>
            <a:endParaRPr/>
          </a:p>
        </p:txBody>
      </p:sp>
      <p:sp>
        <p:nvSpPr>
          <p:cNvPr id="102" name="Google Shape;102;p14"/>
          <p:cNvSpPr txBox="1"/>
          <p:nvPr/>
        </p:nvSpPr>
        <p:spPr>
          <a:xfrm>
            <a:off x="952500" y="3481387"/>
            <a:ext cx="4953000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Environmental:</a:t>
            </a:r>
            <a:r>
              <a:rPr lang="en-US" sz="1500" b="0" i="0" u="none" strike="noStrike" cap="none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 Recent move to London; disrupted childcare (2 years).</a:t>
            </a:r>
            <a:endParaRPr/>
          </a:p>
        </p:txBody>
      </p:sp>
      <p:sp>
        <p:nvSpPr>
          <p:cNvPr id="103" name="Google Shape;103;p14"/>
          <p:cNvSpPr txBox="1"/>
          <p:nvPr/>
        </p:nvSpPr>
        <p:spPr>
          <a:xfrm>
            <a:off x="952500" y="4233862"/>
            <a:ext cx="4953000" cy="7386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Maternal Health:</a:t>
            </a:r>
            <a:r>
              <a:rPr lang="en-US" sz="1500" b="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 Mother experiencing postnatal depression (PND) and low confidence.</a:t>
            </a:r>
            <a:endParaRPr dirty="0"/>
          </a:p>
        </p:txBody>
      </p:sp>
      <p:pic>
        <p:nvPicPr>
          <p:cNvPr id="104" name="Google Shape;104;p14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2019300"/>
            <a:ext cx="171450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5" name="Google Shape;105;p14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71500" y="2771775"/>
            <a:ext cx="238125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6" name="Google Shape;106;p14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71500" y="3524250"/>
            <a:ext cx="219075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7" name="Google Shape;107;p14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571500" y="4276725"/>
            <a:ext cx="190500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B5DB47F-6DF0-1F1A-4BC9-87724B11227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79043" y="1994172"/>
            <a:ext cx="5541457" cy="3659376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" name="Google Shape;112;p15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9832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3" name="Google Shape;113;p15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2417415"/>
            <a:ext cx="3555950" cy="2524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4" name="Google Shape;114;p15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4317950" y="2417415"/>
            <a:ext cx="3555950" cy="2524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5" name="Google Shape;115;p15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8064400" y="2417415"/>
            <a:ext cx="3555950" cy="2524125"/>
          </a:xfrm>
          <a:prstGeom prst="rect">
            <a:avLst/>
          </a:prstGeom>
          <a:noFill/>
          <a:ln>
            <a:noFill/>
          </a:ln>
        </p:spPr>
      </p:pic>
      <p:sp>
        <p:nvSpPr>
          <p:cNvPr id="116" name="Google Shape;116;p15"/>
          <p:cNvSpPr txBox="1"/>
          <p:nvPr/>
        </p:nvSpPr>
        <p:spPr>
          <a:xfrm>
            <a:off x="762000" y="571500"/>
            <a:ext cx="11401425" cy="523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>
                <a:solidFill>
                  <a:srgbClr val="005088"/>
                </a:solidFill>
                <a:latin typeface="Merriweather"/>
                <a:ea typeface="Merriweather"/>
                <a:cs typeface="Merriweather"/>
                <a:sym typeface="Merriweather"/>
              </a:rPr>
              <a:t>Theoretical Foundation: Piaget</a:t>
            </a:r>
            <a:endParaRPr/>
          </a:p>
        </p:txBody>
      </p:sp>
      <p:sp>
        <p:nvSpPr>
          <p:cNvPr id="117" name="Google Shape;117;p15"/>
          <p:cNvSpPr/>
          <p:nvPr/>
        </p:nvSpPr>
        <p:spPr>
          <a:xfrm>
            <a:off x="571500" y="571500"/>
            <a:ext cx="76200" cy="523875"/>
          </a:xfrm>
          <a:prstGeom prst="rect">
            <a:avLst/>
          </a:prstGeom>
          <a:solidFill>
            <a:srgbClr val="11CAA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8" name="Google Shape;118;p15"/>
          <p:cNvSpPr txBox="1"/>
          <p:nvPr/>
        </p:nvSpPr>
        <p:spPr>
          <a:xfrm>
            <a:off x="571500" y="5132040"/>
            <a:ext cx="11049000" cy="2132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990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1" i="0" u="none" strike="noStrike" cap="none" dirty="0">
                <a:solidFill>
                  <a:srgbClr val="64748B"/>
                </a:solidFill>
                <a:latin typeface="DM Sans"/>
                <a:ea typeface="DM Sans"/>
                <a:cs typeface="DM Sans"/>
                <a:sym typeface="DM Sans"/>
              </a:rPr>
              <a:t>(Piaget, 1952; McLeod, 2024)</a:t>
            </a:r>
            <a:endParaRPr dirty="0"/>
          </a:p>
        </p:txBody>
      </p:sp>
      <p:sp>
        <p:nvSpPr>
          <p:cNvPr id="119" name="Google Shape;119;p15"/>
          <p:cNvSpPr txBox="1"/>
          <p:nvPr/>
        </p:nvSpPr>
        <p:spPr>
          <a:xfrm>
            <a:off x="782638" y="3341340"/>
            <a:ext cx="3133672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1" i="0" u="none" strike="noStrike" cap="none">
                <a:solidFill>
                  <a:srgbClr val="005088"/>
                </a:solidFill>
                <a:latin typeface="Merriweather"/>
                <a:ea typeface="Merriweather"/>
                <a:cs typeface="Merriweather"/>
                <a:sym typeface="Merriweather"/>
              </a:rPr>
              <a:t>Schemas</a:t>
            </a:r>
            <a:endParaRPr/>
          </a:p>
        </p:txBody>
      </p:sp>
      <p:sp>
        <p:nvSpPr>
          <p:cNvPr id="120" name="Google Shape;120;p15"/>
          <p:cNvSpPr txBox="1"/>
          <p:nvPr/>
        </p:nvSpPr>
        <p:spPr>
          <a:xfrm>
            <a:off x="857250" y="3703290"/>
            <a:ext cx="2984450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Mental structures used to organize and interpret information.</a:t>
            </a:r>
            <a:endParaRPr/>
          </a:p>
        </p:txBody>
      </p:sp>
      <p:sp>
        <p:nvSpPr>
          <p:cNvPr id="121" name="Google Shape;121;p15"/>
          <p:cNvSpPr txBox="1"/>
          <p:nvPr/>
        </p:nvSpPr>
        <p:spPr>
          <a:xfrm>
            <a:off x="4529089" y="3341340"/>
            <a:ext cx="3133672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1" i="0" u="none" strike="noStrike" cap="none">
                <a:solidFill>
                  <a:srgbClr val="005088"/>
                </a:solidFill>
                <a:latin typeface="Merriweather"/>
                <a:ea typeface="Merriweather"/>
                <a:cs typeface="Merriweather"/>
                <a:sym typeface="Merriweather"/>
              </a:rPr>
              <a:t>Equilibrium</a:t>
            </a:r>
            <a:endParaRPr/>
          </a:p>
        </p:txBody>
      </p:sp>
      <p:sp>
        <p:nvSpPr>
          <p:cNvPr id="122" name="Google Shape;122;p15"/>
          <p:cNvSpPr txBox="1"/>
          <p:nvPr/>
        </p:nvSpPr>
        <p:spPr>
          <a:xfrm>
            <a:off x="4603700" y="3703290"/>
            <a:ext cx="2984450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Assimilation and Accommodation processes drive learning.</a:t>
            </a:r>
            <a:endParaRPr/>
          </a:p>
        </p:txBody>
      </p:sp>
      <p:sp>
        <p:nvSpPr>
          <p:cNvPr id="123" name="Google Shape;123;p15"/>
          <p:cNvSpPr txBox="1"/>
          <p:nvPr/>
        </p:nvSpPr>
        <p:spPr>
          <a:xfrm>
            <a:off x="8275539" y="3341340"/>
            <a:ext cx="3133672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1" i="0" u="none" strike="noStrike" cap="none">
                <a:solidFill>
                  <a:srgbClr val="005088"/>
                </a:solidFill>
                <a:latin typeface="Merriweather"/>
                <a:ea typeface="Merriweather"/>
                <a:cs typeface="Merriweather"/>
                <a:sym typeface="Merriweather"/>
              </a:rPr>
              <a:t>Pre-operational</a:t>
            </a:r>
            <a:endParaRPr/>
          </a:p>
        </p:txBody>
      </p:sp>
      <p:sp>
        <p:nvSpPr>
          <p:cNvPr id="124" name="Google Shape;124;p15"/>
          <p:cNvSpPr txBox="1"/>
          <p:nvPr/>
        </p:nvSpPr>
        <p:spPr>
          <a:xfrm>
            <a:off x="8350150" y="3703290"/>
            <a:ext cx="2984450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Age 2–7: Symbolic thought, egocentrism, and centration.</a:t>
            </a:r>
            <a:endParaRPr/>
          </a:p>
        </p:txBody>
      </p:sp>
      <p:pic>
        <p:nvPicPr>
          <p:cNvPr id="125" name="Google Shape;125;p15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2158900" y="2750790"/>
            <a:ext cx="381000" cy="381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6" name="Google Shape;126;p15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5905351" y="2750790"/>
            <a:ext cx="381000" cy="381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7" name="Google Shape;127;p15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9723239" y="2750790"/>
            <a:ext cx="238125" cy="381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2" name="Google Shape;132;p16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3" name="Google Shape;133;p16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2876550"/>
            <a:ext cx="5334000" cy="2009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34" name="Google Shape;134;p16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286500" y="2876550"/>
            <a:ext cx="5334000" cy="2009775"/>
          </a:xfrm>
          <a:prstGeom prst="rect">
            <a:avLst/>
          </a:prstGeom>
          <a:noFill/>
          <a:ln>
            <a:noFill/>
          </a:ln>
        </p:spPr>
      </p:pic>
      <p:sp>
        <p:nvSpPr>
          <p:cNvPr id="135" name="Google Shape;135;p16"/>
          <p:cNvSpPr txBox="1"/>
          <p:nvPr/>
        </p:nvSpPr>
        <p:spPr>
          <a:xfrm>
            <a:off x="762000" y="571500"/>
            <a:ext cx="11401425" cy="523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>
                <a:solidFill>
                  <a:srgbClr val="005088"/>
                </a:solidFill>
                <a:latin typeface="Merriweather"/>
                <a:ea typeface="Merriweather"/>
                <a:cs typeface="Merriweather"/>
                <a:sym typeface="Merriweather"/>
              </a:rPr>
              <a:t>Relevance to Isaac’s Situation</a:t>
            </a:r>
            <a:endParaRPr/>
          </a:p>
        </p:txBody>
      </p:sp>
      <p:sp>
        <p:nvSpPr>
          <p:cNvPr id="136" name="Google Shape;136;p16"/>
          <p:cNvSpPr/>
          <p:nvPr/>
        </p:nvSpPr>
        <p:spPr>
          <a:xfrm>
            <a:off x="571500" y="571500"/>
            <a:ext cx="76200" cy="523875"/>
          </a:xfrm>
          <a:prstGeom prst="rect">
            <a:avLst/>
          </a:prstGeom>
          <a:solidFill>
            <a:srgbClr val="11CAA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7" name="Google Shape;137;p16"/>
          <p:cNvSpPr txBox="1"/>
          <p:nvPr/>
        </p:nvSpPr>
        <p:spPr>
          <a:xfrm>
            <a:off x="857250" y="3162300"/>
            <a:ext cx="5000625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4" b="1" i="0" u="none" strike="noStrike" cap="none">
                <a:solidFill>
                  <a:srgbClr val="005088"/>
                </a:solidFill>
                <a:latin typeface="Merriweather"/>
                <a:ea typeface="Merriweather"/>
                <a:cs typeface="Merriweather"/>
                <a:sym typeface="Merriweather"/>
              </a:rPr>
              <a:t>Cognitive Construction</a:t>
            </a:r>
            <a:endParaRPr/>
          </a:p>
        </p:txBody>
      </p:sp>
      <p:sp>
        <p:nvSpPr>
          <p:cNvPr id="138" name="Google Shape;138;p16"/>
          <p:cNvSpPr txBox="1"/>
          <p:nvPr/>
        </p:nvSpPr>
        <p:spPr>
          <a:xfrm>
            <a:off x="857250" y="3381375"/>
            <a:ext cx="4762500" cy="14773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Isaac’s disrupted childcare hindered the formation of stable environmental schemas. His language delay reflects a lag in </a:t>
            </a:r>
            <a:r>
              <a:rPr lang="en-US" sz="150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symbolic</a:t>
            </a:r>
            <a:r>
              <a:rPr lang="en-US" sz="1500" b="1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 </a:t>
            </a:r>
            <a:r>
              <a:rPr lang="en-US" sz="150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representation</a:t>
            </a:r>
            <a:r>
              <a:rPr lang="en-US" sz="1500" b="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 (Piaget, 1970).</a:t>
            </a:r>
            <a:endParaRPr dirty="0"/>
          </a:p>
        </p:txBody>
      </p:sp>
      <p:sp>
        <p:nvSpPr>
          <p:cNvPr id="139" name="Google Shape;139;p16"/>
          <p:cNvSpPr txBox="1"/>
          <p:nvPr/>
        </p:nvSpPr>
        <p:spPr>
          <a:xfrm>
            <a:off x="6572250" y="3162300"/>
            <a:ext cx="5000625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4" b="1" i="0" u="none" strike="noStrike" cap="none">
                <a:solidFill>
                  <a:srgbClr val="005088"/>
                </a:solidFill>
                <a:latin typeface="Merriweather"/>
                <a:ea typeface="Merriweather"/>
                <a:cs typeface="Merriweather"/>
                <a:sym typeface="Merriweather"/>
              </a:rPr>
              <a:t>Emotional Centration</a:t>
            </a:r>
            <a:endParaRPr/>
          </a:p>
        </p:txBody>
      </p:sp>
      <p:sp>
        <p:nvSpPr>
          <p:cNvPr id="140" name="Google Shape;140;p16"/>
          <p:cNvSpPr txBox="1"/>
          <p:nvPr/>
        </p:nvSpPr>
        <p:spPr>
          <a:xfrm>
            <a:off x="6572250" y="3381375"/>
            <a:ext cx="4762500" cy="121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Isaac displays 'centration' by focusing exclusively on his mother as his sole source of security, preventing him from exploring the 'free play' environment (Berk, 2022).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5" name="Google Shape;145;p17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46" name="Google Shape;146;p17"/>
          <p:cNvSpPr txBox="1"/>
          <p:nvPr/>
        </p:nvSpPr>
        <p:spPr>
          <a:xfrm>
            <a:off x="762000" y="571500"/>
            <a:ext cx="11401425" cy="523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>
                <a:solidFill>
                  <a:srgbClr val="005088"/>
                </a:solidFill>
                <a:latin typeface="Merriweather"/>
                <a:ea typeface="Merriweather"/>
                <a:cs typeface="Merriweather"/>
                <a:sym typeface="Merriweather"/>
              </a:rPr>
              <a:t>Analyzing Isaac's Experiences</a:t>
            </a:r>
            <a:endParaRPr/>
          </a:p>
        </p:txBody>
      </p:sp>
      <p:sp>
        <p:nvSpPr>
          <p:cNvPr id="147" name="Google Shape;147;p17"/>
          <p:cNvSpPr/>
          <p:nvPr/>
        </p:nvSpPr>
        <p:spPr>
          <a:xfrm>
            <a:off x="571500" y="571500"/>
            <a:ext cx="76200" cy="523875"/>
          </a:xfrm>
          <a:prstGeom prst="rect">
            <a:avLst/>
          </a:prstGeom>
          <a:solidFill>
            <a:srgbClr val="11CAA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9" name="Google Shape;149;p17"/>
          <p:cNvSpPr txBox="1"/>
          <p:nvPr/>
        </p:nvSpPr>
        <p:spPr>
          <a:xfrm>
            <a:off x="952500" y="2598390"/>
            <a:ext cx="10668000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Disrupted Care:</a:t>
            </a:r>
            <a:r>
              <a:rPr lang="en-US" sz="1500" b="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 Lack of "Equilibrium." Frequent changes in environment prevent the consolidation of schemas for social interaction (Shaffer and Kipp, 2020).</a:t>
            </a:r>
            <a:endParaRPr dirty="0"/>
          </a:p>
        </p:txBody>
      </p:sp>
      <p:sp>
        <p:nvSpPr>
          <p:cNvPr id="150" name="Google Shape;150;p17"/>
          <p:cNvSpPr txBox="1"/>
          <p:nvPr/>
        </p:nvSpPr>
        <p:spPr>
          <a:xfrm>
            <a:off x="952500" y="3350865"/>
            <a:ext cx="10668000" cy="7386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Maternal Mental Health:</a:t>
            </a:r>
            <a:r>
              <a:rPr lang="en-US" sz="1500" b="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 Reduced cognitive stimulation from a parent with Postnatal depression </a:t>
            </a:r>
            <a:r>
              <a:rPr lang="en-US" sz="1500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(</a:t>
            </a:r>
            <a:r>
              <a:rPr lang="en-US" sz="1500" b="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PND) may limit opportunities for </a:t>
            </a:r>
            <a:r>
              <a:rPr lang="en-US" sz="150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Discovery</a:t>
            </a:r>
            <a:r>
              <a:rPr lang="en-US" sz="1500" b="1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 </a:t>
            </a:r>
            <a:r>
              <a:rPr lang="en-US" sz="150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Learning</a:t>
            </a:r>
            <a:r>
              <a:rPr lang="en-US" sz="1500" b="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 at home (Sinclair and Murray, 2015).</a:t>
            </a:r>
            <a:endParaRPr dirty="0"/>
          </a:p>
        </p:txBody>
      </p:sp>
      <p:sp>
        <p:nvSpPr>
          <p:cNvPr id="151" name="Google Shape;151;p17"/>
          <p:cNvSpPr txBox="1"/>
          <p:nvPr/>
        </p:nvSpPr>
        <p:spPr>
          <a:xfrm>
            <a:off x="952500" y="4103340"/>
            <a:ext cx="10668000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Language Delay:</a:t>
            </a:r>
            <a:r>
              <a:rPr lang="en-US" sz="1500" b="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 Reflects a transition gap in the 'Pre-conceptual' phase where symbols (words) are not yet fully operationalized for social use.</a:t>
            </a:r>
            <a:endParaRPr dirty="0"/>
          </a:p>
        </p:txBody>
      </p:sp>
      <p:pic>
        <p:nvPicPr>
          <p:cNvPr id="152" name="Google Shape;152;p17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2719908"/>
            <a:ext cx="190500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53" name="Google Shape;153;p17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71500" y="3442887"/>
            <a:ext cx="190500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54" name="Google Shape;154;p17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71500" y="4224858"/>
            <a:ext cx="238125" cy="2000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9" name="Google Shape;159;p18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18288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60" name="Google Shape;160;p18"/>
          <p:cNvSpPr txBox="1"/>
          <p:nvPr/>
        </p:nvSpPr>
        <p:spPr>
          <a:xfrm>
            <a:off x="762000" y="571500"/>
            <a:ext cx="5000625" cy="523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>
                <a:solidFill>
                  <a:srgbClr val="005088"/>
                </a:solidFill>
                <a:latin typeface="Merriweather"/>
                <a:ea typeface="Merriweather"/>
                <a:cs typeface="Merriweather"/>
                <a:sym typeface="Merriweather"/>
              </a:rPr>
              <a:t>Nature and Nurture</a:t>
            </a:r>
            <a:endParaRPr/>
          </a:p>
        </p:txBody>
      </p:sp>
      <p:sp>
        <p:nvSpPr>
          <p:cNvPr id="161" name="Google Shape;161;p18"/>
          <p:cNvSpPr/>
          <p:nvPr/>
        </p:nvSpPr>
        <p:spPr>
          <a:xfrm>
            <a:off x="571500" y="571500"/>
            <a:ext cx="76200" cy="523875"/>
          </a:xfrm>
          <a:prstGeom prst="rect">
            <a:avLst/>
          </a:prstGeom>
          <a:solidFill>
            <a:srgbClr val="11CAA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62" name="Google Shape;162;p18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096000" y="0"/>
            <a:ext cx="6096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63" name="Google Shape;163;p18"/>
          <p:cNvSpPr txBox="1"/>
          <p:nvPr/>
        </p:nvSpPr>
        <p:spPr>
          <a:xfrm>
            <a:off x="571500" y="1476375"/>
            <a:ext cx="52006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4" b="1" i="0" u="none" strike="noStrike" cap="none" spc="300" dirty="0">
                <a:solidFill>
                  <a:srgbClr val="005088"/>
                </a:solidFill>
                <a:latin typeface="Merriweather"/>
                <a:ea typeface="Merriweather"/>
                <a:cs typeface="Merriweather"/>
                <a:sym typeface="Merriweather"/>
              </a:rPr>
              <a:t>A Bi-directional Relationship</a:t>
            </a:r>
            <a:endParaRPr spc="300" dirty="0"/>
          </a:p>
        </p:txBody>
      </p:sp>
      <p:sp>
        <p:nvSpPr>
          <p:cNvPr id="164" name="Google Shape;164;p18"/>
          <p:cNvSpPr txBox="1"/>
          <p:nvPr/>
        </p:nvSpPr>
        <p:spPr>
          <a:xfrm>
            <a:off x="571500" y="1801749"/>
            <a:ext cx="4953000" cy="1038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Nature (Biological):</a:t>
            </a:r>
            <a:r>
              <a:rPr lang="en-US" sz="1500" b="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 Isaac’s </a:t>
            </a:r>
            <a:r>
              <a:rPr lang="en-US" sz="1500" b="0" i="1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temperament</a:t>
            </a:r>
            <a:r>
              <a:rPr lang="en-US" sz="1500" b="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 may lean toward "slow-to-warm-up," influenced by genetic predispositions (Kiff et al., 2011).</a:t>
            </a:r>
            <a:endParaRPr dirty="0"/>
          </a:p>
        </p:txBody>
      </p:sp>
      <p:sp>
        <p:nvSpPr>
          <p:cNvPr id="165" name="Google Shape;165;p18"/>
          <p:cNvSpPr txBox="1"/>
          <p:nvPr/>
        </p:nvSpPr>
        <p:spPr>
          <a:xfrm>
            <a:off x="571500" y="3017901"/>
            <a:ext cx="4953000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Nurture (Environmental):</a:t>
            </a:r>
            <a:r>
              <a:rPr lang="en-US" sz="1500" b="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 Maternal PND and the stress of relocation act as environmental "stressors" affecting brain plasticity (Frontiers, 2023).</a:t>
            </a:r>
            <a:endParaRPr dirty="0"/>
          </a:p>
        </p:txBody>
      </p:sp>
      <p:sp>
        <p:nvSpPr>
          <p:cNvPr id="166" name="Google Shape;166;p18"/>
          <p:cNvSpPr txBox="1"/>
          <p:nvPr/>
        </p:nvSpPr>
        <p:spPr>
          <a:xfrm>
            <a:off x="571500" y="4320159"/>
            <a:ext cx="4953000" cy="548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1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Epigenetic research suggests nurture can "switch on" genetic vulnerabilities in high-stress transitions.</a:t>
            </a:r>
            <a:endParaRPr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1" name="Google Shape;171;p19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2" name="Google Shape;172;p19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286500" y="1976437"/>
            <a:ext cx="5334000" cy="3810000"/>
          </a:xfrm>
          <a:prstGeom prst="rect">
            <a:avLst/>
          </a:prstGeom>
          <a:noFill/>
          <a:ln>
            <a:noFill/>
          </a:ln>
        </p:spPr>
      </p:pic>
      <p:sp>
        <p:nvSpPr>
          <p:cNvPr id="173" name="Google Shape;173;p19"/>
          <p:cNvSpPr txBox="1"/>
          <p:nvPr/>
        </p:nvSpPr>
        <p:spPr>
          <a:xfrm>
            <a:off x="762000" y="571500"/>
            <a:ext cx="11401425" cy="523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>
                <a:solidFill>
                  <a:srgbClr val="005088"/>
                </a:solidFill>
                <a:latin typeface="Merriweather"/>
                <a:ea typeface="Merriweather"/>
                <a:cs typeface="Merriweather"/>
                <a:sym typeface="Merriweather"/>
              </a:rPr>
              <a:t>Practical Interventions</a:t>
            </a:r>
            <a:endParaRPr/>
          </a:p>
        </p:txBody>
      </p:sp>
      <p:sp>
        <p:nvSpPr>
          <p:cNvPr id="174" name="Google Shape;174;p19"/>
          <p:cNvSpPr/>
          <p:nvPr/>
        </p:nvSpPr>
        <p:spPr>
          <a:xfrm>
            <a:off x="571500" y="571500"/>
            <a:ext cx="76200" cy="523875"/>
          </a:xfrm>
          <a:prstGeom prst="rect">
            <a:avLst/>
          </a:prstGeom>
          <a:solidFill>
            <a:srgbClr val="11CAA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5" name="Google Shape;175;p19"/>
          <p:cNvSpPr txBox="1"/>
          <p:nvPr/>
        </p:nvSpPr>
        <p:spPr>
          <a:xfrm>
            <a:off x="571500" y="1976437"/>
            <a:ext cx="560070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4" b="1" i="0" u="none" strike="noStrike" cap="none">
                <a:solidFill>
                  <a:srgbClr val="005088"/>
                </a:solidFill>
                <a:latin typeface="Merriweather"/>
                <a:ea typeface="Merriweather"/>
                <a:cs typeface="Merriweather"/>
                <a:sym typeface="Merriweather"/>
              </a:rPr>
              <a:t>Theory-Linked Strategies</a:t>
            </a:r>
            <a:endParaRPr/>
          </a:p>
        </p:txBody>
      </p:sp>
      <p:pic>
        <p:nvPicPr>
          <p:cNvPr id="176" name="Google Shape;176;p19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296025" y="1985962"/>
            <a:ext cx="5314950" cy="3790950"/>
          </a:xfrm>
          <a:prstGeom prst="rect">
            <a:avLst/>
          </a:prstGeom>
          <a:noFill/>
          <a:ln>
            <a:noFill/>
          </a:ln>
        </p:spPr>
      </p:pic>
      <p:sp>
        <p:nvSpPr>
          <p:cNvPr id="177" name="Google Shape;177;p19"/>
          <p:cNvSpPr txBox="1"/>
          <p:nvPr/>
        </p:nvSpPr>
        <p:spPr>
          <a:xfrm>
            <a:off x="952500" y="2195512"/>
            <a:ext cx="4953000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Discovery Play:</a:t>
            </a:r>
            <a:r>
              <a:rPr lang="en-US" sz="1500" b="0" i="0" u="none" strike="noStrike" cap="none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 Use sand/water play to encourage sensory schemas without social pressure (Piaget, 1970).</a:t>
            </a:r>
            <a:endParaRPr/>
          </a:p>
        </p:txBody>
      </p:sp>
      <p:sp>
        <p:nvSpPr>
          <p:cNvPr id="178" name="Google Shape;178;p19"/>
          <p:cNvSpPr txBox="1"/>
          <p:nvPr/>
        </p:nvSpPr>
        <p:spPr>
          <a:xfrm>
            <a:off x="952500" y="2947987"/>
            <a:ext cx="4953000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Language Rich:</a:t>
            </a:r>
            <a:r>
              <a:rPr lang="en-US" sz="1500" b="0" i="0" u="none" strike="noStrike" cap="none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 Adult modeling of "private speech" to help Isaac internalize labels for objects.</a:t>
            </a:r>
            <a:endParaRPr/>
          </a:p>
        </p:txBody>
      </p:sp>
      <p:sp>
        <p:nvSpPr>
          <p:cNvPr id="179" name="Google Shape;179;p19"/>
          <p:cNvSpPr txBox="1"/>
          <p:nvPr/>
        </p:nvSpPr>
        <p:spPr>
          <a:xfrm>
            <a:off x="952500" y="3700462"/>
            <a:ext cx="4953000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Transition Support:</a:t>
            </a:r>
            <a:r>
              <a:rPr lang="en-US" sz="1500" b="0" i="0" u="none" strike="noStrike" cap="none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 Incremental separation (scaffolding) to move from centration on mother to peer focus.</a:t>
            </a:r>
            <a:endParaRPr/>
          </a:p>
        </p:txBody>
      </p:sp>
      <p:pic>
        <p:nvPicPr>
          <p:cNvPr id="180" name="Google Shape;180;p19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71500" y="2238375"/>
            <a:ext cx="171450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81" name="Google Shape;181;p19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571500" y="2990850"/>
            <a:ext cx="238125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82" name="Google Shape;182;p19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571500" y="3743325"/>
            <a:ext cx="238125" cy="2000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7" name="Google Shape;187;p20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88" name="Google Shape;188;p20"/>
          <p:cNvSpPr txBox="1"/>
          <p:nvPr/>
        </p:nvSpPr>
        <p:spPr>
          <a:xfrm>
            <a:off x="762000" y="571500"/>
            <a:ext cx="11401425" cy="523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>
                <a:solidFill>
                  <a:srgbClr val="005088"/>
                </a:solidFill>
                <a:latin typeface="Merriweather"/>
                <a:ea typeface="Merriweather"/>
                <a:cs typeface="Merriweather"/>
                <a:sym typeface="Merriweather"/>
              </a:rPr>
              <a:t>Systemic Support Plan</a:t>
            </a:r>
            <a:endParaRPr/>
          </a:p>
        </p:txBody>
      </p:sp>
      <p:sp>
        <p:nvSpPr>
          <p:cNvPr id="189" name="Google Shape;189;p20"/>
          <p:cNvSpPr/>
          <p:nvPr/>
        </p:nvSpPr>
        <p:spPr>
          <a:xfrm>
            <a:off x="571500" y="571500"/>
            <a:ext cx="76200" cy="523875"/>
          </a:xfrm>
          <a:prstGeom prst="rect">
            <a:avLst/>
          </a:prstGeom>
          <a:solidFill>
            <a:srgbClr val="11CAA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0" name="Google Shape;190;p20"/>
          <p:cNvSpPr txBox="1"/>
          <p:nvPr/>
        </p:nvSpPr>
        <p:spPr>
          <a:xfrm>
            <a:off x="324231" y="3014661"/>
            <a:ext cx="2756916" cy="15234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900" b="1" i="0" u="none" strike="noStrike" cap="none" dirty="0">
                <a:solidFill>
                  <a:srgbClr val="005088"/>
                </a:solidFill>
                <a:latin typeface="Merriweather"/>
                <a:ea typeface="Merriweather"/>
                <a:cs typeface="Merriweather"/>
                <a:sym typeface="Merriweather"/>
              </a:rPr>
              <a:t>0-5</a:t>
            </a:r>
            <a:endParaRPr sz="9900" dirty="0"/>
          </a:p>
        </p:txBody>
      </p:sp>
      <p:sp>
        <p:nvSpPr>
          <p:cNvPr id="191" name="Google Shape;191;p20"/>
          <p:cNvSpPr txBox="1"/>
          <p:nvPr/>
        </p:nvSpPr>
        <p:spPr>
          <a:xfrm>
            <a:off x="781418" y="3047999"/>
            <a:ext cx="1835468" cy="2462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i="0" u="none" strike="noStrike" cap="none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Critical Window</a:t>
            </a:r>
            <a:endParaRPr sz="1600" b="1" dirty="0"/>
          </a:p>
        </p:txBody>
      </p:sp>
      <p:sp>
        <p:nvSpPr>
          <p:cNvPr id="192" name="Google Shape;192;p20"/>
          <p:cNvSpPr txBox="1"/>
          <p:nvPr/>
        </p:nvSpPr>
        <p:spPr>
          <a:xfrm>
            <a:off x="3227832" y="3148012"/>
            <a:ext cx="8848915" cy="21608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4" b="1" i="0" u="none" strike="noStrike" cap="none" dirty="0">
                <a:solidFill>
                  <a:srgbClr val="005088"/>
                </a:solidFill>
                <a:latin typeface="Merriweather"/>
                <a:ea typeface="Merriweather"/>
                <a:cs typeface="Merriweather"/>
                <a:sym typeface="Merriweather"/>
              </a:rPr>
              <a:t>Collaborative Care</a:t>
            </a:r>
            <a:endParaRPr dirty="0"/>
          </a:p>
        </p:txBody>
      </p:sp>
      <p:sp>
        <p:nvSpPr>
          <p:cNvPr id="193" name="Google Shape;193;p20"/>
          <p:cNvSpPr txBox="1"/>
          <p:nvPr/>
        </p:nvSpPr>
        <p:spPr>
          <a:xfrm>
            <a:off x="3227832" y="3367086"/>
            <a:ext cx="8392668" cy="7386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Support for Isaac is inseparable from support for his mother. We must provide </a:t>
            </a:r>
            <a:r>
              <a:rPr lang="en-US" sz="150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parental</a:t>
            </a:r>
            <a:r>
              <a:rPr lang="en-US" sz="1500" b="1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 </a:t>
            </a:r>
            <a:r>
              <a:rPr lang="en-US" sz="150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modelling</a:t>
            </a:r>
            <a:r>
              <a:rPr lang="en-US" sz="1500" b="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 to build her confidence in playing with Isaac (Sinclair and Murray, 2015).</a:t>
            </a:r>
            <a:endParaRPr dirty="0"/>
          </a:p>
        </p:txBody>
      </p:sp>
      <p:sp>
        <p:nvSpPr>
          <p:cNvPr id="194" name="Google Shape;194;p20"/>
          <p:cNvSpPr txBox="1"/>
          <p:nvPr/>
        </p:nvSpPr>
        <p:spPr>
          <a:xfrm>
            <a:off x="3227832" y="4167186"/>
            <a:ext cx="8392668" cy="3682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lnSpc>
                <a:spcPct val="160000"/>
              </a:lnSpc>
            </a:pPr>
            <a:r>
              <a:rPr lang="en-US" sz="1500" b="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Multi-agency: Liaison with Health Visitors and </a:t>
            </a:r>
            <a:r>
              <a:rPr lang="en-GB" dirty="0"/>
              <a:t>Postnatal Depression</a:t>
            </a:r>
            <a:r>
              <a:rPr lang="en-US" sz="1500" b="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 support groups.</a:t>
            </a:r>
            <a:endParaRPr dirty="0"/>
          </a:p>
        </p:txBody>
      </p:sp>
      <p:pic>
        <p:nvPicPr>
          <p:cNvPr id="195" name="Google Shape;195;p20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843022" y="4251291"/>
            <a:ext cx="238125" cy="2000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0" name="Google Shape;200;p21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1" name="Google Shape;201;p21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2466975"/>
            <a:ext cx="3555950" cy="28289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2" name="Google Shape;202;p21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4317950" y="2466975"/>
            <a:ext cx="3555950" cy="28289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3" name="Google Shape;203;p21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8064400" y="2466975"/>
            <a:ext cx="3555950" cy="2828925"/>
          </a:xfrm>
          <a:prstGeom prst="rect">
            <a:avLst/>
          </a:prstGeom>
          <a:noFill/>
          <a:ln>
            <a:noFill/>
          </a:ln>
        </p:spPr>
      </p:pic>
      <p:sp>
        <p:nvSpPr>
          <p:cNvPr id="204" name="Google Shape;204;p21"/>
          <p:cNvSpPr txBox="1"/>
          <p:nvPr/>
        </p:nvSpPr>
        <p:spPr>
          <a:xfrm>
            <a:off x="762000" y="571500"/>
            <a:ext cx="11401425" cy="523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>
                <a:solidFill>
                  <a:srgbClr val="005088"/>
                </a:solidFill>
                <a:latin typeface="Merriweather"/>
                <a:ea typeface="Merriweather"/>
                <a:cs typeface="Merriweather"/>
                <a:sym typeface="Merriweather"/>
              </a:rPr>
              <a:t>Evaluating the Theory</a:t>
            </a:r>
            <a:endParaRPr/>
          </a:p>
        </p:txBody>
      </p:sp>
      <p:sp>
        <p:nvSpPr>
          <p:cNvPr id="205" name="Google Shape;205;p21"/>
          <p:cNvSpPr/>
          <p:nvPr/>
        </p:nvSpPr>
        <p:spPr>
          <a:xfrm>
            <a:off x="571500" y="571500"/>
            <a:ext cx="76200" cy="523875"/>
          </a:xfrm>
          <a:prstGeom prst="rect">
            <a:avLst/>
          </a:prstGeom>
          <a:solidFill>
            <a:srgbClr val="11CAA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6" name="Google Shape;206;p21"/>
          <p:cNvSpPr txBox="1"/>
          <p:nvPr/>
        </p:nvSpPr>
        <p:spPr>
          <a:xfrm>
            <a:off x="782638" y="3390900"/>
            <a:ext cx="3133672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1" i="0" u="none" strike="noStrike" cap="none">
                <a:solidFill>
                  <a:srgbClr val="005088"/>
                </a:solidFill>
                <a:latin typeface="Merriweather"/>
                <a:ea typeface="Merriweather"/>
                <a:cs typeface="Merriweather"/>
                <a:sym typeface="Merriweather"/>
              </a:rPr>
              <a:t>Strengths</a:t>
            </a:r>
            <a:endParaRPr/>
          </a:p>
        </p:txBody>
      </p:sp>
      <p:sp>
        <p:nvSpPr>
          <p:cNvPr id="207" name="Google Shape;207;p21"/>
          <p:cNvSpPr txBox="1"/>
          <p:nvPr/>
        </p:nvSpPr>
        <p:spPr>
          <a:xfrm>
            <a:off x="857250" y="3752850"/>
            <a:ext cx="2984450" cy="11079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Highlights the child as an </a:t>
            </a:r>
            <a:r>
              <a:rPr lang="en-US" sz="150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active</a:t>
            </a:r>
            <a:r>
              <a:rPr lang="en-US" sz="1500" b="1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 </a:t>
            </a:r>
            <a:r>
              <a:rPr lang="en-US" sz="150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participant</a:t>
            </a:r>
            <a:r>
              <a:rPr lang="en-US" sz="1500" b="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; explains the 4-year-old’s specific cognitive limits.</a:t>
            </a:r>
            <a:endParaRPr dirty="0"/>
          </a:p>
        </p:txBody>
      </p:sp>
      <p:sp>
        <p:nvSpPr>
          <p:cNvPr id="208" name="Google Shape;208;p21"/>
          <p:cNvSpPr txBox="1"/>
          <p:nvPr/>
        </p:nvSpPr>
        <p:spPr>
          <a:xfrm>
            <a:off x="4529089" y="3390900"/>
            <a:ext cx="3133672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1" i="0" u="none" strike="noStrike" cap="none">
                <a:solidFill>
                  <a:srgbClr val="005088"/>
                </a:solidFill>
                <a:latin typeface="Merriweather"/>
                <a:ea typeface="Merriweather"/>
                <a:cs typeface="Merriweather"/>
                <a:sym typeface="Merriweather"/>
              </a:rPr>
              <a:t>Limitations</a:t>
            </a:r>
            <a:endParaRPr/>
          </a:p>
        </p:txBody>
      </p:sp>
      <p:sp>
        <p:nvSpPr>
          <p:cNvPr id="209" name="Google Shape;209;p21"/>
          <p:cNvSpPr txBox="1"/>
          <p:nvPr/>
        </p:nvSpPr>
        <p:spPr>
          <a:xfrm>
            <a:off x="4603700" y="3752850"/>
            <a:ext cx="2984450" cy="11079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Underestimates </a:t>
            </a:r>
            <a:r>
              <a:rPr lang="en-US" sz="150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social</a:t>
            </a:r>
            <a:r>
              <a:rPr lang="en-US" sz="1500" b="1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 </a:t>
            </a:r>
            <a:r>
              <a:rPr lang="en-US" sz="150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context</a:t>
            </a:r>
            <a:r>
              <a:rPr lang="en-US" sz="1500" b="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. Vygotsky’s ZPD is more useful for London's diverse communities.</a:t>
            </a:r>
            <a:endParaRPr dirty="0"/>
          </a:p>
        </p:txBody>
      </p:sp>
      <p:sp>
        <p:nvSpPr>
          <p:cNvPr id="210" name="Google Shape;210;p21"/>
          <p:cNvSpPr txBox="1"/>
          <p:nvPr/>
        </p:nvSpPr>
        <p:spPr>
          <a:xfrm>
            <a:off x="8275539" y="3390900"/>
            <a:ext cx="3133672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1" i="0" u="none" strike="noStrike" cap="none">
                <a:solidFill>
                  <a:srgbClr val="005088"/>
                </a:solidFill>
                <a:latin typeface="Merriweather"/>
                <a:ea typeface="Merriweather"/>
                <a:cs typeface="Merriweather"/>
                <a:sym typeface="Merriweather"/>
              </a:rPr>
              <a:t>Context</a:t>
            </a:r>
            <a:endParaRPr/>
          </a:p>
        </p:txBody>
      </p:sp>
      <p:sp>
        <p:nvSpPr>
          <p:cNvPr id="211" name="Google Shape;211;p21"/>
          <p:cNvSpPr txBox="1"/>
          <p:nvPr/>
        </p:nvSpPr>
        <p:spPr>
          <a:xfrm>
            <a:off x="8350150" y="3752850"/>
            <a:ext cx="2984450" cy="121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Piaget's 'universal' stages may not account for diverse London cultural play norms (Lourenço, 2012).</a:t>
            </a:r>
            <a:endParaRPr/>
          </a:p>
        </p:txBody>
      </p:sp>
      <p:pic>
        <p:nvPicPr>
          <p:cNvPr id="212" name="Google Shape;212;p21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2158900" y="2800350"/>
            <a:ext cx="381000" cy="381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13" name="Google Shape;213;p21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5905351" y="2800350"/>
            <a:ext cx="381000" cy="381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14" name="Google Shape;214;p21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9651801" y="2800350"/>
            <a:ext cx="381000" cy="381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9" name="Google Shape;219;p22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-28575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20" name="Google Shape;220;p22"/>
          <p:cNvSpPr txBox="1"/>
          <p:nvPr/>
        </p:nvSpPr>
        <p:spPr>
          <a:xfrm>
            <a:off x="762000" y="571500"/>
            <a:ext cx="11401425" cy="523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 dirty="0">
                <a:solidFill>
                  <a:srgbClr val="005088"/>
                </a:solidFill>
                <a:latin typeface="Merriweather"/>
                <a:ea typeface="Merriweather"/>
                <a:cs typeface="Merriweather"/>
                <a:sym typeface="Merriweather"/>
              </a:rPr>
              <a:t>References</a:t>
            </a:r>
            <a:endParaRPr dirty="0"/>
          </a:p>
        </p:txBody>
      </p:sp>
      <p:sp>
        <p:nvSpPr>
          <p:cNvPr id="221" name="Google Shape;221;p22"/>
          <p:cNvSpPr/>
          <p:nvPr/>
        </p:nvSpPr>
        <p:spPr>
          <a:xfrm>
            <a:off x="571500" y="571500"/>
            <a:ext cx="76200" cy="523875"/>
          </a:xfrm>
          <a:prstGeom prst="rect">
            <a:avLst/>
          </a:prstGeom>
          <a:solidFill>
            <a:srgbClr val="11CAA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aphicFrame>
        <p:nvGraphicFramePr>
          <p:cNvPr id="222" name="Google Shape;222;p22"/>
          <p:cNvGraphicFramePr/>
          <p:nvPr>
            <p:extLst>
              <p:ext uri="{D42A27DB-BD31-4B8C-83A1-F6EECF244321}">
                <p14:modId xmlns:p14="http://schemas.microsoft.com/office/powerpoint/2010/main" val="1191233306"/>
              </p:ext>
            </p:extLst>
          </p:nvPr>
        </p:nvGraphicFramePr>
        <p:xfrm>
          <a:off x="571500" y="2000250"/>
          <a:ext cx="11048999" cy="3791440"/>
        </p:xfrm>
        <a:graphic>
          <a:graphicData uri="http://schemas.openxmlformats.org/drawingml/2006/table">
            <a:tbl>
              <a:tblPr firstRow="1" bandRow="1">
                <a:noFill/>
                <a:tableStyleId>{88069A0A-4EC4-4114-BE65-520D68988A6C}</a:tableStyleId>
              </a:tblPr>
              <a:tblGrid>
                <a:gridCol w="1104899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180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 dirty="0">
                          <a:solidFill>
                            <a:srgbClr val="FFFFFF"/>
                          </a:solidFill>
                          <a:latin typeface="DM Sans"/>
                          <a:ea typeface="DM Sans"/>
                          <a:cs typeface="DM Sans"/>
                          <a:sym typeface="DM Sans"/>
                        </a:rPr>
                        <a:t> </a:t>
                      </a:r>
                      <a:endParaRPr dirty="0"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0508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805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GB" sz="1300" dirty="0"/>
                        <a:t>Berk, L.E. (2022) </a:t>
                      </a:r>
                      <a:r>
                        <a:rPr lang="en-GB" sz="1300" i="1" dirty="0"/>
                        <a:t>Child development</a:t>
                      </a:r>
                      <a:r>
                        <a:rPr lang="en-GB" sz="1300" dirty="0"/>
                        <a:t>. 10th </a:t>
                      </a:r>
                      <a:r>
                        <a:rPr lang="en-GB" sz="1300" dirty="0" err="1"/>
                        <a:t>edn</a:t>
                      </a:r>
                      <a:r>
                        <a:rPr lang="en-GB" sz="1300" dirty="0"/>
                        <a:t>. Harlow: Pearson. (Accessed: 26 June 2026).</a:t>
                      </a: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805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GB" sz="1300" dirty="0"/>
                        <a:t>Frontiers in Psychiatry (2023) </a:t>
                      </a:r>
                      <a:r>
                        <a:rPr lang="en-GB" sz="1300" i="1" dirty="0"/>
                        <a:t>Maternal perinatal depression and child neurocognitive development</a:t>
                      </a:r>
                      <a:r>
                        <a:rPr lang="en-GB" sz="1300" dirty="0"/>
                        <a:t>. </a:t>
                      </a:r>
                      <a:r>
                        <a:rPr lang="en-GB" sz="1300" i="1" dirty="0"/>
                        <a:t>Frontiers in Psychiatry</a:t>
                      </a:r>
                      <a:r>
                        <a:rPr lang="en-GB" sz="1300" dirty="0"/>
                        <a:t>. (Accessed: 26 June 2026).</a:t>
                      </a: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1805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GB" sz="1300" dirty="0"/>
                        <a:t>Kiff, C.J., et al. (2011) 'Nature and nurturing: Parenting in child temperament', </a:t>
                      </a:r>
                      <a:r>
                        <a:rPr lang="en-GB" sz="1300" i="1" dirty="0"/>
                        <a:t>Clinical Child and Family Psychology Review</a:t>
                      </a:r>
                      <a:r>
                        <a:rPr lang="en-GB" sz="1300" dirty="0"/>
                        <a:t>. (Accessed: 26 June 2026).</a:t>
                      </a: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1805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GB" sz="1300" dirty="0"/>
                        <a:t>Lourenço, O. (2012) 'Piaget and Vygotsky: Many similarities, no fewer differences', </a:t>
                      </a:r>
                      <a:r>
                        <a:rPr lang="en-GB" sz="1300" i="1" dirty="0"/>
                        <a:t>New Ideas in Psychology</a:t>
                      </a:r>
                      <a:r>
                        <a:rPr lang="en-GB" sz="1300" dirty="0"/>
                        <a:t>. (Accessed: 26 June 2026).</a:t>
                      </a: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180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300" dirty="0"/>
                        <a:t>McLeod, S.A. (2024) </a:t>
                      </a:r>
                      <a:r>
                        <a:rPr lang="en-GB" sz="1300" i="1" dirty="0"/>
                        <a:t>Piaget's stages of cognitive development</a:t>
                      </a:r>
                      <a:r>
                        <a:rPr lang="en-GB" sz="1300" dirty="0"/>
                        <a:t>. Simply Psychology. </a:t>
                      </a:r>
                      <a:r>
                        <a:rPr lang="en-GB" sz="1300" dirty="0">
                          <a:hlinkClick r:id="rId4"/>
                        </a:rPr>
                        <a:t>https://www.simplypsychology.org/piaget.html</a:t>
                      </a:r>
                      <a:r>
                        <a:rPr lang="en-GB" sz="1300" dirty="0"/>
                        <a:t> (Accessed: 26 June 2026).</a:t>
                      </a:r>
                      <a:endParaRPr sz="1300" dirty="0"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1805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GB" sz="1300" dirty="0"/>
                        <a:t>Shaffer, D. and Kipp, K. (2020) </a:t>
                      </a:r>
                      <a:r>
                        <a:rPr lang="en-GB" sz="1300" i="1" dirty="0"/>
                        <a:t>Developmental psychology: Childhood and adolescence</a:t>
                      </a:r>
                      <a:r>
                        <a:rPr lang="en-GB" sz="1300" dirty="0"/>
                        <a:t>. Boston, MA: Cengage Learning. (Accessed: 26 June 2026).</a:t>
                      </a: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180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300" dirty="0"/>
                        <a:t>Sinclair, D. and Murray, L. (2015) 'Effects of postnatal depression on children's cognitive function'.  </a:t>
                      </a:r>
                      <a:r>
                        <a:rPr lang="en-GB" sz="1300" dirty="0">
                          <a:hlinkClick r:id="rId5"/>
                        </a:rPr>
                        <a:t>https://www.researchgate.net/</a:t>
                      </a:r>
                      <a:r>
                        <a:rPr lang="en-GB" sz="1300" dirty="0"/>
                        <a:t> (Accessed: 26 June 2026).</a:t>
                      </a:r>
                      <a:endParaRPr sz="1300" dirty="0"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1805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GB" sz="1300" dirty="0"/>
                        <a:t>Wood, D. (2021) </a:t>
                      </a:r>
                      <a:r>
                        <a:rPr lang="en-GB" sz="1300" i="1" dirty="0"/>
                        <a:t>How children think and learn</a:t>
                      </a:r>
                      <a:r>
                        <a:rPr lang="en-GB" sz="1300" dirty="0"/>
                        <a:t>. 3rd </a:t>
                      </a:r>
                      <a:r>
                        <a:rPr lang="en-GB" sz="1300" dirty="0" err="1"/>
                        <a:t>edn</a:t>
                      </a:r>
                      <a:r>
                        <a:rPr lang="en-GB" sz="1300" dirty="0"/>
                        <a:t>. Oxford: Blackwell. (Accessed: 26 June 2026).</a:t>
                      </a: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300" dirty="0"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223" name="Google Shape;223;p22"/>
          <p:cNvSpPr/>
          <p:nvPr/>
        </p:nvSpPr>
        <p:spPr>
          <a:xfrm>
            <a:off x="571500" y="2881312"/>
            <a:ext cx="3164383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4" name="Google Shape;224;p22"/>
          <p:cNvSpPr/>
          <p:nvPr/>
        </p:nvSpPr>
        <p:spPr>
          <a:xfrm>
            <a:off x="3735883" y="2881312"/>
            <a:ext cx="7884616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5" name="Google Shape;225;p22"/>
          <p:cNvSpPr/>
          <p:nvPr/>
        </p:nvSpPr>
        <p:spPr>
          <a:xfrm>
            <a:off x="571500" y="3290887"/>
            <a:ext cx="3164383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6" name="Google Shape;226;p22"/>
          <p:cNvSpPr/>
          <p:nvPr/>
        </p:nvSpPr>
        <p:spPr>
          <a:xfrm>
            <a:off x="3735883" y="3290887"/>
            <a:ext cx="7884616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7" name="Google Shape;227;p22"/>
          <p:cNvSpPr/>
          <p:nvPr/>
        </p:nvSpPr>
        <p:spPr>
          <a:xfrm>
            <a:off x="571500" y="3700462"/>
            <a:ext cx="3164383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8" name="Google Shape;228;p22"/>
          <p:cNvSpPr/>
          <p:nvPr/>
        </p:nvSpPr>
        <p:spPr>
          <a:xfrm>
            <a:off x="3735883" y="3700462"/>
            <a:ext cx="7884616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9" name="Google Shape;229;p22"/>
          <p:cNvSpPr/>
          <p:nvPr/>
        </p:nvSpPr>
        <p:spPr>
          <a:xfrm>
            <a:off x="571500" y="4110037"/>
            <a:ext cx="3164383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0" name="Google Shape;230;p22"/>
          <p:cNvSpPr/>
          <p:nvPr/>
        </p:nvSpPr>
        <p:spPr>
          <a:xfrm>
            <a:off x="3735883" y="4110037"/>
            <a:ext cx="7884616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1" name="Google Shape;231;p22"/>
          <p:cNvSpPr/>
          <p:nvPr/>
        </p:nvSpPr>
        <p:spPr>
          <a:xfrm>
            <a:off x="571500" y="4519612"/>
            <a:ext cx="3164383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2" name="Google Shape;232;p22"/>
          <p:cNvSpPr/>
          <p:nvPr/>
        </p:nvSpPr>
        <p:spPr>
          <a:xfrm>
            <a:off x="3735883" y="4519612"/>
            <a:ext cx="7884616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3" name="Google Shape;233;p22"/>
          <p:cNvSpPr/>
          <p:nvPr/>
        </p:nvSpPr>
        <p:spPr>
          <a:xfrm>
            <a:off x="571500" y="4929187"/>
            <a:ext cx="3164383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4" name="Google Shape;234;p22"/>
          <p:cNvSpPr/>
          <p:nvPr/>
        </p:nvSpPr>
        <p:spPr>
          <a:xfrm>
            <a:off x="3735883" y="4929187"/>
            <a:ext cx="7884616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5" name="Google Shape;235;p22"/>
          <p:cNvSpPr/>
          <p:nvPr/>
        </p:nvSpPr>
        <p:spPr>
          <a:xfrm>
            <a:off x="571500" y="5338762"/>
            <a:ext cx="3164383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6" name="Google Shape;236;p22"/>
          <p:cNvSpPr/>
          <p:nvPr/>
        </p:nvSpPr>
        <p:spPr>
          <a:xfrm>
            <a:off x="3735883" y="5338762"/>
            <a:ext cx="7884616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7" name="Google Shape;237;p22"/>
          <p:cNvSpPr/>
          <p:nvPr/>
        </p:nvSpPr>
        <p:spPr>
          <a:xfrm>
            <a:off x="571500" y="5748337"/>
            <a:ext cx="3164383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8" name="Google Shape;238;p22"/>
          <p:cNvSpPr/>
          <p:nvPr/>
        </p:nvSpPr>
        <p:spPr>
          <a:xfrm>
            <a:off x="3735883" y="5748337"/>
            <a:ext cx="7884616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4" ma:contentTypeDescription="Create a new document." ma:contentTypeScope="" ma:versionID="cb61869fe9abf916354521e194b94ebc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f465bc2d14ba1ad942e618bffb12f637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5AACF1D-9258-4E0D-AAFE-E27C7AA392B4}">
  <ds:schemaRefs>
    <ds:schemaRef ds:uri="http://www.w3.org/XML/1998/namespace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dcmitype/"/>
    <ds:schemaRef ds:uri="http://schemas.microsoft.com/office/infopath/2007/PartnerControls"/>
    <ds:schemaRef ds:uri="b4f9f7ee-5770-4a14-8925-17f3d16e50b7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F48AE1A9-2597-4561-B888-B3F74901575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D69D81D-7584-4127-8EF4-A054F821054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15760</TotalTime>
  <Words>762</Words>
  <Application>Microsoft Office PowerPoint</Application>
  <PresentationFormat>Widescreen</PresentationFormat>
  <Paragraphs>61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DM Sans</vt:lpstr>
      <vt:lpstr>Merriweather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Olubukola Joan Omoniyi (2513147)</cp:lastModifiedBy>
  <cp:revision>2</cp:revision>
  <dcterms:modified xsi:type="dcterms:W3CDTF">2026-07-12T19:47:16Z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