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7" r:id="rId2"/>
    <p:sldId id="263" r:id="rId3"/>
    <p:sldId id="266" r:id="rId4"/>
    <p:sldId id="272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 showGuides="1">
      <p:cViewPr varScale="1">
        <p:scale>
          <a:sx n="54" d="100"/>
          <a:sy n="54" d="100"/>
        </p:scale>
        <p:origin x="69" y="1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8AE66-3524-4E8B-9E47-FF68E5D3151E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EA4D6-B027-42B4-A724-437B4F85F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0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 anchor="b"/>
          <a:lstStyle>
            <a:lvl1pPr algn="l"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261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466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62262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611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872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74638"/>
            <a:ext cx="10515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1489075"/>
            <a:ext cx="5156200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1850" y="2193925"/>
            <a:ext cx="5156200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9663" y="1489075"/>
            <a:ext cx="5157787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9663" y="2193925"/>
            <a:ext cx="5157787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924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406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625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659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29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79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235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665E195-C89C-4871-8AE9-903FDB8B6D9D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562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Professional Relationships</a:t>
            </a:r>
            <a:br>
              <a:rPr lang="en-US" dirty="0" smtClean="0"/>
            </a:br>
            <a:r>
              <a:rPr lang="en-US" dirty="0" smtClean="0"/>
              <a:t>Semester Two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Leader: Andrea Williams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Module Learning Outcomes: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1417639"/>
            <a:ext cx="8888083" cy="505792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3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3400" b="1" dirty="0" smtClean="0">
                <a:solidFill>
                  <a:schemeClr val="accent1">
                    <a:lumMod val="50000"/>
                  </a:schemeClr>
                </a:solidFill>
              </a:rPr>
              <a:t>Upon </a:t>
            </a:r>
            <a:r>
              <a:rPr lang="en-GB" sz="3400" b="1" dirty="0">
                <a:solidFill>
                  <a:schemeClr val="accent1">
                    <a:lumMod val="50000"/>
                  </a:schemeClr>
                </a:solidFill>
              </a:rPr>
              <a:t>the successful completion of this module, the student should be able to demonstrate the ability to:</a:t>
            </a:r>
          </a:p>
          <a:p>
            <a:pPr lvl="0"/>
            <a:r>
              <a:rPr lang="en-US" sz="3400" dirty="0">
                <a:solidFill>
                  <a:schemeClr val="accent1">
                    <a:lumMod val="50000"/>
                  </a:schemeClr>
                </a:solidFill>
              </a:rPr>
              <a:t>Make critical use of supervision to develop understanding about clinical work and to enhance and protect wellbeing.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sz="3400" dirty="0">
                <a:solidFill>
                  <a:schemeClr val="accent1">
                    <a:lumMod val="50000"/>
                  </a:schemeClr>
                </a:solidFill>
              </a:rPr>
              <a:t>Critically assess contact with external agencies and professionals, as appropriate to the interest of the client.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sz="3400" dirty="0">
                <a:solidFill>
                  <a:schemeClr val="accent1">
                    <a:lumMod val="50000"/>
                  </a:schemeClr>
                </a:solidFill>
              </a:rPr>
              <a:t>Critically evaluate policies and procedures of placement such as, equal opportunities, disability and widening participation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sz="3400" dirty="0">
                <a:solidFill>
                  <a:schemeClr val="accent1">
                    <a:lumMod val="50000"/>
                  </a:schemeClr>
                </a:solidFill>
              </a:rPr>
              <a:t>Critically evaluate the range of psychological services and interventions available to clients.</a:t>
            </a:r>
            <a:endParaRPr lang="en-GB" sz="3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45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COMPONENT TWO: 50%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ASSESSMENT </a:t>
            </a:r>
            <a:r>
              <a:rPr lang="en-GB" b="1" dirty="0"/>
              <a:t>TASK</a:t>
            </a:r>
            <a:r>
              <a:rPr lang="en-GB" dirty="0"/>
              <a:t>: Practical: Presentation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Presentation Time: 20 minutes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/>
              <a:t>‘Critically evaluate </a:t>
            </a:r>
            <a:r>
              <a:rPr lang="en-GB" b="1" dirty="0"/>
              <a:t>one</a:t>
            </a:r>
            <a:r>
              <a:rPr lang="en-GB" dirty="0"/>
              <a:t> Counselling organisation, identifying the philosophy, culture and economic boundaries of the </a:t>
            </a:r>
            <a:r>
              <a:rPr lang="en-GB" dirty="0" smtClean="0"/>
              <a:t>organisation’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 smtClean="0"/>
              <a:t>Aims of Assessment: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To provide learners with an understanding of various professional relationships within organisations where therapy can take place.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To provide students with an understanding of clinical supervision.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 become familiar with a range of organisational structures and understand policies, procedures and agency boundaries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962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6601" y="1808679"/>
            <a:ext cx="4218798" cy="349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620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elancholy abstract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lancholy abstract design slides.potx" id="{0C631111-0761-4095-80FF-907E1270642A}" vid="{4C722CC6-EA24-4B9B-A48E-3EC5DC6964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Melancholy abstract design slides</Template>
  <TotalTime>152</TotalTime>
  <Words>116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Century Gothic</vt:lpstr>
      <vt:lpstr>Wingdings</vt:lpstr>
      <vt:lpstr>Melancholy abstract design template</vt:lpstr>
      <vt:lpstr>Professional Relationships Semester Two</vt:lpstr>
      <vt:lpstr>Module Learning Outcomes:</vt:lpstr>
      <vt:lpstr>ASSESSMENT COMPONENT TWO: 50% 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</dc:title>
  <dc:creator>Andrea Williams</dc:creator>
  <cp:lastModifiedBy>Andrea Williams</cp:lastModifiedBy>
  <cp:revision>12</cp:revision>
  <dcterms:created xsi:type="dcterms:W3CDTF">2018-10-15T20:48:49Z</dcterms:created>
  <dcterms:modified xsi:type="dcterms:W3CDTF">2019-04-01T21:10:51Z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