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512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C37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0096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22960" y="1097280"/>
            <a:ext cx="6253507" cy="272382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800"/>
              </a:spcAft>
              <a:defRPr sz="4200" b="1">
                <a:solidFill>
                  <a:srgbClr val="FFFFFF"/>
                </a:solidFill>
                <a:latin typeface="Aptos Display"/>
              </a:defRPr>
            </a:pPr>
            <a:r>
              <a:rPr dirty="0"/>
              <a:t>Controlling a</a:t>
            </a:r>
            <a:br>
              <a:rPr dirty="0"/>
            </a:br>
            <a:r>
              <a:rPr dirty="0"/>
              <a:t>Rotavirus Outbreak</a:t>
            </a:r>
          </a:p>
          <a:p>
            <a:pPr>
              <a:defRPr sz="2400">
                <a:solidFill>
                  <a:srgbClr val="BEE5EC"/>
                </a:solidFill>
                <a:latin typeface="Aptos"/>
              </a:defRPr>
            </a:pPr>
            <a:r>
              <a:rPr dirty="0"/>
              <a:t>Main approaches and public-health strategies</a:t>
            </a:r>
            <a:endParaRPr lang="en-US" dirty="0"/>
          </a:p>
          <a:p>
            <a:pPr>
              <a:defRPr sz="2400">
                <a:solidFill>
                  <a:srgbClr val="BEE5EC"/>
                </a:solidFill>
                <a:latin typeface="Aptos"/>
              </a:defRPr>
            </a:pPr>
            <a:r>
              <a:rPr lang="en-GB" dirty="0"/>
              <a:t>(by Fatima Zaria)</a:t>
            </a:r>
          </a:p>
          <a:p>
            <a:pPr>
              <a:defRPr sz="2400">
                <a:solidFill>
                  <a:srgbClr val="BEE5EC"/>
                </a:solidFill>
                <a:latin typeface="Aptos"/>
              </a:defRPr>
            </a:pPr>
            <a:r>
              <a:rPr lang="en-GB" dirty="0"/>
              <a:t>Student ID: 2542352</a:t>
            </a:r>
            <a:endParaRPr dirty="0"/>
          </a:p>
        </p:txBody>
      </p:sp>
      <p:sp>
        <p:nvSpPr>
          <p:cNvPr id="5" name="TextBox 4"/>
          <p:cNvSpPr txBox="1"/>
          <p:nvPr/>
        </p:nvSpPr>
        <p:spPr>
          <a:xfrm>
            <a:off x="868680" y="5166360"/>
            <a:ext cx="96012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00">
                <a:solidFill>
                  <a:srgbClr val="FFFFFF"/>
                </a:solidFill>
              </a:defRPr>
            </a:pPr>
            <a:r>
              <a:t>5-minute presentation  |  Public health and infection prevention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863840" y="4251960"/>
            <a:ext cx="3474720" cy="777240"/>
          </a:xfrm>
          <a:prstGeom prst="roundRect">
            <a:avLst/>
          </a:prstGeom>
          <a:solidFill>
            <a:srgbClr val="0096A0"/>
          </a:solidFill>
          <a:ln>
            <a:solidFill>
              <a:srgbClr val="0096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defRPr sz="1600" b="1">
                <a:solidFill>
                  <a:srgbClr val="FFFFFF"/>
                </a:solidFill>
                <a:latin typeface="Aptos"/>
              </a:defRPr>
            </a:pPr>
            <a:r>
              <a:t>DETECT  •  PREVENT  •  TREAT  •  REVIEW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C37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48" tIns="73152" rtlCol="0" anchor="ctr"/>
          <a:lstStyle/>
          <a:p>
            <a:pPr algn="l">
              <a:defRPr sz="2700" b="1">
                <a:solidFill>
                  <a:srgbClr val="FFFFFF"/>
                </a:solidFill>
                <a:latin typeface="Aptos Display"/>
              </a:defRPr>
            </a:pPr>
            <a:r>
              <a:t>1. Understand the outbreak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84280" y="6519672"/>
            <a:ext cx="4114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66977"/>
                </a:solidFill>
              </a:defRPr>
            </a:pPr>
            <a:r>
              <a:t>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1051560"/>
            <a:ext cx="10881360" cy="5029200"/>
          </a:xfrm>
          <a:prstGeom prst="rect">
            <a:avLst/>
          </a:prstGeom>
          <a:noFill/>
        </p:spPr>
        <p:txBody>
          <a:bodyPr wrap="square" lIns="73152" rIns="73152">
            <a:spAutoFit/>
          </a:bodyPr>
          <a:lstStyle/>
          <a:p>
            <a:pPr>
              <a:spcAft>
                <a:spcPts val="1400"/>
              </a:spcAft>
              <a:defRPr sz="2100">
                <a:solidFill>
                  <a:srgbClr val="22303C"/>
                </a:solidFill>
                <a:latin typeface="Aptos"/>
              </a:defRPr>
            </a:pPr>
            <a:r>
              <a:t>Rotavirus is a highly contagious cause of acute gastroenteritis, especially in infants and children under five.</a:t>
            </a:r>
          </a:p>
          <a:p>
            <a:pPr>
              <a:spcAft>
                <a:spcPts val="1400"/>
              </a:spcAft>
              <a:defRPr sz="2100">
                <a:solidFill>
                  <a:srgbClr val="22303C"/>
                </a:solidFill>
                <a:latin typeface="Aptos"/>
              </a:defRPr>
            </a:pPr>
            <a:r>
              <a:t>Typical symptoms include watery diarrhoea and vomiting; severe illness can cause dehydration.</a:t>
            </a:r>
          </a:p>
          <a:p>
            <a:pPr>
              <a:spcAft>
                <a:spcPts val="1400"/>
              </a:spcAft>
              <a:defRPr sz="2100">
                <a:solidFill>
                  <a:srgbClr val="22303C"/>
                </a:solidFill>
                <a:latin typeface="Aptos"/>
              </a:defRPr>
            </a:pPr>
            <a:r>
              <a:t>Spread is mainly faecal–oral: contaminated hands, surfaces, objects, food or water.</a:t>
            </a:r>
          </a:p>
          <a:p>
            <a:pPr>
              <a:spcAft>
                <a:spcPts val="1400"/>
              </a:spcAft>
              <a:defRPr sz="2100">
                <a:solidFill>
                  <a:srgbClr val="22303C"/>
                </a:solidFill>
                <a:latin typeface="Aptos"/>
              </a:defRPr>
            </a:pPr>
            <a:r>
              <a:t>Outbreak response should combine surveillance, infection prevention, clinical care and vaccination programmes.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05840" y="5532120"/>
            <a:ext cx="10149840" cy="566928"/>
          </a:xfrm>
          <a:prstGeom prst="roundRect">
            <a:avLst/>
          </a:prstGeom>
          <a:solidFill>
            <a:srgbClr val="EBF6FA"/>
          </a:solidFill>
          <a:ln>
            <a:solidFill>
              <a:srgbClr val="EBF6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defRPr sz="1700" b="1">
                <a:solidFill>
                  <a:srgbClr val="0C375C"/>
                </a:solidFill>
                <a:latin typeface="Aptos"/>
              </a:defRPr>
            </a:pPr>
            <a:r>
              <a:t>Priority: protect infants and young children, and identify dehydration early.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1520" y="6199632"/>
            <a:ext cx="105156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100">
                <a:solidFill>
                  <a:srgbClr val="566977"/>
                </a:solidFill>
              </a:defRPr>
            </a:pPr>
            <a:r>
              <a:t>(WHO, 2018; CDC, 2024a)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C37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48" tIns="73152" rtlCol="0" anchor="ctr"/>
          <a:lstStyle/>
          <a:p>
            <a:pPr algn="l">
              <a:defRPr sz="2700" b="1">
                <a:solidFill>
                  <a:srgbClr val="FFFFFF"/>
                </a:solidFill>
                <a:latin typeface="Aptos Display"/>
              </a:defRPr>
            </a:pPr>
            <a:r>
              <a:t>2. Detect, investigate and monitor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84280" y="6519672"/>
            <a:ext cx="4114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66977"/>
                </a:solidFill>
              </a:defRPr>
            </a:pPr>
            <a:r>
              <a:t>3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1051560"/>
            <a:ext cx="10881360" cy="5029200"/>
          </a:xfrm>
          <a:prstGeom prst="rect">
            <a:avLst/>
          </a:prstGeom>
          <a:noFill/>
        </p:spPr>
        <p:txBody>
          <a:bodyPr wrap="square" lIns="73152" rIns="73152">
            <a:spAutoFit/>
          </a:bodyPr>
          <a:lstStyle/>
          <a:p>
            <a:pPr>
              <a:spcAft>
                <a:spcPts val="1200"/>
              </a:spcAft>
              <a:defRPr sz="2000">
                <a:solidFill>
                  <a:srgbClr val="22303C"/>
                </a:solidFill>
                <a:latin typeface="Aptos"/>
              </a:defRPr>
            </a:pPr>
            <a:r>
              <a:t>Set up a clear case definition and record symptoms, onset date, age, location and links to a setting.</a:t>
            </a:r>
          </a:p>
          <a:p>
            <a:pPr>
              <a:spcAft>
                <a:spcPts val="1200"/>
              </a:spcAft>
              <a:defRPr sz="2000">
                <a:solidFill>
                  <a:srgbClr val="22303C"/>
                </a:solidFill>
                <a:latin typeface="Aptos"/>
              </a:defRPr>
            </a:pPr>
            <a:r>
              <a:t>Notify the local public-health team and review case numbers daily to identify clusters and trends.</a:t>
            </a:r>
          </a:p>
          <a:p>
            <a:pPr>
              <a:spcAft>
                <a:spcPts val="1200"/>
              </a:spcAft>
              <a:defRPr sz="2000">
                <a:solidFill>
                  <a:srgbClr val="22303C"/>
                </a:solidFill>
                <a:latin typeface="Aptos"/>
              </a:defRPr>
            </a:pPr>
            <a:r>
              <a:t>Collect stool specimens from selected cases; laboratory antigen tests or PCR can confirm rotavirus and help rule out other causes.</a:t>
            </a:r>
          </a:p>
          <a:p>
            <a:pPr>
              <a:spcAft>
                <a:spcPts val="1200"/>
              </a:spcAft>
              <a:defRPr sz="2000">
                <a:solidFill>
                  <a:srgbClr val="22303C"/>
                </a:solidFill>
                <a:latin typeface="Aptos"/>
              </a:defRPr>
            </a:pPr>
            <a:r>
              <a:t>Map cases by time and place; monitor hospitalisations, dehydration and outcomes to assess whether controls are working.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14400" y="5623560"/>
            <a:ext cx="10241280" cy="502920"/>
          </a:xfrm>
          <a:prstGeom prst="roundRect">
            <a:avLst/>
          </a:prstGeom>
          <a:solidFill>
            <a:srgbClr val="EBF6FA"/>
          </a:solidFill>
          <a:ln>
            <a:solidFill>
              <a:srgbClr val="EBF6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defRPr sz="1600" b="1">
                <a:solidFill>
                  <a:srgbClr val="0C375C"/>
                </a:solidFill>
                <a:latin typeface="Aptos"/>
              </a:defRPr>
            </a:pPr>
            <a:r>
              <a:t>Use routine outbreak reporting and local public-health guidance.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1520" y="6199632"/>
            <a:ext cx="105156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100">
                <a:solidFill>
                  <a:srgbClr val="566977"/>
                </a:solidFill>
              </a:defRPr>
            </a:pPr>
            <a:r>
              <a:t>(WHO, 2018; CDC, 2025)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C37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48" tIns="73152" rtlCol="0" anchor="ctr"/>
          <a:lstStyle/>
          <a:p>
            <a:pPr algn="l">
              <a:defRPr sz="2700" b="1">
                <a:solidFill>
                  <a:srgbClr val="FFFFFF"/>
                </a:solidFill>
                <a:latin typeface="Aptos Display"/>
              </a:defRPr>
            </a:pPr>
            <a:r>
              <a:t>3. Interrupt transmission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84280" y="6519672"/>
            <a:ext cx="4114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66977"/>
                </a:solidFill>
              </a:defRPr>
            </a:pPr>
            <a:r>
              <a:t>4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31520" y="1078992"/>
            <a:ext cx="5074920" cy="566928"/>
          </a:xfrm>
          <a:prstGeom prst="roundRect">
            <a:avLst/>
          </a:prstGeom>
          <a:solidFill>
            <a:srgbClr val="0096A0"/>
          </a:solidFill>
          <a:ln>
            <a:solidFill>
              <a:srgbClr val="0096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defRPr sz="1800" b="1">
                <a:solidFill>
                  <a:srgbClr val="FFFFFF"/>
                </a:solidFill>
                <a:latin typeface="Aptos"/>
              </a:defRPr>
            </a:pPr>
            <a:r>
              <a:t>HAND HYGIENE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22960" y="1783080"/>
            <a:ext cx="4892040" cy="1920240"/>
          </a:xfrm>
          <a:prstGeom prst="rect">
            <a:avLst/>
          </a:prstGeom>
          <a:noFill/>
        </p:spPr>
        <p:txBody>
          <a:bodyPr wrap="square" lIns="73152" rIns="73152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22303C"/>
                </a:solidFill>
                <a:latin typeface="Aptos"/>
              </a:defRPr>
            </a:pPr>
            <a:r>
              <a:t>Wash hands thoroughly with soap and water after toileting or nappy changes and before preparing food.</a:t>
            </a:r>
          </a:p>
          <a:p>
            <a:pPr>
              <a:spcAft>
                <a:spcPts val="1200"/>
              </a:spcAft>
              <a:defRPr sz="1800">
                <a:solidFill>
                  <a:srgbClr val="22303C"/>
                </a:solidFill>
                <a:latin typeface="Aptos"/>
              </a:defRPr>
            </a:pPr>
            <a:r>
              <a:t>Provide accessible handwashing facilities and reinforce practice with staff, carers and children.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309360" y="1078992"/>
            <a:ext cx="5074920" cy="566928"/>
          </a:xfrm>
          <a:prstGeom prst="roundRect">
            <a:avLst/>
          </a:prstGeom>
          <a:solidFill>
            <a:srgbClr val="0071AA"/>
          </a:solidFill>
          <a:ln>
            <a:solidFill>
              <a:srgbClr val="0071A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defRPr sz="1800" b="1">
                <a:solidFill>
                  <a:srgbClr val="FFFFFF"/>
                </a:solidFill>
                <a:latin typeface="Aptos"/>
              </a:defRPr>
            </a:pPr>
            <a:r>
              <a:t>CLEANING &amp; EXCLUSION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0" y="1783080"/>
            <a:ext cx="4892040" cy="3291840"/>
          </a:xfrm>
          <a:prstGeom prst="rect">
            <a:avLst/>
          </a:prstGeom>
          <a:noFill/>
        </p:spPr>
        <p:txBody>
          <a:bodyPr wrap="square" lIns="73152" rIns="73152">
            <a:spAutoFit/>
          </a:bodyPr>
          <a:lstStyle/>
          <a:p>
            <a:pPr>
              <a:spcAft>
                <a:spcPts val="1000"/>
              </a:spcAft>
              <a:defRPr sz="1700">
                <a:solidFill>
                  <a:srgbClr val="22303C"/>
                </a:solidFill>
                <a:latin typeface="Aptos"/>
              </a:defRPr>
            </a:pPr>
            <a:r>
              <a:t>Clean and disinfect toilets, changing areas, toys and high-touch surfaces using products and procedures effective for gastroenteritis viruses.</a:t>
            </a:r>
          </a:p>
          <a:p>
            <a:pPr>
              <a:spcAft>
                <a:spcPts val="1000"/>
              </a:spcAft>
              <a:defRPr sz="1700">
                <a:solidFill>
                  <a:srgbClr val="22303C"/>
                </a:solidFill>
                <a:latin typeface="Aptos"/>
              </a:defRPr>
            </a:pPr>
            <a:r>
              <a:t>Use appropriate personal protective equipment and safe handling of vomit, stool, laundry and waste.</a:t>
            </a:r>
          </a:p>
          <a:p>
            <a:pPr>
              <a:spcAft>
                <a:spcPts val="1000"/>
              </a:spcAft>
              <a:defRPr sz="1700">
                <a:solidFill>
                  <a:srgbClr val="22303C"/>
                </a:solidFill>
                <a:latin typeface="Aptos"/>
              </a:defRPr>
            </a:pPr>
            <a:r>
              <a:t>Keep symptomatic children and staff away from childcare, school or work until the period advised by local guidance has passed.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005840" y="5532120"/>
            <a:ext cx="10149840" cy="566928"/>
          </a:xfrm>
          <a:prstGeom prst="roundRect">
            <a:avLst/>
          </a:prstGeom>
          <a:solidFill>
            <a:srgbClr val="EBF6FA"/>
          </a:solidFill>
          <a:ln>
            <a:solidFill>
              <a:srgbClr val="EBF6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defRPr sz="1600" b="1">
                <a:solidFill>
                  <a:srgbClr val="0C375C"/>
                </a:solidFill>
                <a:latin typeface="Aptos"/>
              </a:defRPr>
            </a:pPr>
            <a:r>
              <a:t>Hygiene helps reduce spread, but vaccination is the strongest protection against severe rotavirus disease.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1520" y="6199632"/>
            <a:ext cx="105156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100">
                <a:solidFill>
                  <a:srgbClr val="566977"/>
                </a:solidFill>
              </a:defRPr>
            </a:pPr>
            <a:r>
              <a:t>(ECDC, n.d.; CDC, 2024a; WHO, 2021)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C37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48" tIns="73152" rtlCol="0" anchor="ctr"/>
          <a:lstStyle/>
          <a:p>
            <a:pPr algn="l">
              <a:defRPr sz="2700" b="1">
                <a:solidFill>
                  <a:srgbClr val="FFFFFF"/>
                </a:solidFill>
                <a:latin typeface="Aptos Display"/>
              </a:defRPr>
            </a:pPr>
            <a:r>
              <a:t>4. Treat cases and prevent complications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84280" y="6519672"/>
            <a:ext cx="4114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66977"/>
                </a:solidFill>
              </a:defRPr>
            </a:pPr>
            <a:r>
              <a:t>5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1051560"/>
            <a:ext cx="10881360" cy="5029200"/>
          </a:xfrm>
          <a:prstGeom prst="rect">
            <a:avLst/>
          </a:prstGeom>
          <a:noFill/>
        </p:spPr>
        <p:txBody>
          <a:bodyPr wrap="square" lIns="73152" rIns="73152">
            <a:spAutoFit/>
          </a:bodyPr>
          <a:lstStyle/>
          <a:p>
            <a:pPr>
              <a:spcAft>
                <a:spcPts val="1300"/>
              </a:spcAft>
              <a:defRPr sz="2000">
                <a:solidFill>
                  <a:srgbClr val="22303C"/>
                </a:solidFill>
                <a:latin typeface="Aptos"/>
              </a:defRPr>
            </a:pPr>
            <a:r>
              <a:t>Start oral rehydration solution (ORS) promptly for fluid loss; continue breastfeeding and age-appropriate feeding.</a:t>
            </a:r>
          </a:p>
          <a:p>
            <a:pPr>
              <a:spcAft>
                <a:spcPts val="1300"/>
              </a:spcAft>
              <a:defRPr sz="2000">
                <a:solidFill>
                  <a:srgbClr val="22303C"/>
                </a:solidFill>
                <a:latin typeface="Aptos"/>
              </a:defRPr>
            </a:pPr>
            <a:r>
              <a:t>Assess children for dehydration. Severe dehydration, lethargy, inability to drink or reduced urination needs urgent clinical assessment; IV fluids may be required.</a:t>
            </a:r>
          </a:p>
          <a:p>
            <a:pPr>
              <a:spcAft>
                <a:spcPts val="1300"/>
              </a:spcAft>
              <a:defRPr sz="2000">
                <a:solidFill>
                  <a:srgbClr val="22303C"/>
                </a:solidFill>
                <a:latin typeface="Aptos"/>
              </a:defRPr>
            </a:pPr>
            <a:r>
              <a:t>Antibiotics do not treat rotavirus because it is a virus; care is mainly supportive.</a:t>
            </a:r>
          </a:p>
          <a:p>
            <a:pPr>
              <a:spcAft>
                <a:spcPts val="1300"/>
              </a:spcAft>
              <a:defRPr sz="2000">
                <a:solidFill>
                  <a:srgbClr val="22303C"/>
                </a:solidFill>
                <a:latin typeface="Aptos"/>
              </a:defRPr>
            </a:pPr>
            <a:r>
              <a:t>Follow clinician or national guidance on zinc and other treatments, particularly in settings where recommended for childhood diarrhoea.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05840" y="5532120"/>
            <a:ext cx="10149840" cy="566928"/>
          </a:xfrm>
          <a:prstGeom prst="roundRect">
            <a:avLst/>
          </a:prstGeom>
          <a:solidFill>
            <a:srgbClr val="EBF6FA"/>
          </a:solidFill>
          <a:ln>
            <a:solidFill>
              <a:srgbClr val="EBF6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defRPr sz="1700" b="1">
                <a:solidFill>
                  <a:srgbClr val="0C375C"/>
                </a:solidFill>
                <a:latin typeface="Aptos"/>
              </a:defRPr>
            </a:pPr>
            <a:r>
              <a:t>The immediate clinical priority is rehydration and early escalation for severe illness.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1520" y="6199632"/>
            <a:ext cx="105156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100">
                <a:solidFill>
                  <a:srgbClr val="566977"/>
                </a:solidFill>
              </a:defRPr>
            </a:pPr>
            <a:r>
              <a:t>(WHO, 2018; CDC, 2024b; ECDC, n.d.)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C37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48" tIns="73152" rtlCol="0" anchor="ctr"/>
          <a:lstStyle/>
          <a:p>
            <a:pPr algn="l">
              <a:defRPr sz="2700" b="1">
                <a:solidFill>
                  <a:srgbClr val="FFFFFF"/>
                </a:solidFill>
                <a:latin typeface="Aptos Display"/>
              </a:defRPr>
            </a:pPr>
            <a:r>
              <a:t>5. Vaccination, communication and review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84280" y="6519672"/>
            <a:ext cx="4114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66977"/>
                </a:solidFill>
              </a:defRPr>
            </a:pPr>
            <a:r>
              <a:t>6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1051560"/>
            <a:ext cx="10881360" cy="5029200"/>
          </a:xfrm>
          <a:prstGeom prst="rect">
            <a:avLst/>
          </a:prstGeom>
          <a:noFill/>
        </p:spPr>
        <p:txBody>
          <a:bodyPr wrap="square" lIns="73152" rIns="73152">
            <a:spAutoFit/>
          </a:bodyPr>
          <a:lstStyle/>
          <a:p>
            <a:pPr>
              <a:spcAft>
                <a:spcPts val="1100"/>
              </a:spcAft>
              <a:defRPr sz="1900">
                <a:solidFill>
                  <a:srgbClr val="22303C"/>
                </a:solidFill>
                <a:latin typeface="Aptos"/>
              </a:defRPr>
            </a:pPr>
            <a:r>
              <a:t>Maintain high routine infant rotavirus-vaccine coverage; check local records and offer eligible children vaccination according to the national schedule.</a:t>
            </a:r>
          </a:p>
          <a:p>
            <a:pPr>
              <a:spcAft>
                <a:spcPts val="1100"/>
              </a:spcAft>
              <a:defRPr sz="1900">
                <a:solidFill>
                  <a:srgbClr val="22303C"/>
                </a:solidFill>
                <a:latin typeface="Aptos"/>
              </a:defRPr>
            </a:pPr>
            <a:r>
              <a:t>Do not rely on post-exposure vaccination as an outbreak-control measure; focus on routine immunisation and immediate infection-control actions.</a:t>
            </a:r>
          </a:p>
          <a:p>
            <a:pPr>
              <a:spcAft>
                <a:spcPts val="1100"/>
              </a:spcAft>
              <a:defRPr sz="1900">
                <a:solidFill>
                  <a:srgbClr val="22303C"/>
                </a:solidFill>
                <a:latin typeface="Aptos"/>
              </a:defRPr>
            </a:pPr>
            <a:r>
              <a:t>Give families clear advice on symptoms, handwashing, safe cleaning, hydration and when to seek urgent care.</a:t>
            </a:r>
          </a:p>
          <a:p>
            <a:pPr>
              <a:spcAft>
                <a:spcPts val="1100"/>
              </a:spcAft>
              <a:defRPr sz="1900">
                <a:solidFill>
                  <a:srgbClr val="22303C"/>
                </a:solidFill>
                <a:latin typeface="Aptos"/>
              </a:defRPr>
            </a:pPr>
            <a:r>
              <a:t>Coordinate healthcare, childcare/schools, environmental health and public-health teams; review case trends and update actions as needed.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280160" y="5577840"/>
            <a:ext cx="9601200" cy="530352"/>
          </a:xfrm>
          <a:prstGeom prst="roundRect">
            <a:avLst/>
          </a:prstGeom>
          <a:solidFill>
            <a:srgbClr val="EBF6FA"/>
          </a:solidFill>
          <a:ln>
            <a:solidFill>
              <a:srgbClr val="EBF6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defRPr sz="1800" b="1">
                <a:solidFill>
                  <a:srgbClr val="0C375C"/>
                </a:solidFill>
                <a:latin typeface="Aptos"/>
              </a:defRPr>
            </a:pPr>
            <a:r>
              <a:t>A coordinated package works better than any single measure.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1520" y="6199632"/>
            <a:ext cx="105156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100">
                <a:solidFill>
                  <a:srgbClr val="566977"/>
                </a:solidFill>
              </a:defRPr>
            </a:pPr>
            <a:r>
              <a:t>(WHO, 2021; CDC, 2025; CDC, 2024a)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658368"/>
          </a:xfrm>
          <a:prstGeom prst="rect">
            <a:avLst/>
          </a:prstGeom>
          <a:solidFill>
            <a:srgbClr val="0C37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84048" tIns="73152" rtlCol="0" anchor="ctr"/>
          <a:lstStyle/>
          <a:p>
            <a:pPr algn="l">
              <a:defRPr sz="2700" b="1">
                <a:solidFill>
                  <a:srgbClr val="FFFFFF"/>
                </a:solidFill>
                <a:latin typeface="Aptos Display"/>
              </a:defRPr>
            </a:pPr>
            <a:r>
              <a:t>References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84280" y="6519672"/>
            <a:ext cx="4114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66977"/>
                </a:solidFill>
              </a:defRPr>
            </a:pPr>
            <a:r>
              <a:t>7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960120"/>
            <a:ext cx="11018520" cy="5440680"/>
          </a:xfrm>
          <a:prstGeom prst="rect">
            <a:avLst/>
          </a:prstGeom>
          <a:noFill/>
        </p:spPr>
        <p:txBody>
          <a:bodyPr wrap="square" tIns="73152">
            <a:spAutoFit/>
          </a:bodyPr>
          <a:lstStyle/>
          <a:p>
            <a:pPr>
              <a:spcAft>
                <a:spcPts val="1200"/>
              </a:spcAft>
              <a:defRPr sz="1400">
                <a:solidFill>
                  <a:srgbClr val="22303C"/>
                </a:solidFill>
                <a:latin typeface="Aptos"/>
              </a:defRPr>
            </a:pPr>
            <a:r>
              <a:t>Centers for Disease Control and Prevention (CDC). (2024a, April 22). About rotavirus. https://www.cdc.gov/rotavirus/about/</a:t>
            </a:r>
          </a:p>
          <a:p>
            <a:pPr>
              <a:spcAft>
                <a:spcPts val="1200"/>
              </a:spcAft>
              <a:defRPr sz="1400">
                <a:solidFill>
                  <a:srgbClr val="22303C"/>
                </a:solidFill>
                <a:latin typeface="Aptos"/>
              </a:defRPr>
            </a:pPr>
            <a:r>
              <a:t>Centers for Disease Control and Prevention (CDC). (2024b, April 2). Clinical overview of rotavirus. https://www.cdc.gov/rotavirus/hcp/clinical-overview/</a:t>
            </a:r>
          </a:p>
          <a:p>
            <a:pPr>
              <a:spcAft>
                <a:spcPts val="1200"/>
              </a:spcAft>
              <a:defRPr sz="1400">
                <a:solidFill>
                  <a:srgbClr val="22303C"/>
                </a:solidFill>
                <a:latin typeface="Aptos"/>
              </a:defRPr>
            </a:pPr>
            <a:r>
              <a:t>Centers for Disease Control and Prevention (CDC). (2025, January 8). Chapter 13: Rotavirus. Manual for the Surveillance of Vaccine-Preventable Diseases. https://www.cdc.gov/surv-manual/php/table-of-contents/chapter-13-rotavirus.html</a:t>
            </a:r>
          </a:p>
          <a:p>
            <a:pPr>
              <a:spcAft>
                <a:spcPts val="1200"/>
              </a:spcAft>
              <a:defRPr sz="1400">
                <a:solidFill>
                  <a:srgbClr val="22303C"/>
                </a:solidFill>
                <a:latin typeface="Aptos"/>
              </a:defRPr>
            </a:pPr>
            <a:r>
              <a:t>European Centre for Disease Prevention and Control (ECDC). (n.d.). Disease factsheet about rotavirus. https://www.ecdc.europa.eu/en/rotavirus-infection/facts</a:t>
            </a:r>
          </a:p>
          <a:p>
            <a:pPr>
              <a:spcAft>
                <a:spcPts val="1200"/>
              </a:spcAft>
              <a:defRPr sz="1400">
                <a:solidFill>
                  <a:srgbClr val="22303C"/>
                </a:solidFill>
                <a:latin typeface="Aptos"/>
              </a:defRPr>
            </a:pPr>
            <a:r>
              <a:t>World Health Organization (WHO). (2018). Rotavirus: Vaccine-preventable diseases surveillance standards. https://www.who.int/publications/m/item/vaccine-preventable-diseases-surveillance-standards-rotavirus</a:t>
            </a:r>
          </a:p>
          <a:p>
            <a:pPr>
              <a:spcAft>
                <a:spcPts val="1200"/>
              </a:spcAft>
              <a:defRPr sz="1400">
                <a:solidFill>
                  <a:srgbClr val="22303C"/>
                </a:solidFill>
                <a:latin typeface="Aptos"/>
              </a:defRPr>
            </a:pPr>
            <a:r>
              <a:t>World Health Organization (WHO). (2021). Rotavirus vaccines: WHO position paper—July 2021. Weekly Epidemiological Record, 96(28), 301–219. https://www.who.int/publications/i/item/WHO-WER9628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14400" y="6080760"/>
            <a:ext cx="10332720" cy="438912"/>
          </a:xfrm>
          <a:prstGeom prst="roundRect">
            <a:avLst/>
          </a:prstGeom>
          <a:solidFill>
            <a:srgbClr val="EBF6FA"/>
          </a:solidFill>
          <a:ln>
            <a:solidFill>
              <a:srgbClr val="EBF6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64592" tIns="109728" rIns="164592" rtlCol="0" anchor="ctr"/>
          <a:lstStyle/>
          <a:p>
            <a:pPr algn="ctr">
              <a:defRPr sz="1300" b="1">
                <a:solidFill>
                  <a:srgbClr val="0C375C"/>
                </a:solidFill>
                <a:latin typeface="Aptos"/>
              </a:defRPr>
            </a:pPr>
            <a:r>
              <a:t>Key message: detect early, prevent transmission, rehydrate promptly, vaccinate routinely and evaluate the response.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834</Words>
  <Application>Microsoft Office PowerPoint</Application>
  <PresentationFormat>Widescreen</PresentationFormat>
  <Paragraphs>58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Shahabuddin Sabawoon</dc:creator>
  <cp:keywords/>
  <dc:description>generated using python-pptx</dc:description>
  <cp:lastModifiedBy>Shahabuddin Sabawoon</cp:lastModifiedBy>
  <cp:revision>2</cp:revision>
  <dcterms:created xsi:type="dcterms:W3CDTF">2013-01-27T09:14:16Z</dcterms:created>
  <dcterms:modified xsi:type="dcterms:W3CDTF">2026-10-15T14:40:00Z</dcterms:modified>
  <cp:category/>
</cp:coreProperties>
</file>