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4.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1"/>
    <p:sldMasterId id="2147483763" r:id="rId2"/>
    <p:sldMasterId id="2147483766" r:id="rId3"/>
    <p:sldMasterId id="2147483774" r:id="rId4"/>
    <p:sldMasterId id="2147483777" r:id="rId5"/>
  </p:sldMasterIdLst>
  <p:notesMasterIdLst>
    <p:notesMasterId r:id="rId32"/>
  </p:notesMasterIdLst>
  <p:sldIdLst>
    <p:sldId id="332" r:id="rId6"/>
    <p:sldId id="331" r:id="rId7"/>
    <p:sldId id="296" r:id="rId8"/>
    <p:sldId id="300" r:id="rId9"/>
    <p:sldId id="299" r:id="rId10"/>
    <p:sldId id="301" r:id="rId11"/>
    <p:sldId id="338" r:id="rId12"/>
    <p:sldId id="302" r:id="rId13"/>
    <p:sldId id="303" r:id="rId14"/>
    <p:sldId id="339" r:id="rId15"/>
    <p:sldId id="304" r:id="rId16"/>
    <p:sldId id="307" r:id="rId17"/>
    <p:sldId id="328" r:id="rId18"/>
    <p:sldId id="310" r:id="rId19"/>
    <p:sldId id="321" r:id="rId20"/>
    <p:sldId id="322" r:id="rId21"/>
    <p:sldId id="340" r:id="rId22"/>
    <p:sldId id="316" r:id="rId23"/>
    <p:sldId id="333" r:id="rId24"/>
    <p:sldId id="335" r:id="rId25"/>
    <p:sldId id="336" r:id="rId26"/>
    <p:sldId id="341" r:id="rId27"/>
    <p:sldId id="320" r:id="rId28"/>
    <p:sldId id="342" r:id="rId29"/>
    <p:sldId id="329" r:id="rId30"/>
    <p:sldId id="297"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BFC385-9268-41DC-9B11-631946D5705E}" v="11" dt="2026-10-22T12:12:01.7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5" d="100"/>
          <a:sy n="95" d="100"/>
        </p:scale>
        <p:origin x="52" y="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4CF1AF79-41B6-49ED-8387-A2EFD069B85B}"/>
    <pc:docChg chg="undo custSel addSld delSld modSld delMainMaster">
      <pc:chgData name="Helen A Griffiths" userId="970ac652-efaf-451a-9e9c-3191bf6940a9" providerId="ADAL" clId="{4CF1AF79-41B6-49ED-8387-A2EFD069B85B}" dt="2026-10-22T12:14:18.039" v="5195" actId="1076"/>
      <pc:docMkLst>
        <pc:docMk/>
      </pc:docMkLst>
      <pc:sldChg chg="modSp mod">
        <pc:chgData name="Helen A Griffiths" userId="970ac652-efaf-451a-9e9c-3191bf6940a9" providerId="ADAL" clId="{4CF1AF79-41B6-49ED-8387-A2EFD069B85B}" dt="2026-10-20T12:24:28.475" v="232" actId="20577"/>
        <pc:sldMkLst>
          <pc:docMk/>
          <pc:sldMk cId="4054088358" sldId="296"/>
        </pc:sldMkLst>
        <pc:spChg chg="mod">
          <ac:chgData name="Helen A Griffiths" userId="970ac652-efaf-451a-9e9c-3191bf6940a9" providerId="ADAL" clId="{4CF1AF79-41B6-49ED-8387-A2EFD069B85B}" dt="2026-10-20T12:24:28.475" v="232" actId="20577"/>
          <ac:spMkLst>
            <pc:docMk/>
            <pc:sldMk cId="4054088358" sldId="296"/>
            <ac:spMk id="5" creationId="{00000000-0000-0000-0000-000000000000}"/>
          </ac:spMkLst>
        </pc:spChg>
        <pc:spChg chg="mod">
          <ac:chgData name="Helen A Griffiths" userId="970ac652-efaf-451a-9e9c-3191bf6940a9" providerId="ADAL" clId="{4CF1AF79-41B6-49ED-8387-A2EFD069B85B}" dt="2026-10-20T12:23:51.679" v="212" actId="20577"/>
          <ac:spMkLst>
            <pc:docMk/>
            <pc:sldMk cId="4054088358" sldId="296"/>
            <ac:spMk id="6" creationId="{00000000-0000-0000-0000-000000000000}"/>
          </ac:spMkLst>
        </pc:spChg>
      </pc:sldChg>
      <pc:sldChg chg="modSp mod">
        <pc:chgData name="Helen A Griffiths" userId="970ac652-efaf-451a-9e9c-3191bf6940a9" providerId="ADAL" clId="{4CF1AF79-41B6-49ED-8387-A2EFD069B85B}" dt="2026-10-20T14:12:52.425" v="4247" actId="114"/>
        <pc:sldMkLst>
          <pc:docMk/>
          <pc:sldMk cId="3477377491" sldId="297"/>
        </pc:sldMkLst>
        <pc:spChg chg="mod">
          <ac:chgData name="Helen A Griffiths" userId="970ac652-efaf-451a-9e9c-3191bf6940a9" providerId="ADAL" clId="{4CF1AF79-41B6-49ED-8387-A2EFD069B85B}" dt="2026-10-20T14:09:43.714" v="4093" actId="207"/>
          <ac:spMkLst>
            <pc:docMk/>
            <pc:sldMk cId="3477377491" sldId="297"/>
            <ac:spMk id="5" creationId="{00000000-0000-0000-0000-000000000000}"/>
          </ac:spMkLst>
        </pc:spChg>
        <pc:spChg chg="mod">
          <ac:chgData name="Helen A Griffiths" userId="970ac652-efaf-451a-9e9c-3191bf6940a9" providerId="ADAL" clId="{4CF1AF79-41B6-49ED-8387-A2EFD069B85B}" dt="2026-10-20T14:12:52.425" v="4247" actId="114"/>
          <ac:spMkLst>
            <pc:docMk/>
            <pc:sldMk cId="3477377491" sldId="297"/>
            <ac:spMk id="6" creationId="{00000000-0000-0000-0000-000000000000}"/>
          </ac:spMkLst>
        </pc:spChg>
      </pc:sldChg>
      <pc:sldChg chg="modSp mod">
        <pc:chgData name="Helen A Griffiths" userId="970ac652-efaf-451a-9e9c-3191bf6940a9" providerId="ADAL" clId="{4CF1AF79-41B6-49ED-8387-A2EFD069B85B}" dt="2026-10-22T11:18:09.184" v="4455" actId="20577"/>
        <pc:sldMkLst>
          <pc:docMk/>
          <pc:sldMk cId="2124160056" sldId="299"/>
        </pc:sldMkLst>
        <pc:spChg chg="mod">
          <ac:chgData name="Helen A Griffiths" userId="970ac652-efaf-451a-9e9c-3191bf6940a9" providerId="ADAL" clId="{4CF1AF79-41B6-49ED-8387-A2EFD069B85B}" dt="2026-10-22T11:18:09.184" v="4455" actId="20577"/>
          <ac:spMkLst>
            <pc:docMk/>
            <pc:sldMk cId="2124160056" sldId="299"/>
            <ac:spMk id="4" creationId="{00000000-0000-0000-0000-000000000000}"/>
          </ac:spMkLst>
        </pc:spChg>
      </pc:sldChg>
      <pc:sldChg chg="modSp mod">
        <pc:chgData name="Helen A Griffiths" userId="970ac652-efaf-451a-9e9c-3191bf6940a9" providerId="ADAL" clId="{4CF1AF79-41B6-49ED-8387-A2EFD069B85B}" dt="2026-10-22T11:18:26.649" v="4458" actId="20577"/>
        <pc:sldMkLst>
          <pc:docMk/>
          <pc:sldMk cId="428024004" sldId="301"/>
        </pc:sldMkLst>
        <pc:spChg chg="mod">
          <ac:chgData name="Helen A Griffiths" userId="970ac652-efaf-451a-9e9c-3191bf6940a9" providerId="ADAL" clId="{4CF1AF79-41B6-49ED-8387-A2EFD069B85B}" dt="2026-10-22T11:18:26.649" v="4458" actId="20577"/>
          <ac:spMkLst>
            <pc:docMk/>
            <pc:sldMk cId="428024004" sldId="301"/>
            <ac:spMk id="4" creationId="{00000000-0000-0000-0000-000000000000}"/>
          </ac:spMkLst>
        </pc:spChg>
      </pc:sldChg>
      <pc:sldChg chg="modSp mod">
        <pc:chgData name="Helen A Griffiths" userId="970ac652-efaf-451a-9e9c-3191bf6940a9" providerId="ADAL" clId="{4CF1AF79-41B6-49ED-8387-A2EFD069B85B}" dt="2026-10-22T11:19:15.573" v="4466" actId="404"/>
        <pc:sldMkLst>
          <pc:docMk/>
          <pc:sldMk cId="1860002408" sldId="302"/>
        </pc:sldMkLst>
        <pc:spChg chg="mod">
          <ac:chgData name="Helen A Griffiths" userId="970ac652-efaf-451a-9e9c-3191bf6940a9" providerId="ADAL" clId="{4CF1AF79-41B6-49ED-8387-A2EFD069B85B}" dt="2026-10-22T11:18:59.036" v="4464" actId="6549"/>
          <ac:spMkLst>
            <pc:docMk/>
            <pc:sldMk cId="1860002408" sldId="302"/>
            <ac:spMk id="2" creationId="{00000000-0000-0000-0000-000000000000}"/>
          </ac:spMkLst>
        </pc:spChg>
        <pc:spChg chg="mod">
          <ac:chgData name="Helen A Griffiths" userId="970ac652-efaf-451a-9e9c-3191bf6940a9" providerId="ADAL" clId="{4CF1AF79-41B6-49ED-8387-A2EFD069B85B}" dt="2026-10-22T11:19:15.573" v="4466" actId="404"/>
          <ac:spMkLst>
            <pc:docMk/>
            <pc:sldMk cId="1860002408" sldId="302"/>
            <ac:spMk id="4" creationId="{00000000-0000-0000-0000-000000000000}"/>
          </ac:spMkLst>
        </pc:spChg>
      </pc:sldChg>
      <pc:sldChg chg="modSp mod">
        <pc:chgData name="Helen A Griffiths" userId="970ac652-efaf-451a-9e9c-3191bf6940a9" providerId="ADAL" clId="{4CF1AF79-41B6-49ED-8387-A2EFD069B85B}" dt="2026-10-20T12:30:52.500" v="516" actId="1076"/>
        <pc:sldMkLst>
          <pc:docMk/>
          <pc:sldMk cId="1594403139" sldId="303"/>
        </pc:sldMkLst>
        <pc:spChg chg="mod">
          <ac:chgData name="Helen A Griffiths" userId="970ac652-efaf-451a-9e9c-3191bf6940a9" providerId="ADAL" clId="{4CF1AF79-41B6-49ED-8387-A2EFD069B85B}" dt="2026-10-20T12:30:48.501" v="515" actId="1076"/>
          <ac:spMkLst>
            <pc:docMk/>
            <pc:sldMk cId="1594403139" sldId="303"/>
            <ac:spMk id="3" creationId="{00000000-0000-0000-0000-000000000000}"/>
          </ac:spMkLst>
        </pc:spChg>
        <pc:spChg chg="mod">
          <ac:chgData name="Helen A Griffiths" userId="970ac652-efaf-451a-9e9c-3191bf6940a9" providerId="ADAL" clId="{4CF1AF79-41B6-49ED-8387-A2EFD069B85B}" dt="2026-10-20T12:30:52.500" v="516" actId="1076"/>
          <ac:spMkLst>
            <pc:docMk/>
            <pc:sldMk cId="1594403139" sldId="303"/>
            <ac:spMk id="4" creationId="{00000000-0000-0000-0000-000000000000}"/>
          </ac:spMkLst>
        </pc:spChg>
      </pc:sldChg>
      <pc:sldChg chg="modSp mod">
        <pc:chgData name="Helen A Griffiths" userId="970ac652-efaf-451a-9e9c-3191bf6940a9" providerId="ADAL" clId="{4CF1AF79-41B6-49ED-8387-A2EFD069B85B}" dt="2026-10-22T11:20:37.342" v="4474" actId="207"/>
        <pc:sldMkLst>
          <pc:docMk/>
          <pc:sldMk cId="2806559932" sldId="307"/>
        </pc:sldMkLst>
        <pc:spChg chg="mod">
          <ac:chgData name="Helen A Griffiths" userId="970ac652-efaf-451a-9e9c-3191bf6940a9" providerId="ADAL" clId="{4CF1AF79-41B6-49ED-8387-A2EFD069B85B}" dt="2026-10-22T11:20:26.010" v="4472" actId="404"/>
          <ac:spMkLst>
            <pc:docMk/>
            <pc:sldMk cId="2806559932" sldId="307"/>
            <ac:spMk id="2" creationId="{00000000-0000-0000-0000-000000000000}"/>
          </ac:spMkLst>
        </pc:spChg>
        <pc:spChg chg="mod">
          <ac:chgData name="Helen A Griffiths" userId="970ac652-efaf-451a-9e9c-3191bf6940a9" providerId="ADAL" clId="{4CF1AF79-41B6-49ED-8387-A2EFD069B85B}" dt="2026-10-22T11:20:37.342" v="4474" actId="207"/>
          <ac:spMkLst>
            <pc:docMk/>
            <pc:sldMk cId="2806559932" sldId="307"/>
            <ac:spMk id="3" creationId="{00000000-0000-0000-0000-000000000000}"/>
          </ac:spMkLst>
        </pc:spChg>
        <pc:spChg chg="mod">
          <ac:chgData name="Helen A Griffiths" userId="970ac652-efaf-451a-9e9c-3191bf6940a9" providerId="ADAL" clId="{4CF1AF79-41B6-49ED-8387-A2EFD069B85B}" dt="2026-10-20T12:36:43.399" v="1072" actId="27636"/>
          <ac:spMkLst>
            <pc:docMk/>
            <pc:sldMk cId="2806559932" sldId="307"/>
            <ac:spMk id="4" creationId="{00000000-0000-0000-0000-000000000000}"/>
          </ac:spMkLst>
        </pc:spChg>
      </pc:sldChg>
      <pc:sldChg chg="modSp mod modNotesTx">
        <pc:chgData name="Helen A Griffiths" userId="970ac652-efaf-451a-9e9c-3191bf6940a9" providerId="ADAL" clId="{4CF1AF79-41B6-49ED-8387-A2EFD069B85B}" dt="2026-10-22T11:21:55.726" v="4485" actId="14100"/>
        <pc:sldMkLst>
          <pc:docMk/>
          <pc:sldMk cId="3174101566" sldId="310"/>
        </pc:sldMkLst>
        <pc:spChg chg="mod">
          <ac:chgData name="Helen A Griffiths" userId="970ac652-efaf-451a-9e9c-3191bf6940a9" providerId="ADAL" clId="{4CF1AF79-41B6-49ED-8387-A2EFD069B85B}" dt="2026-10-20T12:46:14.258" v="1922" actId="1076"/>
          <ac:spMkLst>
            <pc:docMk/>
            <pc:sldMk cId="3174101566" sldId="310"/>
            <ac:spMk id="2" creationId="{00000000-0000-0000-0000-000000000000}"/>
          </ac:spMkLst>
        </pc:spChg>
        <pc:spChg chg="mod">
          <ac:chgData name="Helen A Griffiths" userId="970ac652-efaf-451a-9e9c-3191bf6940a9" providerId="ADAL" clId="{4CF1AF79-41B6-49ED-8387-A2EFD069B85B}" dt="2026-10-20T12:50:24.321" v="2235" actId="27636"/>
          <ac:spMkLst>
            <pc:docMk/>
            <pc:sldMk cId="3174101566" sldId="310"/>
            <ac:spMk id="3" creationId="{00000000-0000-0000-0000-000000000000}"/>
          </ac:spMkLst>
        </pc:spChg>
        <pc:spChg chg="mod">
          <ac:chgData name="Helen A Griffiths" userId="970ac652-efaf-451a-9e9c-3191bf6940a9" providerId="ADAL" clId="{4CF1AF79-41B6-49ED-8387-A2EFD069B85B}" dt="2026-10-22T11:21:55.726" v="4485" actId="14100"/>
          <ac:spMkLst>
            <pc:docMk/>
            <pc:sldMk cId="3174101566" sldId="310"/>
            <ac:spMk id="5" creationId="{00000000-0000-0000-0000-000000000000}"/>
          </ac:spMkLst>
        </pc:spChg>
      </pc:sldChg>
      <pc:sldChg chg="modSp mod modNotesTx">
        <pc:chgData name="Helen A Griffiths" userId="970ac652-efaf-451a-9e9c-3191bf6940a9" providerId="ADAL" clId="{4CF1AF79-41B6-49ED-8387-A2EFD069B85B}" dt="2026-10-22T11:25:11.209" v="4645" actId="20577"/>
        <pc:sldMkLst>
          <pc:docMk/>
          <pc:sldMk cId="4035751120" sldId="316"/>
        </pc:sldMkLst>
        <pc:spChg chg="mod">
          <ac:chgData name="Helen A Griffiths" userId="970ac652-efaf-451a-9e9c-3191bf6940a9" providerId="ADAL" clId="{4CF1AF79-41B6-49ED-8387-A2EFD069B85B}" dt="2026-10-22T11:24:33.235" v="4525" actId="20577"/>
          <ac:spMkLst>
            <pc:docMk/>
            <pc:sldMk cId="4035751120" sldId="316"/>
            <ac:spMk id="2" creationId="{00000000-0000-0000-0000-000000000000}"/>
          </ac:spMkLst>
        </pc:spChg>
        <pc:spChg chg="mod">
          <ac:chgData name="Helen A Griffiths" userId="970ac652-efaf-451a-9e9c-3191bf6940a9" providerId="ADAL" clId="{4CF1AF79-41B6-49ED-8387-A2EFD069B85B}" dt="2026-10-20T13:37:44.798" v="3236" actId="113"/>
          <ac:spMkLst>
            <pc:docMk/>
            <pc:sldMk cId="4035751120" sldId="316"/>
            <ac:spMk id="3" creationId="{00000000-0000-0000-0000-000000000000}"/>
          </ac:spMkLst>
        </pc:spChg>
      </pc:sldChg>
      <pc:sldChg chg="modSp mod">
        <pc:chgData name="Helen A Griffiths" userId="970ac652-efaf-451a-9e9c-3191bf6940a9" providerId="ADAL" clId="{4CF1AF79-41B6-49ED-8387-A2EFD069B85B}" dt="2026-10-20T13:49:04.140" v="3677" actId="20577"/>
        <pc:sldMkLst>
          <pc:docMk/>
          <pc:sldMk cId="1254456548" sldId="320"/>
        </pc:sldMkLst>
        <pc:spChg chg="mod">
          <ac:chgData name="Helen A Griffiths" userId="970ac652-efaf-451a-9e9c-3191bf6940a9" providerId="ADAL" clId="{4CF1AF79-41B6-49ED-8387-A2EFD069B85B}" dt="2026-10-20T13:47:55.656" v="3638" actId="1076"/>
          <ac:spMkLst>
            <pc:docMk/>
            <pc:sldMk cId="1254456548" sldId="320"/>
            <ac:spMk id="2" creationId="{00000000-0000-0000-0000-000000000000}"/>
          </ac:spMkLst>
        </pc:spChg>
        <pc:spChg chg="mod">
          <ac:chgData name="Helen A Griffiths" userId="970ac652-efaf-451a-9e9c-3191bf6940a9" providerId="ADAL" clId="{4CF1AF79-41B6-49ED-8387-A2EFD069B85B}" dt="2026-10-20T13:49:04.140" v="3677" actId="20577"/>
          <ac:spMkLst>
            <pc:docMk/>
            <pc:sldMk cId="1254456548" sldId="320"/>
            <ac:spMk id="3" creationId="{00000000-0000-0000-0000-000000000000}"/>
          </ac:spMkLst>
        </pc:spChg>
        <pc:spChg chg="mod">
          <ac:chgData name="Helen A Griffiths" userId="970ac652-efaf-451a-9e9c-3191bf6940a9" providerId="ADAL" clId="{4CF1AF79-41B6-49ED-8387-A2EFD069B85B}" dt="2026-10-20T13:48:03.363" v="3640" actId="14100"/>
          <ac:spMkLst>
            <pc:docMk/>
            <pc:sldMk cId="1254456548" sldId="320"/>
            <ac:spMk id="4" creationId="{00000000-0000-0000-0000-000000000000}"/>
          </ac:spMkLst>
        </pc:spChg>
      </pc:sldChg>
      <pc:sldChg chg="addSp delSp modSp mod">
        <pc:chgData name="Helen A Griffiths" userId="970ac652-efaf-451a-9e9c-3191bf6940a9" providerId="ADAL" clId="{4CF1AF79-41B6-49ED-8387-A2EFD069B85B}" dt="2026-10-22T11:23:36.479" v="4509" actId="14100"/>
        <pc:sldMkLst>
          <pc:docMk/>
          <pc:sldMk cId="2187780447" sldId="321"/>
        </pc:sldMkLst>
        <pc:spChg chg="mod">
          <ac:chgData name="Helen A Griffiths" userId="970ac652-efaf-451a-9e9c-3191bf6940a9" providerId="ADAL" clId="{4CF1AF79-41B6-49ED-8387-A2EFD069B85B}" dt="2026-10-20T12:53:41.196" v="2353" actId="1076"/>
          <ac:spMkLst>
            <pc:docMk/>
            <pc:sldMk cId="2187780447" sldId="321"/>
            <ac:spMk id="2" creationId="{00000000-0000-0000-0000-000000000000}"/>
          </ac:spMkLst>
        </pc:spChg>
        <pc:spChg chg="add mod">
          <ac:chgData name="Helen A Griffiths" userId="970ac652-efaf-451a-9e9c-3191bf6940a9" providerId="ADAL" clId="{4CF1AF79-41B6-49ED-8387-A2EFD069B85B}" dt="2026-10-22T11:22:31.135" v="4499" actId="20577"/>
          <ac:spMkLst>
            <pc:docMk/>
            <pc:sldMk cId="2187780447" sldId="321"/>
            <ac:spMk id="5" creationId="{7931130B-4BA1-1913-FD0C-AA8A89387E7E}"/>
          </ac:spMkLst>
        </pc:spChg>
        <pc:spChg chg="add mod">
          <ac:chgData name="Helen A Griffiths" userId="970ac652-efaf-451a-9e9c-3191bf6940a9" providerId="ADAL" clId="{4CF1AF79-41B6-49ED-8387-A2EFD069B85B}" dt="2026-10-22T11:22:36.442" v="4505" actId="20577"/>
          <ac:spMkLst>
            <pc:docMk/>
            <pc:sldMk cId="2187780447" sldId="321"/>
            <ac:spMk id="6" creationId="{3888EBB9-FA6E-1305-A31F-EC05B6D17CA8}"/>
          </ac:spMkLst>
        </pc:spChg>
        <pc:picChg chg="add mod">
          <ac:chgData name="Helen A Griffiths" userId="970ac652-efaf-451a-9e9c-3191bf6940a9" providerId="ADAL" clId="{4CF1AF79-41B6-49ED-8387-A2EFD069B85B}" dt="2026-10-22T11:23:36.479" v="4509" actId="14100"/>
          <ac:picMkLst>
            <pc:docMk/>
            <pc:sldMk cId="2187780447" sldId="321"/>
            <ac:picMk id="4" creationId="{C0CC27F6-2366-9520-B215-8B505D1570B7}"/>
          </ac:picMkLst>
        </pc:picChg>
      </pc:sldChg>
      <pc:sldChg chg="modSp mod">
        <pc:chgData name="Helen A Griffiths" userId="970ac652-efaf-451a-9e9c-3191bf6940a9" providerId="ADAL" clId="{4CF1AF79-41B6-49ED-8387-A2EFD069B85B}" dt="2026-10-20T12:59:55.331" v="2729" actId="5793"/>
        <pc:sldMkLst>
          <pc:docMk/>
          <pc:sldMk cId="1980264362" sldId="322"/>
        </pc:sldMkLst>
        <pc:spChg chg="mod">
          <ac:chgData name="Helen A Griffiths" userId="970ac652-efaf-451a-9e9c-3191bf6940a9" providerId="ADAL" clId="{4CF1AF79-41B6-49ED-8387-A2EFD069B85B}" dt="2026-10-20T12:59:55.331" v="2729" actId="5793"/>
          <ac:spMkLst>
            <pc:docMk/>
            <pc:sldMk cId="1980264362" sldId="322"/>
            <ac:spMk id="3" creationId="{00000000-0000-0000-0000-000000000000}"/>
          </ac:spMkLst>
        </pc:spChg>
        <pc:spChg chg="mod">
          <ac:chgData name="Helen A Griffiths" userId="970ac652-efaf-451a-9e9c-3191bf6940a9" providerId="ADAL" clId="{4CF1AF79-41B6-49ED-8387-A2EFD069B85B}" dt="2026-10-20T12:59:52.311" v="2727" actId="5793"/>
          <ac:spMkLst>
            <pc:docMk/>
            <pc:sldMk cId="1980264362" sldId="322"/>
            <ac:spMk id="4" creationId="{00000000-0000-0000-0000-000000000000}"/>
          </ac:spMkLst>
        </pc:spChg>
      </pc:sldChg>
      <pc:sldChg chg="modSp mod">
        <pc:chgData name="Helen A Griffiths" userId="970ac652-efaf-451a-9e9c-3191bf6940a9" providerId="ADAL" clId="{4CF1AF79-41B6-49ED-8387-A2EFD069B85B}" dt="2026-10-22T11:21:35.525" v="4484" actId="20577"/>
        <pc:sldMkLst>
          <pc:docMk/>
          <pc:sldMk cId="623911898" sldId="328"/>
        </pc:sldMkLst>
        <pc:spChg chg="mod">
          <ac:chgData name="Helen A Griffiths" userId="970ac652-efaf-451a-9e9c-3191bf6940a9" providerId="ADAL" clId="{4CF1AF79-41B6-49ED-8387-A2EFD069B85B}" dt="2026-10-22T11:21:35.525" v="4484" actId="20577"/>
          <ac:spMkLst>
            <pc:docMk/>
            <pc:sldMk cId="623911898" sldId="328"/>
            <ac:spMk id="3" creationId="{00000000-0000-0000-0000-000000000000}"/>
          </ac:spMkLst>
        </pc:spChg>
        <pc:spChg chg="mod">
          <ac:chgData name="Helen A Griffiths" userId="970ac652-efaf-451a-9e9c-3191bf6940a9" providerId="ADAL" clId="{4CF1AF79-41B6-49ED-8387-A2EFD069B85B}" dt="2026-10-20T12:38:47.524" v="1227" actId="20577"/>
          <ac:spMkLst>
            <pc:docMk/>
            <pc:sldMk cId="623911898" sldId="328"/>
            <ac:spMk id="4" creationId="{00000000-0000-0000-0000-000000000000}"/>
          </ac:spMkLst>
        </pc:spChg>
      </pc:sldChg>
      <pc:sldChg chg="modSp mod">
        <pc:chgData name="Helen A Griffiths" userId="970ac652-efaf-451a-9e9c-3191bf6940a9" providerId="ADAL" clId="{4CF1AF79-41B6-49ED-8387-A2EFD069B85B}" dt="2026-10-20T13:57:40.954" v="3755"/>
        <pc:sldMkLst>
          <pc:docMk/>
          <pc:sldMk cId="3478265127" sldId="329"/>
        </pc:sldMkLst>
        <pc:spChg chg="mod">
          <ac:chgData name="Helen A Griffiths" userId="970ac652-efaf-451a-9e9c-3191bf6940a9" providerId="ADAL" clId="{4CF1AF79-41B6-49ED-8387-A2EFD069B85B}" dt="2026-10-20T13:55:12.797" v="3684" actId="6549"/>
          <ac:spMkLst>
            <pc:docMk/>
            <pc:sldMk cId="3478265127" sldId="329"/>
            <ac:spMk id="2" creationId="{00000000-0000-0000-0000-000000000000}"/>
          </ac:spMkLst>
        </pc:spChg>
        <pc:spChg chg="mod">
          <ac:chgData name="Helen A Griffiths" userId="970ac652-efaf-451a-9e9c-3191bf6940a9" providerId="ADAL" clId="{4CF1AF79-41B6-49ED-8387-A2EFD069B85B}" dt="2026-10-20T13:57:40.954" v="3755"/>
          <ac:spMkLst>
            <pc:docMk/>
            <pc:sldMk cId="3478265127" sldId="329"/>
            <ac:spMk id="3" creationId="{00000000-0000-0000-0000-000000000000}"/>
          </ac:spMkLst>
        </pc:spChg>
        <pc:spChg chg="mod">
          <ac:chgData name="Helen A Griffiths" userId="970ac652-efaf-451a-9e9c-3191bf6940a9" providerId="ADAL" clId="{4CF1AF79-41B6-49ED-8387-A2EFD069B85B}" dt="2026-10-20T13:57:30.550" v="3752" actId="20577"/>
          <ac:spMkLst>
            <pc:docMk/>
            <pc:sldMk cId="3478265127" sldId="329"/>
            <ac:spMk id="4" creationId="{00000000-0000-0000-0000-000000000000}"/>
          </ac:spMkLst>
        </pc:spChg>
      </pc:sldChg>
      <pc:sldChg chg="modSp mod">
        <pc:chgData name="Helen A Griffiths" userId="970ac652-efaf-451a-9e9c-3191bf6940a9" providerId="ADAL" clId="{4CF1AF79-41B6-49ED-8387-A2EFD069B85B}" dt="2026-10-22T11:17:15.139" v="4450" actId="404"/>
        <pc:sldMkLst>
          <pc:docMk/>
          <pc:sldMk cId="2556753701" sldId="331"/>
        </pc:sldMkLst>
        <pc:spChg chg="mod">
          <ac:chgData name="Helen A Griffiths" userId="970ac652-efaf-451a-9e9c-3191bf6940a9" providerId="ADAL" clId="{4CF1AF79-41B6-49ED-8387-A2EFD069B85B}" dt="2026-10-22T11:17:15.139" v="4450" actId="404"/>
          <ac:spMkLst>
            <pc:docMk/>
            <pc:sldMk cId="2556753701" sldId="331"/>
            <ac:spMk id="2" creationId="{D6BA1B0D-0F39-4F2D-A474-D5868A39E3AE}"/>
          </ac:spMkLst>
        </pc:spChg>
        <pc:spChg chg="mod">
          <ac:chgData name="Helen A Griffiths" userId="970ac652-efaf-451a-9e9c-3191bf6940a9" providerId="ADAL" clId="{4CF1AF79-41B6-49ED-8387-A2EFD069B85B}" dt="2026-10-22T11:17:10.455" v="4448" actId="404"/>
          <ac:spMkLst>
            <pc:docMk/>
            <pc:sldMk cId="2556753701" sldId="331"/>
            <ac:spMk id="3" creationId="{FF6AE1A1-93AE-6573-EAB3-E6E9F8ABF545}"/>
          </ac:spMkLst>
        </pc:spChg>
      </pc:sldChg>
      <pc:sldChg chg="modSp mod">
        <pc:chgData name="Helen A Griffiths" userId="970ac652-efaf-451a-9e9c-3191bf6940a9" providerId="ADAL" clId="{4CF1AF79-41B6-49ED-8387-A2EFD069B85B}" dt="2026-10-20T13:45:26.641" v="3538" actId="20577"/>
        <pc:sldMkLst>
          <pc:docMk/>
          <pc:sldMk cId="1251387833" sldId="335"/>
        </pc:sldMkLst>
        <pc:spChg chg="mod">
          <ac:chgData name="Helen A Griffiths" userId="970ac652-efaf-451a-9e9c-3191bf6940a9" providerId="ADAL" clId="{4CF1AF79-41B6-49ED-8387-A2EFD069B85B}" dt="2026-10-20T13:38:01.212" v="3238" actId="1076"/>
          <ac:spMkLst>
            <pc:docMk/>
            <pc:sldMk cId="1251387833" sldId="335"/>
            <ac:spMk id="2" creationId="{251504A7-8C5F-1D91-CF54-66315C4A302B}"/>
          </ac:spMkLst>
        </pc:spChg>
        <pc:spChg chg="mod">
          <ac:chgData name="Helen A Griffiths" userId="970ac652-efaf-451a-9e9c-3191bf6940a9" providerId="ADAL" clId="{4CF1AF79-41B6-49ED-8387-A2EFD069B85B}" dt="2026-10-20T13:45:26.641" v="3538" actId="20577"/>
          <ac:spMkLst>
            <pc:docMk/>
            <pc:sldMk cId="1251387833" sldId="335"/>
            <ac:spMk id="3" creationId="{165B8149-956B-677F-3766-DDAB3CF44B32}"/>
          </ac:spMkLst>
        </pc:spChg>
        <pc:spChg chg="mod">
          <ac:chgData name="Helen A Griffiths" userId="970ac652-efaf-451a-9e9c-3191bf6940a9" providerId="ADAL" clId="{4CF1AF79-41B6-49ED-8387-A2EFD069B85B}" dt="2026-10-20T13:45:24.077" v="3536" actId="20577"/>
          <ac:spMkLst>
            <pc:docMk/>
            <pc:sldMk cId="1251387833" sldId="335"/>
            <ac:spMk id="4" creationId="{90D6E796-1AD5-4AC6-EBE9-57F64D28522D}"/>
          </ac:spMkLst>
        </pc:spChg>
      </pc:sldChg>
      <pc:sldChg chg="modSp mod">
        <pc:chgData name="Helen A Griffiths" userId="970ac652-efaf-451a-9e9c-3191bf6940a9" providerId="ADAL" clId="{4CF1AF79-41B6-49ED-8387-A2EFD069B85B}" dt="2026-10-20T13:38:54.307" v="3251" actId="113"/>
        <pc:sldMkLst>
          <pc:docMk/>
          <pc:sldMk cId="14789312" sldId="336"/>
        </pc:sldMkLst>
        <pc:spChg chg="mod">
          <ac:chgData name="Helen A Griffiths" userId="970ac652-efaf-451a-9e9c-3191bf6940a9" providerId="ADAL" clId="{4CF1AF79-41B6-49ED-8387-A2EFD069B85B}" dt="2026-10-20T13:38:35.350" v="3248" actId="403"/>
          <ac:spMkLst>
            <pc:docMk/>
            <pc:sldMk cId="14789312" sldId="336"/>
            <ac:spMk id="2" creationId="{E1D57898-0031-E77C-49A8-05872169934C}"/>
          </ac:spMkLst>
        </pc:spChg>
        <pc:spChg chg="mod">
          <ac:chgData name="Helen A Griffiths" userId="970ac652-efaf-451a-9e9c-3191bf6940a9" providerId="ADAL" clId="{4CF1AF79-41B6-49ED-8387-A2EFD069B85B}" dt="2026-10-20T13:38:41.444" v="3249" actId="1076"/>
          <ac:spMkLst>
            <pc:docMk/>
            <pc:sldMk cId="14789312" sldId="336"/>
            <ac:spMk id="3" creationId="{B625AC8E-A061-4681-1B33-520315C4F85A}"/>
          </ac:spMkLst>
        </pc:spChg>
        <pc:spChg chg="mod">
          <ac:chgData name="Helen A Griffiths" userId="970ac652-efaf-451a-9e9c-3191bf6940a9" providerId="ADAL" clId="{4CF1AF79-41B6-49ED-8387-A2EFD069B85B}" dt="2026-10-20T13:38:54.307" v="3251" actId="113"/>
          <ac:spMkLst>
            <pc:docMk/>
            <pc:sldMk cId="14789312" sldId="336"/>
            <ac:spMk id="4" creationId="{8DCD0D49-2F5B-3E41-FFA1-73C1AB433D57}"/>
          </ac:spMkLst>
        </pc:spChg>
      </pc:sldChg>
      <pc:sldChg chg="modSp new mod modNotesTx">
        <pc:chgData name="Helen A Griffiths" userId="970ac652-efaf-451a-9e9c-3191bf6940a9" providerId="ADAL" clId="{4CF1AF79-41B6-49ED-8387-A2EFD069B85B}" dt="2026-10-22T11:18:47.440" v="4460" actId="207"/>
        <pc:sldMkLst>
          <pc:docMk/>
          <pc:sldMk cId="3133320799" sldId="338"/>
        </pc:sldMkLst>
        <pc:spChg chg="mod">
          <ac:chgData name="Helen A Griffiths" userId="970ac652-efaf-451a-9e9c-3191bf6940a9" providerId="ADAL" clId="{4CF1AF79-41B6-49ED-8387-A2EFD069B85B}" dt="2026-10-22T11:18:47.440" v="4460" actId="207"/>
          <ac:spMkLst>
            <pc:docMk/>
            <pc:sldMk cId="3133320799" sldId="338"/>
            <ac:spMk id="2" creationId="{B2D2A426-E3CA-2F9C-406D-A25435ED8122}"/>
          </ac:spMkLst>
        </pc:spChg>
        <pc:spChg chg="mod">
          <ac:chgData name="Helen A Griffiths" userId="970ac652-efaf-451a-9e9c-3191bf6940a9" providerId="ADAL" clId="{4CF1AF79-41B6-49ED-8387-A2EFD069B85B}" dt="2026-10-20T12:28:52.857" v="476" actId="5793"/>
          <ac:spMkLst>
            <pc:docMk/>
            <pc:sldMk cId="3133320799" sldId="338"/>
            <ac:spMk id="3" creationId="{42475B4E-941C-E89E-BA3C-8E2AC9B82911}"/>
          </ac:spMkLst>
        </pc:spChg>
        <pc:spChg chg="mod">
          <ac:chgData name="Helen A Griffiths" userId="970ac652-efaf-451a-9e9c-3191bf6940a9" providerId="ADAL" clId="{4CF1AF79-41B6-49ED-8387-A2EFD069B85B}" dt="2026-10-22T11:18:43.127" v="4459" actId="207"/>
          <ac:spMkLst>
            <pc:docMk/>
            <pc:sldMk cId="3133320799" sldId="338"/>
            <ac:spMk id="4" creationId="{53A5D2FA-82D9-CC80-0743-581F37956B02}"/>
          </ac:spMkLst>
        </pc:spChg>
      </pc:sldChg>
      <pc:sldChg chg="modSp new mod">
        <pc:chgData name="Helen A Griffiths" userId="970ac652-efaf-451a-9e9c-3191bf6940a9" providerId="ADAL" clId="{4CF1AF79-41B6-49ED-8387-A2EFD069B85B}" dt="2026-10-22T11:20:05.172" v="4471" actId="1076"/>
        <pc:sldMkLst>
          <pc:docMk/>
          <pc:sldMk cId="3621910945" sldId="339"/>
        </pc:sldMkLst>
        <pc:spChg chg="mod">
          <ac:chgData name="Helen A Griffiths" userId="970ac652-efaf-451a-9e9c-3191bf6940a9" providerId="ADAL" clId="{4CF1AF79-41B6-49ED-8387-A2EFD069B85B}" dt="2026-10-22T11:19:47.278" v="4468" actId="207"/>
          <ac:spMkLst>
            <pc:docMk/>
            <pc:sldMk cId="3621910945" sldId="339"/>
            <ac:spMk id="2" creationId="{66E2FFF7-8E40-12F2-DC8D-0C0EA87C26E6}"/>
          </ac:spMkLst>
        </pc:spChg>
        <pc:spChg chg="mod">
          <ac:chgData name="Helen A Griffiths" userId="970ac652-efaf-451a-9e9c-3191bf6940a9" providerId="ADAL" clId="{4CF1AF79-41B6-49ED-8387-A2EFD069B85B}" dt="2026-10-22T11:19:59.060" v="4470" actId="1076"/>
          <ac:spMkLst>
            <pc:docMk/>
            <pc:sldMk cId="3621910945" sldId="339"/>
            <ac:spMk id="3" creationId="{36220A8F-689C-24B6-DA2F-AB8F6B6A06AA}"/>
          </ac:spMkLst>
        </pc:spChg>
        <pc:spChg chg="mod">
          <ac:chgData name="Helen A Griffiths" userId="970ac652-efaf-451a-9e9c-3191bf6940a9" providerId="ADAL" clId="{4CF1AF79-41B6-49ED-8387-A2EFD069B85B}" dt="2026-10-22T11:20:05.172" v="4471" actId="1076"/>
          <ac:spMkLst>
            <pc:docMk/>
            <pc:sldMk cId="3621910945" sldId="339"/>
            <ac:spMk id="4" creationId="{1F77A4F8-B0B1-EB9E-7246-D65158665048}"/>
          </ac:spMkLst>
        </pc:spChg>
      </pc:sldChg>
      <pc:sldChg chg="modSp new mod">
        <pc:chgData name="Helen A Griffiths" userId="970ac652-efaf-451a-9e9c-3191bf6940a9" providerId="ADAL" clId="{4CF1AF79-41B6-49ED-8387-A2EFD069B85B}" dt="2026-10-22T11:24:19.825" v="4521" actId="20577"/>
        <pc:sldMkLst>
          <pc:docMk/>
          <pc:sldMk cId="3458426042" sldId="340"/>
        </pc:sldMkLst>
        <pc:spChg chg="mod">
          <ac:chgData name="Helen A Griffiths" userId="970ac652-efaf-451a-9e9c-3191bf6940a9" providerId="ADAL" clId="{4CF1AF79-41B6-49ED-8387-A2EFD069B85B}" dt="2026-10-22T11:24:19.825" v="4521" actId="20577"/>
          <ac:spMkLst>
            <pc:docMk/>
            <pc:sldMk cId="3458426042" sldId="340"/>
            <ac:spMk id="2" creationId="{1F4A6B4E-358A-1454-2469-0F910861ED8F}"/>
          </ac:spMkLst>
        </pc:spChg>
        <pc:spChg chg="mod">
          <ac:chgData name="Helen A Griffiths" userId="970ac652-efaf-451a-9e9c-3191bf6940a9" providerId="ADAL" clId="{4CF1AF79-41B6-49ED-8387-A2EFD069B85B}" dt="2026-10-20T13:32:20.132" v="3230" actId="20577"/>
          <ac:spMkLst>
            <pc:docMk/>
            <pc:sldMk cId="3458426042" sldId="340"/>
            <ac:spMk id="3" creationId="{DF10E4DC-C4C7-9330-110C-CF0704445490}"/>
          </ac:spMkLst>
        </pc:spChg>
        <pc:spChg chg="mod">
          <ac:chgData name="Helen A Griffiths" userId="970ac652-efaf-451a-9e9c-3191bf6940a9" providerId="ADAL" clId="{4CF1AF79-41B6-49ED-8387-A2EFD069B85B}" dt="2026-10-22T11:24:02.616" v="4510" actId="207"/>
          <ac:spMkLst>
            <pc:docMk/>
            <pc:sldMk cId="3458426042" sldId="340"/>
            <ac:spMk id="4" creationId="{ECAA2705-A248-CFB6-0C09-023C837A968D}"/>
          </ac:spMkLst>
        </pc:spChg>
      </pc:sldChg>
      <pc:sldChg chg="addSp delSp modSp new mod">
        <pc:chgData name="Helen A Griffiths" userId="970ac652-efaf-451a-9e9c-3191bf6940a9" providerId="ADAL" clId="{4CF1AF79-41B6-49ED-8387-A2EFD069B85B}" dt="2026-10-22T11:25:31.503" v="4647" actId="20577"/>
        <pc:sldMkLst>
          <pc:docMk/>
          <pc:sldMk cId="2827391555" sldId="341"/>
        </pc:sldMkLst>
        <pc:spChg chg="mod">
          <ac:chgData name="Helen A Griffiths" userId="970ac652-efaf-451a-9e9c-3191bf6940a9" providerId="ADAL" clId="{4CF1AF79-41B6-49ED-8387-A2EFD069B85B}" dt="2026-10-20T13:39:55.634" v="3267" actId="20577"/>
          <ac:spMkLst>
            <pc:docMk/>
            <pc:sldMk cId="2827391555" sldId="341"/>
            <ac:spMk id="2" creationId="{174A7586-9652-F068-A98F-9E7884088C5C}"/>
          </ac:spMkLst>
        </pc:spChg>
        <pc:spChg chg="mod">
          <ac:chgData name="Helen A Griffiths" userId="970ac652-efaf-451a-9e9c-3191bf6940a9" providerId="ADAL" clId="{4CF1AF79-41B6-49ED-8387-A2EFD069B85B}" dt="2026-10-20T13:41:38.787" v="3416" actId="6549"/>
          <ac:spMkLst>
            <pc:docMk/>
            <pc:sldMk cId="2827391555" sldId="341"/>
            <ac:spMk id="3" creationId="{C53553AE-3F6E-A992-47CC-641498FACF58}"/>
          </ac:spMkLst>
        </pc:spChg>
        <pc:graphicFrameChg chg="add mod modGraphic">
          <ac:chgData name="Helen A Griffiths" userId="970ac652-efaf-451a-9e9c-3191bf6940a9" providerId="ADAL" clId="{4CF1AF79-41B6-49ED-8387-A2EFD069B85B}" dt="2026-10-22T11:25:31.503" v="4647" actId="20577"/>
          <ac:graphicFrameMkLst>
            <pc:docMk/>
            <pc:sldMk cId="2827391555" sldId="341"/>
            <ac:graphicFrameMk id="5" creationId="{49FBE039-163D-D6AD-0253-C1CFADE6226D}"/>
          </ac:graphicFrameMkLst>
        </pc:graphicFrameChg>
      </pc:sldChg>
      <pc:sldChg chg="addSp delSp modSp new mod">
        <pc:chgData name="Helen A Griffiths" userId="970ac652-efaf-451a-9e9c-3191bf6940a9" providerId="ADAL" clId="{4CF1AF79-41B6-49ED-8387-A2EFD069B85B}" dt="2026-10-22T12:14:18.039" v="5195" actId="1076"/>
        <pc:sldMkLst>
          <pc:docMk/>
          <pc:sldMk cId="2448780180" sldId="342"/>
        </pc:sldMkLst>
        <pc:spChg chg="mod">
          <ac:chgData name="Helen A Griffiths" userId="970ac652-efaf-451a-9e9c-3191bf6940a9" providerId="ADAL" clId="{4CF1AF79-41B6-49ED-8387-A2EFD069B85B}" dt="2026-10-22T12:06:13.282" v="4908" actId="1076"/>
          <ac:spMkLst>
            <pc:docMk/>
            <pc:sldMk cId="2448780180" sldId="342"/>
            <ac:spMk id="2" creationId="{BCA64F1E-4664-F396-85DA-AF09E488D448}"/>
          </ac:spMkLst>
        </pc:spChg>
        <pc:spChg chg="add del mod">
          <ac:chgData name="Helen A Griffiths" userId="970ac652-efaf-451a-9e9c-3191bf6940a9" providerId="ADAL" clId="{4CF1AF79-41B6-49ED-8387-A2EFD069B85B}" dt="2026-10-22T12:11:42.737" v="5170" actId="478"/>
          <ac:spMkLst>
            <pc:docMk/>
            <pc:sldMk cId="2448780180" sldId="342"/>
            <ac:spMk id="3" creationId="{D7DA90D8-6F61-620C-5002-7FAB5C134B2C}"/>
          </ac:spMkLst>
        </pc:spChg>
        <pc:spChg chg="mod">
          <ac:chgData name="Helen A Griffiths" userId="970ac652-efaf-451a-9e9c-3191bf6940a9" providerId="ADAL" clId="{4CF1AF79-41B6-49ED-8387-A2EFD069B85B}" dt="2026-10-22T12:13:50.573" v="5189" actId="20577"/>
          <ac:spMkLst>
            <pc:docMk/>
            <pc:sldMk cId="2448780180" sldId="342"/>
            <ac:spMk id="4" creationId="{B76335D4-2810-47DE-1D25-4B9A04CE956C}"/>
          </ac:spMkLst>
        </pc:spChg>
        <pc:spChg chg="add del mod">
          <ac:chgData name="Helen A Griffiths" userId="970ac652-efaf-451a-9e9c-3191bf6940a9" providerId="ADAL" clId="{4CF1AF79-41B6-49ED-8387-A2EFD069B85B}" dt="2026-10-22T12:01:38.799" v="4654"/>
          <ac:spMkLst>
            <pc:docMk/>
            <pc:sldMk cId="2448780180" sldId="342"/>
            <ac:spMk id="6" creationId="{63A8A0D1-A8DC-DA8D-2579-52C1BB188468}"/>
          </ac:spMkLst>
        </pc:spChg>
        <pc:spChg chg="add del mod">
          <ac:chgData name="Helen A Griffiths" userId="970ac652-efaf-451a-9e9c-3191bf6940a9" providerId="ADAL" clId="{4CF1AF79-41B6-49ED-8387-A2EFD069B85B}" dt="2026-10-22T12:11:25.095" v="5167" actId="478"/>
          <ac:spMkLst>
            <pc:docMk/>
            <pc:sldMk cId="2448780180" sldId="342"/>
            <ac:spMk id="7" creationId="{4A9059E8-8706-1194-478D-E4E1800A0EFC}"/>
          </ac:spMkLst>
        </pc:spChg>
        <pc:spChg chg="add del mod">
          <ac:chgData name="Helen A Griffiths" userId="970ac652-efaf-451a-9e9c-3191bf6940a9" providerId="ADAL" clId="{4CF1AF79-41B6-49ED-8387-A2EFD069B85B}" dt="2026-10-22T12:01:38.804" v="4656"/>
          <ac:spMkLst>
            <pc:docMk/>
            <pc:sldMk cId="2448780180" sldId="342"/>
            <ac:spMk id="8" creationId="{EDA54559-A065-190D-81B9-D91D48C4FB8C}"/>
          </ac:spMkLst>
        </pc:spChg>
        <pc:spChg chg="add mod">
          <ac:chgData name="Helen A Griffiths" userId="970ac652-efaf-451a-9e9c-3191bf6940a9" providerId="ADAL" clId="{4CF1AF79-41B6-49ED-8387-A2EFD069B85B}" dt="2026-10-22T12:14:18.039" v="5195" actId="1076"/>
          <ac:spMkLst>
            <pc:docMk/>
            <pc:sldMk cId="2448780180" sldId="342"/>
            <ac:spMk id="9" creationId="{C9E3CCD2-6ABB-C87F-9E16-14ADCBC247D6}"/>
          </ac:spMkLst>
        </pc:spChg>
        <pc:spChg chg="add del mod">
          <ac:chgData name="Helen A Griffiths" userId="970ac652-efaf-451a-9e9c-3191bf6940a9" providerId="ADAL" clId="{4CF1AF79-41B6-49ED-8387-A2EFD069B85B}" dt="2026-10-22T12:01:38.792" v="4652" actId="478"/>
          <ac:spMkLst>
            <pc:docMk/>
            <pc:sldMk cId="2448780180" sldId="342"/>
            <ac:spMk id="10" creationId="{507887FB-63B0-88A9-BC92-98D51BA63C47}"/>
          </ac:spMkLst>
        </pc:spChg>
      </pc:sldChg>
      <pc:sldChg chg="delSp modSp add del mod">
        <pc:chgData name="Helen A Griffiths" userId="970ac652-efaf-451a-9e9c-3191bf6940a9" providerId="ADAL" clId="{4CF1AF79-41B6-49ED-8387-A2EFD069B85B}" dt="2026-10-22T12:07:44.273" v="5038" actId="47"/>
        <pc:sldMkLst>
          <pc:docMk/>
          <pc:sldMk cId="3201833077" sldId="34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F197AD-4FB2-4664-9082-DCFB6A0C5BE7}" type="datetimeFigureOut">
              <a:rPr lang="cy-GB" smtClean="0"/>
              <a:t>22/10/2026</a:t>
            </a:fld>
            <a:endParaRPr lang="cy-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516CCD8-C88A-477C-932F-B3A531EDFD37}" type="slidenum">
              <a:rPr lang="cy-GB" smtClean="0"/>
              <a:t>‹#›</a:t>
            </a:fld>
            <a:endParaRPr lang="cy-GB"/>
          </a:p>
        </p:txBody>
      </p:sp>
    </p:spTree>
    <p:extLst>
      <p:ext uri="{BB962C8B-B14F-4D97-AF65-F5344CB8AC3E}">
        <p14:creationId xmlns:p14="http://schemas.microsoft.com/office/powerpoint/2010/main" val="4065305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Could also reference:</a:t>
            </a:r>
          </a:p>
          <a:p>
            <a:pPr lvl="0" fontAlgn="t"/>
            <a:r>
              <a:rPr lang="en-GB" sz="1200" b="0" i="0" kern="1200" dirty="0">
                <a:solidFill>
                  <a:schemeClr val="tx1"/>
                </a:solidFill>
                <a:effectLst/>
                <a:latin typeface="+mn-lt"/>
                <a:ea typeface="+mn-ea"/>
                <a:cs typeface="+mn-cs"/>
              </a:rPr>
              <a:t>Cummins (2021)</a:t>
            </a:r>
          </a:p>
          <a:p>
            <a:pPr lvl="0" fontAlgn="t"/>
            <a:r>
              <a:rPr lang="en-GB" sz="1200" b="0" i="0" kern="1200" dirty="0">
                <a:solidFill>
                  <a:schemeClr val="tx1"/>
                </a:solidFill>
                <a:effectLst/>
                <a:latin typeface="+mn-lt"/>
                <a:ea typeface="+mn-ea"/>
                <a:cs typeface="+mn-cs"/>
              </a:rPr>
              <a:t>García &amp; Wei (2014)</a:t>
            </a:r>
          </a:p>
          <a:p>
            <a:pPr fontAlgn="t"/>
            <a:r>
              <a:rPr lang="en-GB" sz="1200" b="0" i="0" kern="1200" dirty="0">
                <a:solidFill>
                  <a:schemeClr val="tx1"/>
                </a:solidFill>
                <a:effectLst/>
                <a:latin typeface="+mn-lt"/>
                <a:ea typeface="+mn-ea"/>
                <a:cs typeface="+mn-cs"/>
              </a:rPr>
              <a:t>and discuss how language is linked to identity, participation and inclusion</a:t>
            </a:r>
          </a:p>
          <a:p>
            <a:endParaRPr lang="en-GB" dirty="0"/>
          </a:p>
        </p:txBody>
      </p:sp>
      <p:sp>
        <p:nvSpPr>
          <p:cNvPr id="4" name="Slide Number Placeholder 3"/>
          <p:cNvSpPr>
            <a:spLocks noGrp="1"/>
          </p:cNvSpPr>
          <p:nvPr>
            <p:ph type="sldNum" sz="quarter" idx="5"/>
          </p:nvPr>
        </p:nvSpPr>
        <p:spPr/>
        <p:txBody>
          <a:bodyPr/>
          <a:lstStyle/>
          <a:p>
            <a:fld id="{0516CCD8-C88A-477C-932F-B3A531EDFD37}" type="slidenum">
              <a:rPr lang="cy-GB" smtClean="0"/>
              <a:t>7</a:t>
            </a:fld>
            <a:endParaRPr lang="cy-GB"/>
          </a:p>
        </p:txBody>
      </p:sp>
    </p:spTree>
    <p:extLst>
      <p:ext uri="{BB962C8B-B14F-4D97-AF65-F5344CB8AC3E}">
        <p14:creationId xmlns:p14="http://schemas.microsoft.com/office/powerpoint/2010/main" val="3124391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Useful sources Cummins (2021), Bialystok (2018), Baker and Wright (2021)</a:t>
            </a:r>
          </a:p>
          <a:p>
            <a:r>
              <a:rPr lang="en-GB" dirty="0"/>
              <a:t>Welsh Language Commissioner website</a:t>
            </a:r>
          </a:p>
        </p:txBody>
      </p:sp>
      <p:sp>
        <p:nvSpPr>
          <p:cNvPr id="4" name="Slide Number Placeholder 3"/>
          <p:cNvSpPr>
            <a:spLocks noGrp="1"/>
          </p:cNvSpPr>
          <p:nvPr>
            <p:ph type="sldNum" sz="quarter" idx="5"/>
          </p:nvPr>
        </p:nvSpPr>
        <p:spPr/>
        <p:txBody>
          <a:bodyPr/>
          <a:lstStyle/>
          <a:p>
            <a:fld id="{0516CCD8-C88A-477C-932F-B3A531EDFD37}" type="slidenum">
              <a:rPr lang="cy-GB" smtClean="0"/>
              <a:t>14</a:t>
            </a:fld>
            <a:endParaRPr lang="cy-GB"/>
          </a:p>
        </p:txBody>
      </p:sp>
    </p:spTree>
    <p:extLst>
      <p:ext uri="{BB962C8B-B14F-4D97-AF65-F5344CB8AC3E}">
        <p14:creationId xmlns:p14="http://schemas.microsoft.com/office/powerpoint/2010/main" val="2066889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need to go through each slide if not needed – but included for information</a:t>
            </a:r>
          </a:p>
        </p:txBody>
      </p:sp>
      <p:sp>
        <p:nvSpPr>
          <p:cNvPr id="4" name="Slide Number Placeholder 3"/>
          <p:cNvSpPr>
            <a:spLocks noGrp="1"/>
          </p:cNvSpPr>
          <p:nvPr>
            <p:ph type="sldNum" sz="quarter" idx="5"/>
          </p:nvPr>
        </p:nvSpPr>
        <p:spPr/>
        <p:txBody>
          <a:bodyPr/>
          <a:lstStyle/>
          <a:p>
            <a:fld id="{0516CCD8-C88A-477C-932F-B3A531EDFD37}" type="slidenum">
              <a:rPr lang="cy-GB" smtClean="0"/>
              <a:t>18</a:t>
            </a:fld>
            <a:endParaRPr lang="cy-GB"/>
          </a:p>
        </p:txBody>
      </p:sp>
    </p:spTree>
    <p:extLst>
      <p:ext uri="{BB962C8B-B14F-4D97-AF65-F5344CB8AC3E}">
        <p14:creationId xmlns:p14="http://schemas.microsoft.com/office/powerpoint/2010/main" val="1807887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70740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64957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34039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97399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67741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E9C29-D9A7-26DE-7198-4E1C1D05F541}"/>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FD61D23-C4A4-F3BA-C8DB-354032F7ADD0}"/>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63FBF8-C0AB-1E3F-CC6E-1196DCBF240A}"/>
              </a:ext>
            </a:extLst>
          </p:cNvPr>
          <p:cNvSpPr>
            <a:spLocks noGrp="1"/>
          </p:cNvSpPr>
          <p:nvPr>
            <p:ph type="dt" sz="half" idx="10"/>
          </p:nvPr>
        </p:nvSpPr>
        <p:spPr/>
        <p:txBody>
          <a:bodyPr/>
          <a:lstStyle/>
          <a:p>
            <a:fld id="{B96C9DE4-D626-4E5D-B845-321363D34DC8}" type="datetimeFigureOut">
              <a:rPr lang="en-GB" smtClean="0"/>
              <a:t>22/10/2026</a:t>
            </a:fld>
            <a:endParaRPr lang="en-GB"/>
          </a:p>
        </p:txBody>
      </p:sp>
      <p:sp>
        <p:nvSpPr>
          <p:cNvPr id="5" name="Footer Placeholder 4">
            <a:extLst>
              <a:ext uri="{FF2B5EF4-FFF2-40B4-BE49-F238E27FC236}">
                <a16:creationId xmlns:a16="http://schemas.microsoft.com/office/drawing/2014/main" id="{37D7E531-D389-A459-171D-A9DACBD3A4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CCCD33-2FA9-4FC1-2ACA-C073F5D2FAC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3649023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165C-D4FA-0814-6586-BF67471F0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A7B0EE-4B2B-C33B-B5DB-CAC2EDA1802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1A1655-E25A-EE1B-84DA-63E4ADE9713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83F815-1FFB-E536-4155-A9936137833C}"/>
              </a:ext>
            </a:extLst>
          </p:cNvPr>
          <p:cNvSpPr>
            <a:spLocks noGrp="1"/>
          </p:cNvSpPr>
          <p:nvPr>
            <p:ph type="dt" sz="half" idx="10"/>
          </p:nvPr>
        </p:nvSpPr>
        <p:spPr/>
        <p:txBody>
          <a:bodyPr/>
          <a:lstStyle/>
          <a:p>
            <a:fld id="{B96C9DE4-D626-4E5D-B845-321363D34DC8}" type="datetimeFigureOut">
              <a:rPr lang="en-GB" smtClean="0"/>
              <a:t>22/10/2026</a:t>
            </a:fld>
            <a:endParaRPr lang="en-GB"/>
          </a:p>
        </p:txBody>
      </p:sp>
      <p:sp>
        <p:nvSpPr>
          <p:cNvPr id="6" name="Footer Placeholder 5">
            <a:extLst>
              <a:ext uri="{FF2B5EF4-FFF2-40B4-BE49-F238E27FC236}">
                <a16:creationId xmlns:a16="http://schemas.microsoft.com/office/drawing/2014/main" id="{F34C9101-2416-9974-6F0D-4F785BB145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D88AA-86BA-5EB9-F7D0-B07364D8CCF0}"/>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574304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ED4D6-6C33-CBCD-EEB6-267EEB4E7B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E79BFF-9540-7ADD-3B3A-C254F0B09B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0E3871-E4C1-1320-5B65-29574487D97E}"/>
              </a:ext>
            </a:extLst>
          </p:cNvPr>
          <p:cNvSpPr>
            <a:spLocks noGrp="1"/>
          </p:cNvSpPr>
          <p:nvPr>
            <p:ph type="dt" sz="half" idx="10"/>
          </p:nvPr>
        </p:nvSpPr>
        <p:spPr/>
        <p:txBody>
          <a:bodyPr/>
          <a:lstStyle/>
          <a:p>
            <a:fld id="{B96C9DE4-D626-4E5D-B845-321363D34DC8}" type="datetimeFigureOut">
              <a:rPr lang="en-GB" smtClean="0"/>
              <a:t>22/10/2026</a:t>
            </a:fld>
            <a:endParaRPr lang="en-GB"/>
          </a:p>
        </p:txBody>
      </p:sp>
      <p:sp>
        <p:nvSpPr>
          <p:cNvPr id="5" name="Footer Placeholder 4">
            <a:extLst>
              <a:ext uri="{FF2B5EF4-FFF2-40B4-BE49-F238E27FC236}">
                <a16:creationId xmlns:a16="http://schemas.microsoft.com/office/drawing/2014/main" id="{386B2059-ADC5-19F2-DAFA-4EE7A7579F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20AC9-82A4-ECB5-7B1A-6F947B522974}"/>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247574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6821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22/10/2026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734292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165C-D4FA-0814-6586-BF67471F0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A7B0EE-4B2B-C33B-B5DB-CAC2EDA1802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1A1655-E25A-EE1B-84DA-63E4ADE9713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83F815-1FFB-E536-4155-A9936137833C}"/>
              </a:ext>
            </a:extLst>
          </p:cNvPr>
          <p:cNvSpPr>
            <a:spLocks noGrp="1"/>
          </p:cNvSpPr>
          <p:nvPr>
            <p:ph type="dt" sz="half" idx="10"/>
          </p:nvPr>
        </p:nvSpPr>
        <p:spPr/>
        <p:txBody>
          <a:bodyPr/>
          <a:lstStyle/>
          <a:p>
            <a:fld id="{B96C9DE4-D626-4E5D-B845-321363D34DC8}" type="datetimeFigureOut">
              <a:rPr lang="en-GB" smtClean="0"/>
              <a:t>22/10/2026</a:t>
            </a:fld>
            <a:endParaRPr lang="en-GB"/>
          </a:p>
        </p:txBody>
      </p:sp>
      <p:sp>
        <p:nvSpPr>
          <p:cNvPr id="6" name="Footer Placeholder 5">
            <a:extLst>
              <a:ext uri="{FF2B5EF4-FFF2-40B4-BE49-F238E27FC236}">
                <a16:creationId xmlns:a16="http://schemas.microsoft.com/office/drawing/2014/main" id="{F34C9101-2416-9974-6F0D-4F785BB145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D88AA-86BA-5EB9-F7D0-B07364D8CCF0}"/>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21450127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ED4D6-6C33-CBCD-EEB6-267EEB4E7B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E79BFF-9540-7ADD-3B3A-C254F0B09B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0E3871-E4C1-1320-5B65-29574487D97E}"/>
              </a:ext>
            </a:extLst>
          </p:cNvPr>
          <p:cNvSpPr>
            <a:spLocks noGrp="1"/>
          </p:cNvSpPr>
          <p:nvPr>
            <p:ph type="dt" sz="half" idx="10"/>
          </p:nvPr>
        </p:nvSpPr>
        <p:spPr/>
        <p:txBody>
          <a:bodyPr/>
          <a:lstStyle/>
          <a:p>
            <a:fld id="{B96C9DE4-D626-4E5D-B845-321363D34DC8}" type="datetimeFigureOut">
              <a:rPr lang="en-GB" smtClean="0"/>
              <a:t>22/10/2026</a:t>
            </a:fld>
            <a:endParaRPr lang="en-GB"/>
          </a:p>
        </p:txBody>
      </p:sp>
      <p:sp>
        <p:nvSpPr>
          <p:cNvPr id="5" name="Footer Placeholder 4">
            <a:extLst>
              <a:ext uri="{FF2B5EF4-FFF2-40B4-BE49-F238E27FC236}">
                <a16:creationId xmlns:a16="http://schemas.microsoft.com/office/drawing/2014/main" id="{386B2059-ADC5-19F2-DAFA-4EE7A7579F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20AC9-82A4-ECB5-7B1A-6F947B522974}"/>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154764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065972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393149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7267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592109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463496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530521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977259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22/10/2026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0529974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165C-D4FA-0814-6586-BF67471F0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A7B0EE-4B2B-C33B-B5DB-CAC2EDA1802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1A1655-E25A-EE1B-84DA-63E4ADE9713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83F815-1FFB-E536-4155-A9936137833C}"/>
              </a:ext>
            </a:extLst>
          </p:cNvPr>
          <p:cNvSpPr>
            <a:spLocks noGrp="1"/>
          </p:cNvSpPr>
          <p:nvPr>
            <p:ph type="dt" sz="half" idx="10"/>
          </p:nvPr>
        </p:nvSpPr>
        <p:spPr/>
        <p:txBody>
          <a:bodyPr/>
          <a:lstStyle/>
          <a:p>
            <a:fld id="{B96C9DE4-D626-4E5D-B845-321363D34DC8}" type="datetimeFigureOut">
              <a:rPr lang="en-GB" smtClean="0"/>
              <a:t>22/10/2026</a:t>
            </a:fld>
            <a:endParaRPr lang="en-GB"/>
          </a:p>
        </p:txBody>
      </p:sp>
      <p:sp>
        <p:nvSpPr>
          <p:cNvPr id="6" name="Footer Placeholder 5">
            <a:extLst>
              <a:ext uri="{FF2B5EF4-FFF2-40B4-BE49-F238E27FC236}">
                <a16:creationId xmlns:a16="http://schemas.microsoft.com/office/drawing/2014/main" id="{F34C9101-2416-9974-6F0D-4F785BB145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D88AA-86BA-5EB9-F7D0-B07364D8CCF0}"/>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0797878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937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08966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165C-D4FA-0814-6586-BF67471F0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A7B0EE-4B2B-C33B-B5DB-CAC2EDA1802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1A1655-E25A-EE1B-84DA-63E4ADE9713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83F815-1FFB-E536-4155-A9936137833C}"/>
              </a:ext>
            </a:extLst>
          </p:cNvPr>
          <p:cNvSpPr>
            <a:spLocks noGrp="1"/>
          </p:cNvSpPr>
          <p:nvPr>
            <p:ph type="dt" sz="half" idx="10"/>
          </p:nvPr>
        </p:nvSpPr>
        <p:spPr/>
        <p:txBody>
          <a:bodyPr/>
          <a:lstStyle/>
          <a:p>
            <a:fld id="{B96C9DE4-D626-4E5D-B845-321363D34DC8}" type="datetimeFigureOut">
              <a:rPr lang="en-GB" smtClean="0"/>
              <a:t>22/10/2026</a:t>
            </a:fld>
            <a:endParaRPr lang="en-GB"/>
          </a:p>
        </p:txBody>
      </p:sp>
      <p:sp>
        <p:nvSpPr>
          <p:cNvPr id="6" name="Footer Placeholder 5">
            <a:extLst>
              <a:ext uri="{FF2B5EF4-FFF2-40B4-BE49-F238E27FC236}">
                <a16:creationId xmlns:a16="http://schemas.microsoft.com/office/drawing/2014/main" id="{F34C9101-2416-9974-6F0D-4F785BB145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D88AA-86BA-5EB9-F7D0-B07364D8CCF0}"/>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980704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ED4D6-6C33-CBCD-EEB6-267EEB4E7B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E79BFF-9540-7ADD-3B3A-C254F0B09B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0E3871-E4C1-1320-5B65-29574487D97E}"/>
              </a:ext>
            </a:extLst>
          </p:cNvPr>
          <p:cNvSpPr>
            <a:spLocks noGrp="1"/>
          </p:cNvSpPr>
          <p:nvPr>
            <p:ph type="dt" sz="half" idx="10"/>
          </p:nvPr>
        </p:nvSpPr>
        <p:spPr/>
        <p:txBody>
          <a:bodyPr/>
          <a:lstStyle/>
          <a:p>
            <a:fld id="{B96C9DE4-D626-4E5D-B845-321363D34DC8}" type="datetimeFigureOut">
              <a:rPr lang="en-GB" smtClean="0"/>
              <a:t>22/10/2026</a:t>
            </a:fld>
            <a:endParaRPr lang="en-GB"/>
          </a:p>
        </p:txBody>
      </p:sp>
      <p:sp>
        <p:nvSpPr>
          <p:cNvPr id="5" name="Footer Placeholder 4">
            <a:extLst>
              <a:ext uri="{FF2B5EF4-FFF2-40B4-BE49-F238E27FC236}">
                <a16:creationId xmlns:a16="http://schemas.microsoft.com/office/drawing/2014/main" id="{386B2059-ADC5-19F2-DAFA-4EE7A7579F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20AC9-82A4-ECB5-7B1A-6F947B522974}"/>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2988534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646719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191190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341748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22/10/2026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107994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165C-D4FA-0814-6586-BF67471F0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A7B0EE-4B2B-C33B-B5DB-CAC2EDA1802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1A1655-E25A-EE1B-84DA-63E4ADE9713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83F815-1FFB-E536-4155-A9936137833C}"/>
              </a:ext>
            </a:extLst>
          </p:cNvPr>
          <p:cNvSpPr>
            <a:spLocks noGrp="1"/>
          </p:cNvSpPr>
          <p:nvPr>
            <p:ph type="dt" sz="half" idx="10"/>
          </p:nvPr>
        </p:nvSpPr>
        <p:spPr/>
        <p:txBody>
          <a:bodyPr/>
          <a:lstStyle/>
          <a:p>
            <a:fld id="{B96C9DE4-D626-4E5D-B845-321363D34DC8}" type="datetimeFigureOut">
              <a:rPr lang="en-GB" smtClean="0"/>
              <a:t>22/10/2026</a:t>
            </a:fld>
            <a:endParaRPr lang="en-GB"/>
          </a:p>
        </p:txBody>
      </p:sp>
      <p:sp>
        <p:nvSpPr>
          <p:cNvPr id="6" name="Footer Placeholder 5">
            <a:extLst>
              <a:ext uri="{FF2B5EF4-FFF2-40B4-BE49-F238E27FC236}">
                <a16:creationId xmlns:a16="http://schemas.microsoft.com/office/drawing/2014/main" id="{F34C9101-2416-9974-6F0D-4F785BB145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D88AA-86BA-5EB9-F7D0-B07364D8CCF0}"/>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20680686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ED4D6-6C33-CBCD-EEB6-267EEB4E7B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E79BFF-9540-7ADD-3B3A-C254F0B09B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0E3871-E4C1-1320-5B65-29574487D97E}"/>
              </a:ext>
            </a:extLst>
          </p:cNvPr>
          <p:cNvSpPr>
            <a:spLocks noGrp="1"/>
          </p:cNvSpPr>
          <p:nvPr>
            <p:ph type="dt" sz="half" idx="10"/>
          </p:nvPr>
        </p:nvSpPr>
        <p:spPr/>
        <p:txBody>
          <a:bodyPr/>
          <a:lstStyle/>
          <a:p>
            <a:fld id="{B96C9DE4-D626-4E5D-B845-321363D34DC8}" type="datetimeFigureOut">
              <a:rPr lang="en-GB" smtClean="0"/>
              <a:t>22/10/2026</a:t>
            </a:fld>
            <a:endParaRPr lang="en-GB"/>
          </a:p>
        </p:txBody>
      </p:sp>
      <p:sp>
        <p:nvSpPr>
          <p:cNvPr id="5" name="Footer Placeholder 4">
            <a:extLst>
              <a:ext uri="{FF2B5EF4-FFF2-40B4-BE49-F238E27FC236}">
                <a16:creationId xmlns:a16="http://schemas.microsoft.com/office/drawing/2014/main" id="{386B2059-ADC5-19F2-DAFA-4EE7A7579F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20AC9-82A4-ECB5-7B1A-6F947B522974}"/>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469414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theme" Target="../theme/theme2.xml"/><Relationship Id="rId4"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image" Target="../media/image7.png"/><Relationship Id="rId5" Type="http://schemas.openxmlformats.org/officeDocument/2006/relationships/slideLayout" Target="../slideLayouts/slideLayout17.xml"/><Relationship Id="rId10" Type="http://schemas.openxmlformats.org/officeDocument/2006/relationships/theme" Target="../theme/theme3.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25.xml"/></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28.xml"/><Relationship Id="rId7" Type="http://schemas.openxmlformats.org/officeDocument/2006/relationships/theme" Target="../theme/theme5.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570378204"/>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9A1C846-AB29-4590-A849-EE7631694EDB}" type="datetimeFigureOut">
              <a:rPr lang="en-GB" smtClean="0"/>
              <a:t>22/10/2026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800026647"/>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94" r:id="rId3"/>
    <p:sldLayoutId id="2147483795"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4205485755"/>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800" r:id="rId8"/>
    <p:sldLayoutId id="2147483801" r:id="rId9"/>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65367946"/>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97" r:id="rId3"/>
    <p:sldLayoutId id="2147483798"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8"/>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3193519056"/>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803" r:id="rId4"/>
    <p:sldLayoutId id="2147483804" r:id="rId5"/>
    <p:sldLayoutId id="2147483805"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hyperlink" Target="https://www.ons.gov.uk/" TargetMode="External"/><Relationship Id="rId1" Type="http://schemas.openxmlformats.org/officeDocument/2006/relationships/slideLayout" Target="../slideLayouts/slideLayout24.xml"/><Relationship Id="rId4" Type="http://schemas.openxmlformats.org/officeDocument/2006/relationships/hyperlink" Target="https://clipart-library.com/thinking-about-cliparts.html"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hyperlink" Target="https://mentrauiaith.cymru/en/"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hyperlink" Target="https://www.welshlanguagecommissioner.wales/regulation/welsh-language-standards" TargetMode="External"/><Relationship Id="rId2" Type="http://schemas.openxmlformats.org/officeDocument/2006/relationships/hyperlink" Target="https://www.comisiynyddygymraeg.cymru/rheoleiddio/safonaur-gymraeg" TargetMode="External"/><Relationship Id="rId1" Type="http://schemas.openxmlformats.org/officeDocument/2006/relationships/slideLayout" Target="../slideLayouts/slideLayout24.xm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pu59RL-msBQ" TargetMode="Externa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hyperlink" Target="https://mentrauiaith.cymru/en/" TargetMode="External"/><Relationship Id="rId2" Type="http://schemas.openxmlformats.org/officeDocument/2006/relationships/hyperlink" Target="https://www.ons.gov.uk/census" TargetMode="Externa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8368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A1B0D-0F39-4F2D-A474-D5868A39E3AE}"/>
              </a:ext>
            </a:extLst>
          </p:cNvPr>
          <p:cNvSpPr>
            <a:spLocks noGrp="1"/>
          </p:cNvSpPr>
          <p:nvPr>
            <p:ph type="ctrTitle"/>
          </p:nvPr>
        </p:nvSpPr>
        <p:spPr>
          <a:xfrm>
            <a:off x="4038600" y="1122363"/>
            <a:ext cx="3962400" cy="1087437"/>
          </a:xfrm>
        </p:spPr>
        <p:txBody>
          <a:bodyPr>
            <a:normAutofit/>
          </a:bodyPr>
          <a:lstStyle/>
          <a:p>
            <a:r>
              <a:rPr lang="en-GB" sz="4000" dirty="0"/>
              <a:t>ECIE5016/C</a:t>
            </a:r>
          </a:p>
        </p:txBody>
      </p:sp>
      <p:sp>
        <p:nvSpPr>
          <p:cNvPr id="3" name="Subtitle 2">
            <a:extLst>
              <a:ext uri="{FF2B5EF4-FFF2-40B4-BE49-F238E27FC236}">
                <a16:creationId xmlns:a16="http://schemas.microsoft.com/office/drawing/2014/main" id="{FF6AE1A1-93AE-6573-EAB3-E6E9F8ABF545}"/>
              </a:ext>
            </a:extLst>
          </p:cNvPr>
          <p:cNvSpPr>
            <a:spLocks noGrp="1"/>
          </p:cNvSpPr>
          <p:nvPr>
            <p:ph type="subTitle" idx="1"/>
          </p:nvPr>
        </p:nvSpPr>
        <p:spPr>
          <a:xfrm>
            <a:off x="2590800" y="2819400"/>
            <a:ext cx="6858000" cy="3581400"/>
          </a:xfrm>
        </p:spPr>
        <p:txBody>
          <a:bodyPr>
            <a:normAutofit/>
          </a:bodyPr>
          <a:lstStyle/>
          <a:p>
            <a:pPr marL="0" indent="0" algn="ctr">
              <a:buNone/>
            </a:pPr>
            <a:endParaRPr lang="en-GB" sz="1600" b="1" dirty="0">
              <a:latin typeface="Arial" panose="020B0604020202020204" pitchFamily="34" charset="0"/>
              <a:cs typeface="Arial" panose="020B0604020202020204" pitchFamily="34" charset="0"/>
            </a:endParaRPr>
          </a:p>
          <a:p>
            <a:pPr marL="0" indent="0" algn="ctr">
              <a:buNone/>
            </a:pPr>
            <a:endParaRPr lang="en-GB" sz="6500" dirty="0">
              <a:solidFill>
                <a:schemeClr val="accent1"/>
              </a:solidFill>
              <a:latin typeface="Arial" panose="020B0604020202020204" pitchFamily="34" charset="0"/>
              <a:cs typeface="Arial" panose="020B0604020202020204" pitchFamily="34" charset="0"/>
            </a:endParaRPr>
          </a:p>
          <a:p>
            <a:pPr marL="0" indent="0" algn="ctr">
              <a:buNone/>
            </a:pPr>
            <a:r>
              <a:rPr lang="en-GB" sz="3200" dirty="0">
                <a:latin typeface="Arial" panose="020B0604020202020204" pitchFamily="34" charset="0"/>
                <a:cs typeface="Arial" panose="020B0604020202020204" pitchFamily="34" charset="0"/>
              </a:rPr>
              <a:t>Sesiwn 4</a:t>
            </a:r>
          </a:p>
          <a:p>
            <a:pPr marL="0" indent="0" algn="ctr">
              <a:buNone/>
            </a:pPr>
            <a:r>
              <a:rPr lang="en-GB" sz="3200" dirty="0">
                <a:solidFill>
                  <a:schemeClr val="accent1"/>
                </a:solidFill>
                <a:latin typeface="Arial" panose="020B0604020202020204" pitchFamily="34" charset="0"/>
                <a:cs typeface="Arial" panose="020B0604020202020204" pitchFamily="34" charset="0"/>
              </a:rPr>
              <a:t>Session 4</a:t>
            </a:r>
          </a:p>
          <a:p>
            <a:endParaRPr lang="en-GB" dirty="0"/>
          </a:p>
        </p:txBody>
      </p:sp>
    </p:spTree>
    <p:extLst>
      <p:ext uri="{BB962C8B-B14F-4D97-AF65-F5344CB8AC3E}">
        <p14:creationId xmlns:p14="http://schemas.microsoft.com/office/powerpoint/2010/main" val="2556753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 </a:t>
            </a:r>
            <a:r>
              <a:rPr lang="en-GB" dirty="0">
                <a:solidFill>
                  <a:schemeClr val="accent1"/>
                </a:solidFill>
                <a:latin typeface="Arial" panose="020B0604020202020204" pitchFamily="34" charset="0"/>
                <a:cs typeface="Arial" panose="020B0604020202020204" pitchFamily="34" charset="0"/>
              </a:rPr>
              <a:t>Content</a:t>
            </a:r>
            <a:endParaRPr lang="cy-GB" dirty="0">
              <a:solidFill>
                <a:schemeClr val="accent1"/>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txBody>
          <a:bodyPr>
            <a:normAutofit/>
          </a:bodyPr>
          <a:lstStyle/>
          <a:p>
            <a:r>
              <a:rPr lang="en-GB" sz="2000" dirty="0" err="1">
                <a:latin typeface="Arial" panose="020B0604020202020204" pitchFamily="34" charset="0"/>
                <a:cs typeface="Arial" panose="020B0604020202020204" pitchFamily="34" charset="0"/>
              </a:rPr>
              <a:t>Dwyieithrwydd</a:t>
            </a:r>
            <a:r>
              <a:rPr lang="en-GB" sz="2000" dirty="0">
                <a:latin typeface="Arial" panose="020B0604020202020204" pitchFamily="34" charset="0"/>
                <a:cs typeface="Arial" panose="020B0604020202020204" pitchFamily="34" charset="0"/>
              </a:rPr>
              <a:t>-</a:t>
            </a:r>
          </a:p>
          <a:p>
            <a:r>
              <a:rPr lang="en-GB" sz="2000" dirty="0" err="1">
                <a:latin typeface="Arial" panose="020B0604020202020204" pitchFamily="34" charset="0"/>
                <a:cs typeface="Arial" panose="020B0604020202020204" pitchFamily="34" charset="0"/>
              </a:rPr>
              <a:t>Agweddau</a:t>
            </a:r>
            <a:r>
              <a:rPr lang="en-GB" sz="2000" dirty="0">
                <a:latin typeface="Arial" panose="020B0604020202020204" pitchFamily="34" charset="0"/>
                <a:cs typeface="Arial" panose="020B0604020202020204" pitchFamily="34" charset="0"/>
              </a:rPr>
              <a:t> </a:t>
            </a:r>
          </a:p>
          <a:p>
            <a:r>
              <a:rPr lang="en-GB" sz="2000" dirty="0" err="1">
                <a:latin typeface="Arial" panose="020B0604020202020204" pitchFamily="34" charset="0"/>
                <a:cs typeface="Arial" panose="020B0604020202020204" pitchFamily="34" charset="0"/>
              </a:rPr>
              <a:t>Pwysigrwydd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dwyieithrwydd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gyfer </a:t>
            </a:r>
            <a:r>
              <a:rPr lang="en-GB" sz="2000" dirty="0" err="1">
                <a:latin typeface="Arial" panose="020B0604020202020204" pitchFamily="34" charset="0"/>
                <a:cs typeface="Arial" panose="020B0604020202020204" pitchFamily="34" charset="0"/>
              </a:rPr>
              <a:t>cymunedau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cynaliadwy</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Ystyriwch</a:t>
            </a:r>
            <a:r>
              <a:rPr lang="en-GB" sz="2000" dirty="0">
                <a:latin typeface="Arial" panose="020B0604020202020204" pitchFamily="34" charset="0"/>
                <a:cs typeface="Arial" panose="020B0604020202020204" pitchFamily="34" charset="0"/>
              </a:rPr>
              <a:t>: Sut </a:t>
            </a:r>
            <a:r>
              <a:rPr lang="en-GB" sz="2000" dirty="0" err="1">
                <a:latin typeface="Arial" panose="020B0604020202020204" pitchFamily="34" charset="0"/>
                <a:cs typeface="Arial" panose="020B0604020202020204" pitchFamily="34" charset="0"/>
              </a:rPr>
              <a:t>mae</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agweddau</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phwer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dylanwadu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ddyfodol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cymunedau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dwyieithog</a:t>
            </a:r>
            <a:r>
              <a:rPr lang="en-GB" sz="2000" dirty="0">
                <a:latin typeface="Arial" panose="020B0604020202020204" pitchFamily="34" charset="0"/>
                <a:cs typeface="Arial" panose="020B0604020202020204" pitchFamily="34" charset="0"/>
              </a:rPr>
              <a:t>?</a:t>
            </a:r>
          </a:p>
        </p:txBody>
      </p:sp>
      <p:sp>
        <p:nvSpPr>
          <p:cNvPr id="6" name="Content Placeholder 5"/>
          <p:cNvSpPr>
            <a:spLocks noGrp="1"/>
          </p:cNvSpPr>
          <p:nvPr>
            <p:ph sz="half" idx="2"/>
          </p:nvPr>
        </p:nvSpPr>
        <p:spPr/>
        <p:txBody>
          <a:bodyPr>
            <a:normAutofit/>
          </a:bodyPr>
          <a:lstStyle/>
          <a:p>
            <a:r>
              <a:rPr lang="en-GB" sz="2000" dirty="0">
                <a:solidFill>
                  <a:schemeClr val="accent1"/>
                </a:solidFill>
                <a:latin typeface="Arial" panose="020B0604020202020204" pitchFamily="34" charset="0"/>
                <a:cs typeface="Arial" panose="020B0604020202020204" pitchFamily="34" charset="0"/>
              </a:rPr>
              <a:t>Bilingualism</a:t>
            </a:r>
          </a:p>
          <a:p>
            <a:r>
              <a:rPr lang="en-GB" sz="2000" dirty="0">
                <a:solidFill>
                  <a:schemeClr val="accent1"/>
                </a:solidFill>
                <a:latin typeface="Arial" panose="020B0604020202020204" pitchFamily="34" charset="0"/>
                <a:cs typeface="Arial" panose="020B0604020202020204" pitchFamily="34" charset="0"/>
              </a:rPr>
              <a:t>Attitudes</a:t>
            </a:r>
          </a:p>
          <a:p>
            <a:r>
              <a:rPr lang="en-GB" sz="2000" dirty="0">
                <a:solidFill>
                  <a:schemeClr val="accent1"/>
                </a:solidFill>
                <a:latin typeface="Arial" panose="020B0604020202020204" pitchFamily="34" charset="0"/>
                <a:cs typeface="Arial" panose="020B0604020202020204" pitchFamily="34" charset="0"/>
              </a:rPr>
              <a:t>The importance of bilingualism for sustainable communities</a:t>
            </a:r>
          </a:p>
          <a:p>
            <a:endParaRPr lang="en-GB" sz="2000" dirty="0">
              <a:solidFill>
                <a:schemeClr val="accent1"/>
              </a:solidFill>
              <a:latin typeface="Arial" panose="020B0604020202020204" pitchFamily="34" charset="0"/>
              <a:cs typeface="Arial" panose="020B0604020202020204" pitchFamily="34" charset="0"/>
            </a:endParaRPr>
          </a:p>
          <a:p>
            <a:r>
              <a:rPr lang="en-GB" sz="2000" dirty="0">
                <a:solidFill>
                  <a:schemeClr val="accent1"/>
                </a:solidFill>
                <a:latin typeface="Arial" panose="020B0604020202020204" pitchFamily="34" charset="0"/>
                <a:cs typeface="Arial" panose="020B0604020202020204" pitchFamily="34" charset="0"/>
              </a:rPr>
              <a:t>Consider: How do attitudes and power influence the future of bilingual communities?</a:t>
            </a:r>
          </a:p>
        </p:txBody>
      </p:sp>
    </p:spTree>
    <p:extLst>
      <p:ext uri="{BB962C8B-B14F-4D97-AF65-F5344CB8AC3E}">
        <p14:creationId xmlns:p14="http://schemas.microsoft.com/office/powerpoint/2010/main" val="4054088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a:latin typeface="Arial" panose="020B0604020202020204" pitchFamily="34" charset="0"/>
                <a:cs typeface="Arial" panose="020B0604020202020204" pitchFamily="34" charset="0"/>
              </a:rPr>
              <a:t>Iaith a </a:t>
            </a:r>
            <a:r>
              <a:rPr lang="en-GB" sz="3200" dirty="0" err="1">
                <a:latin typeface="Arial" panose="020B0604020202020204" pitchFamily="34" charset="0"/>
                <a:cs typeface="Arial" panose="020B0604020202020204" pitchFamily="34" charset="0"/>
              </a:rPr>
              <a:t>Phŵer</a:t>
            </a:r>
            <a:br>
              <a:rPr lang="en-GB" sz="3200" dirty="0">
                <a:solidFill>
                  <a:schemeClr val="accent2">
                    <a:lumMod val="60000"/>
                    <a:lumOff val="40000"/>
                  </a:schemeClr>
                </a:solidFill>
                <a:latin typeface="Arial" panose="020B0604020202020204" pitchFamily="34" charset="0"/>
                <a:cs typeface="Arial" panose="020B0604020202020204" pitchFamily="34" charset="0"/>
              </a:rPr>
            </a:br>
            <a:r>
              <a:rPr lang="en-GB" sz="3200" dirty="0">
                <a:solidFill>
                  <a:schemeClr val="accent1"/>
                </a:solidFill>
                <a:latin typeface="Arial" panose="020B0604020202020204" pitchFamily="34" charset="0"/>
                <a:cs typeface="Arial" panose="020B0604020202020204" pitchFamily="34" charset="0"/>
              </a:rPr>
              <a:t>Language and Power</a:t>
            </a:r>
            <a:endParaRPr lang="cy-GB" sz="32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1691640"/>
            <a:ext cx="4038600" cy="4663285"/>
          </a:xfrm>
        </p:spPr>
        <p:txBody>
          <a:bodyPr>
            <a:noAutofit/>
          </a:bodyPr>
          <a:lstStyle/>
          <a:p>
            <a:endParaRPr lang="en-GB"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Mae </a:t>
            </a:r>
            <a:r>
              <a:rPr lang="en-GB" sz="1600" dirty="0" err="1">
                <a:latin typeface="Arial" panose="020B0604020202020204" pitchFamily="34" charset="0"/>
                <a:cs typeface="Arial" panose="020B0604020202020204" pitchFamily="34" charset="0"/>
              </a:rPr>
              <a:t>iaith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system o </a:t>
            </a:r>
            <a:r>
              <a:rPr lang="en-GB" sz="1600" dirty="0" err="1">
                <a:latin typeface="Arial" panose="020B0604020202020204" pitchFamily="34" charset="0"/>
                <a:cs typeface="Arial" panose="020B0604020202020204" pitchFamily="34" charset="0"/>
              </a:rPr>
              <a:t>gyfathrebu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hefyd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arf</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pwer</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Jargon – </a:t>
            </a:r>
            <a:r>
              <a:rPr lang="en-GB" sz="1600" dirty="0" err="1">
                <a:latin typeface="Arial" panose="020B0604020202020204" pitchFamily="34" charset="0"/>
                <a:cs typeface="Arial" panose="020B0604020202020204" pitchFamily="34" charset="0"/>
              </a:rPr>
              <a:t>medru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gelyniaethu</a:t>
            </a:r>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Stereoteipio</a:t>
            </a:r>
            <a:r>
              <a:rPr lang="en-GB" sz="1600" dirty="0">
                <a:latin typeface="Arial" panose="020B0604020202020204" pitchFamily="34" charset="0"/>
                <a:cs typeface="Arial" panose="020B0604020202020204" pitchFamily="34" charset="0"/>
              </a:rPr>
              <a:t> – </a:t>
            </a:r>
            <a:r>
              <a:rPr lang="en-GB" sz="1600" dirty="0" err="1">
                <a:latin typeface="Arial" panose="020B0604020202020204" pitchFamily="34" charset="0"/>
                <a:cs typeface="Arial" panose="020B0604020202020204" pitchFamily="34" charset="0"/>
              </a:rPr>
              <a:t>medrid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cynnal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camwahaniaethu</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Stigma- </a:t>
            </a:r>
            <a:r>
              <a:rPr lang="en-GB" sz="1600" dirty="0" err="1">
                <a:latin typeface="Arial" panose="020B0604020202020204" pitchFamily="34" charset="0"/>
                <a:cs typeface="Arial" panose="020B0604020202020204" pitchFamily="34" charset="0"/>
              </a:rPr>
              <a:t>mae</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rhai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agweddau</a:t>
            </a:r>
            <a:r>
              <a:rPr lang="en-GB" sz="1600" dirty="0">
                <a:latin typeface="Arial" panose="020B0604020202020204" pitchFamily="34" charset="0"/>
                <a:cs typeface="Arial" panose="020B0604020202020204" pitchFamily="34" charset="0"/>
              </a:rPr>
              <a:t> o </a:t>
            </a:r>
            <a:r>
              <a:rPr lang="en-GB" sz="1600" dirty="0" err="1">
                <a:latin typeface="Arial" panose="020B0604020202020204" pitchFamily="34" charset="0"/>
                <a:cs typeface="Arial" panose="020B0604020202020204" pitchFamily="34" charset="0"/>
              </a:rPr>
              <a:t>iaith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cario</a:t>
            </a:r>
            <a:r>
              <a:rPr lang="en-GB" sz="1600" dirty="0">
                <a:latin typeface="Arial" panose="020B0604020202020204" pitchFamily="34" charset="0"/>
                <a:cs typeface="Arial" panose="020B0604020202020204" pitchFamily="34" charset="0"/>
              </a:rPr>
              <a:t> stigma</a:t>
            </a:r>
          </a:p>
          <a:p>
            <a:r>
              <a:rPr lang="en-GB" sz="1600" dirty="0" err="1">
                <a:latin typeface="Arial" panose="020B0604020202020204" pitchFamily="34" charset="0"/>
                <a:cs typeface="Arial" panose="020B0604020202020204" pitchFamily="34" charset="0"/>
              </a:rPr>
              <a:t>Allgau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rhai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mathau</a:t>
            </a:r>
            <a:r>
              <a:rPr lang="en-GB" sz="1600" dirty="0">
                <a:latin typeface="Arial" panose="020B0604020202020204" pitchFamily="34" charset="0"/>
                <a:cs typeface="Arial" panose="020B0604020202020204" pitchFamily="34" charset="0"/>
              </a:rPr>
              <a:t> o </a:t>
            </a:r>
            <a:r>
              <a:rPr lang="en-GB" sz="1600" dirty="0" err="1">
                <a:latin typeface="Arial" panose="020B0604020202020204" pitchFamily="34" charset="0"/>
                <a:cs typeface="Arial" panose="020B0604020202020204" pitchFamily="34" charset="0"/>
              </a:rPr>
              <a:t>iaith</a:t>
            </a:r>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Dadbersonoli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effaith</a:t>
            </a:r>
            <a:r>
              <a:rPr lang="en-GB" sz="1600" dirty="0">
                <a:latin typeface="Arial" panose="020B0604020202020204" pitchFamily="34" charset="0"/>
                <a:cs typeface="Arial" panose="020B0604020202020204" pitchFamily="34" charset="0"/>
              </a:rPr>
              <a:t> dad-</a:t>
            </a:r>
            <a:r>
              <a:rPr lang="en-GB" sz="1600" dirty="0" err="1">
                <a:latin typeface="Arial" panose="020B0604020202020204" pitchFamily="34" charset="0"/>
                <a:cs typeface="Arial" panose="020B0604020202020204" pitchFamily="34" charset="0"/>
              </a:rPr>
              <a:t>ddyneiddio</a:t>
            </a:r>
            <a:endParaRPr lang="cy-GB" sz="16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48200" y="1920084"/>
            <a:ext cx="4038600" cy="4785515"/>
          </a:xfrm>
        </p:spPr>
        <p:txBody>
          <a:bodyPr>
            <a:normAutofit/>
          </a:bodyPr>
          <a:lstStyle/>
          <a:p>
            <a:pPr>
              <a:lnSpc>
                <a:spcPct val="120000"/>
              </a:lnSpc>
            </a:pPr>
            <a:r>
              <a:rPr lang="en-GB" sz="1600" dirty="0">
                <a:solidFill>
                  <a:schemeClr val="accent1"/>
                </a:solidFill>
                <a:latin typeface="Arial" panose="020B0604020202020204" pitchFamily="34" charset="0"/>
                <a:cs typeface="Arial" panose="020B0604020202020204" pitchFamily="34" charset="0"/>
              </a:rPr>
              <a:t>Language is a system of communication but also a vehicle for power (</a:t>
            </a:r>
            <a:r>
              <a:rPr lang="en-GB" sz="1600" dirty="0" err="1">
                <a:solidFill>
                  <a:schemeClr val="accent1"/>
                </a:solidFill>
                <a:latin typeface="Arial" panose="020B0604020202020204" pitchFamily="34" charset="0"/>
                <a:cs typeface="Arial" panose="020B0604020202020204" pitchFamily="34" charset="0"/>
              </a:rPr>
              <a:t>Gergen</a:t>
            </a:r>
            <a:r>
              <a:rPr lang="en-GB" sz="1600" dirty="0">
                <a:solidFill>
                  <a:schemeClr val="accent1"/>
                </a:solidFill>
                <a:latin typeface="Arial" panose="020B0604020202020204" pitchFamily="34" charset="0"/>
                <a:cs typeface="Arial" panose="020B0604020202020204" pitchFamily="34" charset="0"/>
              </a:rPr>
              <a:t>, 1999 cited in Thompson 2003)</a:t>
            </a:r>
          </a:p>
          <a:p>
            <a:pPr>
              <a:lnSpc>
                <a:spcPct val="120000"/>
              </a:lnSpc>
            </a:pPr>
            <a:r>
              <a:rPr lang="en-GB" sz="1600" dirty="0">
                <a:solidFill>
                  <a:schemeClr val="accent1"/>
                </a:solidFill>
                <a:latin typeface="Arial" panose="020B0604020202020204" pitchFamily="34" charset="0"/>
                <a:cs typeface="Arial" panose="020B0604020202020204" pitchFamily="34" charset="0"/>
              </a:rPr>
              <a:t>Jargon – can be alienating</a:t>
            </a:r>
          </a:p>
          <a:p>
            <a:pPr>
              <a:lnSpc>
                <a:spcPct val="120000"/>
              </a:lnSpc>
            </a:pPr>
            <a:r>
              <a:rPr lang="en-GB" sz="1600" dirty="0">
                <a:solidFill>
                  <a:schemeClr val="accent1"/>
                </a:solidFill>
                <a:latin typeface="Arial" panose="020B0604020202020204" pitchFamily="34" charset="0"/>
                <a:cs typeface="Arial" panose="020B0604020202020204" pitchFamily="34" charset="0"/>
              </a:rPr>
              <a:t>Stereotypes- discrimination can be maintained</a:t>
            </a:r>
          </a:p>
          <a:p>
            <a:pPr>
              <a:lnSpc>
                <a:spcPct val="120000"/>
              </a:lnSpc>
            </a:pPr>
            <a:r>
              <a:rPr lang="en-GB" sz="1600" dirty="0">
                <a:solidFill>
                  <a:schemeClr val="accent1"/>
                </a:solidFill>
                <a:latin typeface="Arial" panose="020B0604020202020204" pitchFamily="34" charset="0"/>
                <a:cs typeface="Arial" panose="020B0604020202020204" pitchFamily="34" charset="0"/>
              </a:rPr>
              <a:t>Stigma- some forms of language carry stigma</a:t>
            </a:r>
          </a:p>
          <a:p>
            <a:pPr>
              <a:lnSpc>
                <a:spcPct val="120000"/>
              </a:lnSpc>
            </a:pPr>
            <a:r>
              <a:rPr lang="en-GB" sz="1600" dirty="0">
                <a:solidFill>
                  <a:schemeClr val="accent1"/>
                </a:solidFill>
                <a:latin typeface="Arial" panose="020B0604020202020204" pitchFamily="34" charset="0"/>
                <a:cs typeface="Arial" panose="020B0604020202020204" pitchFamily="34" charset="0"/>
              </a:rPr>
              <a:t>Exclusion – certain forms of speech</a:t>
            </a:r>
          </a:p>
          <a:p>
            <a:pPr>
              <a:lnSpc>
                <a:spcPct val="120000"/>
              </a:lnSpc>
            </a:pPr>
            <a:r>
              <a:rPr lang="en-GB" sz="1600" dirty="0">
                <a:solidFill>
                  <a:schemeClr val="accent1"/>
                </a:solidFill>
                <a:latin typeface="Arial" panose="020B0604020202020204" pitchFamily="34" charset="0"/>
                <a:cs typeface="Arial" panose="020B0604020202020204" pitchFamily="34" charset="0"/>
              </a:rPr>
              <a:t>Depersonalization- dehumanizing effect</a:t>
            </a:r>
          </a:p>
        </p:txBody>
      </p:sp>
    </p:spTree>
    <p:extLst>
      <p:ext uri="{BB962C8B-B14F-4D97-AF65-F5344CB8AC3E}">
        <p14:creationId xmlns:p14="http://schemas.microsoft.com/office/powerpoint/2010/main" val="1861391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7029"/>
            <a:ext cx="8077200" cy="1325563"/>
          </a:xfrm>
        </p:spPr>
        <p:txBody>
          <a:bodyPr>
            <a:normAutofit/>
          </a:bodyPr>
          <a:lstStyle/>
          <a:p>
            <a:pPr algn="ctr"/>
            <a:r>
              <a:rPr lang="en-GB" sz="3600" dirty="0">
                <a:latin typeface="Arial" panose="020B0604020202020204" pitchFamily="34" charset="0"/>
                <a:cs typeface="Arial" panose="020B0604020202020204" pitchFamily="34" charset="0"/>
              </a:rPr>
              <a:t>Iaith a </a:t>
            </a:r>
            <a:r>
              <a:rPr lang="en-GB" dirty="0" err="1">
                <a:latin typeface="Arial" panose="020B0604020202020204" pitchFamily="34" charset="0"/>
                <a:cs typeface="Arial" panose="020B0604020202020204" pitchFamily="34" charset="0"/>
              </a:rPr>
              <a:t>P</a:t>
            </a:r>
            <a:r>
              <a:rPr lang="en-GB" sz="3600" dirty="0" err="1">
                <a:latin typeface="Arial" panose="020B0604020202020204" pitchFamily="34" charset="0"/>
                <a:cs typeface="Arial" panose="020B0604020202020204" pitchFamily="34" charset="0"/>
              </a:rPr>
              <a:t>hŵer</a:t>
            </a:r>
            <a:br>
              <a:rPr lang="en-GB" sz="3600" dirty="0">
                <a:solidFill>
                  <a:schemeClr val="accent2">
                    <a:lumMod val="60000"/>
                    <a:lumOff val="40000"/>
                  </a:schemeClr>
                </a:solidFill>
                <a:latin typeface="Arial" panose="020B0604020202020204" pitchFamily="34" charset="0"/>
                <a:cs typeface="Arial" panose="020B0604020202020204" pitchFamily="34" charset="0"/>
              </a:rPr>
            </a:br>
            <a:r>
              <a:rPr lang="en-GB" sz="3600" dirty="0">
                <a:solidFill>
                  <a:schemeClr val="accent1"/>
                </a:solidFill>
                <a:latin typeface="Arial" panose="020B0604020202020204" pitchFamily="34" charset="0"/>
                <a:cs typeface="Arial" panose="020B0604020202020204" pitchFamily="34" charset="0"/>
              </a:rPr>
              <a:t>Language and Power</a:t>
            </a:r>
            <a:endParaRPr lang="cy-GB" sz="36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Cysylltu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gyda</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phwer</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dewis</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ddefnyddir</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Medrid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datbrisio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ieithoedd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lleiafrifol</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Ceir</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potensial</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siaradwyr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ieithoedd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lleiafrifol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cael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camwahaniaethu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gorthrymu</a:t>
            </a:r>
            <a:endParaRPr lang="cy-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48200" y="1920084"/>
            <a:ext cx="4038600" cy="4785515"/>
          </a:xfrm>
        </p:spPr>
        <p:txBody>
          <a:bodyPr/>
          <a:lstStyle/>
          <a:p>
            <a:endParaRPr lang="en-GB" i="1" dirty="0"/>
          </a:p>
          <a:p>
            <a:r>
              <a:rPr lang="en-GB" sz="2000" dirty="0">
                <a:solidFill>
                  <a:schemeClr val="accent1"/>
                </a:solidFill>
                <a:latin typeface="Arial" panose="020B0604020202020204" pitchFamily="34" charset="0"/>
                <a:cs typeface="Arial" panose="020B0604020202020204" pitchFamily="34" charset="0"/>
              </a:rPr>
              <a:t>Further interlinking of language with power – choice of language used (Thompson, 2003)</a:t>
            </a:r>
          </a:p>
          <a:p>
            <a:r>
              <a:rPr lang="en-GB" sz="2000" dirty="0">
                <a:solidFill>
                  <a:schemeClr val="accent1"/>
                </a:solidFill>
                <a:latin typeface="Arial" panose="020B0604020202020204" pitchFamily="34" charset="0"/>
                <a:cs typeface="Arial" panose="020B0604020202020204" pitchFamily="34" charset="0"/>
              </a:rPr>
              <a:t>Minority languages are  devalued (</a:t>
            </a:r>
            <a:r>
              <a:rPr lang="en-GB" sz="2000" dirty="0" err="1">
                <a:solidFill>
                  <a:schemeClr val="accent1"/>
                </a:solidFill>
                <a:latin typeface="Arial" panose="020B0604020202020204" pitchFamily="34" charset="0"/>
                <a:cs typeface="Arial" panose="020B0604020202020204" pitchFamily="34" charset="0"/>
              </a:rPr>
              <a:t>Bellin</a:t>
            </a:r>
            <a:r>
              <a:rPr lang="en-GB" sz="2000" dirty="0">
                <a:solidFill>
                  <a:schemeClr val="accent1"/>
                </a:solidFill>
                <a:latin typeface="Arial" panose="020B0604020202020204" pitchFamily="34" charset="0"/>
                <a:cs typeface="Arial" panose="020B0604020202020204" pitchFamily="34" charset="0"/>
              </a:rPr>
              <a:t> 1994 in Thompson, 2003)</a:t>
            </a:r>
          </a:p>
          <a:p>
            <a:r>
              <a:rPr lang="en-GB" sz="2000" dirty="0">
                <a:solidFill>
                  <a:schemeClr val="accent1"/>
                </a:solidFill>
                <a:latin typeface="Arial" panose="020B0604020202020204" pitchFamily="34" charset="0"/>
                <a:cs typeface="Arial" panose="020B0604020202020204" pitchFamily="34" charset="0"/>
              </a:rPr>
              <a:t>Potential for speakers of a minority language being discriminated and oppressed is significant </a:t>
            </a:r>
          </a:p>
          <a:p>
            <a:pPr marL="0" indent="0">
              <a:buNone/>
            </a:pPr>
            <a:r>
              <a:rPr lang="en-GB" sz="1600" dirty="0">
                <a:solidFill>
                  <a:schemeClr val="accent1"/>
                </a:solidFill>
              </a:rPr>
              <a:t>	                      (Thompson, 2003)</a:t>
            </a:r>
          </a:p>
          <a:p>
            <a:endParaRPr lang="cy-GB" sz="1600" dirty="0"/>
          </a:p>
        </p:txBody>
      </p:sp>
    </p:spTree>
    <p:extLst>
      <p:ext uri="{BB962C8B-B14F-4D97-AF65-F5344CB8AC3E}">
        <p14:creationId xmlns:p14="http://schemas.microsoft.com/office/powerpoint/2010/main" val="2124160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latin typeface="Arial" panose="020B0604020202020204" pitchFamily="34" charset="0"/>
                <a:cs typeface="Arial" panose="020B0604020202020204" pitchFamily="34" charset="0"/>
              </a:rPr>
              <a:t>Iaith a </a:t>
            </a:r>
            <a:r>
              <a:rPr lang="en-GB" dirty="0" err="1">
                <a:latin typeface="Arial" panose="020B0604020202020204" pitchFamily="34" charset="0"/>
                <a:cs typeface="Arial" panose="020B0604020202020204" pitchFamily="34" charset="0"/>
              </a:rPr>
              <a:t>P</a:t>
            </a:r>
            <a:r>
              <a:rPr lang="en-GB" sz="3600" dirty="0" err="1">
                <a:latin typeface="Arial" panose="020B0604020202020204" pitchFamily="34" charset="0"/>
                <a:cs typeface="Arial" panose="020B0604020202020204" pitchFamily="34" charset="0"/>
              </a:rPr>
              <a:t>hŵer</a:t>
            </a:r>
            <a:br>
              <a:rPr lang="en-GB" sz="3600" dirty="0">
                <a:solidFill>
                  <a:schemeClr val="accent2">
                    <a:lumMod val="60000"/>
                    <a:lumOff val="40000"/>
                  </a:schemeClr>
                </a:solidFill>
                <a:latin typeface="Arial" panose="020B0604020202020204" pitchFamily="34" charset="0"/>
                <a:cs typeface="Arial" panose="020B0604020202020204" pitchFamily="34" charset="0"/>
              </a:rPr>
            </a:br>
            <a:r>
              <a:rPr lang="en-GB" sz="3600" dirty="0">
                <a:solidFill>
                  <a:schemeClr val="accent1"/>
                </a:solidFill>
                <a:latin typeface="Arial" panose="020B0604020202020204" pitchFamily="34" charset="0"/>
                <a:cs typeface="Arial" panose="020B0604020202020204" pitchFamily="34" charset="0"/>
              </a:rPr>
              <a:t>Language and Power</a:t>
            </a:r>
            <a:endParaRPr lang="cy-GB"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adlewyrchu</a:t>
            </a:r>
            <a:r>
              <a:rPr lang="en-GB" sz="2000" dirty="0">
                <a:latin typeface="Arial" panose="020B0604020202020204" pitchFamily="34" charset="0"/>
                <a:cs typeface="Arial" panose="020B0604020202020204" pitchFamily="34" charset="0"/>
              </a:rPr>
              <a:t> ac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cadarnhau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anghydraddoldeb</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medru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gelyniaethu</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Gwneir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materion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ddibwys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dewis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fater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allweddol</a:t>
            </a:r>
            <a:endParaRPr lang="cy-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5105400" y="1815872"/>
            <a:ext cx="3886200" cy="4351338"/>
          </a:xfrm>
        </p:spPr>
        <p:txBody>
          <a:bodyPr/>
          <a:lstStyle/>
          <a:p>
            <a:endParaRPr lang="en-GB" sz="2000" dirty="0">
              <a:latin typeface="Arial" panose="020B0604020202020204" pitchFamily="34" charset="0"/>
              <a:cs typeface="Arial" panose="020B0604020202020204" pitchFamily="34" charset="0"/>
            </a:endParaRPr>
          </a:p>
          <a:p>
            <a:r>
              <a:rPr lang="en-GB" sz="2000" dirty="0">
                <a:solidFill>
                  <a:schemeClr val="accent1"/>
                </a:solidFill>
                <a:latin typeface="Arial" panose="020B0604020202020204" pitchFamily="34" charset="0"/>
                <a:cs typeface="Arial" panose="020B0604020202020204" pitchFamily="34" charset="0"/>
              </a:rPr>
              <a:t>Language reflects and reinforces inequality</a:t>
            </a:r>
          </a:p>
          <a:p>
            <a:r>
              <a:rPr lang="en-GB" sz="2000" dirty="0">
                <a:solidFill>
                  <a:schemeClr val="accent1"/>
                </a:solidFill>
                <a:latin typeface="Arial" panose="020B0604020202020204" pitchFamily="34" charset="0"/>
                <a:cs typeface="Arial" panose="020B0604020202020204" pitchFamily="34" charset="0"/>
              </a:rPr>
              <a:t>Language can alienate</a:t>
            </a:r>
          </a:p>
          <a:p>
            <a:r>
              <a:rPr lang="en-GB" sz="2000" dirty="0">
                <a:solidFill>
                  <a:schemeClr val="accent1"/>
                </a:solidFill>
                <a:latin typeface="Arial" panose="020B0604020202020204" pitchFamily="34" charset="0"/>
                <a:cs typeface="Arial" panose="020B0604020202020204" pitchFamily="34" charset="0"/>
              </a:rPr>
              <a:t>Language issues are often trivialized</a:t>
            </a:r>
          </a:p>
          <a:p>
            <a:r>
              <a:rPr lang="en-GB" sz="2000" dirty="0">
                <a:solidFill>
                  <a:schemeClr val="accent1"/>
                </a:solidFill>
                <a:latin typeface="Arial" panose="020B0604020202020204" pitchFamily="34" charset="0"/>
                <a:cs typeface="Arial" panose="020B0604020202020204" pitchFamily="34" charset="0"/>
              </a:rPr>
              <a:t>The choice of language is a key issue</a:t>
            </a:r>
          </a:p>
          <a:p>
            <a:pPr marL="0" indent="0">
              <a:buNone/>
            </a:pPr>
            <a:r>
              <a:rPr lang="en-GB" sz="1600" dirty="0">
                <a:solidFill>
                  <a:schemeClr val="accent1"/>
                </a:solidFill>
              </a:rPr>
              <a:t>                    		(Thompson, 2003)</a:t>
            </a:r>
            <a:endParaRPr lang="cy-GB" sz="1600" dirty="0">
              <a:solidFill>
                <a:schemeClr val="accent1"/>
              </a:solidFill>
            </a:endParaRPr>
          </a:p>
        </p:txBody>
      </p:sp>
    </p:spTree>
    <p:extLst>
      <p:ext uri="{BB962C8B-B14F-4D97-AF65-F5344CB8AC3E}">
        <p14:creationId xmlns:p14="http://schemas.microsoft.com/office/powerpoint/2010/main" val="428024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2A426-E3CA-2F9C-406D-A25435ED8122}"/>
              </a:ext>
            </a:extLst>
          </p:cNvPr>
          <p:cNvSpPr>
            <a:spLocks noGrp="1"/>
          </p:cNvSpPr>
          <p:nvPr>
            <p:ph type="title"/>
          </p:nvPr>
        </p:nvSpPr>
        <p:spPr>
          <a:xfrm>
            <a:off x="1524000" y="228600"/>
            <a:ext cx="8611385" cy="1325563"/>
          </a:xfrm>
        </p:spPr>
        <p:txBody>
          <a:bodyPr/>
          <a:lstStyle/>
          <a:p>
            <a:r>
              <a:rPr lang="en-GB" b="1" dirty="0"/>
              <a:t>Iaith a </a:t>
            </a:r>
            <a:r>
              <a:rPr lang="en-GB" b="1" dirty="0" err="1"/>
              <a:t>Phwer</a:t>
            </a:r>
            <a:r>
              <a:rPr lang="en-GB" b="1" dirty="0"/>
              <a:t> / </a:t>
            </a:r>
            <a:r>
              <a:rPr lang="en-GB" b="1" dirty="0">
                <a:solidFill>
                  <a:schemeClr val="accent1"/>
                </a:solidFill>
              </a:rPr>
              <a:t>Language and Power</a:t>
            </a:r>
          </a:p>
        </p:txBody>
      </p:sp>
      <p:sp>
        <p:nvSpPr>
          <p:cNvPr id="3" name="Content Placeholder 2">
            <a:extLst>
              <a:ext uri="{FF2B5EF4-FFF2-40B4-BE49-F238E27FC236}">
                <a16:creationId xmlns:a16="http://schemas.microsoft.com/office/drawing/2014/main" id="{42475B4E-941C-E89E-BA3C-8E2AC9B82911}"/>
              </a:ext>
            </a:extLst>
          </p:cNvPr>
          <p:cNvSpPr>
            <a:spLocks noGrp="1"/>
          </p:cNvSpPr>
          <p:nvPr>
            <p:ph sz="half" idx="1"/>
          </p:nvPr>
        </p:nvSpPr>
        <p:spPr/>
        <p:txBody>
          <a:bodyPr/>
          <a:lstStyle/>
          <a:p>
            <a:r>
              <a:rPr lang="en-GB" dirty="0"/>
              <a:t>Pa </a:t>
            </a:r>
            <a:r>
              <a:rPr lang="en-GB" dirty="0" err="1"/>
              <a:t>iaith</a:t>
            </a:r>
            <a:r>
              <a:rPr lang="en-GB" dirty="0"/>
              <a:t> </a:t>
            </a:r>
            <a:r>
              <a:rPr lang="en-GB" dirty="0" err="1"/>
              <a:t>allwch</a:t>
            </a:r>
            <a:r>
              <a:rPr lang="en-GB" dirty="0"/>
              <a:t> chi </a:t>
            </a:r>
            <a:r>
              <a:rPr lang="en-GB" dirty="0" err="1"/>
              <a:t>ddefnyddio</a:t>
            </a:r>
            <a:r>
              <a:rPr lang="en-GB" dirty="0"/>
              <a:t> </a:t>
            </a:r>
            <a:r>
              <a:rPr lang="en-GB" dirty="0" err="1"/>
              <a:t>ar</a:t>
            </a:r>
            <a:r>
              <a:rPr lang="en-GB" dirty="0"/>
              <a:t>: 
</a:t>
            </a:r>
            <a:r>
              <a:rPr lang="en-GB" dirty="0" err="1"/>
              <a:t>Wefannau</a:t>
            </a:r>
            <a:r>
              <a:rPr lang="en-GB" dirty="0"/>
              <a:t> GIG Cymru? 
</a:t>
            </a:r>
            <a:r>
              <a:rPr lang="en-GB" dirty="0" err="1"/>
              <a:t>Gwefannau</a:t>
            </a:r>
            <a:r>
              <a:rPr lang="en-GB" dirty="0"/>
              <a:t> </a:t>
            </a:r>
            <a:r>
              <a:rPr lang="en-GB" dirty="0" err="1"/>
              <a:t>prifysgolion</a:t>
            </a:r>
            <a:r>
              <a:rPr lang="en-GB" dirty="0"/>
              <a:t>? 
Tils </a:t>
            </a:r>
            <a:r>
              <a:rPr lang="en-GB" dirty="0" err="1"/>
              <a:t>hunanwasanaeth</a:t>
            </a:r>
            <a:r>
              <a:rPr lang="en-GB" dirty="0"/>
              <a:t> </a:t>
            </a:r>
            <a:r>
              <a:rPr lang="en-GB" dirty="0" err="1"/>
              <a:t>archfarchnadoedd</a:t>
            </a:r>
            <a:r>
              <a:rPr lang="en-GB" dirty="0"/>
              <a:t>? 
</a:t>
            </a:r>
            <a:r>
              <a:rPr lang="en-GB" dirty="0" err="1"/>
              <a:t>Ffurflenni'r</a:t>
            </a:r>
            <a:r>
              <a:rPr lang="en-GB" dirty="0"/>
              <a:t> </a:t>
            </a:r>
            <a:r>
              <a:rPr lang="en-GB" dirty="0" err="1"/>
              <a:t>llywodraeth</a:t>
            </a:r>
            <a:r>
              <a:rPr lang="en-GB" dirty="0"/>
              <a:t>? </a:t>
            </a:r>
          </a:p>
          <a:p>
            <a:pPr marL="0" indent="0">
              <a:buNone/>
            </a:pPr>
            <a:r>
              <a:rPr lang="en-GB" dirty="0"/>
              <a:t>
Beth sy'n </a:t>
            </a:r>
            <a:r>
              <a:rPr lang="en-GB" dirty="0" err="1"/>
              <a:t>digwydd</a:t>
            </a:r>
            <a:r>
              <a:rPr lang="en-GB" dirty="0"/>
              <a:t> </a:t>
            </a:r>
            <a:r>
              <a:rPr lang="en-GB" dirty="0" err="1"/>
              <a:t>os</a:t>
            </a:r>
            <a:r>
              <a:rPr lang="en-GB" dirty="0"/>
              <a:t> </a:t>
            </a:r>
            <a:r>
              <a:rPr lang="en-GB" dirty="0" err="1"/>
              <a:t>nad</a:t>
            </a:r>
            <a:r>
              <a:rPr lang="en-GB" dirty="0"/>
              <a:t> </a:t>
            </a:r>
            <a:r>
              <a:rPr lang="en-GB" dirty="0" err="1"/>
              <a:t>yw'ch</a:t>
            </a:r>
            <a:r>
              <a:rPr lang="en-GB" dirty="0"/>
              <a:t> </a:t>
            </a:r>
            <a:r>
              <a:rPr lang="en-GB" dirty="0" err="1"/>
              <a:t>hoff</a:t>
            </a:r>
            <a:r>
              <a:rPr lang="en-GB" dirty="0"/>
              <a:t> </a:t>
            </a:r>
            <a:r>
              <a:rPr lang="en-GB" dirty="0" err="1"/>
              <a:t>iaith</a:t>
            </a:r>
            <a:r>
              <a:rPr lang="en-GB" dirty="0"/>
              <a:t> </a:t>
            </a:r>
            <a:r>
              <a:rPr lang="en-GB" dirty="0" err="1"/>
              <a:t>ar</a:t>
            </a:r>
            <a:r>
              <a:rPr lang="en-GB" dirty="0"/>
              <a:t> </a:t>
            </a:r>
            <a:r>
              <a:rPr lang="en-GB" dirty="0" err="1"/>
              <a:t>gael</a:t>
            </a:r>
            <a:r>
              <a:rPr lang="en-GB" dirty="0"/>
              <a:t>?</a:t>
            </a:r>
          </a:p>
        </p:txBody>
      </p:sp>
      <p:sp>
        <p:nvSpPr>
          <p:cNvPr id="4" name="Content Placeholder 3">
            <a:extLst>
              <a:ext uri="{FF2B5EF4-FFF2-40B4-BE49-F238E27FC236}">
                <a16:creationId xmlns:a16="http://schemas.microsoft.com/office/drawing/2014/main" id="{53A5D2FA-82D9-CC80-0743-581F37956B02}"/>
              </a:ext>
            </a:extLst>
          </p:cNvPr>
          <p:cNvSpPr>
            <a:spLocks noGrp="1"/>
          </p:cNvSpPr>
          <p:nvPr>
            <p:ph sz="half" idx="2"/>
          </p:nvPr>
        </p:nvSpPr>
        <p:spPr/>
        <p:txBody>
          <a:bodyPr/>
          <a:lstStyle/>
          <a:p>
            <a:r>
              <a:rPr lang="en-GB" dirty="0">
                <a:solidFill>
                  <a:schemeClr val="accent1"/>
                </a:solidFill>
              </a:rPr>
              <a:t>Which language can you access on:</a:t>
            </a:r>
          </a:p>
          <a:p>
            <a:r>
              <a:rPr lang="en-GB" dirty="0">
                <a:solidFill>
                  <a:schemeClr val="accent1"/>
                </a:solidFill>
              </a:rPr>
              <a:t>NHS Wales websites?</a:t>
            </a:r>
          </a:p>
          <a:p>
            <a:r>
              <a:rPr lang="en-GB" dirty="0">
                <a:solidFill>
                  <a:schemeClr val="accent1"/>
                </a:solidFill>
              </a:rPr>
              <a:t>University websites?</a:t>
            </a:r>
          </a:p>
          <a:p>
            <a:r>
              <a:rPr lang="en-GB" dirty="0">
                <a:solidFill>
                  <a:schemeClr val="accent1"/>
                </a:solidFill>
              </a:rPr>
              <a:t>Supermarket self-service tills?</a:t>
            </a:r>
          </a:p>
          <a:p>
            <a:r>
              <a:rPr lang="en-GB" dirty="0">
                <a:solidFill>
                  <a:schemeClr val="accent1"/>
                </a:solidFill>
              </a:rPr>
              <a:t>Government forms?</a:t>
            </a:r>
          </a:p>
          <a:p>
            <a:endParaRPr lang="en-GB" dirty="0">
              <a:solidFill>
                <a:schemeClr val="accent1"/>
              </a:solidFill>
            </a:endParaRPr>
          </a:p>
          <a:p>
            <a:r>
              <a:rPr lang="en-GB" dirty="0">
                <a:solidFill>
                  <a:schemeClr val="accent1"/>
                </a:solidFill>
              </a:rPr>
              <a:t>What happens if your preferred language is unavailable?</a:t>
            </a:r>
          </a:p>
        </p:txBody>
      </p:sp>
    </p:spTree>
    <p:extLst>
      <p:ext uri="{BB962C8B-B14F-4D97-AF65-F5344CB8AC3E}">
        <p14:creationId xmlns:p14="http://schemas.microsoft.com/office/powerpoint/2010/main" val="3133320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Agwedd / </a:t>
            </a:r>
            <a:r>
              <a:rPr lang="en-GB" dirty="0">
                <a:solidFill>
                  <a:schemeClr val="accent1"/>
                </a:solidFill>
                <a:latin typeface="Arial" panose="020B0604020202020204" pitchFamily="34" charset="0"/>
                <a:cs typeface="Arial" panose="020B0604020202020204" pitchFamily="34" charset="0"/>
              </a:rPr>
              <a:t>Attitude</a:t>
            </a:r>
            <a:endParaRPr lang="cy-GB"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agwedd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luniad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damcaniaethol</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ddefnyddir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egluro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cyfeiriad</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dyfalwch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ymddygiad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dynol</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Tair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cydran</a:t>
            </a:r>
            <a:endParaRPr lang="en-GB" sz="2000" dirty="0">
              <a:latin typeface="Arial" panose="020B0604020202020204" pitchFamily="34" charset="0"/>
              <a:cs typeface="Arial" panose="020B0604020202020204" pitchFamily="34" charset="0"/>
            </a:endParaRPr>
          </a:p>
          <a:p>
            <a:pPr lvl="1"/>
            <a:r>
              <a:rPr lang="en-GB" sz="2000" dirty="0" err="1">
                <a:latin typeface="Arial" panose="020B0604020202020204" pitchFamily="34" charset="0"/>
                <a:cs typeface="Arial" panose="020B0604020202020204" pitchFamily="34" charset="0"/>
              </a:rPr>
              <a:t>Gwybyddol</a:t>
            </a:r>
            <a:endParaRPr lang="en-GB" sz="2000" dirty="0">
              <a:latin typeface="Arial" panose="020B0604020202020204" pitchFamily="34" charset="0"/>
              <a:cs typeface="Arial" panose="020B0604020202020204" pitchFamily="34" charset="0"/>
            </a:endParaRPr>
          </a:p>
          <a:p>
            <a:pPr lvl="1"/>
            <a:r>
              <a:rPr lang="en-GB" sz="2000" dirty="0" err="1">
                <a:latin typeface="Arial" panose="020B0604020202020204" pitchFamily="34" charset="0"/>
                <a:cs typeface="Arial" panose="020B0604020202020204" pitchFamily="34" charset="0"/>
              </a:rPr>
              <a:t>Emosiynol</a:t>
            </a:r>
            <a:endParaRPr lang="en-GB" sz="2000" dirty="0">
              <a:latin typeface="Arial" panose="020B0604020202020204" pitchFamily="34" charset="0"/>
              <a:cs typeface="Arial" panose="020B0604020202020204" pitchFamily="34" charset="0"/>
            </a:endParaRPr>
          </a:p>
          <a:p>
            <a:pPr lvl="1"/>
            <a:r>
              <a:rPr lang="en-GB" sz="2000" dirty="0" err="1">
                <a:latin typeface="Arial" panose="020B0604020202020204" pitchFamily="34" charset="0"/>
                <a:cs typeface="Arial" panose="020B0604020202020204" pitchFamily="34" charset="0"/>
              </a:rPr>
              <a:t>Parodrwydd</a:t>
            </a:r>
            <a:r>
              <a:rPr lang="en-GB" sz="2000" dirty="0">
                <a:latin typeface="Arial" panose="020B0604020202020204" pitchFamily="34" charset="0"/>
                <a:cs typeface="Arial" panose="020B0604020202020204" pitchFamily="34" charset="0"/>
              </a:rPr>
              <a:t> i </a:t>
            </a:r>
            <a:r>
              <a:rPr lang="en-GB" sz="2000" dirty="0" err="1">
                <a:latin typeface="Arial" panose="020B0604020202020204" pitchFamily="34" charset="0"/>
                <a:cs typeface="Arial" panose="020B0604020202020204" pitchFamily="34" charset="0"/>
              </a:rPr>
              <a:t>weithredu</a:t>
            </a:r>
            <a:endParaRPr lang="cy-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572000" y="2160589"/>
            <a:ext cx="4114800" cy="3880773"/>
          </a:xfrm>
        </p:spPr>
        <p:txBody>
          <a:bodyPr/>
          <a:lstStyle/>
          <a:p>
            <a:r>
              <a:rPr lang="en-GB" sz="2000" dirty="0">
                <a:solidFill>
                  <a:schemeClr val="accent1"/>
                </a:solidFill>
                <a:latin typeface="Arial" panose="020B0604020202020204" pitchFamily="34" charset="0"/>
                <a:cs typeface="Arial" panose="020B0604020202020204" pitchFamily="34" charset="0"/>
              </a:rPr>
              <a:t>Attitude is a hypothetical construct used to explain the direction and persistence of human behaviour (Baker, 1992)</a:t>
            </a:r>
          </a:p>
          <a:p>
            <a:pPr marL="0" indent="0">
              <a:buNone/>
            </a:pPr>
            <a:r>
              <a:rPr lang="en-GB" sz="2000" dirty="0">
                <a:solidFill>
                  <a:schemeClr val="accent1"/>
                </a:solidFill>
                <a:latin typeface="Arial" panose="020B0604020202020204" pitchFamily="34" charset="0"/>
                <a:cs typeface="Arial" panose="020B0604020202020204" pitchFamily="34" charset="0"/>
              </a:rPr>
              <a:t>Three Components</a:t>
            </a:r>
          </a:p>
          <a:p>
            <a:pPr lvl="1">
              <a:buFont typeface="Arial" panose="020B0604020202020204" pitchFamily="34" charset="0"/>
              <a:buChar char="•"/>
            </a:pPr>
            <a:r>
              <a:rPr lang="en-GB" dirty="0">
                <a:solidFill>
                  <a:schemeClr val="accent1"/>
                </a:solidFill>
                <a:latin typeface="Arial" panose="020B0604020202020204" pitchFamily="34" charset="0"/>
                <a:cs typeface="Arial" panose="020B0604020202020204" pitchFamily="34" charset="0"/>
              </a:rPr>
              <a:t>Cognitive</a:t>
            </a:r>
          </a:p>
          <a:p>
            <a:pPr lvl="1">
              <a:buFont typeface="Arial" panose="020B0604020202020204" pitchFamily="34" charset="0"/>
              <a:buChar char="•"/>
            </a:pPr>
            <a:r>
              <a:rPr lang="en-GB" dirty="0">
                <a:solidFill>
                  <a:schemeClr val="accent1"/>
                </a:solidFill>
                <a:latin typeface="Arial" panose="020B0604020202020204" pitchFamily="34" charset="0"/>
                <a:cs typeface="Arial" panose="020B0604020202020204" pitchFamily="34" charset="0"/>
              </a:rPr>
              <a:t>Affective</a:t>
            </a:r>
          </a:p>
          <a:p>
            <a:pPr lvl="1">
              <a:buFont typeface="Arial" panose="020B0604020202020204" pitchFamily="34" charset="0"/>
              <a:buChar char="•"/>
            </a:pPr>
            <a:r>
              <a:rPr lang="en-GB" dirty="0">
                <a:solidFill>
                  <a:schemeClr val="accent1"/>
                </a:solidFill>
                <a:latin typeface="Arial" panose="020B0604020202020204" pitchFamily="34" charset="0"/>
                <a:cs typeface="Arial" panose="020B0604020202020204" pitchFamily="34" charset="0"/>
              </a:rPr>
              <a:t>Readiness for action</a:t>
            </a:r>
          </a:p>
          <a:p>
            <a:pPr lvl="1">
              <a:buFont typeface="Arial" panose="020B0604020202020204" pitchFamily="34" charset="0"/>
              <a:buChar char="•"/>
            </a:pPr>
            <a:r>
              <a:rPr lang="en-GB" dirty="0">
                <a:solidFill>
                  <a:schemeClr val="accent1"/>
                </a:solidFill>
                <a:latin typeface="Arial" panose="020B0604020202020204" pitchFamily="34" charset="0"/>
                <a:cs typeface="Arial" panose="020B0604020202020204" pitchFamily="34" charset="0"/>
              </a:rPr>
              <a:t>                              (Baker, 1992)</a:t>
            </a:r>
          </a:p>
        </p:txBody>
      </p:sp>
    </p:spTree>
    <p:extLst>
      <p:ext uri="{BB962C8B-B14F-4D97-AF65-F5344CB8AC3E}">
        <p14:creationId xmlns:p14="http://schemas.microsoft.com/office/powerpoint/2010/main" val="1860002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a:latin typeface="Arial" panose="020B0604020202020204" pitchFamily="34" charset="0"/>
                <a:cs typeface="Arial" panose="020B0604020202020204" pitchFamily="34" charset="0"/>
              </a:rPr>
              <a:t>3 </a:t>
            </a:r>
            <a:r>
              <a:rPr lang="en-GB" sz="3200" dirty="0" err="1">
                <a:latin typeface="Arial" panose="020B0604020202020204" pitchFamily="34" charset="0"/>
                <a:cs typeface="Arial" panose="020B0604020202020204" pitchFamily="34" charset="0"/>
              </a:rPr>
              <a:t>cydran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agwedd</a:t>
            </a:r>
            <a:br>
              <a:rPr lang="en-GB" sz="3200" dirty="0">
                <a:solidFill>
                  <a:schemeClr val="accent2">
                    <a:lumMod val="60000"/>
                    <a:lumOff val="40000"/>
                  </a:schemeClr>
                </a:solidFill>
                <a:latin typeface="Arial" panose="020B0604020202020204" pitchFamily="34" charset="0"/>
                <a:cs typeface="Arial" panose="020B0604020202020204" pitchFamily="34" charset="0"/>
              </a:rPr>
            </a:br>
            <a:r>
              <a:rPr lang="en-GB" sz="3200" dirty="0">
                <a:solidFill>
                  <a:schemeClr val="accent2">
                    <a:lumMod val="60000"/>
                    <a:lumOff val="40000"/>
                  </a:schemeClr>
                </a:solidFill>
                <a:latin typeface="Arial" panose="020B0604020202020204" pitchFamily="34" charset="0"/>
                <a:cs typeface="Arial" panose="020B0604020202020204" pitchFamily="34" charset="0"/>
              </a:rPr>
              <a:t>   </a:t>
            </a:r>
            <a:r>
              <a:rPr lang="en-GB" sz="3200" dirty="0">
                <a:solidFill>
                  <a:schemeClr val="accent1"/>
                </a:solidFill>
                <a:latin typeface="Arial" panose="020B0604020202020204" pitchFamily="34" charset="0"/>
                <a:cs typeface="Arial" panose="020B0604020202020204" pitchFamily="34" charset="0"/>
              </a:rPr>
              <a:t>3 components of attitude</a:t>
            </a:r>
            <a:endParaRPr lang="cy-GB" sz="32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56734" y="1447800"/>
            <a:ext cx="3886200" cy="4351338"/>
          </a:xfrm>
        </p:spPr>
        <p:txBody>
          <a:bodyPr>
            <a:normAutofit/>
          </a:bodyPr>
          <a:lstStyle/>
          <a:p>
            <a:endParaRPr lang="en-GB" sz="1700" dirty="0">
              <a:latin typeface="Arial" panose="020B0604020202020204" pitchFamily="34" charset="0"/>
              <a:cs typeface="Arial" panose="020B0604020202020204" pitchFamily="34" charset="0"/>
            </a:endParaRPr>
          </a:p>
          <a:p>
            <a:r>
              <a:rPr lang="en-GB" sz="1700" b="1" dirty="0" err="1">
                <a:latin typeface="Arial" panose="020B0604020202020204" pitchFamily="34" charset="0"/>
                <a:cs typeface="Arial" panose="020B0604020202020204" pitchFamily="34" charset="0"/>
              </a:rPr>
              <a:t>Gwybyddol</a:t>
            </a:r>
            <a:endParaRPr lang="en-GB" sz="1700" b="1" dirty="0">
              <a:latin typeface="Arial" panose="020B0604020202020204" pitchFamily="34" charset="0"/>
              <a:cs typeface="Arial" panose="020B0604020202020204" pitchFamily="34" charset="0"/>
            </a:endParaRPr>
          </a:p>
          <a:p>
            <a:pPr lvl="1"/>
            <a:r>
              <a:rPr lang="en-GB" sz="1700" dirty="0" err="1">
                <a:latin typeface="Arial" panose="020B0604020202020204" pitchFamily="34" charset="0"/>
                <a:cs typeface="Arial" panose="020B0604020202020204" pitchFamily="34" charset="0"/>
              </a:rPr>
              <a:t>Meddyliau</a:t>
            </a:r>
            <a:r>
              <a:rPr lang="en-GB" sz="1700" dirty="0">
                <a:latin typeface="Arial" panose="020B0604020202020204" pitchFamily="34" charset="0"/>
                <a:cs typeface="Arial" panose="020B0604020202020204" pitchFamily="34" charset="0"/>
              </a:rPr>
              <a:t> a </a:t>
            </a:r>
            <a:r>
              <a:rPr lang="en-GB" sz="1700" dirty="0" err="1">
                <a:latin typeface="Arial" panose="020B0604020202020204" pitchFamily="34" charset="0"/>
                <a:cs typeface="Arial" panose="020B0604020202020204" pitchFamily="34" charset="0"/>
              </a:rPr>
              <a:t>chredoau</a:t>
            </a:r>
            <a:endParaRPr lang="en-GB" sz="1700" dirty="0">
              <a:latin typeface="Arial" panose="020B0604020202020204" pitchFamily="34" charset="0"/>
              <a:cs typeface="Arial" panose="020B0604020202020204" pitchFamily="34" charset="0"/>
            </a:endParaRPr>
          </a:p>
          <a:p>
            <a:pPr lvl="1"/>
            <a:r>
              <a:rPr lang="en-GB" sz="1700" dirty="0" err="1">
                <a:latin typeface="Arial" panose="020B0604020202020204" pitchFamily="34" charset="0"/>
                <a:cs typeface="Arial" panose="020B0604020202020204" pitchFamily="34" charset="0"/>
              </a:rPr>
              <a:t>e.e</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parhad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trosglwyddiad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buddion</a:t>
            </a:r>
            <a:endParaRPr lang="en-GB" sz="1700" b="1" dirty="0">
              <a:latin typeface="Arial" panose="020B0604020202020204" pitchFamily="34" charset="0"/>
              <a:cs typeface="Arial" panose="020B0604020202020204" pitchFamily="34" charset="0"/>
            </a:endParaRPr>
          </a:p>
          <a:p>
            <a:r>
              <a:rPr lang="en-GB" sz="1700" b="1" dirty="0" err="1">
                <a:latin typeface="Arial" panose="020B0604020202020204" pitchFamily="34" charset="0"/>
                <a:cs typeface="Arial" panose="020B0604020202020204" pitchFamily="34" charset="0"/>
              </a:rPr>
              <a:t>Emosiynol</a:t>
            </a:r>
            <a:endParaRPr lang="en-GB" sz="1700" b="1" dirty="0">
              <a:latin typeface="Arial" panose="020B0604020202020204" pitchFamily="34" charset="0"/>
              <a:cs typeface="Arial" panose="020B0604020202020204" pitchFamily="34" charset="0"/>
            </a:endParaRPr>
          </a:p>
          <a:p>
            <a:pPr lvl="1"/>
            <a:r>
              <a:rPr lang="en-GB" sz="1700" dirty="0" err="1">
                <a:latin typeface="Arial" panose="020B0604020202020204" pitchFamily="34" charset="0"/>
                <a:cs typeface="Arial" panose="020B0604020202020204" pitchFamily="34" charset="0"/>
              </a:rPr>
              <a:t>Teimladau</a:t>
            </a:r>
            <a:endParaRPr lang="en-GB" sz="1700" dirty="0">
              <a:latin typeface="Arial" panose="020B0604020202020204" pitchFamily="34" charset="0"/>
              <a:cs typeface="Arial" panose="020B0604020202020204" pitchFamily="34" charset="0"/>
            </a:endParaRPr>
          </a:p>
          <a:p>
            <a:pPr lvl="1"/>
            <a:r>
              <a:rPr lang="en-GB" sz="1700" dirty="0" err="1">
                <a:latin typeface="Arial" panose="020B0604020202020204" pitchFamily="34" charset="0"/>
                <a:cs typeface="Arial" panose="020B0604020202020204" pitchFamily="34" charset="0"/>
              </a:rPr>
              <a:t>e.e</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cariad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casineb</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pryder</a:t>
            </a:r>
            <a:endParaRPr lang="en-GB" sz="1700" dirty="0">
              <a:latin typeface="Arial" panose="020B0604020202020204" pitchFamily="34" charset="0"/>
              <a:cs typeface="Arial" panose="020B0604020202020204" pitchFamily="34" charset="0"/>
            </a:endParaRPr>
          </a:p>
          <a:p>
            <a:r>
              <a:rPr lang="en-GB" sz="1700" b="1" dirty="0" err="1">
                <a:latin typeface="Arial" panose="020B0604020202020204" pitchFamily="34" charset="0"/>
                <a:cs typeface="Arial" panose="020B0604020202020204" pitchFamily="34" charset="0"/>
              </a:rPr>
              <a:t>Parodrwydd</a:t>
            </a:r>
            <a:r>
              <a:rPr lang="en-GB" sz="1700" b="1" dirty="0">
                <a:latin typeface="Arial" panose="020B0604020202020204" pitchFamily="34" charset="0"/>
                <a:cs typeface="Arial" panose="020B0604020202020204" pitchFamily="34" charset="0"/>
              </a:rPr>
              <a:t> </a:t>
            </a:r>
            <a:r>
              <a:rPr lang="en-GB" sz="1700" b="1" dirty="0" err="1">
                <a:latin typeface="Arial" panose="020B0604020202020204" pitchFamily="34" charset="0"/>
                <a:cs typeface="Arial" panose="020B0604020202020204" pitchFamily="34" charset="0"/>
              </a:rPr>
              <a:t>i</a:t>
            </a:r>
            <a:r>
              <a:rPr lang="en-GB" sz="1700" b="1" dirty="0">
                <a:latin typeface="Arial" panose="020B0604020202020204" pitchFamily="34" charset="0"/>
                <a:cs typeface="Arial" panose="020B0604020202020204" pitchFamily="34" charset="0"/>
              </a:rPr>
              <a:t> </a:t>
            </a:r>
            <a:r>
              <a:rPr lang="en-GB" sz="1700" b="1" dirty="0" err="1">
                <a:latin typeface="Arial" panose="020B0604020202020204" pitchFamily="34" charset="0"/>
                <a:cs typeface="Arial" panose="020B0604020202020204" pitchFamily="34" charset="0"/>
              </a:rPr>
              <a:t>weithredu</a:t>
            </a:r>
            <a:endParaRPr lang="en-GB" sz="1700" b="1" dirty="0">
              <a:latin typeface="Arial" panose="020B0604020202020204" pitchFamily="34" charset="0"/>
              <a:cs typeface="Arial" panose="020B0604020202020204" pitchFamily="34" charset="0"/>
            </a:endParaRPr>
          </a:p>
          <a:p>
            <a:pPr lvl="1"/>
            <a:r>
              <a:rPr lang="en-GB" sz="1700" dirty="0" err="1">
                <a:latin typeface="Arial" panose="020B0604020202020204" pitchFamily="34" charset="0"/>
                <a:cs typeface="Arial" panose="020B0604020202020204" pitchFamily="34" charset="0"/>
              </a:rPr>
              <a:t>Cynllun</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gweithredu</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mewn</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sefyllfa</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benodol</a:t>
            </a:r>
            <a:endParaRPr lang="en-GB" sz="1700" dirty="0">
              <a:latin typeface="Arial" panose="020B0604020202020204" pitchFamily="34" charset="0"/>
              <a:cs typeface="Arial" panose="020B0604020202020204" pitchFamily="34" charset="0"/>
            </a:endParaRPr>
          </a:p>
          <a:p>
            <a:pPr lvl="1"/>
            <a:r>
              <a:rPr lang="en-GB" sz="1700" dirty="0" err="1">
                <a:latin typeface="Arial" panose="020B0604020202020204" pitchFamily="34" charset="0"/>
                <a:cs typeface="Arial" panose="020B0604020202020204" pitchFamily="34" charset="0"/>
              </a:rPr>
              <a:t>e.e</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anfon</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eich</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plentyn</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i</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ysgol</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ddwyieithog</a:t>
            </a:r>
            <a:endParaRPr lang="en-GB" sz="1700" dirty="0">
              <a:latin typeface="Arial" panose="020B0604020202020204" pitchFamily="34" charset="0"/>
              <a:cs typeface="Arial" panose="020B0604020202020204" pitchFamily="34" charset="0"/>
            </a:endParaRPr>
          </a:p>
          <a:p>
            <a:endParaRPr lang="cy-GB" dirty="0"/>
          </a:p>
        </p:txBody>
      </p:sp>
      <p:sp>
        <p:nvSpPr>
          <p:cNvPr id="4" name="Content Placeholder 3"/>
          <p:cNvSpPr>
            <a:spLocks noGrp="1"/>
          </p:cNvSpPr>
          <p:nvPr>
            <p:ph sz="half" idx="2"/>
          </p:nvPr>
        </p:nvSpPr>
        <p:spPr>
          <a:xfrm>
            <a:off x="4701619" y="1683082"/>
            <a:ext cx="3810000" cy="3880773"/>
          </a:xfrm>
        </p:spPr>
        <p:txBody>
          <a:bodyPr>
            <a:normAutofit/>
          </a:bodyPr>
          <a:lstStyle/>
          <a:p>
            <a:r>
              <a:rPr lang="en-GB" b="1" dirty="0">
                <a:solidFill>
                  <a:schemeClr val="accent1"/>
                </a:solidFill>
                <a:latin typeface="Arial" panose="020B0604020202020204" pitchFamily="34" charset="0"/>
                <a:cs typeface="Arial" panose="020B0604020202020204" pitchFamily="34" charset="0"/>
              </a:rPr>
              <a:t>Cognitive</a:t>
            </a:r>
          </a:p>
          <a:p>
            <a:pPr lvl="1"/>
            <a:r>
              <a:rPr lang="en-GB" sz="1700" dirty="0">
                <a:solidFill>
                  <a:schemeClr val="accent1"/>
                </a:solidFill>
                <a:latin typeface="Arial" panose="020B0604020202020204" pitchFamily="34" charset="0"/>
                <a:cs typeface="Arial" panose="020B0604020202020204" pitchFamily="34" charset="0"/>
              </a:rPr>
              <a:t>Thoughts and beliefs</a:t>
            </a:r>
          </a:p>
          <a:p>
            <a:pPr lvl="1"/>
            <a:r>
              <a:rPr lang="en-GB" sz="1700" dirty="0">
                <a:solidFill>
                  <a:schemeClr val="accent1"/>
                </a:solidFill>
                <a:latin typeface="Arial" panose="020B0604020202020204" pitchFamily="34" charset="0"/>
                <a:cs typeface="Arial" panose="020B0604020202020204" pitchFamily="34" charset="0"/>
              </a:rPr>
              <a:t>e.g. continuity, transmission, benefits</a:t>
            </a:r>
          </a:p>
          <a:p>
            <a:r>
              <a:rPr lang="en-GB" b="1" dirty="0">
                <a:solidFill>
                  <a:schemeClr val="accent1"/>
                </a:solidFill>
                <a:latin typeface="Arial" panose="020B0604020202020204" pitchFamily="34" charset="0"/>
                <a:cs typeface="Arial" panose="020B0604020202020204" pitchFamily="34" charset="0"/>
              </a:rPr>
              <a:t>Affective</a:t>
            </a:r>
          </a:p>
          <a:p>
            <a:pPr lvl="1"/>
            <a:r>
              <a:rPr lang="en-GB" sz="1700" dirty="0">
                <a:solidFill>
                  <a:schemeClr val="accent1"/>
                </a:solidFill>
                <a:latin typeface="Arial" panose="020B0604020202020204" pitchFamily="34" charset="0"/>
                <a:cs typeface="Arial" panose="020B0604020202020204" pitchFamily="34" charset="0"/>
              </a:rPr>
              <a:t>Feelings</a:t>
            </a:r>
          </a:p>
          <a:p>
            <a:pPr lvl="1"/>
            <a:r>
              <a:rPr lang="en-GB" sz="1700" dirty="0">
                <a:solidFill>
                  <a:schemeClr val="accent1"/>
                </a:solidFill>
                <a:latin typeface="Arial" panose="020B0604020202020204" pitchFamily="34" charset="0"/>
                <a:cs typeface="Arial" panose="020B0604020202020204" pitchFamily="34" charset="0"/>
              </a:rPr>
              <a:t>e.g. love, hate, anxiety</a:t>
            </a:r>
          </a:p>
          <a:p>
            <a:r>
              <a:rPr lang="en-GB" b="1" dirty="0">
                <a:solidFill>
                  <a:schemeClr val="accent1"/>
                </a:solidFill>
                <a:latin typeface="Arial" panose="020B0604020202020204" pitchFamily="34" charset="0"/>
                <a:cs typeface="Arial" panose="020B0604020202020204" pitchFamily="34" charset="0"/>
              </a:rPr>
              <a:t>Readiness for action</a:t>
            </a:r>
          </a:p>
          <a:p>
            <a:pPr lvl="1"/>
            <a:r>
              <a:rPr lang="en-GB" sz="1700" dirty="0">
                <a:solidFill>
                  <a:schemeClr val="accent1"/>
                </a:solidFill>
                <a:latin typeface="Arial" panose="020B0604020202020204" pitchFamily="34" charset="0"/>
                <a:cs typeface="Arial" panose="020B0604020202020204" pitchFamily="34" charset="0"/>
              </a:rPr>
              <a:t>A plan of action under defined circumstances</a:t>
            </a:r>
          </a:p>
          <a:p>
            <a:pPr lvl="1"/>
            <a:r>
              <a:rPr lang="en-GB" sz="1700" dirty="0">
                <a:solidFill>
                  <a:schemeClr val="accent1"/>
                </a:solidFill>
                <a:latin typeface="Arial" panose="020B0604020202020204" pitchFamily="34" charset="0"/>
                <a:cs typeface="Arial" panose="020B0604020202020204" pitchFamily="34" charset="0"/>
              </a:rPr>
              <a:t>e.g. send your child to a bilingual school</a:t>
            </a:r>
          </a:p>
          <a:p>
            <a:pPr marL="393192" lvl="1" indent="0">
              <a:buNone/>
            </a:pPr>
            <a:r>
              <a:rPr lang="en-GB" sz="1700" dirty="0">
                <a:solidFill>
                  <a:schemeClr val="accent1"/>
                </a:solidFill>
              </a:rPr>
              <a:t>            (Baker ,1992, p.12)</a:t>
            </a:r>
            <a:endParaRPr lang="cy-GB" sz="1700" dirty="0">
              <a:solidFill>
                <a:schemeClr val="accent1"/>
              </a:solidFill>
            </a:endParaRPr>
          </a:p>
        </p:txBody>
      </p:sp>
    </p:spTree>
    <p:extLst>
      <p:ext uri="{BB962C8B-B14F-4D97-AF65-F5344CB8AC3E}">
        <p14:creationId xmlns:p14="http://schemas.microsoft.com/office/powerpoint/2010/main" val="1594403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2FFF7-8E40-12F2-DC8D-0C0EA87C26E6}"/>
              </a:ext>
            </a:extLst>
          </p:cNvPr>
          <p:cNvSpPr>
            <a:spLocks noGrp="1"/>
          </p:cNvSpPr>
          <p:nvPr>
            <p:ph type="title"/>
          </p:nvPr>
        </p:nvSpPr>
        <p:spPr>
          <a:xfrm>
            <a:off x="1219200" y="76200"/>
            <a:ext cx="8611385" cy="1325563"/>
          </a:xfrm>
        </p:spPr>
        <p:txBody>
          <a:bodyPr/>
          <a:lstStyle/>
          <a:p>
            <a:r>
              <a:rPr lang="en-GB" b="1" dirty="0" err="1"/>
              <a:t>Astudiaeth</a:t>
            </a:r>
            <a:r>
              <a:rPr lang="en-GB" b="1" dirty="0"/>
              <a:t> </a:t>
            </a:r>
            <a:r>
              <a:rPr lang="en-GB" b="1" dirty="0" err="1"/>
              <a:t>Achos</a:t>
            </a:r>
            <a:r>
              <a:rPr lang="en-GB" b="1" dirty="0"/>
              <a:t> / </a:t>
            </a:r>
            <a:r>
              <a:rPr lang="en-GB" b="1" dirty="0">
                <a:solidFill>
                  <a:schemeClr val="accent1"/>
                </a:solidFill>
              </a:rPr>
              <a:t>Case Study</a:t>
            </a:r>
          </a:p>
        </p:txBody>
      </p:sp>
      <p:sp>
        <p:nvSpPr>
          <p:cNvPr id="3" name="Content Placeholder 2">
            <a:extLst>
              <a:ext uri="{FF2B5EF4-FFF2-40B4-BE49-F238E27FC236}">
                <a16:creationId xmlns:a16="http://schemas.microsoft.com/office/drawing/2014/main" id="{36220A8F-689C-24B6-DA2F-AB8F6B6A06AA}"/>
              </a:ext>
            </a:extLst>
          </p:cNvPr>
          <p:cNvSpPr>
            <a:spLocks noGrp="1"/>
          </p:cNvSpPr>
          <p:nvPr>
            <p:ph sz="half" idx="1"/>
          </p:nvPr>
        </p:nvSpPr>
        <p:spPr>
          <a:xfrm>
            <a:off x="457200" y="1825625"/>
            <a:ext cx="3886200" cy="4351338"/>
          </a:xfrm>
        </p:spPr>
        <p:txBody>
          <a:bodyPr>
            <a:normAutofit/>
          </a:bodyPr>
          <a:lstStyle/>
          <a:p>
            <a:r>
              <a:rPr lang="en-GB" sz="2000" dirty="0"/>
              <a:t>Mae Rhian </a:t>
            </a:r>
            <a:r>
              <a:rPr lang="en-GB" sz="2000" dirty="0" err="1"/>
              <a:t>yn</a:t>
            </a:r>
            <a:r>
              <a:rPr lang="en-GB" sz="2000" dirty="0"/>
              <a:t> </a:t>
            </a:r>
            <a:r>
              <a:rPr lang="en-GB" sz="2000" dirty="0" err="1"/>
              <a:t>siarad</a:t>
            </a:r>
            <a:r>
              <a:rPr lang="en-GB" sz="2000" dirty="0"/>
              <a:t> Cymraeg </a:t>
            </a:r>
            <a:r>
              <a:rPr lang="en-GB" sz="2000" dirty="0" err="1"/>
              <a:t>gartref</a:t>
            </a:r>
            <a:r>
              <a:rPr lang="en-GB" sz="2000" dirty="0"/>
              <a:t> ac </a:t>
            </a:r>
            <a:r>
              <a:rPr lang="en-GB" sz="2000" dirty="0" err="1"/>
              <a:t>yn</a:t>
            </a:r>
            <a:r>
              <a:rPr lang="en-GB" sz="2000" dirty="0"/>
              <a:t> dewis </a:t>
            </a:r>
            <a:r>
              <a:rPr lang="en-GB" sz="2000" dirty="0" err="1"/>
              <a:t>ysgol</a:t>
            </a:r>
            <a:r>
              <a:rPr lang="en-GB" sz="2000" dirty="0"/>
              <a:t> cyfrwng </a:t>
            </a:r>
            <a:r>
              <a:rPr lang="en-GB" sz="2000" dirty="0" err="1"/>
              <a:t>Saesneg</a:t>
            </a:r>
            <a:r>
              <a:rPr lang="en-GB" sz="2000" dirty="0"/>
              <a:t> </a:t>
            </a:r>
            <a:r>
              <a:rPr lang="en-GB" sz="2000" dirty="0" err="1"/>
              <a:t>i'w</a:t>
            </a:r>
            <a:r>
              <a:rPr lang="en-GB" sz="2000" dirty="0"/>
              <a:t> </a:t>
            </a:r>
            <a:r>
              <a:rPr lang="en-GB" sz="2000" dirty="0" err="1"/>
              <a:t>phlentyn</a:t>
            </a:r>
            <a:r>
              <a:rPr lang="en-GB" sz="2000" dirty="0"/>
              <a:t>. 
Pa </a:t>
            </a:r>
            <a:r>
              <a:rPr lang="en-GB" sz="2000" dirty="0" err="1"/>
              <a:t>gredoau</a:t>
            </a:r>
            <a:r>
              <a:rPr lang="en-GB" sz="2000" dirty="0"/>
              <a:t> </a:t>
            </a:r>
            <a:r>
              <a:rPr lang="en-GB" sz="2000" dirty="0" err="1"/>
              <a:t>gwybyddol</a:t>
            </a:r>
            <a:r>
              <a:rPr lang="en-GB" sz="2000" dirty="0"/>
              <a:t> a </a:t>
            </a:r>
            <a:r>
              <a:rPr lang="en-GB" sz="2000" dirty="0" err="1"/>
              <a:t>ddylanwadodd</a:t>
            </a:r>
            <a:r>
              <a:rPr lang="en-GB" sz="2000" dirty="0"/>
              <a:t> </a:t>
            </a:r>
            <a:r>
              <a:rPr lang="en-GB" sz="2000" dirty="0" err="1"/>
              <a:t>ar</a:t>
            </a:r>
            <a:r>
              <a:rPr lang="en-GB" sz="2000" dirty="0"/>
              <a:t> y </a:t>
            </a:r>
            <a:r>
              <a:rPr lang="en-GB" sz="2000" dirty="0" err="1"/>
              <a:t>penderfyniad</a:t>
            </a:r>
            <a:r>
              <a:rPr lang="en-GB" sz="2000" dirty="0"/>
              <a:t>? 
Pa </a:t>
            </a:r>
            <a:r>
              <a:rPr lang="en-GB" sz="2000" dirty="0" err="1"/>
              <a:t>ffactorau</a:t>
            </a:r>
            <a:r>
              <a:rPr lang="en-GB" sz="2000" dirty="0"/>
              <a:t> </a:t>
            </a:r>
            <a:r>
              <a:rPr lang="en-GB" sz="2000" dirty="0" err="1"/>
              <a:t>emosiynol</a:t>
            </a:r>
            <a:r>
              <a:rPr lang="en-GB" sz="2000" dirty="0"/>
              <a:t> a </a:t>
            </a:r>
            <a:r>
              <a:rPr lang="en-GB" sz="2000" dirty="0" err="1"/>
              <a:t>ddylanwadodd</a:t>
            </a:r>
            <a:r>
              <a:rPr lang="en-GB" sz="2000" dirty="0"/>
              <a:t> </a:t>
            </a:r>
            <a:r>
              <a:rPr lang="en-GB" sz="2000" dirty="0" err="1"/>
              <a:t>ar</a:t>
            </a:r>
            <a:r>
              <a:rPr lang="en-GB" sz="2000" dirty="0"/>
              <a:t> y </a:t>
            </a:r>
            <a:r>
              <a:rPr lang="en-GB" sz="2000" dirty="0" err="1"/>
              <a:t>penderfyniad</a:t>
            </a:r>
            <a:r>
              <a:rPr lang="en-GB" sz="2000" dirty="0"/>
              <a:t>? 
Pa </a:t>
            </a:r>
            <a:r>
              <a:rPr lang="en-GB" sz="2000" dirty="0" err="1"/>
              <a:t>gamau</a:t>
            </a:r>
            <a:r>
              <a:rPr lang="en-GB" sz="2000" dirty="0"/>
              <a:t> a </a:t>
            </a:r>
            <a:r>
              <a:rPr lang="en-GB" sz="2000" dirty="0" err="1"/>
              <a:t>ddaeth</a:t>
            </a:r>
            <a:r>
              <a:rPr lang="en-GB" sz="2000" dirty="0"/>
              <a:t> o </a:t>
            </a:r>
            <a:r>
              <a:rPr lang="en-GB" sz="2000" dirty="0" err="1"/>
              <a:t>ganlyniad</a:t>
            </a:r>
            <a:r>
              <a:rPr lang="en-GB" sz="2000" dirty="0"/>
              <a:t>? 
Sut </a:t>
            </a:r>
            <a:r>
              <a:rPr lang="en-GB" sz="2000" dirty="0" err="1"/>
              <a:t>mae</a:t>
            </a:r>
            <a:r>
              <a:rPr lang="en-GB" sz="2000" dirty="0"/>
              <a:t> </a:t>
            </a:r>
            <a:r>
              <a:rPr lang="en-GB" sz="2000" dirty="0" err="1"/>
              <a:t>hyn</a:t>
            </a:r>
            <a:r>
              <a:rPr lang="en-GB" sz="2000" dirty="0"/>
              <a:t> </a:t>
            </a:r>
            <a:r>
              <a:rPr lang="en-GB" sz="2000" dirty="0" err="1"/>
              <a:t>yn</a:t>
            </a:r>
            <a:r>
              <a:rPr lang="en-GB" sz="2000" dirty="0"/>
              <a:t> </a:t>
            </a:r>
            <a:r>
              <a:rPr lang="en-GB" sz="2000" dirty="0" err="1"/>
              <a:t>cysylltu</a:t>
            </a:r>
            <a:r>
              <a:rPr lang="en-GB" sz="2000" dirty="0"/>
              <a:t> â </a:t>
            </a:r>
            <a:r>
              <a:rPr lang="en-GB" sz="2000" dirty="0" err="1"/>
              <a:t>damcaniaeth</a:t>
            </a:r>
            <a:r>
              <a:rPr lang="en-GB" sz="2000" dirty="0"/>
              <a:t> Baker?</a:t>
            </a:r>
          </a:p>
        </p:txBody>
      </p:sp>
      <p:sp>
        <p:nvSpPr>
          <p:cNvPr id="4" name="Content Placeholder 3">
            <a:extLst>
              <a:ext uri="{FF2B5EF4-FFF2-40B4-BE49-F238E27FC236}">
                <a16:creationId xmlns:a16="http://schemas.microsoft.com/office/drawing/2014/main" id="{1F77A4F8-B0B1-EB9E-7246-D65158665048}"/>
              </a:ext>
            </a:extLst>
          </p:cNvPr>
          <p:cNvSpPr>
            <a:spLocks noGrp="1"/>
          </p:cNvSpPr>
          <p:nvPr>
            <p:ph sz="half" idx="2"/>
          </p:nvPr>
        </p:nvSpPr>
        <p:spPr>
          <a:xfrm>
            <a:off x="4801698" y="1825625"/>
            <a:ext cx="3886200" cy="4351338"/>
          </a:xfrm>
        </p:spPr>
        <p:txBody>
          <a:bodyPr/>
          <a:lstStyle/>
          <a:p>
            <a:r>
              <a:rPr lang="en-GB" dirty="0">
                <a:solidFill>
                  <a:schemeClr val="accent1"/>
                </a:solidFill>
              </a:rPr>
              <a:t>Rhian speaks Welsh at home and chooses an English-medium school for her child.</a:t>
            </a:r>
          </a:p>
          <a:p>
            <a:r>
              <a:rPr lang="en-GB" dirty="0">
                <a:solidFill>
                  <a:schemeClr val="accent1"/>
                </a:solidFill>
              </a:rPr>
              <a:t>What cognitive beliefs influenced the decision?</a:t>
            </a:r>
          </a:p>
          <a:p>
            <a:r>
              <a:rPr lang="en-GB" dirty="0">
                <a:solidFill>
                  <a:schemeClr val="accent1"/>
                </a:solidFill>
              </a:rPr>
              <a:t>What emotional factors influenced the decision?</a:t>
            </a:r>
          </a:p>
          <a:p>
            <a:r>
              <a:rPr lang="en-GB" dirty="0">
                <a:solidFill>
                  <a:schemeClr val="accent1"/>
                </a:solidFill>
              </a:rPr>
              <a:t>What actions resulted?</a:t>
            </a:r>
          </a:p>
          <a:p>
            <a:r>
              <a:rPr lang="en-GB" dirty="0">
                <a:solidFill>
                  <a:schemeClr val="accent1"/>
                </a:solidFill>
              </a:rPr>
              <a:t>How does this link with Baker’s theory?</a:t>
            </a:r>
          </a:p>
        </p:txBody>
      </p:sp>
    </p:spTree>
    <p:extLst>
      <p:ext uri="{BB962C8B-B14F-4D97-AF65-F5344CB8AC3E}">
        <p14:creationId xmlns:p14="http://schemas.microsoft.com/office/powerpoint/2010/main" val="3621910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err="1">
                <a:latin typeface="Arial" panose="020B0604020202020204" pitchFamily="34" charset="0"/>
                <a:cs typeface="Arial" panose="020B0604020202020204" pitchFamily="34" charset="0"/>
              </a:rPr>
              <a:t>Ymchwil</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agweddau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iaith</a:t>
            </a:r>
            <a:r>
              <a:rPr lang="en-GB" sz="3200" dirty="0">
                <a:latin typeface="Arial" panose="020B0604020202020204" pitchFamily="34" charset="0"/>
                <a:cs typeface="Arial" panose="020B0604020202020204" pitchFamily="34" charset="0"/>
              </a:rPr>
              <a:t> </a:t>
            </a:r>
            <a:br>
              <a:rPr lang="en-GB" sz="3200" dirty="0">
                <a:solidFill>
                  <a:schemeClr val="accent2">
                    <a:lumMod val="60000"/>
                    <a:lumOff val="40000"/>
                  </a:schemeClr>
                </a:solidFill>
                <a:latin typeface="Arial" panose="020B0604020202020204" pitchFamily="34" charset="0"/>
                <a:cs typeface="Arial" panose="020B0604020202020204" pitchFamily="34" charset="0"/>
              </a:rPr>
            </a:br>
            <a:r>
              <a:rPr lang="en-GB" sz="3200" dirty="0">
                <a:solidFill>
                  <a:schemeClr val="accent1"/>
                </a:solidFill>
                <a:latin typeface="Arial" panose="020B0604020202020204" pitchFamily="34" charset="0"/>
                <a:cs typeface="Arial" panose="020B0604020202020204" pitchFamily="34" charset="0"/>
              </a:rPr>
              <a:t>Language attitude research</a:t>
            </a:r>
            <a:endParaRPr lang="cy-GB" sz="32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dirty="0">
              <a:latin typeface="Arial" panose="020B0604020202020204" pitchFamily="34" charset="0"/>
              <a:cs typeface="Arial" panose="020B0604020202020204" pitchFamily="34" charset="0"/>
            </a:endParaRPr>
          </a:p>
          <a:p>
            <a:r>
              <a:rPr lang="en-GB" b="1" dirty="0" err="1">
                <a:latin typeface="Arial" panose="020B0604020202020204" pitchFamily="34" charset="0"/>
                <a:cs typeface="Arial" panose="020B0604020202020204" pitchFamily="34" charset="0"/>
              </a:rPr>
              <a:t>Agweddau</a:t>
            </a:r>
            <a:endParaRPr lang="en-GB" b="1" dirty="0">
              <a:latin typeface="Arial" panose="020B0604020202020204" pitchFamily="34" charset="0"/>
              <a:cs typeface="Arial" panose="020B0604020202020204" pitchFamily="34" charset="0"/>
            </a:endParaRPr>
          </a:p>
          <a:p>
            <a:pPr lvl="1"/>
            <a:r>
              <a:rPr lang="en-GB" sz="1800" dirty="0" err="1">
                <a:latin typeface="Arial" panose="020B0604020202020204" pitchFamily="34" charset="0"/>
                <a:cs typeface="Arial" panose="020B0604020202020204" pitchFamily="34" charset="0"/>
              </a:rPr>
              <a:t>Gwahaniaethau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mewn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iaith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tafodiaith</a:t>
            </a:r>
            <a:endParaRPr lang="en-GB" sz="1800" dirty="0">
              <a:latin typeface="Arial" panose="020B0604020202020204" pitchFamily="34" charset="0"/>
              <a:cs typeface="Arial" panose="020B0604020202020204" pitchFamily="34" charset="0"/>
            </a:endParaRPr>
          </a:p>
          <a:p>
            <a:pPr lvl="1"/>
            <a:r>
              <a:rPr lang="en-GB" sz="1800" dirty="0" err="1">
                <a:latin typeface="Arial" panose="020B0604020202020204" pitchFamily="34" charset="0"/>
                <a:cs typeface="Arial" panose="020B0604020202020204" pitchFamily="34" charset="0"/>
              </a:rPr>
              <a:t>Dysgu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iaith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newydd</a:t>
            </a:r>
            <a:r>
              <a:rPr lang="en-GB" sz="1800" dirty="0">
                <a:latin typeface="Arial" panose="020B0604020202020204" pitchFamily="34" charset="0"/>
                <a:cs typeface="Arial" panose="020B0604020202020204" pitchFamily="34" charset="0"/>
              </a:rPr>
              <a:t> </a:t>
            </a:r>
          </a:p>
          <a:p>
            <a:pPr lvl="1"/>
            <a:r>
              <a:rPr lang="en-GB" sz="1800" dirty="0" err="1">
                <a:latin typeface="Arial" panose="020B0604020202020204" pitchFamily="34" charset="0"/>
                <a:cs typeface="Arial" panose="020B0604020202020204" pitchFamily="34" charset="0"/>
              </a:rPr>
              <a:t>Iaith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leiafrifol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benodol</a:t>
            </a:r>
            <a:endParaRPr lang="en-GB" sz="1800" dirty="0">
              <a:latin typeface="Arial" panose="020B0604020202020204" pitchFamily="34" charset="0"/>
              <a:cs typeface="Arial" panose="020B0604020202020204" pitchFamily="34" charset="0"/>
            </a:endParaRPr>
          </a:p>
          <a:p>
            <a:pPr lvl="1"/>
            <a:r>
              <a:rPr lang="en-GB" sz="1800" dirty="0" err="1">
                <a:latin typeface="Arial" panose="020B0604020202020204" pitchFamily="34" charset="0"/>
                <a:cs typeface="Arial" panose="020B0604020202020204" pitchFamily="34" charset="0"/>
              </a:rPr>
              <a:t>Gwersi</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iaith</a:t>
            </a:r>
            <a:endParaRPr lang="en-GB" sz="1800" dirty="0">
              <a:latin typeface="Arial" panose="020B0604020202020204" pitchFamily="34" charset="0"/>
              <a:cs typeface="Arial" panose="020B0604020202020204" pitchFamily="34" charset="0"/>
            </a:endParaRPr>
          </a:p>
          <a:p>
            <a:pPr lvl="1"/>
            <a:r>
              <a:rPr lang="en-GB" sz="1800" dirty="0" err="1">
                <a:latin typeface="Arial" panose="020B0604020202020204" pitchFamily="34" charset="0"/>
                <a:cs typeface="Arial" panose="020B0604020202020204" pitchFamily="34" charset="0"/>
              </a:rPr>
              <a:t>Defnydd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iaith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benodol</a:t>
            </a:r>
            <a:endParaRPr lang="en-GB" sz="1800" dirty="0">
              <a:latin typeface="Arial" panose="020B0604020202020204" pitchFamily="34" charset="0"/>
              <a:cs typeface="Arial" panose="020B0604020202020204" pitchFamily="34" charset="0"/>
            </a:endParaRPr>
          </a:p>
          <a:p>
            <a:pPr lvl="1"/>
            <a:r>
              <a:rPr lang="en-GB" sz="1800" dirty="0" err="1">
                <a:latin typeface="Arial" panose="020B0604020202020204" pitchFamily="34" charset="0"/>
                <a:cs typeface="Arial" panose="020B0604020202020204" pitchFamily="34" charset="0"/>
              </a:rPr>
              <a:t>Rhieni</a:t>
            </a:r>
            <a:r>
              <a:rPr lang="en-GB" sz="1800" dirty="0">
                <a:latin typeface="Arial" panose="020B0604020202020204" pitchFamily="34" charset="0"/>
                <a:cs typeface="Arial" panose="020B0604020202020204" pitchFamily="34" charset="0"/>
              </a:rPr>
              <a:t> at </a:t>
            </a:r>
            <a:r>
              <a:rPr lang="en-GB" sz="1800" dirty="0" err="1">
                <a:latin typeface="Arial" panose="020B0604020202020204" pitchFamily="34" charset="0"/>
                <a:cs typeface="Arial" panose="020B0604020202020204" pitchFamily="34" charset="0"/>
              </a:rPr>
              <a:t>ddysgu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iaith</a:t>
            </a:r>
            <a:endParaRPr lang="en-GB" sz="1800" dirty="0">
              <a:latin typeface="Arial" panose="020B0604020202020204" pitchFamily="34" charset="0"/>
              <a:cs typeface="Arial" panose="020B0604020202020204" pitchFamily="34" charset="0"/>
            </a:endParaRPr>
          </a:p>
          <a:p>
            <a:pPr lvl="1"/>
            <a:endParaRPr lang="cy-GB" dirty="0"/>
          </a:p>
        </p:txBody>
      </p:sp>
      <p:sp>
        <p:nvSpPr>
          <p:cNvPr id="4" name="Content Placeholder 3"/>
          <p:cNvSpPr>
            <a:spLocks noGrp="1"/>
          </p:cNvSpPr>
          <p:nvPr>
            <p:ph sz="half" idx="2"/>
          </p:nvPr>
        </p:nvSpPr>
        <p:spPr/>
        <p:txBody>
          <a:bodyPr>
            <a:normAutofit/>
          </a:bodyPr>
          <a:lstStyle/>
          <a:p>
            <a:endParaRPr lang="en-GB" b="1" dirty="0">
              <a:latin typeface="Arial" panose="020B0604020202020204" pitchFamily="34" charset="0"/>
              <a:cs typeface="Arial" panose="020B0604020202020204" pitchFamily="34" charset="0"/>
            </a:endParaRPr>
          </a:p>
          <a:p>
            <a:r>
              <a:rPr lang="en-GB" b="1" dirty="0">
                <a:solidFill>
                  <a:schemeClr val="accent1"/>
                </a:solidFill>
                <a:latin typeface="Arial" panose="020B0604020202020204" pitchFamily="34" charset="0"/>
                <a:cs typeface="Arial" panose="020B0604020202020204" pitchFamily="34" charset="0"/>
              </a:rPr>
              <a:t>Attitude to </a:t>
            </a:r>
          </a:p>
          <a:p>
            <a:pPr lvl="1"/>
            <a:r>
              <a:rPr lang="en-GB" sz="1800" dirty="0">
                <a:solidFill>
                  <a:schemeClr val="accent1"/>
                </a:solidFill>
                <a:latin typeface="Arial" panose="020B0604020202020204" pitchFamily="34" charset="0"/>
                <a:cs typeface="Arial" panose="020B0604020202020204" pitchFamily="34" charset="0"/>
              </a:rPr>
              <a:t>Language variation, dialect</a:t>
            </a:r>
          </a:p>
          <a:p>
            <a:pPr lvl="1"/>
            <a:r>
              <a:rPr lang="en-GB" sz="1800" dirty="0">
                <a:solidFill>
                  <a:schemeClr val="accent1"/>
                </a:solidFill>
                <a:latin typeface="Arial" panose="020B0604020202020204" pitchFamily="34" charset="0"/>
                <a:cs typeface="Arial" panose="020B0604020202020204" pitchFamily="34" charset="0"/>
              </a:rPr>
              <a:t>Learning a new language</a:t>
            </a:r>
          </a:p>
          <a:p>
            <a:pPr lvl="1"/>
            <a:r>
              <a:rPr lang="en-GB" sz="1800" dirty="0">
                <a:solidFill>
                  <a:schemeClr val="accent1"/>
                </a:solidFill>
                <a:latin typeface="Arial" panose="020B0604020202020204" pitchFamily="34" charset="0"/>
                <a:cs typeface="Arial" panose="020B0604020202020204" pitchFamily="34" charset="0"/>
              </a:rPr>
              <a:t>A specific minority language</a:t>
            </a:r>
          </a:p>
          <a:p>
            <a:pPr lvl="1"/>
            <a:r>
              <a:rPr lang="en-GB" sz="1800" dirty="0">
                <a:solidFill>
                  <a:schemeClr val="accent1"/>
                </a:solidFill>
                <a:latin typeface="Arial" panose="020B0604020202020204" pitchFamily="34" charset="0"/>
                <a:cs typeface="Arial" panose="020B0604020202020204" pitchFamily="34" charset="0"/>
              </a:rPr>
              <a:t>Language lessons</a:t>
            </a:r>
          </a:p>
          <a:p>
            <a:pPr lvl="1"/>
            <a:r>
              <a:rPr lang="en-GB" sz="1800" dirty="0">
                <a:solidFill>
                  <a:schemeClr val="accent1"/>
                </a:solidFill>
                <a:latin typeface="Arial" panose="020B0604020202020204" pitchFamily="34" charset="0"/>
                <a:cs typeface="Arial" panose="020B0604020202020204" pitchFamily="34" charset="0"/>
              </a:rPr>
              <a:t>Uses of a specific language</a:t>
            </a:r>
          </a:p>
          <a:p>
            <a:pPr lvl="1"/>
            <a:r>
              <a:rPr lang="en-GB" sz="1800" dirty="0">
                <a:solidFill>
                  <a:schemeClr val="accent1"/>
                </a:solidFill>
                <a:latin typeface="Arial" panose="020B0604020202020204" pitchFamily="34" charset="0"/>
                <a:cs typeface="Arial" panose="020B0604020202020204" pitchFamily="34" charset="0"/>
              </a:rPr>
              <a:t>Of parents to language learning</a:t>
            </a:r>
          </a:p>
          <a:p>
            <a:pPr marL="393192" lvl="1" indent="0">
              <a:buNone/>
            </a:pPr>
            <a:r>
              <a:rPr lang="en-GB" sz="1700" dirty="0">
                <a:solidFill>
                  <a:schemeClr val="accent1"/>
                </a:solidFill>
              </a:rPr>
              <a:t>                 ( Baker, 1992)</a:t>
            </a:r>
            <a:endParaRPr lang="cy-GB" sz="1700" dirty="0">
              <a:solidFill>
                <a:schemeClr val="accent1"/>
              </a:solidFill>
            </a:endParaRPr>
          </a:p>
        </p:txBody>
      </p:sp>
    </p:spTree>
    <p:extLst>
      <p:ext uri="{BB962C8B-B14F-4D97-AF65-F5344CB8AC3E}">
        <p14:creationId xmlns:p14="http://schemas.microsoft.com/office/powerpoint/2010/main" val="542152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656" y="183415"/>
            <a:ext cx="8229600" cy="1734312"/>
          </a:xfrm>
        </p:spPr>
        <p:txBody>
          <a:bodyPr>
            <a:normAutofit/>
          </a:bodyPr>
          <a:lstStyle/>
          <a:p>
            <a:pPr algn="ctr"/>
            <a:r>
              <a:rPr lang="en-GB" sz="3600" dirty="0" err="1">
                <a:latin typeface="Arial" panose="020B0604020202020204" pitchFamily="34" charset="0"/>
                <a:cs typeface="Arial" panose="020B0604020202020204" pitchFamily="34" charset="0"/>
              </a:rPr>
              <a:t>Newid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mewn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Agweddau</a:t>
            </a:r>
            <a:br>
              <a:rPr lang="en-GB" sz="3600" dirty="0">
                <a:solidFill>
                  <a:schemeClr val="accent2">
                    <a:lumMod val="60000"/>
                    <a:lumOff val="40000"/>
                  </a:schemeClr>
                </a:solidFill>
                <a:latin typeface="Arial" panose="020B0604020202020204" pitchFamily="34" charset="0"/>
                <a:cs typeface="Arial" panose="020B0604020202020204" pitchFamily="34" charset="0"/>
              </a:rPr>
            </a:br>
            <a:r>
              <a:rPr lang="en-GB" sz="3600" dirty="0">
                <a:solidFill>
                  <a:schemeClr val="accent1"/>
                </a:solidFill>
                <a:latin typeface="Arial" panose="020B0604020202020204" pitchFamily="34" charset="0"/>
                <a:cs typeface="Arial" panose="020B0604020202020204" pitchFamily="34" charset="0"/>
              </a:rPr>
              <a:t>Attitude Change</a:t>
            </a:r>
            <a:br>
              <a:rPr lang="en-GB" dirty="0"/>
            </a:br>
            <a:endParaRPr lang="cy-GB" dirty="0"/>
          </a:p>
        </p:txBody>
      </p:sp>
      <p:sp>
        <p:nvSpPr>
          <p:cNvPr id="3" name="Content Placeholder 2"/>
          <p:cNvSpPr>
            <a:spLocks noGrp="1"/>
          </p:cNvSpPr>
          <p:nvPr>
            <p:ph sz="half" idx="1"/>
          </p:nvPr>
        </p:nvSpPr>
        <p:spPr>
          <a:xfrm>
            <a:off x="471145" y="1219200"/>
            <a:ext cx="3886200" cy="4351338"/>
          </a:xfrm>
        </p:spPr>
        <p:txBody>
          <a:bodyPr>
            <a:normAutofit/>
          </a:bodyPr>
          <a:lstStyle/>
          <a:p>
            <a:endParaRPr lang="en-GB" dirty="0"/>
          </a:p>
          <a:p>
            <a:r>
              <a:rPr lang="en-GB" sz="1800" b="1" dirty="0">
                <a:latin typeface="Arial" panose="020B0604020202020204" pitchFamily="34" charset="0"/>
                <a:cs typeface="Arial" panose="020B0604020202020204" pitchFamily="34" charset="0"/>
              </a:rPr>
              <a:t>Beth sy'n </a:t>
            </a:r>
            <a:r>
              <a:rPr lang="en-GB" sz="1800" b="1" dirty="0" err="1">
                <a:latin typeface="Arial" panose="020B0604020202020204" pitchFamily="34" charset="0"/>
                <a:cs typeface="Arial" panose="020B0604020202020204" pitchFamily="34" charset="0"/>
              </a:rPr>
              <a:t>dylanwadu</a:t>
            </a:r>
            <a:r>
              <a:rPr lang="en-GB" sz="1800" b="1" dirty="0">
                <a:latin typeface="Arial" panose="020B0604020202020204" pitchFamily="34" charset="0"/>
                <a:cs typeface="Arial" panose="020B0604020202020204" pitchFamily="34" charset="0"/>
              </a:rPr>
              <a:t> </a:t>
            </a:r>
            <a:r>
              <a:rPr lang="en-GB" sz="1800" b="1" dirty="0" err="1">
                <a:latin typeface="Arial" panose="020B0604020202020204" pitchFamily="34" charset="0"/>
                <a:cs typeface="Arial" panose="020B0604020202020204" pitchFamily="34" charset="0"/>
              </a:rPr>
              <a:t>ar</a:t>
            </a:r>
            <a:r>
              <a:rPr lang="en-GB" sz="1800" b="1" dirty="0">
                <a:latin typeface="Arial" panose="020B0604020202020204" pitchFamily="34" charset="0"/>
                <a:cs typeface="Arial" panose="020B0604020202020204" pitchFamily="34" charset="0"/>
              </a:rPr>
              <a:t> </a:t>
            </a:r>
            <a:r>
              <a:rPr lang="en-GB" sz="1800" b="1" dirty="0" err="1">
                <a:latin typeface="Arial" panose="020B0604020202020204" pitchFamily="34" charset="0"/>
                <a:cs typeface="Arial" panose="020B0604020202020204" pitchFamily="34" charset="0"/>
              </a:rPr>
              <a:t>agweddau</a:t>
            </a:r>
            <a:r>
              <a:rPr lang="en-GB" sz="1800" b="1" dirty="0">
                <a:latin typeface="Arial" panose="020B0604020202020204" pitchFamily="34" charset="0"/>
                <a:cs typeface="Arial" panose="020B0604020202020204" pitchFamily="34" charset="0"/>
              </a:rPr>
              <a:t> </a:t>
            </a:r>
            <a:r>
              <a:rPr lang="en-GB" sz="1800" b="1" dirty="0" err="1">
                <a:latin typeface="Arial" panose="020B0604020202020204" pitchFamily="34" charset="0"/>
                <a:cs typeface="Arial" panose="020B0604020202020204" pitchFamily="34" charset="0"/>
              </a:rPr>
              <a:t>tuag</a:t>
            </a:r>
            <a:r>
              <a:rPr lang="en-GB" sz="1800" b="1" dirty="0">
                <a:latin typeface="Arial" panose="020B0604020202020204" pitchFamily="34" charset="0"/>
                <a:cs typeface="Arial" panose="020B0604020202020204" pitchFamily="34" charset="0"/>
              </a:rPr>
              <a:t> at y </a:t>
            </a:r>
            <a:r>
              <a:rPr lang="en-GB" sz="1800" b="1" dirty="0" err="1">
                <a:latin typeface="Arial" panose="020B0604020202020204" pitchFamily="34" charset="0"/>
                <a:cs typeface="Arial" panose="020B0604020202020204" pitchFamily="34" charset="0"/>
              </a:rPr>
              <a:t>Gymraeg</a:t>
            </a:r>
            <a:r>
              <a:rPr lang="en-GB" sz="1800" b="1" dirty="0">
                <a:latin typeface="Arial" panose="020B0604020202020204" pitchFamily="34" charset="0"/>
                <a:cs typeface="Arial" panose="020B0604020202020204" pitchFamily="34" charset="0"/>
              </a:rPr>
              <a:t> </a:t>
            </a:r>
            <a:r>
              <a:rPr lang="en-GB" sz="1800" b="1" dirty="0" err="1">
                <a:latin typeface="Arial" panose="020B0604020202020204" pitchFamily="34" charset="0"/>
                <a:cs typeface="Arial" panose="020B0604020202020204" pitchFamily="34" charset="0"/>
              </a:rPr>
              <a:t>heddiw</a:t>
            </a:r>
            <a:r>
              <a:rPr lang="en-GB" sz="1800" b="1"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Profiadau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teuluol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Cyfryngau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cymdeithasol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Profiadau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ysgol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Grwpiau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cyfoedion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Cyfleoedd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cyflogaeth</a:t>
            </a:r>
            <a:r>
              <a:rPr lang="en-GB" sz="1800" dirty="0">
                <a:latin typeface="Arial" panose="020B0604020202020204" pitchFamily="34" charset="0"/>
                <a:cs typeface="Arial" panose="020B0604020202020204" pitchFamily="34" charset="0"/>
              </a:rPr>
              <a:t>
Polisi </a:t>
            </a:r>
            <a:r>
              <a:rPr lang="en-GB" sz="1800" dirty="0" err="1">
                <a:latin typeface="Arial" panose="020B0604020202020204" pitchFamily="34" charset="0"/>
                <a:cs typeface="Arial" panose="020B0604020202020204" pitchFamily="34" charset="0"/>
              </a:rPr>
              <a:t>llywodraeth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Arall</a:t>
            </a: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
Pa </a:t>
            </a:r>
            <a:r>
              <a:rPr lang="en-GB" sz="1800" b="1" dirty="0" err="1">
                <a:latin typeface="Arial" panose="020B0604020202020204" pitchFamily="34" charset="0"/>
                <a:cs typeface="Arial" panose="020B0604020202020204" pitchFamily="34" charset="0"/>
              </a:rPr>
              <a:t>ffactor</a:t>
            </a:r>
            <a:r>
              <a:rPr lang="en-GB" sz="1800" b="1" dirty="0">
                <a:latin typeface="Arial" panose="020B0604020202020204" pitchFamily="34" charset="0"/>
                <a:cs typeface="Arial" panose="020B0604020202020204" pitchFamily="34" charset="0"/>
              </a:rPr>
              <a:t> </a:t>
            </a:r>
            <a:r>
              <a:rPr lang="en-GB" sz="1800" b="1" dirty="0" err="1">
                <a:latin typeface="Arial" panose="020B0604020202020204" pitchFamily="34" charset="0"/>
                <a:cs typeface="Arial" panose="020B0604020202020204" pitchFamily="34" charset="0"/>
              </a:rPr>
              <a:t>sydd</a:t>
            </a:r>
            <a:r>
              <a:rPr lang="en-GB" sz="1800" b="1" dirty="0">
                <a:latin typeface="Arial" panose="020B0604020202020204" pitchFamily="34" charset="0"/>
                <a:cs typeface="Arial" panose="020B0604020202020204" pitchFamily="34" charset="0"/>
              </a:rPr>
              <a:t> </a:t>
            </a:r>
            <a:r>
              <a:rPr lang="en-GB" sz="1800" b="1" dirty="0" err="1">
                <a:latin typeface="Arial" panose="020B0604020202020204" pitchFamily="34" charset="0"/>
                <a:cs typeface="Arial" panose="020B0604020202020204" pitchFamily="34" charset="0"/>
              </a:rPr>
              <a:t>â'r</a:t>
            </a:r>
            <a:r>
              <a:rPr lang="en-GB" sz="1800" b="1" dirty="0">
                <a:latin typeface="Arial" panose="020B0604020202020204" pitchFamily="34" charset="0"/>
                <a:cs typeface="Arial" panose="020B0604020202020204" pitchFamily="34" charset="0"/>
              </a:rPr>
              <a:t> </a:t>
            </a:r>
            <a:r>
              <a:rPr lang="en-GB" sz="1800" b="1" dirty="0" err="1">
                <a:latin typeface="Arial" panose="020B0604020202020204" pitchFamily="34" charset="0"/>
                <a:cs typeface="Arial" panose="020B0604020202020204" pitchFamily="34" charset="0"/>
              </a:rPr>
              <a:t>dylanwad</a:t>
            </a:r>
            <a:r>
              <a:rPr lang="en-GB" sz="1800" b="1" dirty="0">
                <a:latin typeface="Arial" panose="020B0604020202020204" pitchFamily="34" charset="0"/>
                <a:cs typeface="Arial" panose="020B0604020202020204" pitchFamily="34" charset="0"/>
              </a:rPr>
              <a:t> </a:t>
            </a:r>
            <a:r>
              <a:rPr lang="en-GB" sz="1800" b="1" dirty="0" err="1">
                <a:latin typeface="Arial" panose="020B0604020202020204" pitchFamily="34" charset="0"/>
                <a:cs typeface="Arial" panose="020B0604020202020204" pitchFamily="34" charset="0"/>
              </a:rPr>
              <a:t>cryfaf</a:t>
            </a:r>
            <a:r>
              <a:rPr lang="en-GB" sz="1800" b="1" dirty="0">
                <a:latin typeface="Arial" panose="020B0604020202020204" pitchFamily="34" charset="0"/>
                <a:cs typeface="Arial" panose="020B0604020202020204" pitchFamily="34" charset="0"/>
              </a:rPr>
              <a:t> a </a:t>
            </a:r>
            <a:r>
              <a:rPr lang="en-GB" sz="1800" b="1" dirty="0" err="1">
                <a:latin typeface="Arial" panose="020B0604020202020204" pitchFamily="34" charset="0"/>
                <a:cs typeface="Arial" panose="020B0604020202020204" pitchFamily="34" charset="0"/>
              </a:rPr>
              <a:t>pham</a:t>
            </a:r>
            <a:r>
              <a:rPr lang="en-GB" sz="1800" b="1" dirty="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endParaRPr lang="cy-GB" dirty="0"/>
          </a:p>
        </p:txBody>
      </p:sp>
      <p:sp>
        <p:nvSpPr>
          <p:cNvPr id="4" name="Content Placeholder 3"/>
          <p:cNvSpPr>
            <a:spLocks noGrp="1"/>
          </p:cNvSpPr>
          <p:nvPr>
            <p:ph sz="half" idx="2"/>
          </p:nvPr>
        </p:nvSpPr>
        <p:spPr>
          <a:xfrm>
            <a:off x="4648200" y="1219200"/>
            <a:ext cx="4177056" cy="5029200"/>
          </a:xfrm>
        </p:spPr>
        <p:txBody>
          <a:bodyPr>
            <a:normAutofit/>
          </a:bodyPr>
          <a:lstStyle/>
          <a:p>
            <a:endParaRPr lang="en-GB" i="1" dirty="0"/>
          </a:p>
          <a:p>
            <a:r>
              <a:rPr lang="en-GB" sz="2000" b="1" dirty="0">
                <a:solidFill>
                  <a:schemeClr val="accent1"/>
                </a:solidFill>
                <a:latin typeface="Arial" panose="020B0604020202020204" pitchFamily="34" charset="0"/>
                <a:cs typeface="Arial" panose="020B0604020202020204" pitchFamily="34" charset="0"/>
              </a:rPr>
              <a:t>What influences attitudes towards Welsh today?</a:t>
            </a:r>
          </a:p>
          <a:p>
            <a:r>
              <a:rPr lang="en-GB" sz="2000" dirty="0">
                <a:solidFill>
                  <a:schemeClr val="accent1"/>
                </a:solidFill>
                <a:latin typeface="Arial" panose="020B0604020202020204" pitchFamily="34" charset="0"/>
                <a:cs typeface="Arial" panose="020B0604020202020204" pitchFamily="34" charset="0"/>
              </a:rPr>
              <a:t>Family experiences</a:t>
            </a:r>
          </a:p>
          <a:p>
            <a:r>
              <a:rPr lang="en-GB" sz="2000" dirty="0">
                <a:solidFill>
                  <a:schemeClr val="accent1"/>
                </a:solidFill>
                <a:latin typeface="Arial" panose="020B0604020202020204" pitchFamily="34" charset="0"/>
                <a:cs typeface="Arial" panose="020B0604020202020204" pitchFamily="34" charset="0"/>
              </a:rPr>
              <a:t>Social media</a:t>
            </a:r>
          </a:p>
          <a:p>
            <a:r>
              <a:rPr lang="en-GB" sz="2000" dirty="0">
                <a:solidFill>
                  <a:schemeClr val="accent1"/>
                </a:solidFill>
                <a:latin typeface="Arial" panose="020B0604020202020204" pitchFamily="34" charset="0"/>
                <a:cs typeface="Arial" panose="020B0604020202020204" pitchFamily="34" charset="0"/>
              </a:rPr>
              <a:t>School experiences</a:t>
            </a:r>
          </a:p>
          <a:p>
            <a:r>
              <a:rPr lang="en-GB" sz="2000" dirty="0">
                <a:solidFill>
                  <a:schemeClr val="accent1"/>
                </a:solidFill>
                <a:latin typeface="Arial" panose="020B0604020202020204" pitchFamily="34" charset="0"/>
                <a:cs typeface="Arial" panose="020B0604020202020204" pitchFamily="34" charset="0"/>
              </a:rPr>
              <a:t>Peer groups</a:t>
            </a:r>
          </a:p>
          <a:p>
            <a:r>
              <a:rPr lang="en-GB" sz="2000" dirty="0">
                <a:solidFill>
                  <a:schemeClr val="accent1"/>
                </a:solidFill>
                <a:latin typeface="Arial" panose="020B0604020202020204" pitchFamily="34" charset="0"/>
                <a:cs typeface="Arial" panose="020B0604020202020204" pitchFamily="34" charset="0"/>
              </a:rPr>
              <a:t>Employment opportunities</a:t>
            </a:r>
          </a:p>
          <a:p>
            <a:r>
              <a:rPr lang="en-GB" sz="2000" dirty="0">
                <a:solidFill>
                  <a:schemeClr val="accent1"/>
                </a:solidFill>
                <a:latin typeface="Arial" panose="020B0604020202020204" pitchFamily="34" charset="0"/>
                <a:cs typeface="Arial" panose="020B0604020202020204" pitchFamily="34" charset="0"/>
              </a:rPr>
              <a:t>Government policy</a:t>
            </a:r>
          </a:p>
          <a:p>
            <a:r>
              <a:rPr lang="en-GB" sz="2000" dirty="0">
                <a:solidFill>
                  <a:schemeClr val="accent1"/>
                </a:solidFill>
                <a:latin typeface="Arial" panose="020B0604020202020204" pitchFamily="34" charset="0"/>
                <a:cs typeface="Arial" panose="020B0604020202020204" pitchFamily="34" charset="0"/>
              </a:rPr>
              <a:t>Other?</a:t>
            </a:r>
          </a:p>
          <a:p>
            <a:r>
              <a:rPr lang="en-GB" sz="2000" b="1" dirty="0">
                <a:solidFill>
                  <a:schemeClr val="accent1"/>
                </a:solidFill>
                <a:latin typeface="Arial" panose="020B0604020202020204" pitchFamily="34" charset="0"/>
                <a:cs typeface="Arial" panose="020B0604020202020204" pitchFamily="34" charset="0"/>
              </a:rPr>
              <a:t>Which factor has the strongest influence and why?</a:t>
            </a:r>
            <a:endParaRPr lang="cy-GB" sz="2400" b="1" dirty="0">
              <a:solidFill>
                <a:schemeClr val="accent1"/>
              </a:solidFill>
              <a:latin typeface="Arial" panose="020B0604020202020204" pitchFamily="34" charset="0"/>
              <a:cs typeface="Arial" panose="020B0604020202020204" pitchFamily="34" charset="0"/>
            </a:endParaRPr>
          </a:p>
          <a:p>
            <a:endParaRPr lang="cy-GB" dirty="0"/>
          </a:p>
        </p:txBody>
      </p:sp>
    </p:spTree>
    <p:extLst>
      <p:ext uri="{BB962C8B-B14F-4D97-AF65-F5344CB8AC3E}">
        <p14:creationId xmlns:p14="http://schemas.microsoft.com/office/powerpoint/2010/main" val="2806559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TASG /</a:t>
            </a:r>
            <a:r>
              <a:rPr lang="en-GB" b="1" dirty="0">
                <a:solidFill>
                  <a:schemeClr val="accent2">
                    <a:lumMod val="60000"/>
                    <a:lumOff val="40000"/>
                  </a:schemeClr>
                </a:solidFill>
                <a:latin typeface="Arial" panose="020B0604020202020204" pitchFamily="34" charset="0"/>
                <a:cs typeface="Arial" panose="020B0604020202020204" pitchFamily="34" charset="0"/>
              </a:rPr>
              <a:t> </a:t>
            </a:r>
            <a:r>
              <a:rPr lang="en-GB" b="1" dirty="0">
                <a:solidFill>
                  <a:schemeClr val="accent1"/>
                </a:solidFill>
                <a:latin typeface="Arial" panose="020B0604020202020204" pitchFamily="34" charset="0"/>
                <a:cs typeface="Arial" panose="020B0604020202020204" pitchFamily="34" charset="0"/>
              </a:rPr>
              <a:t>TASK</a:t>
            </a:r>
            <a:endParaRPr lang="cy-GB" b="1"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Trafodwch</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rhagdybiaethau</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stereoteipiau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rhagfarnau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ddwy</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sleid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nesaf</a:t>
            </a:r>
            <a:endParaRPr lang="en-GB" sz="2000" dirty="0">
              <a:latin typeface="Arial" panose="020B0604020202020204" pitchFamily="34" charset="0"/>
              <a:cs typeface="Arial" panose="020B0604020202020204" pitchFamily="34" charset="0"/>
            </a:endParaRPr>
          </a:p>
          <a:p>
            <a:r>
              <a:rPr lang="en-GB" sz="2000" dirty="0" err="1">
                <a:solidFill>
                  <a:schemeClr val="accent1"/>
                </a:solidFill>
                <a:latin typeface="Arial" panose="020B0604020202020204" pitchFamily="34" charset="0"/>
                <a:cs typeface="Arial" panose="020B0604020202020204" pitchFamily="34" charset="0"/>
              </a:rPr>
              <a:t>Defnyddiwch</a:t>
            </a:r>
            <a:r>
              <a:rPr lang="en-GB" sz="2000" dirty="0">
                <a:solidFill>
                  <a:schemeClr val="accent1"/>
                </a:solidFill>
                <a:latin typeface="Arial" panose="020B0604020202020204" pitchFamily="34" charset="0"/>
                <a:cs typeface="Arial" panose="020B0604020202020204" pitchFamily="34" charset="0"/>
              </a:rPr>
              <a:t> </a:t>
            </a:r>
            <a:r>
              <a:rPr lang="en-GB" sz="2000" dirty="0" err="1">
                <a:solidFill>
                  <a:schemeClr val="accent1"/>
                </a:solidFill>
                <a:latin typeface="Arial" panose="020B0604020202020204" pitchFamily="34" charset="0"/>
                <a:cs typeface="Arial" panose="020B0604020202020204" pitchFamily="34" charset="0"/>
              </a:rPr>
              <a:t>dystiolaeth</a:t>
            </a:r>
            <a:r>
              <a:rPr lang="en-GB" sz="2000" dirty="0">
                <a:solidFill>
                  <a:schemeClr val="accent1"/>
                </a:solidFill>
                <a:latin typeface="Arial" panose="020B0604020202020204" pitchFamily="34" charset="0"/>
                <a:cs typeface="Arial" panose="020B0604020202020204" pitchFamily="34" charset="0"/>
              </a:rPr>
              <a:t> o ymchwil, </a:t>
            </a:r>
            <a:r>
              <a:rPr lang="en-GB" sz="2000" dirty="0" err="1">
                <a:solidFill>
                  <a:schemeClr val="accent1"/>
                </a:solidFill>
                <a:latin typeface="Arial" panose="020B0604020202020204" pitchFamily="34" charset="0"/>
                <a:cs typeface="Arial" panose="020B0604020202020204" pitchFamily="34" charset="0"/>
              </a:rPr>
              <a:t>polisi</a:t>
            </a:r>
            <a:r>
              <a:rPr lang="en-GB" sz="2000" dirty="0">
                <a:solidFill>
                  <a:schemeClr val="accent1"/>
                </a:solidFill>
                <a:latin typeface="Arial" panose="020B0604020202020204" pitchFamily="34" charset="0"/>
                <a:cs typeface="Arial" panose="020B0604020202020204" pitchFamily="34" charset="0"/>
              </a:rPr>
              <a:t> neu eich profiad eich </a:t>
            </a:r>
            <a:r>
              <a:rPr lang="en-GB" sz="2000" dirty="0" err="1">
                <a:solidFill>
                  <a:schemeClr val="accent1"/>
                </a:solidFill>
                <a:latin typeface="Arial" panose="020B0604020202020204" pitchFamily="34" charset="0"/>
                <a:cs typeface="Arial" panose="020B0604020202020204" pitchFamily="34" charset="0"/>
              </a:rPr>
              <a:t>hun</a:t>
            </a:r>
            <a:r>
              <a:rPr lang="en-GB" sz="2000" dirty="0">
                <a:solidFill>
                  <a:schemeClr val="accent1"/>
                </a:solidFill>
                <a:latin typeface="Arial" panose="020B0604020202020204" pitchFamily="34" charset="0"/>
                <a:cs typeface="Arial" panose="020B0604020202020204" pitchFamily="34" charset="0"/>
              </a:rPr>
              <a:t> </a:t>
            </a:r>
            <a:r>
              <a:rPr lang="en-GB" sz="2000" dirty="0" err="1">
                <a:solidFill>
                  <a:schemeClr val="accent1"/>
                </a:solidFill>
                <a:latin typeface="Arial" panose="020B0604020202020204" pitchFamily="34" charset="0"/>
                <a:cs typeface="Arial" panose="020B0604020202020204" pitchFamily="34" charset="0"/>
              </a:rPr>
              <a:t>i</a:t>
            </a:r>
            <a:r>
              <a:rPr lang="en-GB" sz="2000" dirty="0">
                <a:solidFill>
                  <a:schemeClr val="accent1"/>
                </a:solidFill>
                <a:latin typeface="Arial" panose="020B0604020202020204" pitchFamily="34" charset="0"/>
                <a:cs typeface="Arial" panose="020B0604020202020204" pitchFamily="34" charset="0"/>
              </a:rPr>
              <a:t> </a:t>
            </a:r>
            <a:r>
              <a:rPr lang="en-GB" sz="2000" dirty="0" err="1">
                <a:solidFill>
                  <a:schemeClr val="accent1"/>
                </a:solidFill>
                <a:latin typeface="Arial" panose="020B0604020202020204" pitchFamily="34" charset="0"/>
                <a:cs typeface="Arial" panose="020B0604020202020204" pitchFamily="34" charset="0"/>
              </a:rPr>
              <a:t>herio'r</a:t>
            </a:r>
            <a:r>
              <a:rPr lang="en-GB" sz="2000" dirty="0">
                <a:solidFill>
                  <a:schemeClr val="accent1"/>
                </a:solidFill>
                <a:latin typeface="Arial" panose="020B0604020202020204" pitchFamily="34" charset="0"/>
                <a:cs typeface="Arial" panose="020B0604020202020204" pitchFamily="34" charset="0"/>
              </a:rPr>
              <a:t> </a:t>
            </a:r>
            <a:r>
              <a:rPr lang="en-GB" sz="2000" dirty="0" err="1">
                <a:solidFill>
                  <a:schemeClr val="accent1"/>
                </a:solidFill>
                <a:latin typeface="Arial" panose="020B0604020202020204" pitchFamily="34" charset="0"/>
                <a:cs typeface="Arial" panose="020B0604020202020204" pitchFamily="34" charset="0"/>
              </a:rPr>
              <a:t>camsyniadau</a:t>
            </a:r>
            <a:r>
              <a:rPr lang="en-GB" sz="2000" dirty="0">
                <a:solidFill>
                  <a:schemeClr val="accent1"/>
                </a:solidFill>
                <a:latin typeface="Arial" panose="020B0604020202020204" pitchFamily="34" charset="0"/>
                <a:cs typeface="Arial" panose="020B0604020202020204" pitchFamily="34" charset="0"/>
              </a:rPr>
              <a:t> </a:t>
            </a:r>
            <a:r>
              <a:rPr lang="en-GB" sz="2000" dirty="0" err="1">
                <a:solidFill>
                  <a:schemeClr val="accent1"/>
                </a:solidFill>
                <a:latin typeface="Arial" panose="020B0604020202020204" pitchFamily="34" charset="0"/>
                <a:cs typeface="Arial" panose="020B0604020202020204" pitchFamily="34" charset="0"/>
              </a:rPr>
              <a:t>hyn</a:t>
            </a:r>
            <a:r>
              <a:rPr lang="en-GB" sz="2000" dirty="0">
                <a:solidFill>
                  <a:schemeClr val="accent1"/>
                </a:solidFill>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solidFill>
                  <a:schemeClr val="accent1"/>
                </a:solidFill>
                <a:latin typeface="Arial" panose="020B0604020202020204" pitchFamily="34" charset="0"/>
                <a:cs typeface="Arial" panose="020B0604020202020204" pitchFamily="34" charset="0"/>
              </a:rPr>
              <a:t>Discuss the assumptions, stereotypes and prejudice on the following slides</a:t>
            </a:r>
          </a:p>
          <a:p>
            <a:r>
              <a:rPr lang="en-GB" sz="2000" dirty="0">
                <a:solidFill>
                  <a:schemeClr val="accent1"/>
                </a:solidFill>
                <a:latin typeface="Arial" panose="020B0604020202020204" pitchFamily="34" charset="0"/>
                <a:cs typeface="Arial" panose="020B0604020202020204" pitchFamily="34" charset="0"/>
              </a:rPr>
              <a:t>Use evidence from research, policy or your own experience to challenge these misconceptions? </a:t>
            </a:r>
          </a:p>
          <a:p>
            <a:endParaRPr lang="cy-GB" dirty="0"/>
          </a:p>
        </p:txBody>
      </p:sp>
    </p:spTree>
    <p:extLst>
      <p:ext uri="{BB962C8B-B14F-4D97-AF65-F5344CB8AC3E}">
        <p14:creationId xmlns:p14="http://schemas.microsoft.com/office/powerpoint/2010/main" val="623911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8229600" cy="1371600"/>
          </a:xfrm>
        </p:spPr>
        <p:txBody>
          <a:bodyPr>
            <a:normAutofit fontScale="90000"/>
          </a:bodyPr>
          <a:lstStyle/>
          <a:p>
            <a:pPr algn="ctr"/>
            <a:r>
              <a:rPr lang="en-GB" sz="31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Rhagdybiaethau</a:t>
            </a:r>
            <a:r>
              <a:rPr lang="en-GB" sz="31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31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stereoteipiau</a:t>
            </a:r>
            <a:r>
              <a:rPr lang="en-GB" sz="31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 </a:t>
            </a:r>
            <a:r>
              <a:rPr lang="en-GB" sz="31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rhagfarnau</a:t>
            </a:r>
            <a:br>
              <a:rPr lang="cy-GB" sz="3100" u="sng" dirty="0">
                <a:solidFill>
                  <a:schemeClr val="accent2">
                    <a:lumMod val="60000"/>
                    <a:lumOff val="40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100"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Assumptions, stereotypes and prejudice</a:t>
            </a:r>
            <a:br>
              <a:rPr lang="cy-GB" sz="3200" dirty="0">
                <a:solidFill>
                  <a:schemeClr val="accent1"/>
                </a:solidFill>
              </a:rPr>
            </a:br>
            <a:endParaRPr lang="cy-GB" sz="3200" dirty="0">
              <a:solidFill>
                <a:schemeClr val="accent1"/>
              </a:solidFill>
            </a:endParaRPr>
          </a:p>
        </p:txBody>
      </p:sp>
      <p:sp>
        <p:nvSpPr>
          <p:cNvPr id="3" name="Content Placeholder 2"/>
          <p:cNvSpPr>
            <a:spLocks noGrp="1"/>
          </p:cNvSpPr>
          <p:nvPr>
            <p:ph sz="half" idx="1"/>
          </p:nvPr>
        </p:nvSpPr>
        <p:spPr>
          <a:xfrm>
            <a:off x="533400" y="1143000"/>
            <a:ext cx="3657600" cy="4785515"/>
          </a:xfrm>
        </p:spPr>
        <p:txBody>
          <a:bodyPr>
            <a:normAutofit fontScale="62500" lnSpcReduction="20000"/>
          </a:bodyPr>
          <a:lstStyle/>
          <a:p>
            <a:endParaRPr lang="en-GB" dirty="0"/>
          </a:p>
          <a:p>
            <a:endParaRPr lang="en-GB" sz="19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Does dim </a:t>
            </a:r>
            <a:r>
              <a:rPr lang="en-GB" sz="2600" dirty="0" err="1">
                <a:latin typeface="Arial" panose="020B0604020202020204" pitchFamily="34" charset="0"/>
                <a:cs typeface="Arial" panose="020B0604020202020204" pitchFamily="34" charset="0"/>
              </a:rPr>
              <a:t>geirfa</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gan</a:t>
            </a:r>
            <a:r>
              <a:rPr lang="en-GB" sz="2600" dirty="0">
                <a:latin typeface="Arial" panose="020B0604020202020204" pitchFamily="34" charset="0"/>
                <a:cs typeface="Arial" panose="020B0604020202020204" pitchFamily="34" charset="0"/>
              </a:rPr>
              <a:t> y </a:t>
            </a:r>
            <a:r>
              <a:rPr lang="en-GB" sz="2600" dirty="0" err="1">
                <a:latin typeface="Arial" panose="020B0604020202020204" pitchFamily="34" charset="0"/>
                <a:cs typeface="Arial" panose="020B0604020202020204" pitchFamily="34" charset="0"/>
              </a:rPr>
              <a:t>Gymraeg</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a:t>
            </a:r>
            <a:r>
              <a:rPr lang="en-GB" sz="2600" dirty="0">
                <a:latin typeface="Arial" panose="020B0604020202020204" pitchFamily="34" charset="0"/>
                <a:cs typeface="Arial" panose="020B0604020202020204" pitchFamily="34" charset="0"/>
              </a:rPr>
              <a:t> gyfer </a:t>
            </a:r>
            <a:r>
              <a:rPr lang="en-GB" sz="2600" dirty="0" err="1">
                <a:latin typeface="Arial" panose="020B0604020202020204" pitchFamily="34" charset="0"/>
                <a:cs typeface="Arial" panose="020B0604020202020204" pitchFamily="34" charset="0"/>
              </a:rPr>
              <a:t>bywyd</a:t>
            </a:r>
            <a:r>
              <a:rPr lang="en-GB" sz="2600" dirty="0">
                <a:latin typeface="Arial" panose="020B0604020202020204" pitchFamily="34" charset="0"/>
                <a:cs typeface="Arial" panose="020B0604020202020204" pitchFamily="34" charset="0"/>
              </a:rPr>
              <a:t> modern. </a:t>
            </a:r>
          </a:p>
          <a:p>
            <a:r>
              <a:rPr lang="en-GB" sz="2600" dirty="0">
                <a:latin typeface="Arial" panose="020B0604020202020204" pitchFamily="34" charset="0"/>
                <a:cs typeface="Arial" panose="020B0604020202020204" pitchFamily="34" charset="0"/>
              </a:rPr>
              <a:t>Mae </a:t>
            </a:r>
            <a:r>
              <a:rPr lang="en-GB" sz="2600" dirty="0" err="1">
                <a:latin typeface="Arial" panose="020B0604020202020204" pitchFamily="34" charset="0"/>
                <a:cs typeface="Arial" panose="020B0604020202020204" pitchFamily="34" charset="0"/>
              </a:rPr>
              <a:t>dwy</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iaith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cymysgu</a:t>
            </a:r>
            <a:r>
              <a:rPr lang="en-GB" sz="2600" dirty="0">
                <a:latin typeface="Arial" panose="020B0604020202020204" pitchFamily="34" charset="0"/>
                <a:cs typeface="Arial" panose="020B0604020202020204" pitchFamily="34" charset="0"/>
              </a:rPr>
              <a:t> plant </a:t>
            </a:r>
            <a:r>
              <a:rPr lang="en-GB" sz="2600" dirty="0" err="1">
                <a:latin typeface="Arial" panose="020B0604020202020204" pitchFamily="34" charset="0"/>
                <a:cs typeface="Arial" panose="020B0604020202020204" pitchFamily="34" charset="0"/>
              </a:rPr>
              <a:t>bach</a:t>
            </a:r>
            <a:r>
              <a:rPr lang="en-GB" sz="2600" dirty="0">
                <a:latin typeface="Arial" panose="020B0604020202020204" pitchFamily="34" charset="0"/>
                <a:cs typeface="Arial" panose="020B0604020202020204" pitchFamily="34" charset="0"/>
              </a:rPr>
              <a:t>. </a:t>
            </a:r>
          </a:p>
          <a:p>
            <a:r>
              <a:rPr lang="en-GB" sz="2600" dirty="0" err="1">
                <a:latin typeface="Arial" panose="020B0604020202020204" pitchFamily="34" charset="0"/>
                <a:cs typeface="Arial" panose="020B0604020202020204" pitchFamily="34" charset="0"/>
              </a:rPr>
              <a:t>Nid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oes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gwerth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addysg</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Gymraeg</a:t>
            </a:r>
            <a:endParaRPr lang="en-GB" sz="2600" dirty="0">
              <a:latin typeface="Arial" panose="020B0604020202020204" pitchFamily="34" charset="0"/>
              <a:cs typeface="Arial" panose="020B0604020202020204" pitchFamily="34" charset="0"/>
            </a:endParaRPr>
          </a:p>
          <a:p>
            <a:r>
              <a:rPr lang="en-GB" sz="2600" dirty="0" err="1">
                <a:latin typeface="Arial" panose="020B0604020202020204" pitchFamily="34" charset="0"/>
                <a:cs typeface="Arial" panose="020B0604020202020204" pitchFamily="34" charset="0"/>
              </a:rPr>
              <a:t>Mae’r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Gymraeg</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wastraff</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arian</a:t>
            </a:r>
            <a:r>
              <a:rPr lang="en-GB" sz="2600" dirty="0">
                <a:latin typeface="Arial" panose="020B0604020202020204" pitchFamily="34" charset="0"/>
                <a:cs typeface="Arial" panose="020B0604020202020204" pitchFamily="34" charset="0"/>
              </a:rPr>
              <a:t>.</a:t>
            </a:r>
          </a:p>
          <a:p>
            <a:r>
              <a:rPr lang="en-GB" sz="2600" dirty="0">
                <a:latin typeface="Arial" panose="020B0604020202020204" pitchFamily="34" charset="0"/>
                <a:cs typeface="Arial" panose="020B0604020202020204" pitchFamily="34" charset="0"/>
              </a:rPr>
              <a:t>Does neb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defnyddio’r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Gymraeg</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swyddogol</a:t>
            </a:r>
            <a:r>
              <a:rPr lang="en-GB" sz="2600" dirty="0">
                <a:latin typeface="Arial" panose="020B0604020202020204" pitchFamily="34" charset="0"/>
                <a:cs typeface="Arial" panose="020B0604020202020204" pitchFamily="34" charset="0"/>
              </a:rPr>
              <a:t>.</a:t>
            </a:r>
          </a:p>
          <a:p>
            <a:endParaRPr lang="en-GB" sz="2600" dirty="0">
              <a:latin typeface="Arial" panose="020B0604020202020204" pitchFamily="34" charset="0"/>
              <a:cs typeface="Arial" panose="020B0604020202020204" pitchFamily="34" charset="0"/>
            </a:endParaRPr>
          </a:p>
          <a:p>
            <a:r>
              <a:rPr lang="en-GB" sz="2600" b="1" dirty="0" err="1">
                <a:latin typeface="Arial" panose="020B0604020202020204" pitchFamily="34" charset="0"/>
                <a:cs typeface="Arial" panose="020B0604020202020204" pitchFamily="34" charset="0"/>
              </a:rPr>
              <a:t>Mewn</a:t>
            </a:r>
            <a:r>
              <a:rPr lang="en-GB" sz="2600" b="1" dirty="0">
                <a:latin typeface="Arial" panose="020B0604020202020204" pitchFamily="34" charset="0"/>
                <a:cs typeface="Arial" panose="020B0604020202020204" pitchFamily="34" charset="0"/>
              </a:rPr>
              <a:t> </a:t>
            </a:r>
            <a:r>
              <a:rPr lang="en-GB" sz="2600" b="1" dirty="0" err="1">
                <a:latin typeface="Arial" panose="020B0604020202020204" pitchFamily="34" charset="0"/>
                <a:cs typeface="Arial" panose="020B0604020202020204" pitchFamily="34" charset="0"/>
              </a:rPr>
              <a:t>grwpiau</a:t>
            </a:r>
            <a:r>
              <a:rPr lang="en-GB" sz="2600" b="1" dirty="0">
                <a:latin typeface="Arial" panose="020B0604020202020204" pitchFamily="34" charset="0"/>
                <a:cs typeface="Arial" panose="020B0604020202020204" pitchFamily="34" charset="0"/>
              </a:rPr>
              <a:t> </a:t>
            </a:r>
            <a:r>
              <a:rPr lang="en-GB" sz="2600" b="1" dirty="0" err="1">
                <a:latin typeface="Arial" panose="020B0604020202020204" pitchFamily="34" charset="0"/>
                <a:cs typeface="Arial" panose="020B0604020202020204" pitchFamily="34" charset="0"/>
              </a:rPr>
              <a:t>chwiliwch</a:t>
            </a:r>
            <a:r>
              <a:rPr lang="en-GB" sz="2600" b="1" dirty="0">
                <a:latin typeface="Arial" panose="020B0604020202020204" pitchFamily="34" charset="0"/>
                <a:cs typeface="Arial" panose="020B0604020202020204" pitchFamily="34" charset="0"/>
              </a:rPr>
              <a:t> am </a:t>
            </a:r>
            <a:r>
              <a:rPr lang="en-GB" sz="2600" b="1" dirty="0" err="1">
                <a:latin typeface="Arial" panose="020B0604020202020204" pitchFamily="34" charset="0"/>
                <a:cs typeface="Arial" panose="020B0604020202020204" pitchFamily="34" charset="0"/>
              </a:rPr>
              <a:t>dystiolaeth</a:t>
            </a:r>
            <a:r>
              <a:rPr lang="en-GB" sz="2600" b="1" dirty="0">
                <a:latin typeface="Arial" panose="020B0604020202020204" pitchFamily="34" charset="0"/>
                <a:cs typeface="Arial" panose="020B0604020202020204" pitchFamily="34" charset="0"/>
              </a:rPr>
              <a:t> </a:t>
            </a:r>
            <a:r>
              <a:rPr lang="en-GB" sz="2600" b="1" dirty="0" err="1">
                <a:latin typeface="Arial" panose="020B0604020202020204" pitchFamily="34" charset="0"/>
                <a:cs typeface="Arial" panose="020B0604020202020204" pitchFamily="34" charset="0"/>
              </a:rPr>
              <a:t>i</a:t>
            </a:r>
            <a:r>
              <a:rPr lang="en-GB" sz="2600" b="1" dirty="0">
                <a:latin typeface="Arial" panose="020B0604020202020204" pitchFamily="34" charset="0"/>
                <a:cs typeface="Arial" panose="020B0604020202020204" pitchFamily="34" charset="0"/>
              </a:rPr>
              <a:t> </a:t>
            </a:r>
            <a:r>
              <a:rPr lang="en-GB" sz="2600" b="1" dirty="0" err="1">
                <a:latin typeface="Arial" panose="020B0604020202020204" pitchFamily="34" charset="0"/>
                <a:cs typeface="Arial" panose="020B0604020202020204" pitchFamily="34" charset="0"/>
              </a:rPr>
              <a:t>gefnogi’r</a:t>
            </a:r>
            <a:r>
              <a:rPr lang="en-GB" sz="2600" b="1" dirty="0">
                <a:latin typeface="Arial" panose="020B0604020202020204" pitchFamily="34" charset="0"/>
                <a:cs typeface="Arial" panose="020B0604020202020204" pitchFamily="34" charset="0"/>
              </a:rPr>
              <a:t> </a:t>
            </a:r>
            <a:r>
              <a:rPr lang="en-GB" sz="2600" b="1" dirty="0" err="1">
                <a:latin typeface="Arial" panose="020B0604020202020204" pitchFamily="34" charset="0"/>
                <a:cs typeface="Arial" panose="020B0604020202020204" pitchFamily="34" charset="0"/>
              </a:rPr>
              <a:t>datganiad</a:t>
            </a:r>
            <a:r>
              <a:rPr lang="en-GB" sz="2600" b="1" dirty="0">
                <a:latin typeface="Arial" panose="020B0604020202020204" pitchFamily="34" charset="0"/>
                <a:cs typeface="Arial" panose="020B0604020202020204" pitchFamily="34" charset="0"/>
              </a:rPr>
              <a:t>, </a:t>
            </a:r>
            <a:r>
              <a:rPr lang="en-GB" sz="2600" b="1" dirty="0" err="1">
                <a:latin typeface="Arial" panose="020B0604020202020204" pitchFamily="34" charset="0"/>
                <a:cs typeface="Arial" panose="020B0604020202020204" pitchFamily="34" charset="0"/>
              </a:rPr>
              <a:t>tystiolaeth</a:t>
            </a:r>
            <a:r>
              <a:rPr lang="en-GB" sz="2600" b="1" dirty="0">
                <a:latin typeface="Arial" panose="020B0604020202020204" pitchFamily="34" charset="0"/>
                <a:cs typeface="Arial" panose="020B0604020202020204" pitchFamily="34" charset="0"/>
              </a:rPr>
              <a:t> I </a:t>
            </a:r>
            <a:r>
              <a:rPr lang="en-GB" sz="2600" b="1" dirty="0" err="1">
                <a:latin typeface="Arial" panose="020B0604020202020204" pitchFamily="34" charset="0"/>
                <a:cs typeface="Arial" panose="020B0604020202020204" pitchFamily="34" charset="0"/>
              </a:rPr>
              <a:t>herio’r</a:t>
            </a:r>
            <a:r>
              <a:rPr lang="en-GB" sz="2600" b="1" dirty="0">
                <a:latin typeface="Arial" panose="020B0604020202020204" pitchFamily="34" charset="0"/>
                <a:cs typeface="Arial" panose="020B0604020202020204" pitchFamily="34" charset="0"/>
              </a:rPr>
              <a:t> </a:t>
            </a:r>
            <a:r>
              <a:rPr lang="en-GB" sz="2600" b="1" dirty="0" err="1">
                <a:latin typeface="Arial" panose="020B0604020202020204" pitchFamily="34" charset="0"/>
                <a:cs typeface="Arial" panose="020B0604020202020204" pitchFamily="34" charset="0"/>
              </a:rPr>
              <a:t>datganiad</a:t>
            </a:r>
            <a:r>
              <a:rPr lang="en-GB" sz="2600" b="1" dirty="0">
                <a:latin typeface="Arial" panose="020B0604020202020204" pitchFamily="34" charset="0"/>
                <a:cs typeface="Arial" panose="020B0604020202020204" pitchFamily="34" charset="0"/>
              </a:rPr>
              <a:t>. </a:t>
            </a:r>
          </a:p>
          <a:p>
            <a:r>
              <a:rPr lang="en-GB" sz="2600" b="1" dirty="0" err="1">
                <a:latin typeface="Arial" panose="020B0604020202020204" pitchFamily="34" charset="0"/>
                <a:cs typeface="Arial" panose="020B0604020202020204" pitchFamily="34" charset="0"/>
              </a:rPr>
              <a:t>Penderfynwch</a:t>
            </a:r>
            <a:r>
              <a:rPr lang="en-GB" sz="2600" b="1" dirty="0">
                <a:latin typeface="Arial" panose="020B0604020202020204" pitchFamily="34" charset="0"/>
                <a:cs typeface="Arial" panose="020B0604020202020204" pitchFamily="34" charset="0"/>
              </a:rPr>
              <a:t> </a:t>
            </a:r>
            <a:r>
              <a:rPr lang="en-GB" sz="2600" b="1" dirty="0" err="1">
                <a:latin typeface="Arial" panose="020B0604020202020204" pitchFamily="34" charset="0"/>
                <a:cs typeface="Arial" panose="020B0604020202020204" pitchFamily="34" charset="0"/>
              </a:rPr>
              <a:t>ar</a:t>
            </a:r>
            <a:r>
              <a:rPr lang="en-GB" sz="2600" b="1" dirty="0">
                <a:latin typeface="Arial" panose="020B0604020202020204" pitchFamily="34" charset="0"/>
                <a:cs typeface="Arial" panose="020B0604020202020204" pitchFamily="34" charset="0"/>
              </a:rPr>
              <a:t> </a:t>
            </a:r>
            <a:r>
              <a:rPr lang="en-GB" sz="2600" b="1" dirty="0" err="1">
                <a:latin typeface="Arial" panose="020B0604020202020204" pitchFamily="34" charset="0"/>
                <a:cs typeface="Arial" panose="020B0604020202020204" pitchFamily="34" charset="0"/>
              </a:rPr>
              <a:t>gasgliad</a:t>
            </a:r>
            <a:r>
              <a:rPr lang="en-GB" sz="2600" b="1" dirty="0">
                <a:latin typeface="Arial" panose="020B0604020202020204" pitchFamily="34" charset="0"/>
                <a:cs typeface="Arial" panose="020B0604020202020204" pitchFamily="34" charset="0"/>
              </a:rPr>
              <a:t> eich grwp. </a:t>
            </a:r>
            <a:r>
              <a:rPr lang="en-GB" sz="2600" b="1" dirty="0" err="1">
                <a:latin typeface="Arial" panose="020B0604020202020204" pitchFamily="34" charset="0"/>
                <a:cs typeface="Arial" panose="020B0604020202020204" pitchFamily="34" charset="0"/>
              </a:rPr>
              <a:t>Defnyddiwch</a:t>
            </a:r>
            <a:r>
              <a:rPr lang="en-GB" sz="2600" b="1" dirty="0">
                <a:latin typeface="Arial" panose="020B0604020202020204" pitchFamily="34" charset="0"/>
                <a:cs typeface="Arial" panose="020B0604020202020204" pitchFamily="34" charset="0"/>
              </a:rPr>
              <a:t> </a:t>
            </a:r>
            <a:r>
              <a:rPr lang="en-GB" sz="2600" b="1" dirty="0" err="1">
                <a:latin typeface="Arial" panose="020B0604020202020204" pitchFamily="34" charset="0"/>
                <a:cs typeface="Arial" panose="020B0604020202020204" pitchFamily="34" charset="0"/>
              </a:rPr>
              <a:t>dystiolaeth</a:t>
            </a:r>
            <a:r>
              <a:rPr lang="en-GB" sz="2600" b="1" dirty="0">
                <a:latin typeface="Arial" panose="020B0604020202020204" pitchFamily="34" charset="0"/>
                <a:cs typeface="Arial" panose="020B0604020202020204" pitchFamily="34" charset="0"/>
              </a:rPr>
              <a:t> </a:t>
            </a:r>
            <a:r>
              <a:rPr lang="en-GB" sz="2600" b="1" dirty="0" err="1">
                <a:latin typeface="Arial" panose="020B0604020202020204" pitchFamily="34" charset="0"/>
                <a:cs typeface="Arial" panose="020B0604020202020204" pitchFamily="34" charset="0"/>
              </a:rPr>
              <a:t>cadarn</a:t>
            </a:r>
            <a:r>
              <a:rPr lang="en-GB" sz="2600" b="1" dirty="0">
                <a:latin typeface="Arial" panose="020B0604020202020204" pitchFamily="34" charset="0"/>
                <a:cs typeface="Arial" panose="020B0604020202020204" pitchFamily="34" charset="0"/>
              </a:rPr>
              <a:t> </a:t>
            </a:r>
            <a:r>
              <a:rPr lang="en-GB" sz="2600" b="1" dirty="0" err="1">
                <a:latin typeface="Arial" panose="020B0604020202020204" pitchFamily="34" charset="0"/>
                <a:cs typeface="Arial" panose="020B0604020202020204" pitchFamily="34" charset="0"/>
              </a:rPr>
              <a:t>i</a:t>
            </a:r>
            <a:r>
              <a:rPr lang="en-GB" sz="2600" b="1" dirty="0">
                <a:latin typeface="Arial" panose="020B0604020202020204" pitchFamily="34" charset="0"/>
                <a:cs typeface="Arial" panose="020B0604020202020204" pitchFamily="34" charset="0"/>
              </a:rPr>
              <a:t> </a:t>
            </a:r>
            <a:r>
              <a:rPr lang="en-GB" sz="2600" b="1" dirty="0" err="1">
                <a:latin typeface="Arial" panose="020B0604020202020204" pitchFamily="34" charset="0"/>
                <a:cs typeface="Arial" panose="020B0604020202020204" pitchFamily="34" charset="0"/>
              </a:rPr>
              <a:t>gefnogi’ch</a:t>
            </a:r>
            <a:r>
              <a:rPr lang="en-GB" sz="2600" b="1" dirty="0">
                <a:latin typeface="Arial" panose="020B0604020202020204" pitchFamily="34" charset="0"/>
                <a:cs typeface="Arial" panose="020B0604020202020204" pitchFamily="34" charset="0"/>
              </a:rPr>
              <a:t> </a:t>
            </a:r>
            <a:r>
              <a:rPr lang="en-GB" sz="2600" b="1" dirty="0" err="1">
                <a:latin typeface="Arial" panose="020B0604020202020204" pitchFamily="34" charset="0"/>
                <a:cs typeface="Arial" panose="020B0604020202020204" pitchFamily="34" charset="0"/>
              </a:rPr>
              <a:t>casgliad</a:t>
            </a:r>
            <a:r>
              <a:rPr lang="en-GB" sz="2600" b="1" dirty="0">
                <a:latin typeface="Arial" panose="020B0604020202020204" pitchFamily="34" charset="0"/>
                <a:cs typeface="Arial" panose="020B0604020202020204" pitchFamily="34" charset="0"/>
              </a:rPr>
              <a:t>.</a:t>
            </a:r>
          </a:p>
          <a:p>
            <a:endParaRPr lang="en-GB" sz="2300"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838700" y="1600200"/>
            <a:ext cx="3771900" cy="4876800"/>
          </a:xfrm>
        </p:spPr>
        <p:txBody>
          <a:bodyPr>
            <a:normAutofit fontScale="62500" lnSpcReduction="20000"/>
          </a:bodyPr>
          <a:lstStyle/>
          <a:p>
            <a:endParaRPr lang="en-GB" i="1" dirty="0"/>
          </a:p>
          <a:p>
            <a:r>
              <a:rPr lang="en-GB" sz="2600" dirty="0">
                <a:solidFill>
                  <a:schemeClr val="accent1"/>
                </a:solidFill>
                <a:latin typeface="Arial" panose="020B0604020202020204" pitchFamily="34" charset="0"/>
                <a:cs typeface="Arial" panose="020B0604020202020204" pitchFamily="34" charset="0"/>
              </a:rPr>
              <a:t>Welsh has no vocabulary for modern life.</a:t>
            </a:r>
          </a:p>
          <a:p>
            <a:r>
              <a:rPr lang="en-GB" sz="2600" dirty="0">
                <a:solidFill>
                  <a:schemeClr val="accent1"/>
                </a:solidFill>
                <a:latin typeface="Arial" panose="020B0604020202020204" pitchFamily="34" charset="0"/>
                <a:cs typeface="Arial" panose="020B0604020202020204" pitchFamily="34" charset="0"/>
              </a:rPr>
              <a:t>Two languages confuse young children. </a:t>
            </a:r>
          </a:p>
          <a:p>
            <a:r>
              <a:rPr lang="en-GB" sz="2600" dirty="0">
                <a:solidFill>
                  <a:schemeClr val="accent1"/>
                </a:solidFill>
                <a:latin typeface="Arial" panose="020B0604020202020204" pitchFamily="34" charset="0"/>
                <a:cs typeface="Arial" panose="020B0604020202020204" pitchFamily="34" charset="0"/>
              </a:rPr>
              <a:t>There is no value to Welsh education</a:t>
            </a:r>
          </a:p>
          <a:p>
            <a:r>
              <a:rPr lang="en-GB" sz="2600" dirty="0">
                <a:solidFill>
                  <a:schemeClr val="accent1"/>
                </a:solidFill>
                <a:latin typeface="Arial" panose="020B0604020202020204" pitchFamily="34" charset="0"/>
                <a:cs typeface="Arial" panose="020B0604020202020204" pitchFamily="34" charset="0"/>
              </a:rPr>
              <a:t>Welsh is a waste of money</a:t>
            </a:r>
          </a:p>
          <a:p>
            <a:r>
              <a:rPr lang="en-GB" sz="2600" dirty="0">
                <a:solidFill>
                  <a:schemeClr val="accent1"/>
                </a:solidFill>
                <a:latin typeface="Arial" panose="020B0604020202020204" pitchFamily="34" charset="0"/>
                <a:cs typeface="Arial" panose="020B0604020202020204" pitchFamily="34" charset="0"/>
              </a:rPr>
              <a:t>No-one uses Welsh officially in Wales</a:t>
            </a:r>
          </a:p>
          <a:p>
            <a:endParaRPr lang="en-GB" sz="2600" dirty="0">
              <a:solidFill>
                <a:schemeClr val="accent1"/>
              </a:solidFill>
              <a:latin typeface="Arial" panose="020B0604020202020204" pitchFamily="34" charset="0"/>
              <a:cs typeface="Arial" panose="020B0604020202020204" pitchFamily="34" charset="0"/>
            </a:endParaRPr>
          </a:p>
          <a:p>
            <a:r>
              <a:rPr lang="en-GB" sz="2600" b="1" dirty="0">
                <a:solidFill>
                  <a:schemeClr val="accent1"/>
                </a:solidFill>
                <a:latin typeface="Arial" panose="020B0604020202020204" pitchFamily="34" charset="0"/>
                <a:cs typeface="Arial" panose="020B0604020202020204" pitchFamily="34" charset="0"/>
              </a:rPr>
              <a:t>In groups, find evidence supporting the claim, evidence challenging the claim..</a:t>
            </a:r>
          </a:p>
          <a:p>
            <a:r>
              <a:rPr lang="en-GB" sz="2600" b="1" dirty="0">
                <a:solidFill>
                  <a:schemeClr val="accent1"/>
                </a:solidFill>
                <a:latin typeface="Arial" panose="020B0604020202020204" pitchFamily="34" charset="0"/>
                <a:cs typeface="Arial" panose="020B0604020202020204" pitchFamily="34" charset="0"/>
              </a:rPr>
              <a:t> Agree on your group’s conclusion. Use robust evidence to support your conclusion.</a:t>
            </a:r>
          </a:p>
          <a:p>
            <a:pPr marL="0" indent="0">
              <a:buNone/>
            </a:pPr>
            <a:r>
              <a:rPr lang="en-GB" sz="2200" dirty="0">
                <a:solidFill>
                  <a:schemeClr val="accent1"/>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74101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157" y="18255"/>
            <a:ext cx="8611385" cy="1325563"/>
          </a:xfrm>
        </p:spPr>
        <p:txBody>
          <a:bodyPr>
            <a:normAutofit/>
          </a:bodyPr>
          <a:lstStyle/>
          <a:p>
            <a:pPr algn="ctr"/>
            <a:r>
              <a:rPr lang="en-GB" dirty="0" err="1">
                <a:latin typeface="Arial" panose="020B0604020202020204" pitchFamily="34" charset="0"/>
                <a:cs typeface="Arial" panose="020B0604020202020204" pitchFamily="34" charset="0"/>
              </a:rPr>
              <a:t>Cymunedau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Cynaliadwy</a:t>
            </a:r>
            <a:br>
              <a:rPr lang="en-GB" dirty="0">
                <a:solidFill>
                  <a:schemeClr val="accent2">
                    <a:lumMod val="60000"/>
                    <a:lumOff val="40000"/>
                  </a:schemeClr>
                </a:solidFill>
                <a:latin typeface="Arial" panose="020B0604020202020204" pitchFamily="34" charset="0"/>
                <a:cs typeface="Arial" panose="020B0604020202020204" pitchFamily="34" charset="0"/>
              </a:rPr>
            </a:br>
            <a:r>
              <a:rPr lang="en-GB" dirty="0">
                <a:solidFill>
                  <a:schemeClr val="accent1"/>
                </a:solidFill>
                <a:latin typeface="Arial" panose="020B0604020202020204" pitchFamily="34" charset="0"/>
                <a:cs typeface="Arial" panose="020B0604020202020204" pitchFamily="34" charset="0"/>
              </a:rPr>
              <a:t>Sustainable Communities</a:t>
            </a:r>
            <a:endParaRPr lang="cy-GB" dirty="0">
              <a:solidFill>
                <a:schemeClr val="accent1"/>
              </a:solidFill>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7931130B-4BA1-1913-FD0C-AA8A89387E7E}"/>
              </a:ext>
            </a:extLst>
          </p:cNvPr>
          <p:cNvSpPr>
            <a:spLocks noGrp="1"/>
          </p:cNvSpPr>
          <p:nvPr>
            <p:ph sz="half" idx="1"/>
          </p:nvPr>
        </p:nvSpPr>
        <p:spPr>
          <a:xfrm>
            <a:off x="381000" y="1447800"/>
            <a:ext cx="3886200" cy="4351338"/>
          </a:xfrm>
        </p:spPr>
        <p:txBody>
          <a:bodyPr>
            <a:normAutofit fontScale="85000" lnSpcReduction="20000"/>
          </a:bodyPr>
          <a:lstStyle/>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Cyfrifiad</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2021</a:t>
            </a:r>
            <a:r>
              <a:rPr lang="cy-GB" sz="1800" b="1" kern="0" dirty="0">
                <a:solidFill>
                  <a:srgbClr val="1F1F1F"/>
                </a:solidFill>
                <a:latin typeface="Arial" panose="020B0604020202020204" pitchFamily="34" charset="0"/>
                <a:ea typeface="Times New Roman" panose="02020603050405020304" pitchFamily="18" charset="0"/>
                <a:cs typeface="Arial" panose="020B0604020202020204" pitchFamily="34" charset="0"/>
              </a:rPr>
              <a:t> -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17.8%</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o bobl 3 oed a hŷn yng Nghymru yn adrodd eu bod yn gallu siarad Cymraeg, sef tua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538,300</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o bobl.</a:t>
            </a:r>
            <a:endParaRPr lang="en-GB" sz="18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Cyfrifiad</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2011</a:t>
            </a:r>
            <a:r>
              <a:rPr lang="cy-GB" sz="1800" b="1" kern="0" dirty="0">
                <a:solidFill>
                  <a:srgbClr val="1F1F1F"/>
                </a:solidFill>
                <a:latin typeface="Arial" panose="020B0604020202020204" pitchFamily="34" charset="0"/>
                <a:ea typeface="Times New Roman" panose="02020603050405020304" pitchFamily="18" charset="0"/>
                <a:cs typeface="Arial" panose="020B0604020202020204" pitchFamily="34" charset="0"/>
              </a:rPr>
              <a:t> -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19.0% </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o bobl 3 oed a throsodd (tua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562,000</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o bobl) yn adrodd eu bod yn gallu siarad Cymraeg.</a:t>
            </a:r>
            <a:endParaRPr lang="en-GB" sz="18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Cyfrifiad 2001</a:t>
            </a:r>
            <a:r>
              <a:rPr lang="cy-GB" sz="1800" b="1" kern="0" dirty="0">
                <a:solidFill>
                  <a:srgbClr val="1F1F1F"/>
                </a:solidFill>
                <a:latin typeface="Arial" panose="020B0604020202020204" pitchFamily="34" charset="0"/>
                <a:ea typeface="Times New Roman" panose="02020603050405020304" pitchFamily="18" charset="0"/>
                <a:cs typeface="Arial" panose="020B0604020202020204" pitchFamily="34" charset="0"/>
              </a:rPr>
              <a:t> - </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20.8%</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o bobl 3 oed a throsodd (tua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582,000</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o bobl) yn nodi eu bod yn gallu siarad Cymraeg.</a:t>
            </a:r>
          </a:p>
          <a:p>
            <a:pPr>
              <a:lnSpc>
                <a:spcPct val="100000"/>
              </a:lnSpc>
              <a:spcAft>
                <a:spcPts val="800"/>
              </a:spcAft>
            </a:pPr>
            <a:r>
              <a:rPr lang="cy-GB" sz="1800" kern="0" dirty="0">
                <a:solidFill>
                  <a:srgbClr val="1F1F1F"/>
                </a:solidFill>
                <a:latin typeface="Arial" panose="020B0604020202020204" pitchFamily="34" charset="0"/>
                <a:ea typeface="DengXian" panose="02010600030101010101" pitchFamily="2" charset="-122"/>
                <a:cs typeface="Arial" panose="020B0604020202020204" pitchFamily="34" charset="0"/>
              </a:rPr>
              <a:t>Felly, os yw cefnogaeth polisi wedi cryfhau, pam bod data cyfrifiad yn dangos cwymp?</a:t>
            </a:r>
            <a:endParaRPr lang="en-GB" sz="18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6" name="Content Placeholder 3">
            <a:extLst>
              <a:ext uri="{FF2B5EF4-FFF2-40B4-BE49-F238E27FC236}">
                <a16:creationId xmlns:a16="http://schemas.microsoft.com/office/drawing/2014/main" id="{3888EBB9-FA6E-1305-A31F-EC05B6D17CA8}"/>
              </a:ext>
            </a:extLst>
          </p:cNvPr>
          <p:cNvSpPr>
            <a:spLocks noGrp="1"/>
          </p:cNvSpPr>
          <p:nvPr>
            <p:ph sz="half" idx="2"/>
          </p:nvPr>
        </p:nvSpPr>
        <p:spPr>
          <a:xfrm>
            <a:off x="4876800" y="1392238"/>
            <a:ext cx="3581400" cy="3881437"/>
          </a:xfrm>
        </p:spPr>
        <p:txBody>
          <a:bodyPr>
            <a:normAutofit fontScale="85000" lnSpcReduction="20000"/>
          </a:bodyPr>
          <a:lstStyle/>
          <a:p>
            <a:r>
              <a:rPr lang="en-GB" sz="1800" b="1" dirty="0">
                <a:solidFill>
                  <a:schemeClr val="accent1"/>
                </a:solidFill>
                <a:latin typeface="Arial" panose="020B0604020202020204" pitchFamily="34" charset="0"/>
                <a:cs typeface="Arial" panose="020B0604020202020204" pitchFamily="34" charset="0"/>
              </a:rPr>
              <a:t>2021 Census -17.8%</a:t>
            </a:r>
            <a:r>
              <a:rPr lang="en-GB" sz="1800" dirty="0">
                <a:solidFill>
                  <a:schemeClr val="accent1"/>
                </a:solidFill>
                <a:latin typeface="Arial" panose="020B0604020202020204" pitchFamily="34" charset="0"/>
                <a:cs typeface="Arial" panose="020B0604020202020204" pitchFamily="34" charset="0"/>
              </a:rPr>
              <a:t> of people aged 3 and over in Wales reported being able to speak Welsh, which is about </a:t>
            </a:r>
            <a:r>
              <a:rPr lang="en-GB" sz="1800" b="1" dirty="0">
                <a:solidFill>
                  <a:schemeClr val="accent1"/>
                </a:solidFill>
                <a:latin typeface="Arial" panose="020B0604020202020204" pitchFamily="34" charset="0"/>
                <a:cs typeface="Arial" panose="020B0604020202020204" pitchFamily="34" charset="0"/>
              </a:rPr>
              <a:t>538,300 people</a:t>
            </a:r>
            <a:r>
              <a:rPr lang="en-GB" sz="1800" dirty="0">
                <a:solidFill>
                  <a:schemeClr val="accent1"/>
                </a:solidFill>
                <a:latin typeface="Arial" panose="020B0604020202020204" pitchFamily="34" charset="0"/>
                <a:cs typeface="Arial" panose="020B0604020202020204" pitchFamily="34" charset="0"/>
              </a:rPr>
              <a:t>.</a:t>
            </a:r>
          </a:p>
          <a:p>
            <a:r>
              <a:rPr lang="en-GB" sz="1800" b="1" dirty="0">
                <a:solidFill>
                  <a:schemeClr val="accent1"/>
                </a:solidFill>
                <a:latin typeface="Arial" panose="020B0604020202020204" pitchFamily="34" charset="0"/>
                <a:cs typeface="Arial" panose="020B0604020202020204" pitchFamily="34" charset="0"/>
              </a:rPr>
              <a:t>2011 Census</a:t>
            </a:r>
            <a:r>
              <a:rPr lang="en-GB" sz="1800" dirty="0">
                <a:solidFill>
                  <a:schemeClr val="accent1"/>
                </a:solidFill>
                <a:latin typeface="Arial" panose="020B0604020202020204" pitchFamily="34" charset="0"/>
                <a:cs typeface="Arial" panose="020B0604020202020204" pitchFamily="34" charset="0"/>
              </a:rPr>
              <a:t>, where </a:t>
            </a:r>
            <a:r>
              <a:rPr lang="en-GB" sz="1800" b="1" dirty="0">
                <a:solidFill>
                  <a:schemeClr val="accent1"/>
                </a:solidFill>
                <a:latin typeface="Arial" panose="020B0604020202020204" pitchFamily="34" charset="0"/>
                <a:cs typeface="Arial" panose="020B0604020202020204" pitchFamily="34" charset="0"/>
              </a:rPr>
              <a:t>19.0%</a:t>
            </a:r>
            <a:r>
              <a:rPr lang="en-GB" sz="1800" dirty="0">
                <a:solidFill>
                  <a:schemeClr val="accent1"/>
                </a:solidFill>
                <a:latin typeface="Arial" panose="020B0604020202020204" pitchFamily="34" charset="0"/>
                <a:cs typeface="Arial" panose="020B0604020202020204" pitchFamily="34" charset="0"/>
              </a:rPr>
              <a:t> of people aged 3 and over (about </a:t>
            </a:r>
            <a:r>
              <a:rPr lang="en-GB" sz="1800" b="1" dirty="0">
                <a:solidFill>
                  <a:schemeClr val="accent1"/>
                </a:solidFill>
                <a:latin typeface="Arial" panose="020B0604020202020204" pitchFamily="34" charset="0"/>
                <a:cs typeface="Arial" panose="020B0604020202020204" pitchFamily="34" charset="0"/>
              </a:rPr>
              <a:t>562,000 </a:t>
            </a:r>
            <a:r>
              <a:rPr lang="en-GB" sz="1800" dirty="0">
                <a:solidFill>
                  <a:schemeClr val="accent1"/>
                </a:solidFill>
                <a:latin typeface="Arial" panose="020B0604020202020204" pitchFamily="34" charset="0"/>
                <a:cs typeface="Arial" panose="020B0604020202020204" pitchFamily="34" charset="0"/>
              </a:rPr>
              <a:t>people) reported being able to speak Welsh.</a:t>
            </a:r>
          </a:p>
          <a:p>
            <a:r>
              <a:rPr lang="en-GB" sz="1800" b="1" dirty="0">
                <a:solidFill>
                  <a:schemeClr val="accent1"/>
                </a:solidFill>
                <a:latin typeface="Arial" panose="020B0604020202020204" pitchFamily="34" charset="0"/>
                <a:cs typeface="Arial" panose="020B0604020202020204" pitchFamily="34" charset="0"/>
              </a:rPr>
              <a:t>2001 Census</a:t>
            </a:r>
            <a:r>
              <a:rPr lang="en-GB" sz="1800" dirty="0">
                <a:solidFill>
                  <a:schemeClr val="accent1"/>
                </a:solidFill>
                <a:latin typeface="Arial" panose="020B0604020202020204" pitchFamily="34" charset="0"/>
                <a:cs typeface="Arial" panose="020B0604020202020204" pitchFamily="34" charset="0"/>
              </a:rPr>
              <a:t>, the percentage of people aged 3 and over in Wales who reported being able to speak Welsh was </a:t>
            </a:r>
            <a:r>
              <a:rPr lang="en-GB" sz="1800" b="1" dirty="0">
                <a:solidFill>
                  <a:schemeClr val="accent1"/>
                </a:solidFill>
                <a:latin typeface="Arial" panose="020B0604020202020204" pitchFamily="34" charset="0"/>
                <a:cs typeface="Arial" panose="020B0604020202020204" pitchFamily="34" charset="0"/>
              </a:rPr>
              <a:t>20.8%</a:t>
            </a:r>
            <a:r>
              <a:rPr lang="en-GB" sz="1800" dirty="0">
                <a:solidFill>
                  <a:schemeClr val="accent1"/>
                </a:solidFill>
                <a:latin typeface="Arial" panose="020B0604020202020204" pitchFamily="34" charset="0"/>
                <a:cs typeface="Arial" panose="020B0604020202020204" pitchFamily="34" charset="0"/>
              </a:rPr>
              <a:t>, which equated to around </a:t>
            </a:r>
            <a:r>
              <a:rPr lang="en-GB" sz="1800" b="1" dirty="0">
                <a:solidFill>
                  <a:schemeClr val="accent1"/>
                </a:solidFill>
                <a:latin typeface="Arial" panose="020B0604020202020204" pitchFamily="34" charset="0"/>
                <a:cs typeface="Arial" panose="020B0604020202020204" pitchFamily="34" charset="0"/>
              </a:rPr>
              <a:t>582,000 people</a:t>
            </a:r>
            <a:r>
              <a:rPr lang="en-GB" sz="1800" dirty="0">
                <a:solidFill>
                  <a:schemeClr val="accent1"/>
                </a:solidFill>
                <a:latin typeface="Arial" panose="020B0604020202020204" pitchFamily="34" charset="0"/>
                <a:cs typeface="Arial" panose="020B0604020202020204" pitchFamily="34" charset="0"/>
              </a:rPr>
              <a:t>.</a:t>
            </a:r>
          </a:p>
          <a:p>
            <a:r>
              <a:rPr lang="en-GB" sz="1600" dirty="0">
                <a:hlinkClick r:id="rId2"/>
              </a:rPr>
              <a:t>Home - Office for National Statistics (ons.gov.uk)</a:t>
            </a:r>
            <a:endParaRPr lang="en-GB" sz="1600" dirty="0"/>
          </a:p>
          <a:p>
            <a:endParaRPr lang="en-GB" sz="1600" dirty="0">
              <a:solidFill>
                <a:schemeClr val="accent1"/>
              </a:solidFill>
            </a:endParaRPr>
          </a:p>
          <a:p>
            <a:r>
              <a:rPr lang="en-GB" sz="1900" dirty="0">
                <a:solidFill>
                  <a:schemeClr val="accent1"/>
                </a:solidFill>
              </a:rPr>
              <a:t>So, if policy support has increased, why has Census data shown decline?</a:t>
            </a:r>
          </a:p>
        </p:txBody>
      </p:sp>
      <p:pic>
        <p:nvPicPr>
          <p:cNvPr id="4" name="Picture 3">
            <a:extLst>
              <a:ext uri="{FF2B5EF4-FFF2-40B4-BE49-F238E27FC236}">
                <a16:creationId xmlns:a16="http://schemas.microsoft.com/office/drawing/2014/main" id="{C0CC27F6-2366-9520-B215-8B505D1570B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97082" y="4332156"/>
            <a:ext cx="1151118" cy="1152120"/>
          </a:xfrm>
          <a:prstGeom prst="rect">
            <a:avLst/>
          </a:prstGeom>
        </p:spPr>
      </p:pic>
    </p:spTree>
    <p:extLst>
      <p:ext uri="{BB962C8B-B14F-4D97-AF65-F5344CB8AC3E}">
        <p14:creationId xmlns:p14="http://schemas.microsoft.com/office/powerpoint/2010/main" val="21877804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err="1">
                <a:latin typeface="Arial" panose="020B0604020202020204" pitchFamily="34" charset="0"/>
                <a:cs typeface="Arial" panose="020B0604020202020204" pitchFamily="34" charset="0"/>
              </a:rPr>
              <a:t>Cymunedau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Cynaliadwy</a:t>
            </a:r>
            <a:br>
              <a:rPr lang="en-GB" sz="3200" dirty="0">
                <a:solidFill>
                  <a:schemeClr val="accent2">
                    <a:lumMod val="60000"/>
                    <a:lumOff val="40000"/>
                  </a:schemeClr>
                </a:solidFill>
                <a:latin typeface="Arial" panose="020B0604020202020204" pitchFamily="34" charset="0"/>
                <a:cs typeface="Arial" panose="020B0604020202020204" pitchFamily="34" charset="0"/>
              </a:rPr>
            </a:br>
            <a:r>
              <a:rPr lang="en-GB" sz="3200" dirty="0">
                <a:solidFill>
                  <a:schemeClr val="accent1"/>
                </a:solidFill>
                <a:latin typeface="Arial" panose="020B0604020202020204" pitchFamily="34" charset="0"/>
                <a:cs typeface="Arial" panose="020B0604020202020204" pitchFamily="34" charset="0"/>
              </a:rPr>
              <a:t>Sustainable Communities</a:t>
            </a:r>
            <a:endParaRPr lang="cy-GB" sz="32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Trafodaeth</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feterion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cyfredol</a:t>
            </a:r>
            <a:r>
              <a:rPr lang="en-GB" sz="2000" dirty="0">
                <a:latin typeface="Arial" panose="020B0604020202020204" pitchFamily="34" charset="0"/>
                <a:cs typeface="Arial" panose="020B0604020202020204" pitchFamily="34" charset="0"/>
              </a:rPr>
              <a:t>:</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Ail </a:t>
            </a:r>
            <a:r>
              <a:rPr lang="en-GB" sz="2000" dirty="0" err="1">
                <a:latin typeface="Arial" panose="020B0604020202020204" pitchFamily="34" charset="0"/>
                <a:cs typeface="Arial" panose="020B0604020202020204" pitchFamily="34" charset="0"/>
              </a:rPr>
              <a:t>gartrefi</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Fforddiadwyedd</a:t>
            </a:r>
            <a:r>
              <a:rPr lang="en-GB" sz="2000" dirty="0">
                <a:latin typeface="Arial" panose="020B0604020202020204" pitchFamily="34" charset="0"/>
                <a:cs typeface="Arial" panose="020B0604020202020204" pitchFamily="34" charset="0"/>
              </a:rPr>
              <a:t> tai
</a:t>
            </a:r>
            <a:r>
              <a:rPr lang="en-GB" sz="2000" dirty="0" err="1">
                <a:latin typeface="Arial" panose="020B0604020202020204" pitchFamily="34" charset="0"/>
                <a:cs typeface="Arial" panose="020B0604020202020204" pitchFamily="34" charset="0"/>
              </a:rPr>
              <a:t>Allfudo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pobl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ifanc</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Effaith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twristiaeth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Cyfleoedd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cyflogaeth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lleol</a:t>
            </a:r>
            <a:endParaRPr lang="en-GB" sz="2000" dirty="0">
              <a:latin typeface="Arial" panose="020B0604020202020204" pitchFamily="34" charset="0"/>
              <a:cs typeface="Arial" panose="020B0604020202020204" pitchFamily="34" charset="0"/>
            </a:endParaRPr>
          </a:p>
          <a:p>
            <a:endParaRPr lang="cy-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5055713" y="1981200"/>
            <a:ext cx="3429000" cy="3880773"/>
          </a:xfrm>
        </p:spPr>
        <p:txBody>
          <a:bodyPr>
            <a:normAutofit/>
          </a:bodyPr>
          <a:lstStyle/>
          <a:p>
            <a:r>
              <a:rPr lang="en-GB" sz="2000" dirty="0">
                <a:solidFill>
                  <a:schemeClr val="accent1"/>
                </a:solidFill>
                <a:latin typeface="Arial" panose="020B0604020202020204" pitchFamily="34" charset="0"/>
                <a:cs typeface="Arial" panose="020B0604020202020204" pitchFamily="34" charset="0"/>
              </a:rPr>
              <a:t>Discussion of current issues:</a:t>
            </a:r>
          </a:p>
          <a:p>
            <a:pPr marL="0" indent="0">
              <a:buNone/>
            </a:pPr>
            <a:endParaRPr lang="en-GB" sz="2000" dirty="0">
              <a:solidFill>
                <a:schemeClr val="accent1"/>
              </a:solidFill>
              <a:latin typeface="Arial" panose="020B0604020202020204" pitchFamily="34" charset="0"/>
              <a:cs typeface="Arial" panose="020B0604020202020204" pitchFamily="34" charset="0"/>
            </a:endParaRPr>
          </a:p>
          <a:p>
            <a:r>
              <a:rPr lang="en-GB" sz="2000" dirty="0">
                <a:solidFill>
                  <a:schemeClr val="accent1"/>
                </a:solidFill>
                <a:latin typeface="Arial" panose="020B0604020202020204" pitchFamily="34" charset="0"/>
                <a:cs typeface="Arial" panose="020B0604020202020204" pitchFamily="34" charset="0"/>
              </a:rPr>
              <a:t>Second homes</a:t>
            </a:r>
          </a:p>
          <a:p>
            <a:r>
              <a:rPr lang="en-GB" sz="2000" dirty="0">
                <a:solidFill>
                  <a:schemeClr val="accent1"/>
                </a:solidFill>
                <a:latin typeface="Arial" panose="020B0604020202020204" pitchFamily="34" charset="0"/>
                <a:cs typeface="Arial" panose="020B0604020202020204" pitchFamily="34" charset="0"/>
              </a:rPr>
              <a:t>Affordability of housing</a:t>
            </a:r>
          </a:p>
          <a:p>
            <a:r>
              <a:rPr lang="en-GB" sz="2000" dirty="0">
                <a:solidFill>
                  <a:schemeClr val="accent1"/>
                </a:solidFill>
                <a:latin typeface="Arial" panose="020B0604020202020204" pitchFamily="34" charset="0"/>
                <a:cs typeface="Arial" panose="020B0604020202020204" pitchFamily="34" charset="0"/>
              </a:rPr>
              <a:t>Outmigration of young people</a:t>
            </a:r>
          </a:p>
          <a:p>
            <a:r>
              <a:rPr lang="en-GB" sz="2000" dirty="0">
                <a:solidFill>
                  <a:schemeClr val="accent1"/>
                </a:solidFill>
                <a:latin typeface="Arial" panose="020B0604020202020204" pitchFamily="34" charset="0"/>
                <a:cs typeface="Arial" panose="020B0604020202020204" pitchFamily="34" charset="0"/>
              </a:rPr>
              <a:t>Tourism impact</a:t>
            </a:r>
          </a:p>
          <a:p>
            <a:r>
              <a:rPr lang="en-GB" sz="2000" dirty="0">
                <a:solidFill>
                  <a:schemeClr val="accent1"/>
                </a:solidFill>
                <a:latin typeface="Arial" panose="020B0604020202020204" pitchFamily="34" charset="0"/>
                <a:cs typeface="Arial" panose="020B0604020202020204" pitchFamily="34" charset="0"/>
              </a:rPr>
              <a:t>Local employment opportunities</a:t>
            </a:r>
            <a:endParaRPr lang="cy-GB" sz="2000" dirty="0">
              <a:solidFill>
                <a:schemeClr val="accent1"/>
              </a:solidFill>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cy-GB" dirty="0"/>
          </a:p>
        </p:txBody>
      </p:sp>
    </p:spTree>
    <p:extLst>
      <p:ext uri="{BB962C8B-B14F-4D97-AF65-F5344CB8AC3E}">
        <p14:creationId xmlns:p14="http://schemas.microsoft.com/office/powerpoint/2010/main" val="19802643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A6B4E-358A-1454-2469-0F910861ED8F}"/>
              </a:ext>
            </a:extLst>
          </p:cNvPr>
          <p:cNvSpPr>
            <a:spLocks noGrp="1"/>
          </p:cNvSpPr>
          <p:nvPr>
            <p:ph type="title"/>
          </p:nvPr>
        </p:nvSpPr>
        <p:spPr/>
        <p:txBody>
          <a:bodyPr/>
          <a:lstStyle/>
          <a:p>
            <a:r>
              <a:rPr lang="en-GB" b="1" dirty="0" err="1"/>
              <a:t>Gwerth</a:t>
            </a:r>
            <a:r>
              <a:rPr lang="en-GB" b="1" dirty="0"/>
              <a:t> </a:t>
            </a:r>
            <a:r>
              <a:rPr lang="en-GB" b="1" dirty="0" err="1"/>
              <a:t>Economaidd</a:t>
            </a:r>
            <a:r>
              <a:rPr lang="en-GB" b="1" dirty="0"/>
              <a:t> y </a:t>
            </a:r>
            <a:r>
              <a:rPr lang="en-GB" b="1" dirty="0" err="1"/>
              <a:t>Gymraeg</a:t>
            </a:r>
            <a:br>
              <a:rPr lang="en-GB" b="1" dirty="0"/>
            </a:br>
            <a:r>
              <a:rPr lang="en-GB" b="1" dirty="0"/>
              <a:t>						</a:t>
            </a:r>
            <a:r>
              <a:rPr lang="en-GB" b="1" dirty="0">
                <a:solidFill>
                  <a:schemeClr val="accent1"/>
                </a:solidFill>
              </a:rPr>
              <a:t>Economic Value of Welsh</a:t>
            </a:r>
          </a:p>
        </p:txBody>
      </p:sp>
      <p:sp>
        <p:nvSpPr>
          <p:cNvPr id="3" name="Content Placeholder 2">
            <a:extLst>
              <a:ext uri="{FF2B5EF4-FFF2-40B4-BE49-F238E27FC236}">
                <a16:creationId xmlns:a16="http://schemas.microsoft.com/office/drawing/2014/main" id="{DF10E4DC-C4C7-9330-110C-CF0704445490}"/>
              </a:ext>
            </a:extLst>
          </p:cNvPr>
          <p:cNvSpPr>
            <a:spLocks noGrp="1"/>
          </p:cNvSpPr>
          <p:nvPr>
            <p:ph sz="half" idx="1"/>
          </p:nvPr>
        </p:nvSpPr>
        <p:spPr/>
        <p:txBody>
          <a:bodyPr/>
          <a:lstStyle/>
          <a:p>
            <a:r>
              <a:rPr lang="en-GB" dirty="0"/>
              <a:t>A </a:t>
            </a:r>
            <a:r>
              <a:rPr lang="en-GB" dirty="0" err="1"/>
              <a:t>yw’r</a:t>
            </a:r>
            <a:r>
              <a:rPr lang="en-GB" dirty="0"/>
              <a:t> </a:t>
            </a:r>
            <a:r>
              <a:rPr lang="en-GB" dirty="0" err="1"/>
              <a:t>Gymraeg</a:t>
            </a:r>
            <a:r>
              <a:rPr lang="en-GB" dirty="0"/>
              <a:t> </a:t>
            </a:r>
            <a:r>
              <a:rPr lang="en-GB" dirty="0" err="1"/>
              <a:t>yn</a:t>
            </a:r>
            <a:r>
              <a:rPr lang="en-GB" dirty="0"/>
              <a:t> </a:t>
            </a:r>
            <a:r>
              <a:rPr lang="en-GB" dirty="0" err="1"/>
              <a:t>adnodd</a:t>
            </a:r>
            <a:r>
              <a:rPr lang="en-GB" dirty="0"/>
              <a:t> </a:t>
            </a:r>
            <a:r>
              <a:rPr lang="en-GB" dirty="0" err="1"/>
              <a:t>economaidd</a:t>
            </a:r>
            <a:r>
              <a:rPr lang="en-GB" dirty="0"/>
              <a:t>?</a:t>
            </a:r>
          </a:p>
          <a:p>
            <a:endParaRPr lang="en-GB" dirty="0"/>
          </a:p>
          <a:p>
            <a:r>
              <a:rPr lang="en-GB" dirty="0" err="1"/>
              <a:t>Addysgu</a:t>
            </a:r>
            <a:endParaRPr lang="en-GB" dirty="0"/>
          </a:p>
          <a:p>
            <a:r>
              <a:rPr lang="en-GB" dirty="0" err="1"/>
              <a:t>Gofal</a:t>
            </a:r>
            <a:r>
              <a:rPr lang="en-GB" dirty="0"/>
              <a:t> Plant</a:t>
            </a:r>
          </a:p>
          <a:p>
            <a:r>
              <a:rPr lang="en-GB" dirty="0" err="1"/>
              <a:t>Gwasanaethau</a:t>
            </a:r>
            <a:r>
              <a:rPr lang="en-GB" dirty="0"/>
              <a:t> Iechyd</a:t>
            </a:r>
          </a:p>
          <a:p>
            <a:r>
              <a:rPr lang="en-GB" dirty="0"/>
              <a:t>Gwaith </a:t>
            </a:r>
            <a:r>
              <a:rPr lang="en-GB" dirty="0" err="1"/>
              <a:t>Cymdeithasol</a:t>
            </a:r>
            <a:endParaRPr lang="en-GB" dirty="0"/>
          </a:p>
          <a:p>
            <a:r>
              <a:rPr lang="en-GB" dirty="0" err="1"/>
              <a:t>Llywodraeth</a:t>
            </a:r>
            <a:r>
              <a:rPr lang="en-GB" dirty="0"/>
              <a:t> </a:t>
            </a:r>
            <a:r>
              <a:rPr lang="en-GB" dirty="0" err="1"/>
              <a:t>Leol</a:t>
            </a:r>
            <a:r>
              <a:rPr lang="en-GB" dirty="0"/>
              <a:t>?</a:t>
            </a:r>
          </a:p>
          <a:p>
            <a:r>
              <a:rPr lang="en-GB" dirty="0" err="1"/>
              <a:t>Arall</a:t>
            </a:r>
            <a:r>
              <a:rPr lang="en-GB" dirty="0"/>
              <a:t>?</a:t>
            </a:r>
          </a:p>
        </p:txBody>
      </p:sp>
      <p:sp>
        <p:nvSpPr>
          <p:cNvPr id="4" name="Content Placeholder 3">
            <a:extLst>
              <a:ext uri="{FF2B5EF4-FFF2-40B4-BE49-F238E27FC236}">
                <a16:creationId xmlns:a16="http://schemas.microsoft.com/office/drawing/2014/main" id="{ECAA2705-A248-CFB6-0C09-023C837A968D}"/>
              </a:ext>
            </a:extLst>
          </p:cNvPr>
          <p:cNvSpPr>
            <a:spLocks noGrp="1"/>
          </p:cNvSpPr>
          <p:nvPr>
            <p:ph sz="half" idx="2"/>
          </p:nvPr>
        </p:nvSpPr>
        <p:spPr/>
        <p:txBody>
          <a:bodyPr/>
          <a:lstStyle/>
          <a:p>
            <a:r>
              <a:rPr lang="en-GB" dirty="0">
                <a:solidFill>
                  <a:schemeClr val="accent1"/>
                </a:solidFill>
              </a:rPr>
              <a:t>Is Welsh an economic asset?</a:t>
            </a:r>
          </a:p>
          <a:p>
            <a:pPr marL="0" indent="0">
              <a:buNone/>
            </a:pPr>
            <a:endParaRPr lang="en-GB" dirty="0">
              <a:solidFill>
                <a:schemeClr val="accent1"/>
              </a:solidFill>
            </a:endParaRPr>
          </a:p>
          <a:p>
            <a:r>
              <a:rPr lang="en-GB" dirty="0">
                <a:solidFill>
                  <a:schemeClr val="accent1"/>
                </a:solidFill>
              </a:rPr>
              <a:t>Teaching?</a:t>
            </a:r>
          </a:p>
          <a:p>
            <a:r>
              <a:rPr lang="en-GB" dirty="0">
                <a:solidFill>
                  <a:schemeClr val="accent1"/>
                </a:solidFill>
              </a:rPr>
              <a:t>Childcare?</a:t>
            </a:r>
          </a:p>
          <a:p>
            <a:r>
              <a:rPr lang="en-GB" dirty="0">
                <a:solidFill>
                  <a:schemeClr val="accent1"/>
                </a:solidFill>
              </a:rPr>
              <a:t>Health Services?</a:t>
            </a:r>
          </a:p>
          <a:p>
            <a:r>
              <a:rPr lang="en-GB" dirty="0">
                <a:solidFill>
                  <a:schemeClr val="accent1"/>
                </a:solidFill>
              </a:rPr>
              <a:t>Social Work?</a:t>
            </a:r>
          </a:p>
          <a:p>
            <a:r>
              <a:rPr lang="en-GB" dirty="0">
                <a:solidFill>
                  <a:schemeClr val="accent1"/>
                </a:solidFill>
              </a:rPr>
              <a:t>Local Government?</a:t>
            </a:r>
          </a:p>
          <a:p>
            <a:r>
              <a:rPr lang="en-GB" dirty="0">
                <a:solidFill>
                  <a:schemeClr val="accent1"/>
                </a:solidFill>
              </a:rPr>
              <a:t>Other?</a:t>
            </a:r>
          </a:p>
        </p:txBody>
      </p:sp>
    </p:spTree>
    <p:extLst>
      <p:ext uri="{BB962C8B-B14F-4D97-AF65-F5344CB8AC3E}">
        <p14:creationId xmlns:p14="http://schemas.microsoft.com/office/powerpoint/2010/main" val="3458426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a:latin typeface="Arial" panose="020B0604020202020204" pitchFamily="34" charset="0"/>
                <a:cs typeface="Arial" panose="020B0604020202020204" pitchFamily="34" charset="0"/>
              </a:rPr>
              <a:t>Asiantaethau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cymundeol</a:t>
            </a:r>
            <a:br>
              <a:rPr lang="en-GB" sz="3200" dirty="0">
                <a:solidFill>
                  <a:schemeClr val="accent2">
                    <a:lumMod val="60000"/>
                    <a:lumOff val="40000"/>
                  </a:schemeClr>
                </a:solidFill>
                <a:latin typeface="Arial" panose="020B0604020202020204" pitchFamily="34" charset="0"/>
                <a:cs typeface="Arial" panose="020B0604020202020204" pitchFamily="34" charset="0"/>
              </a:rPr>
            </a:br>
            <a:r>
              <a:rPr lang="en-GB" sz="3200" dirty="0">
                <a:solidFill>
                  <a:schemeClr val="accent2">
                    <a:lumMod val="60000"/>
                    <a:lumOff val="40000"/>
                  </a:schemeClr>
                </a:solidFill>
                <a:latin typeface="Arial" panose="020B0604020202020204" pitchFamily="34" charset="0"/>
                <a:cs typeface="Arial" panose="020B0604020202020204" pitchFamily="34" charset="0"/>
              </a:rPr>
              <a:t>				</a:t>
            </a:r>
            <a:r>
              <a:rPr lang="en-GB" sz="3200" dirty="0">
                <a:solidFill>
                  <a:schemeClr val="accent1"/>
                </a:solidFill>
                <a:latin typeface="Arial" panose="020B0604020202020204" pitchFamily="34" charset="0"/>
                <a:cs typeface="Arial" panose="020B0604020202020204" pitchFamily="34" charset="0"/>
              </a:rPr>
              <a:t>Community based agencies</a:t>
            </a:r>
            <a:endParaRPr lang="cy-GB" sz="32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Autofit/>
          </a:bodyPr>
          <a:lstStyle/>
          <a:p>
            <a:r>
              <a:rPr lang="en-GB" sz="2000" b="1" dirty="0" err="1">
                <a:latin typeface="Arial" panose="020B0604020202020204" pitchFamily="34" charset="0"/>
                <a:cs typeface="Arial" panose="020B0604020202020204" pitchFamily="34" charset="0"/>
              </a:rPr>
              <a:t>Mentrau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Iaith</a:t>
            </a:r>
            <a:endParaRPr lang="en-GB" sz="2000" b="1"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Asiantaethau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seiliedig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gymuned</a:t>
            </a:r>
            <a:r>
              <a:rPr lang="en-GB" sz="2000" dirty="0">
                <a:latin typeface="Arial" panose="020B0604020202020204" pitchFamily="34" charset="0"/>
                <a:cs typeface="Arial" panose="020B0604020202020204" pitchFamily="34" charset="0"/>
              </a:rPr>
              <a:t> – 23 </a:t>
            </a:r>
            <a:r>
              <a:rPr lang="en-GB" sz="2000" dirty="0" err="1">
                <a:latin typeface="Arial" panose="020B0604020202020204" pitchFamily="34" charset="0"/>
                <a:cs typeface="Arial" panose="020B0604020202020204" pitchFamily="34" charset="0"/>
              </a:rPr>
              <a:t>yng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Nghymru</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Pwrpas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ehangu</a:t>
            </a:r>
            <a:r>
              <a:rPr lang="en-GB" sz="2000" dirty="0">
                <a:latin typeface="Arial" panose="020B0604020202020204" pitchFamily="34" charset="0"/>
                <a:cs typeface="Arial" panose="020B0604020202020204" pitchFamily="34" charset="0"/>
              </a:rPr>
              <a:t> ac </a:t>
            </a:r>
            <a:r>
              <a:rPr lang="en-GB" sz="2000" dirty="0" err="1">
                <a:latin typeface="Arial" panose="020B0604020202020204" pitchFamily="34" charset="0"/>
                <a:cs typeface="Arial" panose="020B0604020202020204" pitchFamily="34" charset="0"/>
              </a:rPr>
              <a:t>ymestyn</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defnydd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o’r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Gymraeg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fel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cyfrwng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rhyngweithio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cymdeithasol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busnes</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sefydliadol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gymuned</a:t>
            </a:r>
            <a:endParaRPr lang="cy-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r>
              <a:rPr lang="cy-GB" sz="2000" b="1" dirty="0">
                <a:solidFill>
                  <a:schemeClr val="accent1"/>
                </a:solidFill>
                <a:latin typeface="Arial" panose="020B0604020202020204" pitchFamily="34" charset="0"/>
                <a:cs typeface="Arial" panose="020B0604020202020204" pitchFamily="34" charset="0"/>
              </a:rPr>
              <a:t>Mentrau Iaith </a:t>
            </a:r>
            <a:r>
              <a:rPr lang="cy-GB" sz="2000" dirty="0">
                <a:solidFill>
                  <a:schemeClr val="accent1"/>
                </a:solidFill>
                <a:latin typeface="Arial" panose="020B0604020202020204" pitchFamily="34" charset="0"/>
                <a:cs typeface="Arial" panose="020B0604020202020204" pitchFamily="34" charset="0"/>
              </a:rPr>
              <a:t>(</a:t>
            </a:r>
            <a:r>
              <a:rPr lang="cy-GB" sz="2000" dirty="0" err="1">
                <a:solidFill>
                  <a:schemeClr val="accent1"/>
                </a:solidFill>
                <a:latin typeface="Arial" panose="020B0604020202020204" pitchFamily="34" charset="0"/>
                <a:cs typeface="Arial" panose="020B0604020202020204" pitchFamily="34" charset="0"/>
              </a:rPr>
              <a:t>Language</a:t>
            </a:r>
            <a:r>
              <a:rPr lang="cy-GB" sz="2000" dirty="0">
                <a:solidFill>
                  <a:schemeClr val="accent1"/>
                </a:solidFill>
                <a:latin typeface="Arial" panose="020B0604020202020204" pitchFamily="34" charset="0"/>
                <a:cs typeface="Arial" panose="020B0604020202020204" pitchFamily="34" charset="0"/>
              </a:rPr>
              <a:t> </a:t>
            </a:r>
            <a:r>
              <a:rPr lang="cy-GB" sz="2000" dirty="0" err="1">
                <a:solidFill>
                  <a:schemeClr val="accent1"/>
                </a:solidFill>
                <a:latin typeface="Arial" panose="020B0604020202020204" pitchFamily="34" charset="0"/>
                <a:cs typeface="Arial" panose="020B0604020202020204" pitchFamily="34" charset="0"/>
              </a:rPr>
              <a:t>Initiatives</a:t>
            </a:r>
            <a:r>
              <a:rPr lang="cy-GB" sz="2000" dirty="0">
                <a:solidFill>
                  <a:schemeClr val="accent1"/>
                </a:solidFill>
                <a:latin typeface="Arial" panose="020B0604020202020204" pitchFamily="34" charset="0"/>
                <a:cs typeface="Arial" panose="020B0604020202020204" pitchFamily="34" charset="0"/>
              </a:rPr>
              <a:t>)</a:t>
            </a:r>
          </a:p>
          <a:p>
            <a:r>
              <a:rPr lang="en-US" sz="2000" dirty="0">
                <a:solidFill>
                  <a:schemeClr val="accent1"/>
                </a:solidFill>
                <a:latin typeface="Arial" panose="020B0604020202020204" pitchFamily="34" charset="0"/>
                <a:cs typeface="Arial" panose="020B0604020202020204" pitchFamily="34" charset="0"/>
              </a:rPr>
              <a:t>Community based agencies -23 in Wales</a:t>
            </a:r>
          </a:p>
          <a:p>
            <a:r>
              <a:rPr lang="en-US" sz="2000" dirty="0">
                <a:solidFill>
                  <a:schemeClr val="accent1"/>
                </a:solidFill>
                <a:latin typeface="Arial" panose="020B0604020202020204" pitchFamily="34" charset="0"/>
                <a:cs typeface="Arial" panose="020B0604020202020204" pitchFamily="34" charset="0"/>
              </a:rPr>
              <a:t>Function- extend and expand the use of Welsh as a medium of social, business and institutional interaction in the </a:t>
            </a:r>
            <a:r>
              <a:rPr lang="cy-GB" sz="2000" dirty="0" err="1">
                <a:solidFill>
                  <a:schemeClr val="accent1"/>
                </a:solidFill>
                <a:latin typeface="Arial" panose="020B0604020202020204" pitchFamily="34" charset="0"/>
                <a:cs typeface="Arial" panose="020B0604020202020204" pitchFamily="34" charset="0"/>
              </a:rPr>
              <a:t>community</a:t>
            </a:r>
            <a:endParaRPr lang="cy-GB" sz="2000" dirty="0">
              <a:solidFill>
                <a:schemeClr val="accent1"/>
              </a:solidFill>
              <a:latin typeface="Arial" panose="020B0604020202020204" pitchFamily="34" charset="0"/>
              <a:cs typeface="Arial" panose="020B0604020202020204" pitchFamily="34" charset="0"/>
            </a:endParaRPr>
          </a:p>
          <a:p>
            <a:r>
              <a:rPr lang="en-GB" sz="1600" dirty="0">
                <a:hlinkClick r:id="rId3"/>
              </a:rPr>
              <a:t>Y </a:t>
            </a:r>
            <a:r>
              <a:rPr lang="en-GB" sz="1600" dirty="0" err="1">
                <a:hlinkClick r:id="rId3"/>
              </a:rPr>
              <a:t>Mentrau</a:t>
            </a:r>
            <a:r>
              <a:rPr lang="en-GB" sz="1600" dirty="0">
                <a:hlinkClick r:id="rId3"/>
              </a:rPr>
              <a:t> Iaith | </a:t>
            </a:r>
            <a:r>
              <a:rPr lang="en-GB" sz="1600" dirty="0" err="1">
                <a:hlinkClick r:id="rId3"/>
              </a:rPr>
              <a:t>Cryfhau'r</a:t>
            </a:r>
            <a:r>
              <a:rPr lang="en-GB" sz="1600" dirty="0">
                <a:hlinkClick r:id="rId3"/>
              </a:rPr>
              <a:t> </a:t>
            </a:r>
            <a:r>
              <a:rPr lang="en-GB" sz="1600" dirty="0" err="1">
                <a:hlinkClick r:id="rId3"/>
              </a:rPr>
              <a:t>Gymraeg</a:t>
            </a:r>
            <a:r>
              <a:rPr lang="en-GB" sz="1600" dirty="0">
                <a:hlinkClick r:id="rId3"/>
              </a:rPr>
              <a:t> </a:t>
            </a:r>
            <a:r>
              <a:rPr lang="en-GB" sz="1600" dirty="0" err="1">
                <a:hlinkClick r:id="rId3"/>
              </a:rPr>
              <a:t>yn</a:t>
            </a:r>
            <a:r>
              <a:rPr lang="en-GB" sz="1600" dirty="0">
                <a:hlinkClick r:id="rId3"/>
              </a:rPr>
              <a:t> y </a:t>
            </a:r>
            <a:r>
              <a:rPr lang="en-GB" sz="1600" dirty="0" err="1">
                <a:hlinkClick r:id="rId3"/>
              </a:rPr>
              <a:t>Gymuned</a:t>
            </a:r>
            <a:endParaRPr lang="cy-GB" sz="2000" dirty="0">
              <a:solidFill>
                <a:schemeClr val="accent1"/>
              </a:solidFill>
              <a:latin typeface="Arial" panose="020B0604020202020204" pitchFamily="34" charset="0"/>
              <a:cs typeface="Arial" panose="020B0604020202020204" pitchFamily="34" charset="0"/>
            </a:endParaRPr>
          </a:p>
          <a:p>
            <a:endParaRPr lang="en-GB" sz="1600" dirty="0">
              <a:solidFill>
                <a:schemeClr val="accent1"/>
              </a:solidFill>
            </a:endParaRPr>
          </a:p>
          <a:p>
            <a:pPr marL="0" indent="0">
              <a:buNone/>
            </a:pPr>
            <a:endParaRPr lang="cy-GB" dirty="0"/>
          </a:p>
        </p:txBody>
      </p:sp>
    </p:spTree>
    <p:extLst>
      <p:ext uri="{BB962C8B-B14F-4D97-AF65-F5344CB8AC3E}">
        <p14:creationId xmlns:p14="http://schemas.microsoft.com/office/powerpoint/2010/main" val="40357511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A938C-41DC-DB01-1CC5-BE400BCF106F}"/>
              </a:ext>
            </a:extLst>
          </p:cNvPr>
          <p:cNvSpPr>
            <a:spLocks noGrp="1"/>
          </p:cNvSpPr>
          <p:nvPr>
            <p:ph type="title"/>
          </p:nvPr>
        </p:nvSpPr>
        <p:spPr/>
        <p:txBody>
          <a:bodyPr>
            <a:normAutofit/>
          </a:bodyPr>
          <a:lstStyle/>
          <a:p>
            <a:pPr algn="ctr"/>
            <a:r>
              <a:rPr lang="en-GB" sz="3200" dirty="0" err="1">
                <a:latin typeface="Arial" panose="020B0604020202020204" pitchFamily="34" charset="0"/>
                <a:cs typeface="Arial" panose="020B0604020202020204" pitchFamily="34" charset="0"/>
              </a:rPr>
              <a:t>Asiantaethau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cymunedol</a:t>
            </a:r>
            <a:br>
              <a:rPr lang="en-GB" sz="3200" dirty="0">
                <a:solidFill>
                  <a:schemeClr val="accent1"/>
                </a:solidFill>
                <a:latin typeface="Arial" panose="020B0604020202020204" pitchFamily="34" charset="0"/>
                <a:cs typeface="Arial" panose="020B0604020202020204" pitchFamily="34" charset="0"/>
              </a:rPr>
            </a:br>
            <a:r>
              <a:rPr lang="en-GB" sz="3200" dirty="0">
                <a:solidFill>
                  <a:schemeClr val="accent1"/>
                </a:solidFill>
                <a:latin typeface="Arial" panose="020B0604020202020204" pitchFamily="34" charset="0"/>
                <a:cs typeface="Arial" panose="020B0604020202020204" pitchFamily="34" charset="0"/>
              </a:rPr>
              <a:t>Community based agencies</a:t>
            </a:r>
            <a:endParaRPr lang="en-GB" sz="3200" dirty="0"/>
          </a:p>
        </p:txBody>
      </p:sp>
      <p:sp>
        <p:nvSpPr>
          <p:cNvPr id="3" name="Content Placeholder 2">
            <a:extLst>
              <a:ext uri="{FF2B5EF4-FFF2-40B4-BE49-F238E27FC236}">
                <a16:creationId xmlns:a16="http://schemas.microsoft.com/office/drawing/2014/main" id="{AD8B8152-8F8E-C4BB-FB60-7B1A43222172}"/>
              </a:ext>
            </a:extLst>
          </p:cNvPr>
          <p:cNvSpPr>
            <a:spLocks noGrp="1"/>
          </p:cNvSpPr>
          <p:nvPr>
            <p:ph sz="half" idx="1"/>
          </p:nvPr>
        </p:nvSpPr>
        <p:spPr/>
        <p:txBody>
          <a:bodyPr>
            <a:normAutofit fontScale="92500"/>
          </a:bodyPr>
          <a:lstStyle/>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5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Urdd Gobaith Cymru </a:t>
            </a:r>
            <a:r>
              <a:rPr lang="cy-GB" sz="15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Mudiad ieuenctid Cymraeg a sefydlwyd yn 1922. Mae’n darparu cyfleoedd i bobl ifanc (hyd at 25 oed) ddysgu, defnyddio, a mwynhau’r Gymraeg mewn amrywiaeth o sefyllfaoedd, gan gynnwys chwaraeon, celfyddydau, gwersylloedd, a chystadlaethau.</a:t>
            </a:r>
            <a:endParaRPr lang="en-GB" sz="15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2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5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Merched y Wawr </a:t>
            </a:r>
            <a:r>
              <a:rPr lang="cy-GB" sz="15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yn fudiad merched Cymreig sy’n canolbwyntio ar hybu’r iaith Gymraeg a’i diwylliant trwy weithgareddau cymdeithasol, addysgol ac elusennol. Fe’i sefydlwyd ym 1967 fel dewis amgen i Sefydliad y Merched, gyda ffocws ar ddefnyddio’r Gymraeg fel y brif iaith.</a:t>
            </a:r>
            <a:endParaRPr lang="en-GB" sz="15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500" kern="100" dirty="0">
                <a:effectLst/>
                <a:latin typeface="Arial" panose="020B0604020202020204" pitchFamily="34" charset="0"/>
                <a:ea typeface="DengXian" panose="02010600030101010101" pitchFamily="2" charset="-122"/>
                <a:cs typeface="Arial" panose="020B0604020202020204" pitchFamily="34" charset="0"/>
              </a:rPr>
              <a:t> </a:t>
            </a:r>
            <a:endParaRPr lang="en-GB" sz="15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A13EB79-4E99-7959-9982-4117706DEC25}"/>
              </a:ext>
            </a:extLst>
          </p:cNvPr>
          <p:cNvSpPr>
            <a:spLocks noGrp="1"/>
          </p:cNvSpPr>
          <p:nvPr>
            <p:ph sz="half" idx="2"/>
          </p:nvPr>
        </p:nvSpPr>
        <p:spPr/>
        <p:txBody>
          <a:bodyPr>
            <a:normAutofit fontScale="92500"/>
          </a:bodyPr>
          <a:lstStyle/>
          <a:p>
            <a:r>
              <a:rPr lang="en-GB" sz="1600" b="1" dirty="0">
                <a:solidFill>
                  <a:schemeClr val="accent1"/>
                </a:solidFill>
                <a:latin typeface="Arial" panose="020B0604020202020204" pitchFamily="34" charset="0"/>
                <a:cs typeface="Arial" panose="020B0604020202020204" pitchFamily="34" charset="0"/>
              </a:rPr>
              <a:t>Urdd </a:t>
            </a:r>
            <a:r>
              <a:rPr lang="en-GB" sz="1600" b="1" dirty="0" err="1">
                <a:solidFill>
                  <a:schemeClr val="accent1"/>
                </a:solidFill>
                <a:latin typeface="Arial" panose="020B0604020202020204" pitchFamily="34" charset="0"/>
                <a:cs typeface="Arial" panose="020B0604020202020204" pitchFamily="34" charset="0"/>
              </a:rPr>
              <a:t>Gobaith</a:t>
            </a:r>
            <a:r>
              <a:rPr lang="en-GB" sz="1600" b="1" dirty="0">
                <a:solidFill>
                  <a:schemeClr val="accent1"/>
                </a:solidFill>
                <a:latin typeface="Arial" panose="020B0604020202020204" pitchFamily="34" charset="0"/>
                <a:cs typeface="Arial" panose="020B0604020202020204" pitchFamily="34" charset="0"/>
              </a:rPr>
              <a:t> Cymru - </a:t>
            </a:r>
            <a:r>
              <a:rPr lang="en-GB" sz="1600" dirty="0">
                <a:solidFill>
                  <a:schemeClr val="accent1"/>
                </a:solidFill>
                <a:latin typeface="Arial" panose="020B0604020202020204" pitchFamily="34" charset="0"/>
                <a:cs typeface="Arial" panose="020B0604020202020204" pitchFamily="34" charset="0"/>
              </a:rPr>
              <a:t>is a Welsh-language youth organization founded in 1922. It provides opportunities for young people (up to the age of 25) to learn, use, and enjoy Welsh in a variety of settings, including sports, arts, camps, and competitions.</a:t>
            </a:r>
          </a:p>
          <a:p>
            <a:endParaRPr lang="en-GB" sz="1600" b="1" dirty="0">
              <a:solidFill>
                <a:schemeClr val="accent1"/>
              </a:solidFill>
              <a:latin typeface="Arial" panose="020B0604020202020204" pitchFamily="34" charset="0"/>
              <a:cs typeface="Arial" panose="020B0604020202020204" pitchFamily="34" charset="0"/>
            </a:endParaRPr>
          </a:p>
          <a:p>
            <a:r>
              <a:rPr lang="en-GB" sz="1600" b="1" dirty="0" err="1">
                <a:solidFill>
                  <a:schemeClr val="accent1"/>
                </a:solidFill>
                <a:latin typeface="Arial" panose="020B0604020202020204" pitchFamily="34" charset="0"/>
                <a:cs typeface="Arial" panose="020B0604020202020204" pitchFamily="34" charset="0"/>
              </a:rPr>
              <a:t>Merched</a:t>
            </a:r>
            <a:r>
              <a:rPr lang="en-GB" sz="1600" b="1" dirty="0">
                <a:solidFill>
                  <a:schemeClr val="accent1"/>
                </a:solidFill>
                <a:latin typeface="Arial" panose="020B0604020202020204" pitchFamily="34" charset="0"/>
                <a:cs typeface="Arial" panose="020B0604020202020204" pitchFamily="34" charset="0"/>
              </a:rPr>
              <a:t> y </a:t>
            </a:r>
            <a:r>
              <a:rPr lang="en-GB" sz="1600" b="1" dirty="0" err="1">
                <a:solidFill>
                  <a:schemeClr val="accent1"/>
                </a:solidFill>
                <a:latin typeface="Arial" panose="020B0604020202020204" pitchFamily="34" charset="0"/>
                <a:cs typeface="Arial" panose="020B0604020202020204" pitchFamily="34" charset="0"/>
              </a:rPr>
              <a:t>Wawr</a:t>
            </a:r>
            <a:r>
              <a:rPr lang="en-GB" sz="1600" dirty="0">
                <a:solidFill>
                  <a:schemeClr val="accent1"/>
                </a:solidFill>
                <a:latin typeface="Arial" panose="020B0604020202020204" pitchFamily="34" charset="0"/>
                <a:cs typeface="Arial" panose="020B0604020202020204" pitchFamily="34" charset="0"/>
              </a:rPr>
              <a:t> is a Welsh women’s organization that focuses on promoting the Welsh language and culture through social, educational, and charitable activities. It was established in 1967 as an alternative to the Women's Institute, with a focus on using Welsh as the primary language.</a:t>
            </a:r>
          </a:p>
        </p:txBody>
      </p:sp>
    </p:spTree>
    <p:extLst>
      <p:ext uri="{BB962C8B-B14F-4D97-AF65-F5344CB8AC3E}">
        <p14:creationId xmlns:p14="http://schemas.microsoft.com/office/powerpoint/2010/main" val="15473004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504A7-8C5F-1D91-CF54-66315C4A302B}"/>
              </a:ext>
            </a:extLst>
          </p:cNvPr>
          <p:cNvSpPr>
            <a:spLocks noGrp="1"/>
          </p:cNvSpPr>
          <p:nvPr>
            <p:ph type="title"/>
          </p:nvPr>
        </p:nvSpPr>
        <p:spPr>
          <a:xfrm>
            <a:off x="323457" y="152400"/>
            <a:ext cx="8611385" cy="1325563"/>
          </a:xfrm>
        </p:spPr>
        <p:txBody>
          <a:bodyPr/>
          <a:lstStyle/>
          <a:p>
            <a:pPr algn="ctr"/>
            <a:r>
              <a:rPr lang="en-GB" dirty="0" err="1"/>
              <a:t>Asiantaethau</a:t>
            </a:r>
            <a:r>
              <a:rPr lang="en-GB" dirty="0"/>
              <a:t> </a:t>
            </a:r>
            <a:r>
              <a:rPr lang="en-GB" dirty="0" err="1"/>
              <a:t>cymunedol</a:t>
            </a:r>
            <a:br>
              <a:rPr lang="en-GB" dirty="0"/>
            </a:br>
            <a:r>
              <a:rPr lang="en-GB" dirty="0">
                <a:solidFill>
                  <a:schemeClr val="accent1"/>
                </a:solidFill>
              </a:rPr>
              <a:t>Community based agencies</a:t>
            </a:r>
          </a:p>
        </p:txBody>
      </p:sp>
      <p:sp>
        <p:nvSpPr>
          <p:cNvPr id="3" name="Content Placeholder 2">
            <a:extLst>
              <a:ext uri="{FF2B5EF4-FFF2-40B4-BE49-F238E27FC236}">
                <a16:creationId xmlns:a16="http://schemas.microsoft.com/office/drawing/2014/main" id="{165B8149-956B-677F-3766-DDAB3CF44B32}"/>
              </a:ext>
            </a:extLst>
          </p:cNvPr>
          <p:cNvSpPr>
            <a:spLocks noGrp="1"/>
          </p:cNvSpPr>
          <p:nvPr>
            <p:ph sz="half" idx="1"/>
          </p:nvPr>
        </p:nvSpPr>
        <p:spPr>
          <a:xfrm>
            <a:off x="533400" y="1600200"/>
            <a:ext cx="3886200" cy="4351338"/>
          </a:xfrm>
        </p:spPr>
        <p:txBody>
          <a:bodyPr>
            <a:normAutofit/>
          </a:bodyPr>
          <a:lstStyle/>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500" b="1" kern="0" dirty="0">
                <a:solidFill>
                  <a:srgbClr val="1F1F1F"/>
                </a:solidFill>
                <a:effectLst/>
                <a:ea typeface="Times New Roman" panose="02020603050405020304" pitchFamily="18" charset="0"/>
                <a:cs typeface="Arial" panose="020B0604020202020204" pitchFamily="34" charset="0"/>
              </a:rPr>
              <a:t>Cwlwm Busnes </a:t>
            </a:r>
            <a:r>
              <a:rPr lang="cy-GB" sz="1500" kern="0" dirty="0">
                <a:solidFill>
                  <a:srgbClr val="1F1F1F"/>
                </a:solidFill>
                <a:effectLst/>
                <a:ea typeface="Times New Roman" panose="02020603050405020304" pitchFamily="18" charset="0"/>
                <a:cs typeface="Arial" panose="020B0604020202020204" pitchFamily="34" charset="0"/>
              </a:rPr>
              <a:t>- yn fenter sy’n cefnogi defnydd o’r Gymraeg mewn busnes drwy gysylltu entrepreneuriaid a busnesau Cymraeg eu hiaith. Mae’r rhwydwaith yn darparu adnoddau, cyngor, a digwyddiadau sy’n anelu at feithrin amgylchedd busnes lle defnyddir y Gymraeg yn rheolaidd, wrth gyfathrebu â chwsmeriaid ac yn y gweithle.</a:t>
            </a:r>
            <a:endParaRPr lang="en-GB" sz="1500" kern="100" dirty="0">
              <a:effectLst/>
              <a:ea typeface="DengXian" panose="02010600030101010101" pitchFamily="2" charset="-122"/>
              <a:cs typeface="Arial" panose="020B0604020202020204" pitchFamily="34" charset="0"/>
            </a:endParaRPr>
          </a:p>
          <a:p>
            <a:pPr>
              <a:lnSpc>
                <a:spcPct val="11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500" b="1" kern="0" dirty="0">
                <a:solidFill>
                  <a:srgbClr val="1F1F1F"/>
                </a:solidFill>
                <a:effectLst/>
                <a:ea typeface="Times New Roman" panose="02020603050405020304" pitchFamily="18" charset="0"/>
                <a:cs typeface="Arial" panose="020B0604020202020204" pitchFamily="34" charset="0"/>
              </a:rPr>
              <a:t>Cylch Meithrin - </a:t>
            </a:r>
            <a:r>
              <a:rPr lang="cy-GB" sz="1500" b="1" kern="0" dirty="0">
                <a:solidFill>
                  <a:srgbClr val="1F1F1F"/>
                </a:solidFill>
                <a:ea typeface="Times New Roman" panose="02020603050405020304" pitchFamily="18" charset="0"/>
                <a:cs typeface="Arial" panose="020B0604020202020204" pitchFamily="34" charset="0"/>
              </a:rPr>
              <a:t>c</a:t>
            </a:r>
            <a:r>
              <a:rPr lang="cy-GB" sz="1500" kern="0" dirty="0">
                <a:solidFill>
                  <a:srgbClr val="1F1F1F"/>
                </a:solidFill>
                <a:effectLst/>
                <a:ea typeface="Times New Roman" panose="02020603050405020304" pitchFamily="18" charset="0"/>
                <a:cs typeface="Arial" panose="020B0604020202020204" pitchFamily="34" charset="0"/>
              </a:rPr>
              <a:t>ylchoedd chwarae blynyddoedd cynnar cyfrwng Cymraeg sy’n cyflwyno plant ifanc i’r Gymraeg trwy chwarae a gweithgareddau cymdeithasol. Maen nhw’n rhan o fudiad Mudiad Meithrin, sy’n hybu addysg blynyddoedd cynnar cyfrwng Cymraeg ar draws Cymru.</a:t>
            </a:r>
            <a:endParaRPr lang="en-GB" sz="1500" kern="100" dirty="0">
              <a:effectLst/>
              <a:ea typeface="DengXian" panose="02010600030101010101" pitchFamily="2" charset="-122"/>
              <a:cs typeface="Arial" panose="020B0604020202020204" pitchFamily="34" charset="0"/>
            </a:endParaRPr>
          </a:p>
          <a:p>
            <a:pPr>
              <a:lnSpc>
                <a:spcPct val="11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0D6E796-1AD5-4AC6-EBE9-57F64D28522D}"/>
              </a:ext>
            </a:extLst>
          </p:cNvPr>
          <p:cNvSpPr>
            <a:spLocks noGrp="1"/>
          </p:cNvSpPr>
          <p:nvPr>
            <p:ph sz="half" idx="2"/>
          </p:nvPr>
        </p:nvSpPr>
        <p:spPr>
          <a:xfrm>
            <a:off x="4629149" y="1487390"/>
            <a:ext cx="3886200" cy="4351338"/>
          </a:xfrm>
        </p:spPr>
        <p:txBody>
          <a:bodyPr>
            <a:normAutofit/>
          </a:bodyPr>
          <a:lstStyle/>
          <a:p>
            <a:r>
              <a:rPr lang="en-GB" sz="1600" b="1" dirty="0" err="1">
                <a:solidFill>
                  <a:schemeClr val="accent1"/>
                </a:solidFill>
              </a:rPr>
              <a:t>Cwlwm</a:t>
            </a:r>
            <a:r>
              <a:rPr lang="en-GB" sz="1600" b="1" dirty="0">
                <a:solidFill>
                  <a:schemeClr val="accent1"/>
                </a:solidFill>
              </a:rPr>
              <a:t> </a:t>
            </a:r>
            <a:r>
              <a:rPr lang="en-GB" sz="1600" b="1" dirty="0" err="1">
                <a:solidFill>
                  <a:schemeClr val="accent1"/>
                </a:solidFill>
              </a:rPr>
              <a:t>Busnes</a:t>
            </a:r>
            <a:r>
              <a:rPr lang="en-GB" sz="1600" b="1" dirty="0">
                <a:solidFill>
                  <a:schemeClr val="accent1"/>
                </a:solidFill>
              </a:rPr>
              <a:t> </a:t>
            </a:r>
            <a:r>
              <a:rPr lang="en-GB" sz="1600" dirty="0">
                <a:solidFill>
                  <a:schemeClr val="accent1"/>
                </a:solidFill>
              </a:rPr>
              <a:t>(Welsh Business Network </a:t>
            </a:r>
            <a:r>
              <a:rPr lang="en-GB" sz="1600" b="1" dirty="0">
                <a:solidFill>
                  <a:schemeClr val="accent1"/>
                </a:solidFill>
              </a:rPr>
              <a:t>-</a:t>
            </a:r>
            <a:r>
              <a:rPr lang="en-GB" sz="1600" dirty="0">
                <a:solidFill>
                  <a:schemeClr val="accent1"/>
                </a:solidFill>
              </a:rPr>
              <a:t> is an initiative that supports Welsh-language use in business by connecting Welsh-speaking entrepreneurs and businesses. The network provides resources, advice, and events aimed at fostering a business environment where Welsh is regularly used, both in communication with customers and in the workplace. </a:t>
            </a:r>
          </a:p>
          <a:p>
            <a:r>
              <a:rPr lang="en-GB" sz="1600" b="1" dirty="0" err="1">
                <a:solidFill>
                  <a:schemeClr val="accent1"/>
                </a:solidFill>
              </a:rPr>
              <a:t>Cylch</a:t>
            </a:r>
            <a:r>
              <a:rPr lang="en-GB" sz="1600" b="1" dirty="0">
                <a:solidFill>
                  <a:schemeClr val="accent1"/>
                </a:solidFill>
              </a:rPr>
              <a:t> </a:t>
            </a:r>
            <a:r>
              <a:rPr lang="en-GB" sz="1600" b="1" dirty="0" err="1">
                <a:solidFill>
                  <a:schemeClr val="accent1"/>
                </a:solidFill>
              </a:rPr>
              <a:t>Meithrin</a:t>
            </a:r>
            <a:r>
              <a:rPr lang="en-GB" sz="1600" b="1" dirty="0">
                <a:solidFill>
                  <a:schemeClr val="accent1"/>
                </a:solidFill>
              </a:rPr>
              <a:t> -</a:t>
            </a:r>
            <a:r>
              <a:rPr lang="en-GB" sz="1600" dirty="0">
                <a:solidFill>
                  <a:schemeClr val="accent1"/>
                </a:solidFill>
              </a:rPr>
              <a:t> are Welsh-medium early years playgroups that introduce young children to Welsh through play and social activities. They are part of the </a:t>
            </a:r>
            <a:r>
              <a:rPr lang="en-GB" sz="1600" b="1" dirty="0" err="1">
                <a:solidFill>
                  <a:schemeClr val="accent1"/>
                </a:solidFill>
              </a:rPr>
              <a:t>Mudiad</a:t>
            </a:r>
            <a:r>
              <a:rPr lang="en-GB" sz="1600" b="1" dirty="0">
                <a:solidFill>
                  <a:schemeClr val="accent1"/>
                </a:solidFill>
              </a:rPr>
              <a:t> </a:t>
            </a:r>
            <a:r>
              <a:rPr lang="en-GB" sz="1600" b="1" dirty="0" err="1">
                <a:solidFill>
                  <a:schemeClr val="accent1"/>
                </a:solidFill>
              </a:rPr>
              <a:t>Meithrin</a:t>
            </a:r>
            <a:r>
              <a:rPr lang="en-GB" sz="1600" dirty="0">
                <a:solidFill>
                  <a:schemeClr val="accent1"/>
                </a:solidFill>
              </a:rPr>
              <a:t> organization, which promotes Welsh-medium early years education across Wales.</a:t>
            </a:r>
          </a:p>
          <a:p>
            <a:endParaRPr lang="en-GB" sz="1900" dirty="0">
              <a:solidFill>
                <a:schemeClr val="accent1"/>
              </a:solidFill>
            </a:endParaRPr>
          </a:p>
          <a:p>
            <a:endParaRPr lang="en-GB" dirty="0"/>
          </a:p>
        </p:txBody>
      </p:sp>
    </p:spTree>
    <p:extLst>
      <p:ext uri="{BB962C8B-B14F-4D97-AF65-F5344CB8AC3E}">
        <p14:creationId xmlns:p14="http://schemas.microsoft.com/office/powerpoint/2010/main" val="1251387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57898-0031-E77C-49A8-05872169934C}"/>
              </a:ext>
            </a:extLst>
          </p:cNvPr>
          <p:cNvSpPr>
            <a:spLocks noGrp="1"/>
          </p:cNvSpPr>
          <p:nvPr>
            <p:ph type="title"/>
          </p:nvPr>
        </p:nvSpPr>
        <p:spPr>
          <a:xfrm>
            <a:off x="268665" y="365126"/>
            <a:ext cx="8875335" cy="1325563"/>
          </a:xfrm>
        </p:spPr>
        <p:txBody>
          <a:bodyPr>
            <a:normAutofit/>
          </a:bodyPr>
          <a:lstStyle/>
          <a:p>
            <a:r>
              <a:rPr lang="en-GB" sz="3200" b="1" dirty="0" err="1"/>
              <a:t>Asiantaethau</a:t>
            </a:r>
            <a:r>
              <a:rPr lang="en-GB" sz="3200" b="1" dirty="0"/>
              <a:t> </a:t>
            </a:r>
            <a:r>
              <a:rPr lang="en-GB" sz="3200" b="1" dirty="0" err="1"/>
              <a:t>cymunedol</a:t>
            </a:r>
            <a:r>
              <a:rPr lang="en-GB" sz="3200" b="1" dirty="0"/>
              <a:t> / </a:t>
            </a:r>
            <a:r>
              <a:rPr lang="en-GB" sz="3200" b="1" dirty="0">
                <a:solidFill>
                  <a:schemeClr val="accent1"/>
                </a:solidFill>
              </a:rPr>
              <a:t>Community based agencies</a:t>
            </a:r>
          </a:p>
        </p:txBody>
      </p:sp>
      <p:sp>
        <p:nvSpPr>
          <p:cNvPr id="3" name="Content Placeholder 2">
            <a:extLst>
              <a:ext uri="{FF2B5EF4-FFF2-40B4-BE49-F238E27FC236}">
                <a16:creationId xmlns:a16="http://schemas.microsoft.com/office/drawing/2014/main" id="{B625AC8E-A061-4681-1B33-520315C4F85A}"/>
              </a:ext>
            </a:extLst>
          </p:cNvPr>
          <p:cNvSpPr>
            <a:spLocks noGrp="1"/>
          </p:cNvSpPr>
          <p:nvPr>
            <p:ph sz="half" idx="1"/>
          </p:nvPr>
        </p:nvSpPr>
        <p:spPr>
          <a:xfrm>
            <a:off x="381000" y="1687514"/>
            <a:ext cx="3886200" cy="4351338"/>
          </a:xfrm>
        </p:spPr>
        <p:txBody>
          <a:bodyPr>
            <a:normAutofit fontScale="25000" lnSpcReduction="20000"/>
          </a:bodyPr>
          <a:lstStyle/>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5600" b="1" kern="0" dirty="0">
                <a:solidFill>
                  <a:srgbClr val="1F1F1F"/>
                </a:solidFill>
                <a:effectLst/>
                <a:ea typeface="Times New Roman" panose="02020603050405020304" pitchFamily="18" charset="0"/>
                <a:cs typeface="Arial" panose="020B0604020202020204" pitchFamily="34" charset="0"/>
              </a:rPr>
              <a:t>Tafwyl</a:t>
            </a:r>
            <a:r>
              <a:rPr lang="cy-GB" sz="5600" kern="0" dirty="0">
                <a:solidFill>
                  <a:srgbClr val="1F1F1F"/>
                </a:solidFill>
                <a:effectLst/>
                <a:ea typeface="Times New Roman" panose="02020603050405020304" pitchFamily="18" charset="0"/>
                <a:cs typeface="Arial" panose="020B0604020202020204" pitchFamily="34" charset="0"/>
              </a:rPr>
              <a:t> </a:t>
            </a:r>
            <a:r>
              <a:rPr lang="cy-GB" sz="5600" kern="0" dirty="0">
                <a:solidFill>
                  <a:srgbClr val="1F1F1F"/>
                </a:solidFill>
                <a:ea typeface="Times New Roman" panose="02020603050405020304" pitchFamily="18" charset="0"/>
                <a:cs typeface="Arial" panose="020B0604020202020204" pitchFamily="34" charset="0"/>
              </a:rPr>
              <a:t>- </a:t>
            </a:r>
            <a:r>
              <a:rPr lang="cy-GB" sz="5600" kern="0" dirty="0">
                <a:solidFill>
                  <a:srgbClr val="1F1F1F"/>
                </a:solidFill>
                <a:effectLst/>
                <a:ea typeface="Times New Roman" panose="02020603050405020304" pitchFamily="18" charset="0"/>
                <a:cs typeface="Arial" panose="020B0604020202020204" pitchFamily="34" charset="0"/>
              </a:rPr>
              <a:t>ŵyl Gymraeg flynyddol a drefnir gan Fenter Caerdydd yng Nghaerdydd. Mae’r ŵyl yn dathlu diwylliant, cerddoriaeth ac iaith Cymru drwy amrywiaeth o ddigwyddiadau, perfformiadau a gweithgareddau i deuluoedd.</a:t>
            </a:r>
            <a:endParaRPr lang="en-GB" sz="5600" kern="100" dirty="0">
              <a:effectLst/>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5600" b="1" kern="0" dirty="0">
                <a:solidFill>
                  <a:srgbClr val="1F1F1F"/>
                </a:solidFill>
                <a:effectLst/>
                <a:ea typeface="Times New Roman" panose="02020603050405020304" pitchFamily="18" charset="0"/>
                <a:cs typeface="Arial" panose="020B0604020202020204" pitchFamily="34" charset="0"/>
              </a:rPr>
              <a:t>Papurau Bro - </a:t>
            </a:r>
            <a:r>
              <a:rPr lang="cy-GB" sz="5600" kern="0" dirty="0">
                <a:solidFill>
                  <a:srgbClr val="1F1F1F"/>
                </a:solidFill>
                <a:effectLst/>
                <a:ea typeface="Times New Roman" panose="02020603050405020304" pitchFamily="18" charset="0"/>
                <a:cs typeface="Arial" panose="020B0604020202020204" pitchFamily="34" charset="0"/>
              </a:rPr>
              <a:t>yn bapurau bro Cymraeg lleol sy’n gwasanaethu ardaloedd penodol ledled Cymru. Maent yn darparu newyddion, darnau barn, a chynnwys diwylliannol yn Gymraeg ac yn cael eu cynhyrchu gan wirfoddolwyr lleol.</a:t>
            </a:r>
            <a:endParaRPr lang="en-GB" sz="5600" kern="100" dirty="0">
              <a:effectLst/>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5600" b="1" kern="0" dirty="0">
                <a:solidFill>
                  <a:srgbClr val="1F1F1F"/>
                </a:solidFill>
                <a:effectLst/>
                <a:ea typeface="Times New Roman" panose="02020603050405020304" pitchFamily="18" charset="0"/>
                <a:cs typeface="Arial" panose="020B0604020202020204" pitchFamily="34" charset="0"/>
              </a:rPr>
              <a:t>Dysgu Cymraeg </a:t>
            </a:r>
            <a:r>
              <a:rPr lang="cy-GB" sz="5600" b="1" kern="0" dirty="0">
                <a:solidFill>
                  <a:srgbClr val="1F1F1F"/>
                </a:solidFill>
                <a:ea typeface="Times New Roman" panose="02020603050405020304" pitchFamily="18" charset="0"/>
                <a:cs typeface="Arial" panose="020B0604020202020204" pitchFamily="34" charset="0"/>
              </a:rPr>
              <a:t>- </a:t>
            </a:r>
            <a:r>
              <a:rPr lang="cy-GB" sz="5600" kern="0" dirty="0">
                <a:solidFill>
                  <a:srgbClr val="1F1F1F"/>
                </a:solidFill>
                <a:effectLst/>
                <a:ea typeface="Times New Roman" panose="02020603050405020304" pitchFamily="18" charset="0"/>
                <a:cs typeface="Arial" panose="020B0604020202020204" pitchFamily="34" charset="0"/>
              </a:rPr>
              <a:t>rhaglen genedlaethol sydd wedi’i dylunio i helpu oedolion i ddysgu’r Gymraeg. Mae’n cynnig ystod o ddosbarthiadau o ddechreuwyr i lefelau uwch, ar-lein ac yn bersonol, gyda’r nod o gynyddu rhuglder yn y Gymraeg ymhlith oedolion.</a:t>
            </a:r>
            <a:endParaRPr lang="en-GB" sz="5600" kern="100" dirty="0">
              <a:effectLst/>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5600" kern="100" dirty="0">
                <a:effectLst/>
                <a:ea typeface="DengXian" panose="02010600030101010101" pitchFamily="2" charset="-122"/>
                <a:cs typeface="Arial" panose="020B0604020202020204" pitchFamily="34" charset="0"/>
              </a:rPr>
              <a:t> </a:t>
            </a:r>
            <a:endParaRPr lang="en-GB" sz="5600" kern="100" dirty="0">
              <a:effectLst/>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5600" kern="100" dirty="0">
              <a:effectLst/>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5600" kern="100" dirty="0">
                <a:effectLst/>
                <a:ea typeface="DengXian" panose="02010600030101010101" pitchFamily="2" charset="-122"/>
                <a:cs typeface="Arial" panose="020B0604020202020204" pitchFamily="34" charset="0"/>
              </a:rPr>
              <a:t> </a:t>
            </a:r>
            <a:endParaRPr lang="en-GB" sz="5600" kern="100" dirty="0">
              <a:effectLst/>
              <a:ea typeface="DengXian" panose="02010600030101010101" pitchFamily="2" charset="-122"/>
              <a:cs typeface="Arial" panose="020B0604020202020204" pitchFamily="34" charset="0"/>
            </a:endParaRPr>
          </a:p>
          <a:p>
            <a:endParaRPr lang="en-GB" sz="1400" dirty="0"/>
          </a:p>
        </p:txBody>
      </p:sp>
      <p:sp>
        <p:nvSpPr>
          <p:cNvPr id="4" name="Content Placeholder 3">
            <a:extLst>
              <a:ext uri="{FF2B5EF4-FFF2-40B4-BE49-F238E27FC236}">
                <a16:creationId xmlns:a16="http://schemas.microsoft.com/office/drawing/2014/main" id="{8DCD0D49-2F5B-3E41-FFA1-73C1AB433D57}"/>
              </a:ext>
            </a:extLst>
          </p:cNvPr>
          <p:cNvSpPr>
            <a:spLocks noGrp="1"/>
          </p:cNvSpPr>
          <p:nvPr>
            <p:ph sz="half" idx="2"/>
          </p:nvPr>
        </p:nvSpPr>
        <p:spPr>
          <a:xfrm>
            <a:off x="4601852" y="1696941"/>
            <a:ext cx="3886200" cy="4351338"/>
          </a:xfrm>
        </p:spPr>
        <p:txBody>
          <a:bodyPr>
            <a:noAutofit/>
          </a:bodyPr>
          <a:lstStyle/>
          <a:p>
            <a:r>
              <a:rPr lang="en-GB" sz="1400" b="1" dirty="0" err="1">
                <a:solidFill>
                  <a:schemeClr val="accent1"/>
                </a:solidFill>
              </a:rPr>
              <a:t>Tafwyl</a:t>
            </a:r>
            <a:r>
              <a:rPr lang="en-GB" sz="1400" b="1" dirty="0">
                <a:solidFill>
                  <a:schemeClr val="accent1"/>
                </a:solidFill>
              </a:rPr>
              <a:t> -</a:t>
            </a:r>
            <a:r>
              <a:rPr lang="en-GB" sz="1400" dirty="0">
                <a:solidFill>
                  <a:schemeClr val="accent1"/>
                </a:solidFill>
              </a:rPr>
              <a:t> is an annual Welsh-language festival organized by </a:t>
            </a:r>
            <a:r>
              <a:rPr lang="en-GB" sz="1400" dirty="0" err="1">
                <a:solidFill>
                  <a:schemeClr val="accent1"/>
                </a:solidFill>
              </a:rPr>
              <a:t>Menter</a:t>
            </a:r>
            <a:r>
              <a:rPr lang="en-GB" sz="1400" dirty="0">
                <a:solidFill>
                  <a:schemeClr val="accent1"/>
                </a:solidFill>
              </a:rPr>
              <a:t> </a:t>
            </a:r>
            <a:r>
              <a:rPr lang="en-GB" sz="1400" dirty="0" err="1">
                <a:solidFill>
                  <a:schemeClr val="accent1"/>
                </a:solidFill>
              </a:rPr>
              <a:t>Caerdydd</a:t>
            </a:r>
            <a:r>
              <a:rPr lang="en-GB" sz="1400" dirty="0">
                <a:solidFill>
                  <a:schemeClr val="accent1"/>
                </a:solidFill>
              </a:rPr>
              <a:t> in Cardiff. The festival celebrates Welsh culture, music, and language through a variety of family-friendly events, performances, and activities.</a:t>
            </a:r>
          </a:p>
          <a:p>
            <a:r>
              <a:rPr lang="en-GB" sz="1400" b="1" dirty="0" err="1">
                <a:solidFill>
                  <a:schemeClr val="accent1"/>
                </a:solidFill>
              </a:rPr>
              <a:t>Papurau</a:t>
            </a:r>
            <a:r>
              <a:rPr lang="en-GB" sz="1400" b="1" dirty="0">
                <a:solidFill>
                  <a:schemeClr val="accent1"/>
                </a:solidFill>
              </a:rPr>
              <a:t> Bro </a:t>
            </a:r>
            <a:r>
              <a:rPr lang="en-GB" sz="1400" dirty="0">
                <a:solidFill>
                  <a:schemeClr val="accent1"/>
                </a:solidFill>
              </a:rPr>
              <a:t>(Community Newspapers) - are local Welsh-language community newspapers that serve specific regions across Wales. They provide news, opinion pieces, and cultural content in Welsh and are produced by local volunteers.</a:t>
            </a:r>
          </a:p>
          <a:p>
            <a:r>
              <a:rPr lang="en-GB" sz="1400" b="1" dirty="0">
                <a:solidFill>
                  <a:schemeClr val="accent1"/>
                </a:solidFill>
              </a:rPr>
              <a:t>Learn Welsh </a:t>
            </a:r>
            <a:r>
              <a:rPr lang="en-GB" sz="1400" dirty="0">
                <a:solidFill>
                  <a:schemeClr val="accent1"/>
                </a:solidFill>
              </a:rPr>
              <a:t>(</a:t>
            </a:r>
            <a:r>
              <a:rPr lang="en-GB" sz="1400" dirty="0" err="1">
                <a:solidFill>
                  <a:schemeClr val="accent1"/>
                </a:solidFill>
              </a:rPr>
              <a:t>Dysgu</a:t>
            </a:r>
            <a:r>
              <a:rPr lang="en-GB" sz="1400" dirty="0">
                <a:solidFill>
                  <a:schemeClr val="accent1"/>
                </a:solidFill>
              </a:rPr>
              <a:t> Cymraeg) - is a national program designed to help adults learn the Welsh language. It offers a range of classes from beginner to advanced levels, both online and in-person, with the goal of increasing Welsh language fluency among adults.</a:t>
            </a:r>
          </a:p>
        </p:txBody>
      </p:sp>
    </p:spTree>
    <p:extLst>
      <p:ext uri="{BB962C8B-B14F-4D97-AF65-F5344CB8AC3E}">
        <p14:creationId xmlns:p14="http://schemas.microsoft.com/office/powerpoint/2010/main" val="147893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A7586-9652-F068-A98F-9E7884088C5C}"/>
              </a:ext>
            </a:extLst>
          </p:cNvPr>
          <p:cNvSpPr>
            <a:spLocks noGrp="1"/>
          </p:cNvSpPr>
          <p:nvPr>
            <p:ph type="title"/>
          </p:nvPr>
        </p:nvSpPr>
        <p:spPr>
          <a:xfrm>
            <a:off x="838200" y="228600"/>
            <a:ext cx="8611385" cy="1325563"/>
          </a:xfrm>
        </p:spPr>
        <p:txBody>
          <a:bodyPr/>
          <a:lstStyle/>
          <a:p>
            <a:r>
              <a:rPr lang="en-GB" b="1" dirty="0" err="1"/>
              <a:t>Tasg</a:t>
            </a:r>
            <a:r>
              <a:rPr lang="en-GB" b="1" dirty="0"/>
              <a:t> / Task</a:t>
            </a:r>
          </a:p>
        </p:txBody>
      </p:sp>
      <p:sp>
        <p:nvSpPr>
          <p:cNvPr id="3" name="Content Placeholder 2">
            <a:extLst>
              <a:ext uri="{FF2B5EF4-FFF2-40B4-BE49-F238E27FC236}">
                <a16:creationId xmlns:a16="http://schemas.microsoft.com/office/drawing/2014/main" id="{C53553AE-3F6E-A992-47CC-641498FACF58}"/>
              </a:ext>
            </a:extLst>
          </p:cNvPr>
          <p:cNvSpPr>
            <a:spLocks noGrp="1"/>
          </p:cNvSpPr>
          <p:nvPr>
            <p:ph sz="half" idx="1"/>
          </p:nvPr>
        </p:nvSpPr>
        <p:spPr>
          <a:xfrm>
            <a:off x="628650" y="1825625"/>
            <a:ext cx="7829550" cy="4351338"/>
          </a:xfrm>
        </p:spPr>
        <p:txBody>
          <a:bodyPr/>
          <a:lstStyle/>
          <a:p>
            <a:endParaRPr lang="en-GB" dirty="0"/>
          </a:p>
          <a:p>
            <a:endParaRPr lang="en-GB" dirty="0"/>
          </a:p>
        </p:txBody>
      </p:sp>
      <p:graphicFrame>
        <p:nvGraphicFramePr>
          <p:cNvPr id="5" name="Table 4">
            <a:extLst>
              <a:ext uri="{FF2B5EF4-FFF2-40B4-BE49-F238E27FC236}">
                <a16:creationId xmlns:a16="http://schemas.microsoft.com/office/drawing/2014/main" id="{49FBE039-163D-D6AD-0253-C1CFADE6226D}"/>
              </a:ext>
            </a:extLst>
          </p:cNvPr>
          <p:cNvGraphicFramePr>
            <a:graphicFrameLocks noGrp="1"/>
          </p:cNvGraphicFramePr>
          <p:nvPr>
            <p:extLst>
              <p:ext uri="{D42A27DB-BD31-4B8C-83A1-F6EECF244321}">
                <p14:modId xmlns:p14="http://schemas.microsoft.com/office/powerpoint/2010/main" val="1546729531"/>
              </p:ext>
            </p:extLst>
          </p:nvPr>
        </p:nvGraphicFramePr>
        <p:xfrm>
          <a:off x="685800" y="1752600"/>
          <a:ext cx="8001000" cy="3352800"/>
        </p:xfrm>
        <a:graphic>
          <a:graphicData uri="http://schemas.openxmlformats.org/drawingml/2006/table">
            <a:tbl>
              <a:tblPr firstRow="1" bandRow="1">
                <a:tableStyleId>{5C22544A-7EE6-4342-B048-85BDC9FD1C3A}</a:tableStyleId>
              </a:tblPr>
              <a:tblGrid>
                <a:gridCol w="4000500">
                  <a:extLst>
                    <a:ext uri="{9D8B030D-6E8A-4147-A177-3AD203B41FA5}">
                      <a16:colId xmlns:a16="http://schemas.microsoft.com/office/drawing/2014/main" val="117564716"/>
                    </a:ext>
                  </a:extLst>
                </a:gridCol>
                <a:gridCol w="4000500">
                  <a:extLst>
                    <a:ext uri="{9D8B030D-6E8A-4147-A177-3AD203B41FA5}">
                      <a16:colId xmlns:a16="http://schemas.microsoft.com/office/drawing/2014/main" val="3455850862"/>
                    </a:ext>
                  </a:extLst>
                </a:gridCol>
              </a:tblGrid>
              <a:tr h="1043796">
                <a:tc>
                  <a:txBody>
                    <a:bodyPr/>
                    <a:lstStyle/>
                    <a:p>
                      <a:r>
                        <a:rPr lang="en-GB" sz="2000" dirty="0" err="1"/>
                        <a:t>Sefydliad</a:t>
                      </a:r>
                      <a:r>
                        <a:rPr lang="en-GB" sz="2000" dirty="0"/>
                        <a:t>/Organisation</a:t>
                      </a:r>
                    </a:p>
                  </a:txBody>
                  <a:tcPr/>
                </a:tc>
                <a:tc>
                  <a:txBody>
                    <a:bodyPr/>
                    <a:lstStyle/>
                    <a:p>
                      <a:r>
                        <a:rPr lang="en-GB" sz="2000" dirty="0"/>
                        <a:t>Sut </a:t>
                      </a:r>
                      <a:r>
                        <a:rPr lang="en-GB" sz="2000" dirty="0" err="1"/>
                        <a:t>mae’n</a:t>
                      </a:r>
                      <a:r>
                        <a:rPr lang="en-GB" sz="2000" dirty="0"/>
                        <a:t> </a:t>
                      </a:r>
                      <a:r>
                        <a:rPr lang="en-GB" sz="2000" dirty="0" err="1"/>
                        <a:t>cefnogi’r</a:t>
                      </a:r>
                      <a:r>
                        <a:rPr lang="en-GB" sz="2000" dirty="0"/>
                        <a:t> </a:t>
                      </a:r>
                      <a:r>
                        <a:rPr lang="en-GB" sz="2000" dirty="0" err="1"/>
                        <a:t>Gymraeg</a:t>
                      </a:r>
                      <a:r>
                        <a:rPr lang="en-GB" sz="2000" dirty="0"/>
                        <a:t>?</a:t>
                      </a:r>
                    </a:p>
                    <a:p>
                      <a:r>
                        <a:rPr lang="en-GB" sz="2000" dirty="0"/>
                        <a:t>How does it support the Welsh language?</a:t>
                      </a:r>
                    </a:p>
                  </a:txBody>
                  <a:tcPr/>
                </a:tc>
                <a:extLst>
                  <a:ext uri="{0D108BD9-81ED-4DB2-BD59-A6C34878D82A}">
                    <a16:rowId xmlns:a16="http://schemas.microsoft.com/office/drawing/2014/main" val="4142042841"/>
                  </a:ext>
                </a:extLst>
              </a:tr>
              <a:tr h="769668">
                <a:tc>
                  <a:txBody>
                    <a:bodyPr/>
                    <a:lstStyle/>
                    <a:p>
                      <a:r>
                        <a:rPr lang="en-GB" sz="2000" dirty="0" err="1"/>
                        <a:t>Mudiad</a:t>
                      </a:r>
                      <a:r>
                        <a:rPr lang="en-GB" sz="2000" dirty="0"/>
                        <a:t> </a:t>
                      </a:r>
                      <a:r>
                        <a:rPr lang="en-GB" sz="2000" dirty="0" err="1"/>
                        <a:t>Meithrin</a:t>
                      </a:r>
                      <a:endParaRPr lang="en-GB" sz="2000" dirty="0"/>
                    </a:p>
                  </a:txBody>
                  <a:tcPr/>
                </a:tc>
                <a:tc>
                  <a:txBody>
                    <a:bodyPr/>
                    <a:lstStyle/>
                    <a:p>
                      <a:endParaRPr lang="en-GB"/>
                    </a:p>
                  </a:txBody>
                  <a:tcPr/>
                </a:tc>
                <a:extLst>
                  <a:ext uri="{0D108BD9-81ED-4DB2-BD59-A6C34878D82A}">
                    <a16:rowId xmlns:a16="http://schemas.microsoft.com/office/drawing/2014/main" val="3835810451"/>
                  </a:ext>
                </a:extLst>
              </a:tr>
              <a:tr h="769668">
                <a:tc>
                  <a:txBody>
                    <a:bodyPr/>
                    <a:lstStyle/>
                    <a:p>
                      <a:r>
                        <a:rPr lang="en-GB" sz="2000" dirty="0" err="1"/>
                        <a:t>Mentrau</a:t>
                      </a:r>
                      <a:r>
                        <a:rPr lang="en-GB" sz="2000" dirty="0"/>
                        <a:t> Iaith</a:t>
                      </a:r>
                    </a:p>
                  </a:txBody>
                  <a:tcPr/>
                </a:tc>
                <a:tc>
                  <a:txBody>
                    <a:bodyPr/>
                    <a:lstStyle/>
                    <a:p>
                      <a:endParaRPr lang="en-GB" dirty="0"/>
                    </a:p>
                  </a:txBody>
                  <a:tcPr/>
                </a:tc>
                <a:extLst>
                  <a:ext uri="{0D108BD9-81ED-4DB2-BD59-A6C34878D82A}">
                    <a16:rowId xmlns:a16="http://schemas.microsoft.com/office/drawing/2014/main" val="3546567453"/>
                  </a:ext>
                </a:extLst>
              </a:tr>
              <a:tr h="769668">
                <a:tc>
                  <a:txBody>
                    <a:bodyPr/>
                    <a:lstStyle/>
                    <a:p>
                      <a:r>
                        <a:rPr lang="en-GB" sz="2000" dirty="0"/>
                        <a:t>Dysgu Cymraeg</a:t>
                      </a:r>
                    </a:p>
                  </a:txBody>
                  <a:tcPr/>
                </a:tc>
                <a:tc>
                  <a:txBody>
                    <a:bodyPr/>
                    <a:lstStyle/>
                    <a:p>
                      <a:endParaRPr lang="en-GB" dirty="0"/>
                    </a:p>
                  </a:txBody>
                  <a:tcPr/>
                </a:tc>
                <a:extLst>
                  <a:ext uri="{0D108BD9-81ED-4DB2-BD59-A6C34878D82A}">
                    <a16:rowId xmlns:a16="http://schemas.microsoft.com/office/drawing/2014/main" val="1051008946"/>
                  </a:ext>
                </a:extLst>
              </a:tr>
            </a:tbl>
          </a:graphicData>
        </a:graphic>
      </p:graphicFrame>
    </p:spTree>
    <p:extLst>
      <p:ext uri="{BB962C8B-B14F-4D97-AF65-F5344CB8AC3E}">
        <p14:creationId xmlns:p14="http://schemas.microsoft.com/office/powerpoint/2010/main" val="28273915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253586"/>
            <a:ext cx="6347714" cy="1320800"/>
          </a:xfrm>
        </p:spPr>
        <p:txBody>
          <a:bodyPr>
            <a:normAutofit/>
          </a:bodyPr>
          <a:lstStyle/>
          <a:p>
            <a:pPr algn="r"/>
            <a:r>
              <a:rPr lang="en-GB" sz="3200" dirty="0" err="1">
                <a:latin typeface="Arial" panose="020B0604020202020204" pitchFamily="34" charset="0"/>
                <a:cs typeface="Arial" panose="020B0604020202020204" pitchFamily="34" charset="0"/>
              </a:rPr>
              <a:t>Hawliau</a:t>
            </a:r>
            <a:r>
              <a:rPr lang="en-GB" sz="3200" dirty="0">
                <a:latin typeface="Arial" panose="020B0604020202020204" pitchFamily="34" charset="0"/>
                <a:cs typeface="Arial" panose="020B0604020202020204" pitchFamily="34" charset="0"/>
              </a:rPr>
              <a:t> a </a:t>
            </a:r>
            <a:r>
              <a:rPr lang="en-GB" sz="3200" dirty="0" err="1">
                <a:latin typeface="Arial" panose="020B0604020202020204" pitchFamily="34" charset="0"/>
                <a:cs typeface="Arial" panose="020B0604020202020204" pitchFamily="34" charset="0"/>
              </a:rPr>
              <a:t>Chyfrifoldebau</a:t>
            </a:r>
            <a:br>
              <a:rPr lang="en-GB" sz="3200" dirty="0">
                <a:solidFill>
                  <a:schemeClr val="accent2">
                    <a:lumMod val="60000"/>
                    <a:lumOff val="40000"/>
                  </a:schemeClr>
                </a:solidFill>
                <a:latin typeface="Arial" panose="020B0604020202020204" pitchFamily="34" charset="0"/>
                <a:cs typeface="Arial" panose="020B0604020202020204" pitchFamily="34" charset="0"/>
              </a:rPr>
            </a:br>
            <a:r>
              <a:rPr lang="en-GB" sz="3200" dirty="0">
                <a:solidFill>
                  <a:schemeClr val="accent1"/>
                </a:solidFill>
                <a:latin typeface="Arial" panose="020B0604020202020204" pitchFamily="34" charset="0"/>
                <a:cs typeface="Arial" panose="020B0604020202020204" pitchFamily="34" charset="0"/>
              </a:rPr>
              <a:t>Rights and Responsibilities</a:t>
            </a:r>
            <a:endParaRPr lang="cy-GB" sz="32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569537" y="1448766"/>
            <a:ext cx="3886200" cy="4351338"/>
          </a:xfrm>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Nid</a:t>
            </a:r>
            <a:r>
              <a:rPr lang="en-GB" sz="2000"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braint</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yw’r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endParaRPr lang="en-GB" sz="2000" dirty="0">
              <a:latin typeface="Arial" panose="020B0604020202020204" pitchFamily="34" charset="0"/>
              <a:cs typeface="Arial" panose="020B0604020202020204" pitchFamily="34" charset="0"/>
            </a:endParaRPr>
          </a:p>
          <a:p>
            <a:r>
              <a:rPr lang="en-GB" sz="2000" b="1" dirty="0" err="1">
                <a:latin typeface="Arial" panose="020B0604020202020204" pitchFamily="34" charset="0"/>
                <a:cs typeface="Arial" panose="020B0604020202020204" pitchFamily="34" charset="0"/>
              </a:rPr>
              <a:t>Hawl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unigolyn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ddefnyddio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mae’n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ddewis</a:t>
            </a:r>
            <a:endParaRPr lang="en-GB" sz="2000" dirty="0">
              <a:latin typeface="Arial" panose="020B0604020202020204" pitchFamily="34" charset="0"/>
              <a:cs typeface="Arial" panose="020B0604020202020204" pitchFamily="34" charset="0"/>
            </a:endParaRPr>
          </a:p>
          <a:p>
            <a:r>
              <a:rPr lang="en-GB" sz="2000" b="1" dirty="0" err="1">
                <a:latin typeface="Arial" panose="020B0604020202020204" pitchFamily="34" charset="0"/>
                <a:cs typeface="Arial" panose="020B0604020202020204" pitchFamily="34" charset="0"/>
              </a:rPr>
              <a:t>Cyfrifoldeb</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sefydliadau</a:t>
            </a:r>
            <a:r>
              <a:rPr lang="en-GB" sz="2000" dirty="0">
                <a:latin typeface="Arial" panose="020B0604020202020204" pitchFamily="34" charset="0"/>
                <a:cs typeface="Arial" panose="020B0604020202020204" pitchFamily="34" charset="0"/>
              </a:rPr>
              <a:t> yng </a:t>
            </a:r>
            <a:r>
              <a:rPr lang="en-GB" sz="2000" dirty="0" err="1">
                <a:latin typeface="Arial" panose="020B0604020202020204" pitchFamily="34" charset="0"/>
                <a:cs typeface="Arial" panose="020B0604020202020204" pitchFamily="34" charset="0"/>
              </a:rPr>
              <a:t>Nghymru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gydnabod</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hwyluso’r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hawl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hwnnw</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hlinkClick r:id="rId2"/>
              </a:rPr>
              <a:t>Safonau’r</a:t>
            </a:r>
            <a:r>
              <a:rPr lang="en-GB" sz="2000" dirty="0">
                <a:latin typeface="Arial" panose="020B0604020202020204" pitchFamily="34" charset="0"/>
                <a:cs typeface="Arial" panose="020B0604020202020204" pitchFamily="34" charset="0"/>
                <a:hlinkClick r:id="rId2"/>
              </a:rPr>
              <a:t> </a:t>
            </a:r>
            <a:r>
              <a:rPr lang="en-GB" sz="2000" dirty="0" err="1">
                <a:latin typeface="Arial" panose="020B0604020202020204" pitchFamily="34" charset="0"/>
                <a:cs typeface="Arial" panose="020B0604020202020204" pitchFamily="34" charset="0"/>
                <a:hlinkClick r:id="rId2"/>
              </a:rPr>
              <a:t>Gymraeg</a:t>
            </a:r>
            <a:r>
              <a:rPr lang="en-GB" sz="2000" dirty="0">
                <a:latin typeface="Arial" panose="020B0604020202020204" pitchFamily="34" charset="0"/>
                <a:cs typeface="Arial" panose="020B0604020202020204" pitchFamily="34" charset="0"/>
                <a:hlinkClick r:id="rId2"/>
              </a:rPr>
              <a:t> </a:t>
            </a: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Mesur</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Gymraeg</a:t>
            </a:r>
            <a:r>
              <a:rPr lang="en-GB" sz="2000" dirty="0">
                <a:latin typeface="Arial" panose="020B0604020202020204" pitchFamily="34" charset="0"/>
                <a:cs typeface="Arial" panose="020B0604020202020204" pitchFamily="34" charset="0"/>
              </a:rPr>
              <a:t> (Cymru) 2011</a:t>
            </a:r>
            <a:endParaRPr lang="cy-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724400" y="1323146"/>
            <a:ext cx="4114800" cy="4351338"/>
          </a:xfrm>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solidFill>
                  <a:schemeClr val="accent1"/>
                </a:solidFill>
                <a:latin typeface="Arial" panose="020B0604020202020204" pitchFamily="34" charset="0"/>
                <a:cs typeface="Arial" panose="020B0604020202020204" pitchFamily="34" charset="0"/>
              </a:rPr>
              <a:t>The language is not a </a:t>
            </a:r>
            <a:r>
              <a:rPr lang="en-GB" sz="2000" b="1" dirty="0">
                <a:solidFill>
                  <a:schemeClr val="accent1"/>
                </a:solidFill>
                <a:latin typeface="Arial" panose="020B0604020202020204" pitchFamily="34" charset="0"/>
                <a:cs typeface="Arial" panose="020B0604020202020204" pitchFamily="34" charset="0"/>
              </a:rPr>
              <a:t>privilege</a:t>
            </a:r>
          </a:p>
          <a:p>
            <a:r>
              <a:rPr lang="en-GB" sz="2000" dirty="0">
                <a:solidFill>
                  <a:schemeClr val="accent1"/>
                </a:solidFill>
                <a:latin typeface="Arial" panose="020B0604020202020204" pitchFamily="34" charset="0"/>
                <a:cs typeface="Arial" panose="020B0604020202020204" pitchFamily="34" charset="0"/>
              </a:rPr>
              <a:t>The </a:t>
            </a:r>
            <a:r>
              <a:rPr lang="en-GB" sz="2000" b="1" dirty="0">
                <a:solidFill>
                  <a:schemeClr val="accent1"/>
                </a:solidFill>
                <a:latin typeface="Arial" panose="020B0604020202020204" pitchFamily="34" charset="0"/>
                <a:cs typeface="Arial" panose="020B0604020202020204" pitchFamily="34" charset="0"/>
              </a:rPr>
              <a:t>right</a:t>
            </a:r>
            <a:r>
              <a:rPr lang="en-GB" sz="2000" dirty="0">
                <a:solidFill>
                  <a:schemeClr val="accent1"/>
                </a:solidFill>
                <a:latin typeface="Arial" panose="020B0604020202020204" pitchFamily="34" charset="0"/>
                <a:cs typeface="Arial" panose="020B0604020202020204" pitchFamily="34" charset="0"/>
              </a:rPr>
              <a:t> of the individual to use the language of their choice</a:t>
            </a:r>
          </a:p>
          <a:p>
            <a:r>
              <a:rPr lang="en-GB" sz="2000" dirty="0">
                <a:solidFill>
                  <a:schemeClr val="accent1"/>
                </a:solidFill>
                <a:latin typeface="Arial" panose="020B0604020202020204" pitchFamily="34" charset="0"/>
                <a:cs typeface="Arial" panose="020B0604020202020204" pitchFamily="34" charset="0"/>
              </a:rPr>
              <a:t>The </a:t>
            </a:r>
            <a:r>
              <a:rPr lang="en-GB" sz="2000" b="1" dirty="0">
                <a:solidFill>
                  <a:schemeClr val="accent1"/>
                </a:solidFill>
                <a:latin typeface="Arial" panose="020B0604020202020204" pitchFamily="34" charset="0"/>
                <a:cs typeface="Arial" panose="020B0604020202020204" pitchFamily="34" charset="0"/>
              </a:rPr>
              <a:t>responsibility</a:t>
            </a:r>
            <a:r>
              <a:rPr lang="en-GB" sz="2000" dirty="0">
                <a:solidFill>
                  <a:schemeClr val="accent1"/>
                </a:solidFill>
                <a:latin typeface="Arial" panose="020B0604020202020204" pitchFamily="34" charset="0"/>
                <a:cs typeface="Arial" panose="020B0604020202020204" pitchFamily="34" charset="0"/>
              </a:rPr>
              <a:t> of organisations within Wales to acknowledge and facilitate that right</a:t>
            </a:r>
          </a:p>
          <a:p>
            <a:r>
              <a:rPr lang="en-GB" sz="2000" dirty="0">
                <a:solidFill>
                  <a:schemeClr val="accent1"/>
                </a:solidFill>
                <a:latin typeface="Arial" panose="020B0604020202020204" pitchFamily="34" charset="0"/>
                <a:cs typeface="Arial" panose="020B0604020202020204" pitchFamily="34" charset="0"/>
                <a:hlinkClick r:id="rId3"/>
              </a:rPr>
              <a:t>Welsh Language Standards </a:t>
            </a:r>
            <a:r>
              <a:rPr lang="en-GB" sz="2000" dirty="0">
                <a:solidFill>
                  <a:schemeClr val="accent1"/>
                </a:solidFill>
                <a:latin typeface="Arial" panose="020B0604020202020204" pitchFamily="34" charset="0"/>
                <a:cs typeface="Arial" panose="020B0604020202020204" pitchFamily="34" charset="0"/>
              </a:rPr>
              <a:t>(Welsh Language (Wales) Measure 2011</a:t>
            </a:r>
            <a:endParaRPr lang="cy-GB" sz="2000" dirty="0">
              <a:solidFill>
                <a:schemeClr val="accent1"/>
              </a:solidFill>
              <a:latin typeface="Arial" panose="020B0604020202020204" pitchFamily="34" charset="0"/>
              <a:cs typeface="Arial" panose="020B0604020202020204" pitchFamily="34" charset="0"/>
            </a:endParaRPr>
          </a:p>
        </p:txBody>
      </p:sp>
      <p:pic>
        <p:nvPicPr>
          <p:cNvPr id="5" name="Picture 3" descr="C:\Users\l.roberts\AppData\Local\Microsoft\Windows\Temporary Internet Files\Content.IE5\UU4Z21D1\Five_Happy_Kids_1998645[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346"/>
            <a:ext cx="1676400" cy="132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4456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64F1E-4664-F396-85DA-AF09E488D448}"/>
              </a:ext>
            </a:extLst>
          </p:cNvPr>
          <p:cNvSpPr>
            <a:spLocks noGrp="1"/>
          </p:cNvSpPr>
          <p:nvPr>
            <p:ph type="title"/>
          </p:nvPr>
        </p:nvSpPr>
        <p:spPr>
          <a:xfrm>
            <a:off x="762000" y="-83438"/>
            <a:ext cx="8611385" cy="1325563"/>
          </a:xfrm>
        </p:spPr>
        <p:txBody>
          <a:bodyPr>
            <a:normAutofit/>
          </a:bodyPr>
          <a:lstStyle/>
          <a:p>
            <a:r>
              <a:rPr lang="en-GB" sz="2400" b="1" dirty="0" err="1"/>
              <a:t>Addysgeg</a:t>
            </a:r>
            <a:r>
              <a:rPr lang="en-GB" sz="2400" b="1" dirty="0"/>
              <a:t> </a:t>
            </a:r>
            <a:r>
              <a:rPr lang="en-GB" sz="2400" b="1" dirty="0" err="1"/>
              <a:t>Dwyieithrwydd</a:t>
            </a:r>
            <a:r>
              <a:rPr lang="en-GB" sz="2400" b="1" dirty="0"/>
              <a:t> </a:t>
            </a:r>
            <a:r>
              <a:rPr lang="en-GB" sz="2400" b="1" dirty="0" err="1"/>
              <a:t>Effeithiol</a:t>
            </a:r>
            <a:r>
              <a:rPr lang="en-GB" sz="2400" b="1" dirty="0"/>
              <a:t>: Beth Sy’n Gweithio </a:t>
            </a:r>
            <a:br>
              <a:rPr lang="en-GB" sz="2400" b="1" dirty="0"/>
            </a:br>
            <a:r>
              <a:rPr lang="en-GB" sz="2400" b="1" dirty="0"/>
              <a:t>			</a:t>
            </a:r>
            <a:r>
              <a:rPr lang="en-GB" sz="2400" b="1" dirty="0">
                <a:solidFill>
                  <a:schemeClr val="accent1"/>
                </a:solidFill>
              </a:rPr>
              <a:t>Effective Bilingual Pedagogy: What Works</a:t>
            </a:r>
          </a:p>
        </p:txBody>
      </p:sp>
      <p:sp>
        <p:nvSpPr>
          <p:cNvPr id="4" name="Content Placeholder 3">
            <a:extLst>
              <a:ext uri="{FF2B5EF4-FFF2-40B4-BE49-F238E27FC236}">
                <a16:creationId xmlns:a16="http://schemas.microsoft.com/office/drawing/2014/main" id="{B76335D4-2810-47DE-1D25-4B9A04CE956C}"/>
              </a:ext>
            </a:extLst>
          </p:cNvPr>
          <p:cNvSpPr>
            <a:spLocks noGrp="1"/>
          </p:cNvSpPr>
          <p:nvPr>
            <p:ph sz="half" idx="2"/>
          </p:nvPr>
        </p:nvSpPr>
        <p:spPr>
          <a:xfrm>
            <a:off x="4652682" y="1066800"/>
            <a:ext cx="4191000" cy="4461669"/>
          </a:xfrm>
        </p:spPr>
        <p:txBody>
          <a:bodyPr>
            <a:normAutofit fontScale="70000" lnSpcReduction="20000"/>
          </a:bodyPr>
          <a:lstStyle/>
          <a:p>
            <a:pPr fontAlgn="t">
              <a:buNone/>
            </a:pPr>
            <a:r>
              <a:rPr lang="en-GB" sz="2300" dirty="0">
                <a:solidFill>
                  <a:schemeClr val="accent1"/>
                </a:solidFill>
              </a:rPr>
              <a:t>According to Estyn, effective settings:</a:t>
            </a:r>
          </a:p>
          <a:p>
            <a:pPr fontAlgn="t"/>
            <a:r>
              <a:rPr lang="en-GB" sz="2300" dirty="0">
                <a:solidFill>
                  <a:schemeClr val="accent1"/>
                </a:solidFill>
              </a:rPr>
              <a:t>immerse children in Welsh throughout the day</a:t>
            </a:r>
          </a:p>
          <a:p>
            <a:pPr fontAlgn="t"/>
            <a:r>
              <a:rPr lang="en-GB" sz="2300" dirty="0">
                <a:solidFill>
                  <a:schemeClr val="accent1"/>
                </a:solidFill>
              </a:rPr>
              <a:t>use songs, stories and play</a:t>
            </a:r>
          </a:p>
          <a:p>
            <a:pPr fontAlgn="t"/>
            <a:r>
              <a:rPr lang="en-GB" sz="2300" dirty="0">
                <a:solidFill>
                  <a:schemeClr val="accent1"/>
                </a:solidFill>
              </a:rPr>
              <a:t>provide regular speaking and listening opportunities</a:t>
            </a:r>
          </a:p>
          <a:p>
            <a:pPr fontAlgn="t"/>
            <a:r>
              <a:rPr lang="en-GB" sz="2300" dirty="0">
                <a:solidFill>
                  <a:schemeClr val="accent1"/>
                </a:solidFill>
              </a:rPr>
              <a:t>model language consistently and accurately</a:t>
            </a:r>
          </a:p>
          <a:p>
            <a:pPr fontAlgn="t"/>
            <a:r>
              <a:rPr lang="en-GB" sz="2300" dirty="0">
                <a:solidFill>
                  <a:schemeClr val="accent1"/>
                </a:solidFill>
              </a:rPr>
              <a:t>introduce vocabulary progressively</a:t>
            </a:r>
          </a:p>
          <a:p>
            <a:pPr fontAlgn="t"/>
            <a:r>
              <a:rPr lang="en-GB" sz="2300" dirty="0">
                <a:solidFill>
                  <a:schemeClr val="accent1"/>
                </a:solidFill>
              </a:rPr>
              <a:t>encourage meaningful communication</a:t>
            </a:r>
          </a:p>
          <a:p>
            <a:pPr fontAlgn="t"/>
            <a:r>
              <a:rPr lang="en-GB" sz="2300" dirty="0">
                <a:solidFill>
                  <a:schemeClr val="accent1"/>
                </a:solidFill>
              </a:rPr>
              <a:t>develop practitioner confidence through professional learning</a:t>
            </a:r>
          </a:p>
          <a:p>
            <a:pPr fontAlgn="t"/>
            <a:r>
              <a:rPr lang="en-GB" sz="2300" dirty="0">
                <a:solidFill>
                  <a:schemeClr val="accent1"/>
                </a:solidFill>
              </a:rPr>
              <a:t>create opportunities to use Welsh beyond formal lessons.</a:t>
            </a:r>
          </a:p>
          <a:p>
            <a:pPr fontAlgn="t">
              <a:buNone/>
            </a:pPr>
            <a:endParaRPr lang="en-GB" sz="2000" dirty="0">
              <a:solidFill>
                <a:schemeClr val="accent1"/>
              </a:solidFill>
            </a:endParaRPr>
          </a:p>
          <a:p>
            <a:pPr fontAlgn="t">
              <a:buNone/>
            </a:pPr>
            <a:r>
              <a:rPr lang="en-GB" sz="2000" b="1" dirty="0">
                <a:solidFill>
                  <a:schemeClr val="accent1"/>
                </a:solidFill>
              </a:rPr>
              <a:t>Find 3 effective strategies that schools use for the age range of pupils you will be considering in your assessments.</a:t>
            </a:r>
          </a:p>
          <a:p>
            <a:pPr fontAlgn="t">
              <a:buNone/>
            </a:pPr>
            <a:r>
              <a:rPr lang="en-GB" sz="2000" b="1" dirty="0">
                <a:solidFill>
                  <a:schemeClr val="accent1"/>
                </a:solidFill>
              </a:rPr>
              <a:t>Use the thematic report on Moodle to support you.</a:t>
            </a:r>
          </a:p>
          <a:p>
            <a:pPr fontAlgn="t">
              <a:buNone/>
            </a:pPr>
            <a:r>
              <a:rPr lang="en-GB" sz="2000" b="1" dirty="0">
                <a:solidFill>
                  <a:schemeClr val="accent1"/>
                </a:solidFill>
              </a:rPr>
              <a:t>Be prepared to feedback to the rest of the group.</a:t>
            </a:r>
          </a:p>
          <a:p>
            <a:endParaRPr lang="en-GB" dirty="0"/>
          </a:p>
        </p:txBody>
      </p:sp>
      <p:sp>
        <p:nvSpPr>
          <p:cNvPr id="9" name="TextBox 8">
            <a:extLst>
              <a:ext uri="{FF2B5EF4-FFF2-40B4-BE49-F238E27FC236}">
                <a16:creationId xmlns:a16="http://schemas.microsoft.com/office/drawing/2014/main" id="{C9E3CCD2-6ABB-C87F-9E16-14ADCBC247D6}"/>
              </a:ext>
            </a:extLst>
          </p:cNvPr>
          <p:cNvSpPr txBox="1"/>
          <p:nvPr/>
        </p:nvSpPr>
        <p:spPr>
          <a:xfrm>
            <a:off x="300318" y="1404808"/>
            <a:ext cx="3886200" cy="3785652"/>
          </a:xfrm>
          <a:prstGeom prst="rect">
            <a:avLst/>
          </a:prstGeom>
          <a:noFill/>
        </p:spPr>
        <p:txBody>
          <a:bodyPr wrap="square" rtlCol="0">
            <a:spAutoFit/>
          </a:bodyPr>
          <a:lstStyle/>
          <a:p>
            <a:pPr marL="285750" indent="-285750" fontAlgn="t">
              <a:buFont typeface="Arial" panose="020B0604020202020204" pitchFamily="34" charset="0"/>
              <a:buChar char="•"/>
            </a:pPr>
            <a:r>
              <a:rPr lang="en-GB" sz="1400" dirty="0"/>
              <a:t>Yn </a:t>
            </a:r>
            <a:r>
              <a:rPr lang="en-GB" sz="1400" dirty="0" err="1"/>
              <a:t>ôl</a:t>
            </a:r>
            <a:r>
              <a:rPr lang="en-GB" sz="1400" dirty="0"/>
              <a:t> Estyn, </a:t>
            </a:r>
            <a:r>
              <a:rPr lang="en-GB" sz="1400" dirty="0" err="1"/>
              <a:t>mae</a:t>
            </a:r>
            <a:r>
              <a:rPr lang="en-GB" sz="1400" dirty="0"/>
              <a:t> </a:t>
            </a:r>
            <a:r>
              <a:rPr lang="en-GB" sz="1400" dirty="0" err="1"/>
              <a:t>lleoliadau</a:t>
            </a:r>
            <a:r>
              <a:rPr lang="en-GB" sz="1400" dirty="0"/>
              <a:t> </a:t>
            </a:r>
            <a:r>
              <a:rPr lang="en-GB" sz="1400" dirty="0" err="1"/>
              <a:t>effeithiol</a:t>
            </a:r>
            <a:r>
              <a:rPr lang="en-GB" sz="1400" dirty="0"/>
              <a:t> </a:t>
            </a:r>
            <a:r>
              <a:rPr lang="en-GB" sz="1400" dirty="0" err="1"/>
              <a:t>yn</a:t>
            </a:r>
            <a:r>
              <a:rPr lang="en-GB" sz="1400" dirty="0"/>
              <a:t>: 
trochi plant </a:t>
            </a:r>
            <a:r>
              <a:rPr lang="en-GB" sz="1400" dirty="0" err="1"/>
              <a:t>yn</a:t>
            </a:r>
            <a:r>
              <a:rPr lang="en-GB" sz="1400" dirty="0"/>
              <a:t> y </a:t>
            </a:r>
            <a:r>
              <a:rPr lang="en-GB" sz="1400" dirty="0" err="1"/>
              <a:t>Gymraeg</a:t>
            </a:r>
            <a:r>
              <a:rPr lang="en-GB" sz="1400" dirty="0"/>
              <a:t> trwy </a:t>
            </a:r>
            <a:r>
              <a:rPr lang="en-GB" sz="1400" dirty="0" err="1"/>
              <a:t>gydol</a:t>
            </a:r>
            <a:r>
              <a:rPr lang="en-GB" sz="1400" dirty="0"/>
              <a:t> y </a:t>
            </a:r>
            <a:r>
              <a:rPr lang="en-GB" sz="1400" dirty="0" err="1"/>
              <a:t>dydd</a:t>
            </a:r>
            <a:r>
              <a:rPr lang="en-GB" sz="1400" dirty="0"/>
              <a:t>
defnyddio </a:t>
            </a:r>
            <a:r>
              <a:rPr lang="en-GB" sz="1400" dirty="0" err="1"/>
              <a:t>caneuon</a:t>
            </a:r>
            <a:r>
              <a:rPr lang="en-GB" sz="1400" dirty="0"/>
              <a:t>, </a:t>
            </a:r>
            <a:r>
              <a:rPr lang="en-GB" sz="1400" dirty="0" err="1"/>
              <a:t>straeon</a:t>
            </a:r>
            <a:r>
              <a:rPr lang="en-GB" sz="1400" dirty="0"/>
              <a:t> a </a:t>
            </a:r>
            <a:r>
              <a:rPr lang="en-GB" sz="1400" dirty="0" err="1"/>
              <a:t>chwarae</a:t>
            </a:r>
            <a:r>
              <a:rPr lang="en-GB" sz="1400" dirty="0"/>
              <a:t>
</a:t>
            </a:r>
            <a:r>
              <a:rPr lang="en-GB" sz="1400" dirty="0" err="1"/>
              <a:t>darparu</a:t>
            </a:r>
            <a:r>
              <a:rPr lang="en-GB" sz="1400" dirty="0"/>
              <a:t> </a:t>
            </a:r>
            <a:r>
              <a:rPr lang="en-GB" sz="1400" dirty="0" err="1"/>
              <a:t>cyfleoedd</a:t>
            </a:r>
            <a:r>
              <a:rPr lang="en-GB" sz="1400" dirty="0"/>
              <a:t> </a:t>
            </a:r>
            <a:r>
              <a:rPr lang="en-GB" sz="1400" dirty="0" err="1"/>
              <a:t>siarad</a:t>
            </a:r>
            <a:r>
              <a:rPr lang="en-GB" sz="1400" dirty="0"/>
              <a:t> a </a:t>
            </a:r>
            <a:r>
              <a:rPr lang="en-GB" sz="1400" dirty="0" err="1"/>
              <a:t>gwrando</a:t>
            </a:r>
            <a:r>
              <a:rPr lang="en-GB" sz="1400" dirty="0"/>
              <a:t> </a:t>
            </a:r>
            <a:r>
              <a:rPr lang="en-GB" sz="1400" dirty="0" err="1"/>
              <a:t>rheolaidd</a:t>
            </a:r>
            <a:r>
              <a:rPr lang="en-GB" sz="1400" dirty="0"/>
              <a:t>
</a:t>
            </a:r>
            <a:r>
              <a:rPr lang="en-GB" sz="1400" dirty="0" err="1"/>
              <a:t>modelu</a:t>
            </a:r>
            <a:r>
              <a:rPr lang="en-GB" sz="1400" dirty="0"/>
              <a:t> Iaith </a:t>
            </a:r>
            <a:r>
              <a:rPr lang="en-GB" sz="1400" dirty="0" err="1"/>
              <a:t>yn</a:t>
            </a:r>
            <a:r>
              <a:rPr lang="en-GB" sz="1400" dirty="0"/>
              <a:t> </a:t>
            </a:r>
            <a:r>
              <a:rPr lang="en-GB" sz="1400" dirty="0" err="1"/>
              <a:t>gyson</a:t>
            </a:r>
            <a:r>
              <a:rPr lang="en-GB" sz="1400" dirty="0"/>
              <a:t> ac </a:t>
            </a:r>
            <a:r>
              <a:rPr lang="en-GB" sz="1400" dirty="0" err="1"/>
              <a:t>yn</a:t>
            </a:r>
            <a:r>
              <a:rPr lang="en-GB" sz="1400" dirty="0"/>
              <a:t> </a:t>
            </a:r>
            <a:r>
              <a:rPr lang="en-GB" sz="1400" dirty="0" err="1"/>
              <a:t>gywir</a:t>
            </a:r>
            <a:endParaRPr lang="en-GB" sz="1400" dirty="0"/>
          </a:p>
          <a:p>
            <a:pPr marL="285750" indent="-285750" fontAlgn="t">
              <a:buFont typeface="Arial" panose="020B0604020202020204" pitchFamily="34" charset="0"/>
              <a:buChar char="•"/>
            </a:pPr>
            <a:r>
              <a:rPr lang="en-GB" sz="1400" dirty="0" err="1"/>
              <a:t>cyflwyno</a:t>
            </a:r>
            <a:r>
              <a:rPr lang="en-GB" sz="1400" dirty="0"/>
              <a:t> </a:t>
            </a:r>
            <a:r>
              <a:rPr lang="en-GB" sz="1400" dirty="0" err="1"/>
              <a:t>geirfa</a:t>
            </a:r>
            <a:r>
              <a:rPr lang="en-GB" sz="1400" dirty="0"/>
              <a:t> </a:t>
            </a:r>
            <a:r>
              <a:rPr lang="en-GB" sz="1400" dirty="0" err="1"/>
              <a:t>yn</a:t>
            </a:r>
            <a:r>
              <a:rPr lang="en-GB" sz="1400" dirty="0"/>
              <a:t> </a:t>
            </a:r>
            <a:r>
              <a:rPr lang="en-GB" sz="1400" dirty="0" err="1"/>
              <a:t>raddol</a:t>
            </a:r>
            <a:r>
              <a:rPr lang="en-GB" sz="1400" dirty="0"/>
              <a:t>
</a:t>
            </a:r>
            <a:r>
              <a:rPr lang="en-GB" sz="1400" dirty="0" err="1"/>
              <a:t>annog</a:t>
            </a:r>
            <a:r>
              <a:rPr lang="en-GB" sz="1400" dirty="0"/>
              <a:t> </a:t>
            </a:r>
            <a:r>
              <a:rPr lang="en-GB" sz="1400" dirty="0" err="1"/>
              <a:t>cyfathrebu</a:t>
            </a:r>
            <a:r>
              <a:rPr lang="en-GB" sz="1400" dirty="0"/>
              <a:t> </a:t>
            </a:r>
            <a:r>
              <a:rPr lang="en-GB" sz="1400" dirty="0" err="1"/>
              <a:t>ystyrlon</a:t>
            </a:r>
            <a:r>
              <a:rPr lang="en-GB" sz="1400" dirty="0"/>
              <a:t>
datblygu </a:t>
            </a:r>
            <a:r>
              <a:rPr lang="en-GB" sz="1400" dirty="0" err="1"/>
              <a:t>hyder</a:t>
            </a:r>
            <a:r>
              <a:rPr lang="en-GB" sz="1400" dirty="0"/>
              <a:t> </a:t>
            </a:r>
            <a:r>
              <a:rPr lang="en-GB" sz="1400" dirty="0" err="1"/>
              <a:t>ymarferwyr</a:t>
            </a:r>
            <a:r>
              <a:rPr lang="en-GB" sz="1400" dirty="0"/>
              <a:t> trwy </a:t>
            </a:r>
            <a:r>
              <a:rPr lang="en-GB" sz="1400" dirty="0" err="1"/>
              <a:t>ddysgu</a:t>
            </a:r>
            <a:r>
              <a:rPr lang="en-GB" sz="1400" dirty="0"/>
              <a:t> </a:t>
            </a:r>
            <a:r>
              <a:rPr lang="en-GB" sz="1400" dirty="0" err="1"/>
              <a:t>proffesiynol</a:t>
            </a:r>
            <a:r>
              <a:rPr lang="en-GB" sz="1400" dirty="0"/>
              <a:t>
</a:t>
            </a:r>
            <a:r>
              <a:rPr lang="en-GB" sz="1400" dirty="0" err="1"/>
              <a:t>creu</a:t>
            </a:r>
            <a:r>
              <a:rPr lang="en-GB" sz="1400" dirty="0"/>
              <a:t> </a:t>
            </a:r>
            <a:r>
              <a:rPr lang="en-GB" sz="1400" dirty="0" err="1"/>
              <a:t>cyfleoedd</a:t>
            </a:r>
            <a:r>
              <a:rPr lang="en-GB" sz="1400" dirty="0"/>
              <a:t> </a:t>
            </a:r>
            <a:r>
              <a:rPr lang="en-GB" sz="1400" dirty="0" err="1"/>
              <a:t>i</a:t>
            </a:r>
            <a:r>
              <a:rPr lang="en-GB" sz="1400" dirty="0"/>
              <a:t> </a:t>
            </a:r>
            <a:r>
              <a:rPr lang="en-GB" sz="1400" dirty="0" err="1"/>
              <a:t>ddefnyddio'r</a:t>
            </a:r>
            <a:r>
              <a:rPr lang="en-GB" sz="1400" dirty="0"/>
              <a:t> </a:t>
            </a:r>
            <a:r>
              <a:rPr lang="en-GB" sz="1400" dirty="0" err="1"/>
              <a:t>Gymraeg</a:t>
            </a:r>
            <a:r>
              <a:rPr lang="en-GB" sz="1400" dirty="0"/>
              <a:t> y </a:t>
            </a:r>
            <a:r>
              <a:rPr lang="en-GB" sz="1400" dirty="0" err="1"/>
              <a:t>tu</a:t>
            </a:r>
            <a:r>
              <a:rPr lang="en-GB" sz="1400" dirty="0"/>
              <a:t> </a:t>
            </a:r>
            <a:r>
              <a:rPr lang="en-GB" sz="1400" dirty="0" err="1"/>
              <a:t>hwnt</a:t>
            </a:r>
            <a:r>
              <a:rPr lang="en-GB" sz="1400" dirty="0"/>
              <a:t> </a:t>
            </a:r>
            <a:r>
              <a:rPr lang="en-GB" sz="1400" dirty="0" err="1"/>
              <a:t>i</a:t>
            </a:r>
            <a:r>
              <a:rPr lang="en-GB" sz="1400" dirty="0"/>
              <a:t> </a:t>
            </a:r>
            <a:r>
              <a:rPr lang="en-GB" sz="1400" dirty="0" err="1"/>
              <a:t>wersi</a:t>
            </a:r>
            <a:r>
              <a:rPr lang="en-GB" sz="1400" dirty="0"/>
              <a:t> </a:t>
            </a:r>
            <a:r>
              <a:rPr lang="en-GB" sz="1400" dirty="0" err="1"/>
              <a:t>ffurfiol</a:t>
            </a:r>
            <a:r>
              <a:rPr lang="en-GB" sz="1400" dirty="0"/>
              <a:t>.</a:t>
            </a:r>
          </a:p>
          <a:p>
            <a:pPr fontAlgn="t"/>
            <a:r>
              <a:rPr lang="en-GB" sz="1400" dirty="0"/>
              <a:t>
</a:t>
            </a:r>
            <a:r>
              <a:rPr lang="en-GB" sz="1200" b="1" dirty="0" err="1"/>
              <a:t>Dewch</a:t>
            </a:r>
            <a:r>
              <a:rPr lang="en-GB" sz="1200" b="1" dirty="0"/>
              <a:t> o </a:t>
            </a:r>
            <a:r>
              <a:rPr lang="en-GB" sz="1200" b="1" dirty="0" err="1"/>
              <a:t>hyd</a:t>
            </a:r>
            <a:r>
              <a:rPr lang="en-GB" sz="1200" b="1" dirty="0"/>
              <a:t> </a:t>
            </a:r>
            <a:r>
              <a:rPr lang="en-GB" sz="1200" b="1" dirty="0" err="1"/>
              <a:t>i</a:t>
            </a:r>
            <a:r>
              <a:rPr lang="en-GB" sz="1200" b="1" dirty="0"/>
              <a:t> 3 </a:t>
            </a:r>
            <a:r>
              <a:rPr lang="en-GB" sz="1200" b="1" dirty="0" err="1"/>
              <a:t>strategaeth</a:t>
            </a:r>
            <a:r>
              <a:rPr lang="en-GB" sz="1200" b="1" dirty="0"/>
              <a:t> </a:t>
            </a:r>
            <a:r>
              <a:rPr lang="en-GB" sz="1200" b="1" dirty="0" err="1"/>
              <a:t>effeithiol</a:t>
            </a:r>
            <a:r>
              <a:rPr lang="en-GB" sz="1200" b="1" dirty="0"/>
              <a:t> y </a:t>
            </a:r>
            <a:r>
              <a:rPr lang="en-GB" sz="1200" b="1" dirty="0" err="1"/>
              <a:t>mae</a:t>
            </a:r>
            <a:r>
              <a:rPr lang="en-GB" sz="1200" b="1" dirty="0"/>
              <a:t> </a:t>
            </a:r>
            <a:r>
              <a:rPr lang="en-GB" sz="1200" b="1" dirty="0" err="1"/>
              <a:t>ysgolion</a:t>
            </a:r>
            <a:r>
              <a:rPr lang="en-GB" sz="1200" b="1" dirty="0"/>
              <a:t> </a:t>
            </a:r>
            <a:r>
              <a:rPr lang="en-GB" sz="1200" b="1" dirty="0" err="1"/>
              <a:t>yn</a:t>
            </a:r>
            <a:r>
              <a:rPr lang="en-GB" sz="1200" b="1" dirty="0"/>
              <a:t> </a:t>
            </a:r>
            <a:r>
              <a:rPr lang="en-GB" sz="1200" b="1" dirty="0" err="1"/>
              <a:t>eu</a:t>
            </a:r>
            <a:r>
              <a:rPr lang="en-GB" sz="1200" b="1" dirty="0"/>
              <a:t> defnyddio </a:t>
            </a:r>
            <a:r>
              <a:rPr lang="en-GB" sz="1200" b="1" dirty="0" err="1"/>
              <a:t>ar</a:t>
            </a:r>
            <a:r>
              <a:rPr lang="en-GB" sz="1200" b="1" dirty="0"/>
              <a:t> gyfer ystod </a:t>
            </a:r>
            <a:r>
              <a:rPr lang="en-GB" sz="1200" b="1" dirty="0" err="1"/>
              <a:t>oedran</a:t>
            </a:r>
            <a:r>
              <a:rPr lang="en-GB" sz="1200" b="1" dirty="0"/>
              <a:t> y </a:t>
            </a:r>
            <a:r>
              <a:rPr lang="en-GB" sz="1200" b="1" dirty="0" err="1"/>
              <a:t>disgyblion</a:t>
            </a:r>
            <a:r>
              <a:rPr lang="en-GB" sz="1200" b="1" dirty="0"/>
              <a:t> y </a:t>
            </a:r>
            <a:r>
              <a:rPr lang="en-GB" sz="1200" b="1" dirty="0" err="1"/>
              <a:t>byddwch</a:t>
            </a:r>
            <a:r>
              <a:rPr lang="en-GB" sz="1200" b="1" dirty="0"/>
              <a:t> </a:t>
            </a:r>
            <a:r>
              <a:rPr lang="en-GB" sz="1200" b="1" dirty="0" err="1"/>
              <a:t>chi'n</a:t>
            </a:r>
            <a:r>
              <a:rPr lang="en-GB" sz="1200" b="1" dirty="0"/>
              <a:t> </a:t>
            </a:r>
            <a:r>
              <a:rPr lang="en-GB" sz="1200" b="1" dirty="0" err="1"/>
              <a:t>eu</a:t>
            </a:r>
            <a:r>
              <a:rPr lang="en-GB" sz="1200" b="1" dirty="0"/>
              <a:t> </a:t>
            </a:r>
            <a:r>
              <a:rPr lang="en-GB" sz="1200" b="1" dirty="0" err="1"/>
              <a:t>hystyried</a:t>
            </a:r>
            <a:r>
              <a:rPr lang="en-GB" sz="1200" b="1" dirty="0"/>
              <a:t> </a:t>
            </a:r>
            <a:r>
              <a:rPr lang="en-GB" sz="1200" b="1" dirty="0" err="1"/>
              <a:t>yn</a:t>
            </a:r>
            <a:r>
              <a:rPr lang="en-GB" sz="1200" b="1" dirty="0"/>
              <a:t> eich </a:t>
            </a:r>
            <a:r>
              <a:rPr lang="en-GB" sz="1200" b="1" dirty="0" err="1"/>
              <a:t>asesiadau</a:t>
            </a:r>
            <a:r>
              <a:rPr lang="en-GB" sz="1200" b="1" dirty="0"/>
              <a:t>.</a:t>
            </a:r>
          </a:p>
          <a:p>
            <a:pPr fontAlgn="t">
              <a:buNone/>
            </a:pPr>
            <a:r>
              <a:rPr lang="en-GB" sz="1200" b="1" dirty="0" err="1"/>
              <a:t>Dyfnyddiwch</a:t>
            </a:r>
            <a:r>
              <a:rPr lang="en-GB" sz="1200" b="1" dirty="0"/>
              <a:t> </a:t>
            </a:r>
            <a:r>
              <a:rPr lang="en-GB" sz="1200" b="1" dirty="0" err="1"/>
              <a:t>yn</a:t>
            </a:r>
            <a:r>
              <a:rPr lang="en-GB" sz="1200" b="1" dirty="0"/>
              <a:t> </a:t>
            </a:r>
            <a:r>
              <a:rPr lang="en-GB" sz="1200" b="1" dirty="0" err="1"/>
              <a:t>adroddiad</a:t>
            </a:r>
            <a:r>
              <a:rPr lang="en-GB" sz="1200" b="1" dirty="0"/>
              <a:t> </a:t>
            </a:r>
            <a:r>
              <a:rPr lang="en-GB" sz="1200" b="1" dirty="0" err="1"/>
              <a:t>thematig</a:t>
            </a:r>
            <a:r>
              <a:rPr lang="en-GB" sz="1200" b="1" dirty="0"/>
              <a:t> </a:t>
            </a:r>
            <a:r>
              <a:rPr lang="en-GB" sz="1200" b="1" dirty="0" err="1"/>
              <a:t>ar</a:t>
            </a:r>
            <a:r>
              <a:rPr lang="en-GB" sz="1200" b="1" dirty="0"/>
              <a:t> Moodle </a:t>
            </a:r>
            <a:r>
              <a:rPr lang="en-GB" sz="1200" b="1" dirty="0" err="1"/>
              <a:t>i’ch</a:t>
            </a:r>
            <a:r>
              <a:rPr lang="en-GB" sz="1200" b="1" dirty="0"/>
              <a:t> </a:t>
            </a:r>
            <a:r>
              <a:rPr lang="en-GB" sz="1200" b="1" dirty="0" err="1"/>
              <a:t>cynorthwyo</a:t>
            </a:r>
            <a:r>
              <a:rPr lang="en-GB" sz="1200" b="1" dirty="0"/>
              <a:t>.</a:t>
            </a:r>
          </a:p>
          <a:p>
            <a:pPr fontAlgn="t">
              <a:buNone/>
            </a:pPr>
            <a:r>
              <a:rPr lang="en-GB" sz="1200" b="1" dirty="0" err="1"/>
              <a:t>Byddwch</a:t>
            </a:r>
            <a:r>
              <a:rPr lang="en-GB" sz="1200" b="1" dirty="0"/>
              <a:t> </a:t>
            </a:r>
            <a:r>
              <a:rPr lang="en-GB" sz="1200" b="1" dirty="0" err="1"/>
              <a:t>yn</a:t>
            </a:r>
            <a:r>
              <a:rPr lang="en-GB" sz="1200" b="1" dirty="0"/>
              <a:t> </a:t>
            </a:r>
            <a:r>
              <a:rPr lang="en-GB" sz="1200" b="1" dirty="0" err="1"/>
              <a:t>barod</a:t>
            </a:r>
            <a:r>
              <a:rPr lang="en-GB" sz="1200" b="1" dirty="0"/>
              <a:t> </a:t>
            </a:r>
            <a:r>
              <a:rPr lang="en-GB" sz="1200" b="1" dirty="0" err="1"/>
              <a:t>i</a:t>
            </a:r>
            <a:r>
              <a:rPr lang="en-GB" sz="1200" b="1" dirty="0"/>
              <a:t> </a:t>
            </a:r>
            <a:r>
              <a:rPr lang="en-GB" sz="1200" b="1" dirty="0" err="1"/>
              <a:t>roi</a:t>
            </a:r>
            <a:r>
              <a:rPr lang="en-GB" sz="1200" b="1" dirty="0"/>
              <a:t> </a:t>
            </a:r>
            <a:r>
              <a:rPr lang="en-GB" sz="1200" b="1" dirty="0" err="1"/>
              <a:t>adborth</a:t>
            </a:r>
            <a:r>
              <a:rPr lang="en-GB" sz="1200" b="1" dirty="0"/>
              <a:t> </a:t>
            </a:r>
            <a:r>
              <a:rPr lang="en-GB" sz="1200" b="1" dirty="0" err="1"/>
              <a:t>i</a:t>
            </a:r>
            <a:r>
              <a:rPr lang="en-GB" sz="1200" b="1" dirty="0"/>
              <a:t> </a:t>
            </a:r>
            <a:r>
              <a:rPr lang="en-GB" sz="1200" b="1" dirty="0" err="1"/>
              <a:t>weddill</a:t>
            </a:r>
            <a:r>
              <a:rPr lang="en-GB" sz="1200" b="1" dirty="0"/>
              <a:t> y grwp.</a:t>
            </a:r>
          </a:p>
        </p:txBody>
      </p:sp>
    </p:spTree>
    <p:extLst>
      <p:ext uri="{BB962C8B-B14F-4D97-AF65-F5344CB8AC3E}">
        <p14:creationId xmlns:p14="http://schemas.microsoft.com/office/powerpoint/2010/main" val="24487801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38200"/>
            <a:ext cx="8611385" cy="1325563"/>
          </a:xfrm>
        </p:spPr>
        <p:txBody>
          <a:bodyPr>
            <a:normAutofit/>
          </a:bodyPr>
          <a:lstStyle/>
          <a:p>
            <a:r>
              <a:rPr lang="en-GB" dirty="0">
                <a:latin typeface="Arial" panose="020B0604020202020204" pitchFamily="34" charset="0"/>
                <a:cs typeface="Arial" panose="020B0604020202020204" pitchFamily="34" charset="0"/>
              </a:rPr>
              <a:t>Ac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orffen</a:t>
            </a:r>
            <a:r>
              <a:rPr lang="en-GB" dirty="0">
                <a:latin typeface="Arial" panose="020B0604020202020204" pitchFamily="34" charset="0"/>
                <a:cs typeface="Arial" panose="020B0604020202020204" pitchFamily="34" charset="0"/>
              </a:rPr>
              <a:t>… / </a:t>
            </a:r>
            <a:r>
              <a:rPr lang="en-GB" dirty="0">
                <a:solidFill>
                  <a:schemeClr val="accent1"/>
                </a:solidFill>
                <a:latin typeface="Arial" panose="020B0604020202020204" pitchFamily="34" charset="0"/>
                <a:cs typeface="Arial" panose="020B0604020202020204" pitchFamily="34" charset="0"/>
              </a:rPr>
              <a:t>And to close….</a:t>
            </a:r>
            <a:endParaRPr lang="en-US"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914400" y="2743200"/>
            <a:ext cx="3886200" cy="4351338"/>
          </a:xfrm>
        </p:spPr>
        <p:txBody>
          <a:bodyPr>
            <a:normAutofit/>
          </a:bodyPr>
          <a:lstStyle/>
          <a:p>
            <a:r>
              <a:rPr lang="en-US" sz="2400" dirty="0" err="1">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Carwch</a:t>
            </a:r>
            <a:r>
              <a:rPr lang="en-US" sz="2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US" sz="2400" dirty="0" err="1">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eich</a:t>
            </a:r>
            <a:r>
              <a:rPr lang="en-US" sz="2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US" sz="2400" dirty="0" err="1">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iaith</a:t>
            </a:r>
            <a:endParaRPr lang="en-US" sz="2400" dirty="0">
              <a:solidFill>
                <a:schemeClr val="tx1"/>
              </a:solidFill>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400" dirty="0">
                <a:solidFill>
                  <a:schemeClr val="accent1"/>
                </a:solidFill>
                <a:latin typeface="Arial" panose="020B0604020202020204" pitchFamily="34" charset="0"/>
                <a:cs typeface="Arial" panose="020B0604020202020204" pitchFamily="34" charset="0"/>
              </a:rPr>
              <a:t>I </a:t>
            </a:r>
            <a:r>
              <a:rPr lang="en-US" sz="2400" dirty="0" err="1">
                <a:solidFill>
                  <a:schemeClr val="accent1"/>
                </a:solidFill>
                <a:latin typeface="Arial" panose="020B0604020202020204" pitchFamily="34" charset="0"/>
                <a:cs typeface="Arial" panose="020B0604020202020204" pitchFamily="34" charset="0"/>
              </a:rPr>
              <a:t>ba</a:t>
            </a:r>
            <a:r>
              <a:rPr lang="en-US" sz="2400" dirty="0">
                <a:solidFill>
                  <a:schemeClr val="accent1"/>
                </a:solidFill>
                <a:latin typeface="Arial" panose="020B0604020202020204" pitchFamily="34" charset="0"/>
                <a:cs typeface="Arial" panose="020B0604020202020204" pitchFamily="34" charset="0"/>
              </a:rPr>
              <a:t> </a:t>
            </a:r>
            <a:r>
              <a:rPr lang="en-US" sz="2400" dirty="0" err="1">
                <a:solidFill>
                  <a:schemeClr val="accent1"/>
                </a:solidFill>
                <a:latin typeface="Arial" panose="020B0604020202020204" pitchFamily="34" charset="0"/>
                <a:cs typeface="Arial" panose="020B0604020202020204" pitchFamily="34" charset="0"/>
              </a:rPr>
              <a:t>raddau</a:t>
            </a:r>
            <a:r>
              <a:rPr lang="en-US" sz="2400" dirty="0">
                <a:solidFill>
                  <a:schemeClr val="accent1"/>
                </a:solidFill>
                <a:latin typeface="Arial" panose="020B0604020202020204" pitchFamily="34" charset="0"/>
                <a:cs typeface="Arial" panose="020B0604020202020204" pitchFamily="34" charset="0"/>
              </a:rPr>
              <a:t> y </a:t>
            </a:r>
            <a:r>
              <a:rPr lang="en-US" sz="2400" dirty="0" err="1">
                <a:solidFill>
                  <a:schemeClr val="accent1"/>
                </a:solidFill>
                <a:latin typeface="Arial" panose="020B0604020202020204" pitchFamily="34" charset="0"/>
                <a:cs typeface="Arial" panose="020B0604020202020204" pitchFamily="34" charset="0"/>
              </a:rPr>
              <a:t>dylid</a:t>
            </a:r>
            <a:r>
              <a:rPr lang="en-US" sz="2400" dirty="0">
                <a:solidFill>
                  <a:schemeClr val="accent1"/>
                </a:solidFill>
                <a:latin typeface="Arial" panose="020B0604020202020204" pitchFamily="34" charset="0"/>
                <a:cs typeface="Arial" panose="020B0604020202020204" pitchFamily="34" charset="0"/>
              </a:rPr>
              <a:t> </a:t>
            </a:r>
            <a:r>
              <a:rPr lang="en-US" sz="2400" dirty="0" err="1">
                <a:solidFill>
                  <a:schemeClr val="accent1"/>
                </a:solidFill>
                <a:latin typeface="Arial" panose="020B0604020202020204" pitchFamily="34" charset="0"/>
                <a:cs typeface="Arial" panose="020B0604020202020204" pitchFamily="34" charset="0"/>
              </a:rPr>
              <a:t>hyrwyddo</a:t>
            </a:r>
            <a:r>
              <a:rPr lang="en-US" sz="2400" dirty="0">
                <a:solidFill>
                  <a:schemeClr val="accent1"/>
                </a:solidFill>
                <a:latin typeface="Arial" panose="020B0604020202020204" pitchFamily="34" charset="0"/>
                <a:cs typeface="Arial" panose="020B0604020202020204" pitchFamily="34" charset="0"/>
              </a:rPr>
              <a:t> </a:t>
            </a:r>
            <a:r>
              <a:rPr lang="en-US" sz="2400" dirty="0" err="1">
                <a:solidFill>
                  <a:schemeClr val="accent1"/>
                </a:solidFill>
                <a:latin typeface="Arial" panose="020B0604020202020204" pitchFamily="34" charset="0"/>
                <a:cs typeface="Arial" panose="020B0604020202020204" pitchFamily="34" charset="0"/>
              </a:rPr>
              <a:t>dwyieithrwydd</a:t>
            </a:r>
            <a:r>
              <a:rPr lang="en-US" sz="2400" dirty="0">
                <a:solidFill>
                  <a:schemeClr val="accent1"/>
                </a:solidFill>
                <a:latin typeface="Arial" panose="020B0604020202020204" pitchFamily="34" charset="0"/>
                <a:cs typeface="Arial" panose="020B0604020202020204" pitchFamily="34" charset="0"/>
              </a:rPr>
              <a:t> </a:t>
            </a:r>
            <a:r>
              <a:rPr lang="en-US" sz="2400" dirty="0" err="1">
                <a:solidFill>
                  <a:schemeClr val="accent1"/>
                </a:solidFill>
                <a:latin typeface="Arial" panose="020B0604020202020204" pitchFamily="34" charset="0"/>
                <a:cs typeface="Arial" panose="020B0604020202020204" pitchFamily="34" charset="0"/>
              </a:rPr>
              <a:t>yn</a:t>
            </a:r>
            <a:r>
              <a:rPr lang="en-US" sz="2400" dirty="0">
                <a:solidFill>
                  <a:schemeClr val="accent1"/>
                </a:solidFill>
                <a:latin typeface="Arial" panose="020B0604020202020204" pitchFamily="34" charset="0"/>
                <a:cs typeface="Arial" panose="020B0604020202020204" pitchFamily="34" charset="0"/>
              </a:rPr>
              <a:t> </a:t>
            </a:r>
            <a:r>
              <a:rPr lang="en-US" sz="2400" dirty="0" err="1">
                <a:solidFill>
                  <a:schemeClr val="accent1"/>
                </a:solidFill>
                <a:latin typeface="Arial" panose="020B0604020202020204" pitchFamily="34" charset="0"/>
                <a:cs typeface="Arial" panose="020B0604020202020204" pitchFamily="34" charset="0"/>
              </a:rPr>
              <a:t>weithredol</a:t>
            </a:r>
            <a:r>
              <a:rPr lang="en-US" sz="2400" dirty="0">
                <a:solidFill>
                  <a:schemeClr val="accent1"/>
                </a:solidFill>
                <a:latin typeface="Arial" panose="020B0604020202020204" pitchFamily="34" charset="0"/>
                <a:cs typeface="Arial" panose="020B0604020202020204" pitchFamily="34" charset="0"/>
              </a:rPr>
              <a:t> </a:t>
            </a:r>
            <a:r>
              <a:rPr lang="en-US" sz="2400" dirty="0" err="1">
                <a:solidFill>
                  <a:schemeClr val="accent1"/>
                </a:solidFill>
                <a:latin typeface="Arial" panose="020B0604020202020204" pitchFamily="34" charset="0"/>
                <a:cs typeface="Arial" panose="020B0604020202020204" pitchFamily="34" charset="0"/>
              </a:rPr>
              <a:t>yng</a:t>
            </a:r>
            <a:r>
              <a:rPr lang="en-US" sz="2400" dirty="0">
                <a:solidFill>
                  <a:schemeClr val="accent1"/>
                </a:solidFill>
                <a:latin typeface="Arial" panose="020B0604020202020204" pitchFamily="34" charset="0"/>
                <a:cs typeface="Arial" panose="020B0604020202020204" pitchFamily="34" charset="0"/>
              </a:rPr>
              <a:t> </a:t>
            </a:r>
            <a:r>
              <a:rPr lang="en-US" sz="2400" dirty="0" err="1">
                <a:solidFill>
                  <a:schemeClr val="accent1"/>
                </a:solidFill>
                <a:latin typeface="Arial" panose="020B0604020202020204" pitchFamily="34" charset="0"/>
                <a:cs typeface="Arial" panose="020B0604020202020204" pitchFamily="34" charset="0"/>
              </a:rPr>
              <a:t>Nghymru</a:t>
            </a:r>
            <a:r>
              <a:rPr lang="en-US" sz="2400" dirty="0">
                <a:solidFill>
                  <a:schemeClr val="accent1"/>
                </a:solidFill>
                <a:latin typeface="Arial" panose="020B0604020202020204" pitchFamily="34" charset="0"/>
                <a:cs typeface="Arial" panose="020B0604020202020204" pitchFamily="34" charset="0"/>
              </a:rPr>
              <a:t>?</a:t>
            </a:r>
            <a:endParaRPr lang="en-US" sz="2400" dirty="0">
              <a:solidFill>
                <a:schemeClr val="tx1"/>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953000" y="2743200"/>
            <a:ext cx="3886200" cy="4351338"/>
          </a:xfrm>
        </p:spPr>
        <p:txBody>
          <a:bodyPr>
            <a:normAutofit/>
          </a:bodyPr>
          <a:lstStyle/>
          <a:p>
            <a:pPr marL="0" indent="0">
              <a:buNone/>
            </a:pPr>
            <a:r>
              <a:rPr lang="en-US" sz="2400" dirty="0">
                <a:solidFill>
                  <a:schemeClr val="accent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Love your language</a:t>
            </a:r>
            <a:endParaRPr lang="en-US" sz="2400" dirty="0">
              <a:solidFill>
                <a:schemeClr val="accent1"/>
              </a:solidFill>
              <a:latin typeface="Arial" panose="020B0604020202020204" pitchFamily="34" charset="0"/>
              <a:cs typeface="Arial" panose="020B0604020202020204" pitchFamily="34" charset="0"/>
            </a:endParaRPr>
          </a:p>
          <a:p>
            <a:pPr marL="0" indent="0">
              <a:buNone/>
            </a:pPr>
            <a:endParaRPr lang="en-US" sz="2400" dirty="0">
              <a:solidFill>
                <a:schemeClr val="accent1"/>
              </a:solidFill>
              <a:latin typeface="Arial" panose="020B0604020202020204" pitchFamily="34" charset="0"/>
              <a:cs typeface="Arial" panose="020B0604020202020204" pitchFamily="34" charset="0"/>
            </a:endParaRPr>
          </a:p>
          <a:p>
            <a:pPr marL="0" indent="0">
              <a:buNone/>
            </a:pPr>
            <a:r>
              <a:rPr lang="en-US" sz="2400" dirty="0">
                <a:solidFill>
                  <a:schemeClr val="accent1"/>
                </a:solidFill>
                <a:latin typeface="Arial" panose="020B0604020202020204" pitchFamily="34" charset="0"/>
                <a:cs typeface="Arial" panose="020B0604020202020204" pitchFamily="34" charset="0"/>
              </a:rPr>
              <a:t>To what extent should bilingualism be actively promoted in Wales?</a:t>
            </a:r>
          </a:p>
        </p:txBody>
      </p:sp>
    </p:spTree>
    <p:extLst>
      <p:ext uri="{BB962C8B-B14F-4D97-AF65-F5344CB8AC3E}">
        <p14:creationId xmlns:p14="http://schemas.microsoft.com/office/powerpoint/2010/main" val="34782651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295400" y="228600"/>
            <a:ext cx="6347713" cy="1143000"/>
          </a:xfrm>
        </p:spPr>
        <p:txBody>
          <a:bodyPr/>
          <a:lstStyle/>
          <a:p>
            <a:r>
              <a:rPr lang="cy-GB" dirty="0"/>
              <a:t>Cyfeirnodau</a:t>
            </a:r>
            <a:r>
              <a:rPr lang="cy-GB" dirty="0">
                <a:solidFill>
                  <a:schemeClr val="accent1"/>
                </a:solidFill>
              </a:rPr>
              <a:t> / </a:t>
            </a:r>
            <a:r>
              <a:rPr lang="cy-GB" dirty="0" err="1">
                <a:solidFill>
                  <a:schemeClr val="accent1"/>
                </a:solidFill>
              </a:rPr>
              <a:t>References</a:t>
            </a:r>
            <a:endParaRPr lang="cy-GB" dirty="0">
              <a:solidFill>
                <a:schemeClr val="accent1"/>
              </a:solidFill>
            </a:endParaRPr>
          </a:p>
        </p:txBody>
      </p:sp>
      <p:sp>
        <p:nvSpPr>
          <p:cNvPr id="6" name="Content Placeholder 5"/>
          <p:cNvSpPr>
            <a:spLocks noGrp="1"/>
          </p:cNvSpPr>
          <p:nvPr>
            <p:ph idx="1"/>
          </p:nvPr>
        </p:nvSpPr>
        <p:spPr>
          <a:xfrm>
            <a:off x="609598" y="1371600"/>
            <a:ext cx="7772401" cy="4876800"/>
          </a:xfrm>
        </p:spPr>
        <p:txBody>
          <a:bodyPr>
            <a:normAutofit/>
          </a:bodyPr>
          <a:lstStyle/>
          <a:p>
            <a:r>
              <a:rPr lang="en-GB" sz="1400" dirty="0">
                <a:latin typeface="Arial" panose="020B0604020202020204" pitchFamily="34" charset="0"/>
                <a:cs typeface="Arial" panose="020B0604020202020204" pitchFamily="34" charset="0"/>
              </a:rPr>
              <a:t>Baker, C. (1992) </a:t>
            </a:r>
            <a:r>
              <a:rPr lang="en-GB" sz="1400" i="1" dirty="0">
                <a:latin typeface="Arial" panose="020B0604020202020204" pitchFamily="34" charset="0"/>
                <a:cs typeface="Arial" panose="020B0604020202020204" pitchFamily="34" charset="0"/>
              </a:rPr>
              <a:t>Attitudes and Language</a:t>
            </a:r>
            <a:r>
              <a:rPr lang="en-GB" sz="1400" dirty="0">
                <a:latin typeface="Arial" panose="020B0604020202020204" pitchFamily="34" charset="0"/>
                <a:cs typeface="Arial" panose="020B0604020202020204" pitchFamily="34" charset="0"/>
              </a:rPr>
              <a:t>. Clevedon: Multilingual Matters Ltd</a:t>
            </a:r>
          </a:p>
          <a:p>
            <a:r>
              <a:rPr lang="en-GB" sz="1400" dirty="0">
                <a:latin typeface="Arial" panose="020B0604020202020204" pitchFamily="34" charset="0"/>
                <a:cs typeface="Arial" panose="020B0604020202020204" pitchFamily="34" charset="0"/>
              </a:rPr>
              <a:t>Baker, C. &amp; Wright, W. E. (2021</a:t>
            </a:r>
            <a:r>
              <a:rPr lang="en-GB" sz="1400" i="1" dirty="0">
                <a:latin typeface="Arial" panose="020B0604020202020204" pitchFamily="34" charset="0"/>
                <a:cs typeface="Arial" panose="020B0604020202020204" pitchFamily="34" charset="0"/>
              </a:rPr>
              <a:t>) Foundations of bilingual education and bilingualism</a:t>
            </a:r>
            <a:r>
              <a:rPr lang="en-GB" sz="1400" dirty="0">
                <a:latin typeface="Arial" panose="020B0604020202020204" pitchFamily="34" charset="0"/>
                <a:cs typeface="Arial" panose="020B0604020202020204" pitchFamily="34" charset="0"/>
              </a:rPr>
              <a:t>. 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Bristo: Multilingual Matters</a:t>
            </a:r>
          </a:p>
          <a:p>
            <a:r>
              <a:rPr lang="en-GB" sz="1400" dirty="0">
                <a:latin typeface="Arial" panose="020B0604020202020204" pitchFamily="34" charset="0"/>
                <a:cs typeface="Arial" panose="020B0604020202020204" pitchFamily="34" charset="0"/>
              </a:rPr>
              <a:t>Bialystok, E. (2018) </a:t>
            </a:r>
            <a:r>
              <a:rPr lang="en-GB" sz="1400" i="1" dirty="0">
                <a:latin typeface="Arial" panose="020B0604020202020204" pitchFamily="34" charset="0"/>
                <a:cs typeface="Arial" panose="020B0604020202020204" pitchFamily="34" charset="0"/>
              </a:rPr>
              <a:t>‘Bilingualism: The good, the bad, and the indifferent’, Bilingualism: Language and Cognition</a:t>
            </a:r>
            <a:r>
              <a:rPr lang="en-GB" sz="1400" dirty="0">
                <a:latin typeface="Arial" panose="020B0604020202020204" pitchFamily="34" charset="0"/>
                <a:cs typeface="Arial" panose="020B0604020202020204" pitchFamily="34" charset="0"/>
              </a:rPr>
              <a:t>, 21(4), pp. 755–759</a:t>
            </a:r>
          </a:p>
          <a:p>
            <a:r>
              <a:rPr lang="en-GB" sz="1400" dirty="0">
                <a:latin typeface="Arial" panose="020B0604020202020204" pitchFamily="34" charset="0"/>
                <a:cs typeface="Arial" panose="020B0604020202020204" pitchFamily="34" charset="0"/>
              </a:rPr>
              <a:t>Cummins, J. (2021) </a:t>
            </a:r>
            <a:r>
              <a:rPr lang="en-GB" sz="1400" i="1" dirty="0">
                <a:latin typeface="Arial" panose="020B0604020202020204" pitchFamily="34" charset="0"/>
                <a:cs typeface="Arial" panose="020B0604020202020204" pitchFamily="34" charset="0"/>
              </a:rPr>
              <a:t>Rethinking the education of multilingual learners: A critical analysis of theoretical concepts</a:t>
            </a:r>
            <a:r>
              <a:rPr lang="en-GB" sz="1400" dirty="0">
                <a:latin typeface="Arial" panose="020B0604020202020204" pitchFamily="34" charset="0"/>
                <a:cs typeface="Arial" panose="020B0604020202020204" pitchFamily="34" charset="0"/>
              </a:rPr>
              <a:t>. Bristol: Multilingual Matters</a:t>
            </a:r>
          </a:p>
          <a:p>
            <a:r>
              <a:rPr lang="en-GB" sz="1400" dirty="0">
                <a:latin typeface="Arial" panose="020B0604020202020204" pitchFamily="34" charset="0"/>
                <a:cs typeface="Arial" panose="020B0604020202020204" pitchFamily="34" charset="0"/>
              </a:rPr>
              <a:t>Office for National Statistics (2024). </a:t>
            </a:r>
            <a:r>
              <a:rPr lang="en-GB" sz="1400" i="1" dirty="0">
                <a:latin typeface="Arial" panose="020B0604020202020204" pitchFamily="34" charset="0"/>
                <a:cs typeface="Arial" panose="020B0604020202020204" pitchFamily="34" charset="0"/>
              </a:rPr>
              <a:t>Census.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https://www.ons.gov.uk/census</a:t>
            </a:r>
            <a:r>
              <a:rPr lang="en-GB" sz="1400" dirty="0">
                <a:latin typeface="Arial" panose="020B0604020202020204" pitchFamily="34" charset="0"/>
                <a:cs typeface="Arial" panose="020B0604020202020204" pitchFamily="34" charset="0"/>
              </a:rPr>
              <a:t> (Accessed 20/10/26).</a:t>
            </a:r>
          </a:p>
          <a:p>
            <a:r>
              <a:rPr lang="en-GB" sz="1400" dirty="0">
                <a:latin typeface="Arial" panose="020B0604020202020204" pitchFamily="34" charset="0"/>
                <a:cs typeface="Arial" panose="020B0604020202020204" pitchFamily="34" charset="0"/>
              </a:rPr>
              <a:t>Thompson, N. (2003) </a:t>
            </a:r>
            <a:r>
              <a:rPr lang="en-GB" sz="1400" i="1" dirty="0">
                <a:latin typeface="Arial" panose="020B0604020202020204" pitchFamily="34" charset="0"/>
                <a:cs typeface="Arial" panose="020B0604020202020204" pitchFamily="34" charset="0"/>
              </a:rPr>
              <a:t>Promoting Equality: Challenging discrimination and oppression</a:t>
            </a:r>
            <a:r>
              <a:rPr lang="en-GB" sz="1400" dirty="0">
                <a:latin typeface="Arial" panose="020B0604020202020204" pitchFamily="34" charset="0"/>
                <a:cs typeface="Arial" panose="020B0604020202020204" pitchFamily="34" charset="0"/>
              </a:rPr>
              <a:t>. 2</a:t>
            </a:r>
            <a:r>
              <a:rPr lang="en-GB" sz="1400" baseline="30000" dirty="0">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Basingstoke: Palgrave Macmillan</a:t>
            </a:r>
          </a:p>
          <a:p>
            <a:r>
              <a:rPr lang="en-GB" sz="1400" dirty="0">
                <a:latin typeface="Arial" panose="020B0604020202020204" pitchFamily="34" charset="0"/>
                <a:cs typeface="Arial" panose="020B0604020202020204" pitchFamily="34" charset="0"/>
              </a:rPr>
              <a:t>Welsh Government (2017) Cymraeg 2050 </a:t>
            </a:r>
            <a:r>
              <a:rPr lang="en-GB" sz="1400" i="1" dirty="0">
                <a:latin typeface="Arial" panose="020B0604020202020204" pitchFamily="34" charset="0"/>
                <a:cs typeface="Arial" panose="020B0604020202020204" pitchFamily="34" charset="0"/>
              </a:rPr>
              <a:t>: A million Welsh speakers</a:t>
            </a:r>
            <a:r>
              <a:rPr lang="en-GB" sz="1400" dirty="0">
                <a:latin typeface="Arial" panose="020B0604020202020204" pitchFamily="34" charset="0"/>
                <a:cs typeface="Arial" panose="020B0604020202020204" pitchFamily="34" charset="0"/>
              </a:rPr>
              <a:t>. Cardiff: Welsh Government. Available at: https://www.gov.wales/cymraeg-2050-welsh-language-strategy (Accessed: 20 October 2026)</a:t>
            </a:r>
          </a:p>
          <a:p>
            <a:r>
              <a:rPr lang="en-GB" sz="1400" dirty="0">
                <a:latin typeface="Arial" panose="020B0604020202020204" pitchFamily="34" charset="0"/>
                <a:cs typeface="Arial" panose="020B0604020202020204" pitchFamily="34" charset="0"/>
              </a:rPr>
              <a:t>Welsh Government (2025) </a:t>
            </a:r>
            <a:r>
              <a:rPr lang="en-GB" sz="1400" i="1" dirty="0">
                <a:latin typeface="Arial" panose="020B0604020202020204" pitchFamily="34" charset="0"/>
                <a:cs typeface="Arial" panose="020B0604020202020204" pitchFamily="34" charset="0"/>
              </a:rPr>
              <a:t>Welsh Language and Education (Wales) Act 2025 </a:t>
            </a:r>
            <a:r>
              <a:rPr lang="en-GB" sz="1400" dirty="0">
                <a:latin typeface="Arial" panose="020B0604020202020204" pitchFamily="34" charset="0"/>
                <a:cs typeface="Arial" panose="020B0604020202020204" pitchFamily="34" charset="0"/>
              </a:rPr>
              <a:t>Available at: https://www.legislation.gov.uk/asc/2025/2/contents (Accessed: 20 October 2026)</a:t>
            </a:r>
          </a:p>
          <a:p>
            <a:r>
              <a:rPr lang="cy-GB" sz="1400" dirty="0">
                <a:latin typeface="Arial" panose="020B0604020202020204" pitchFamily="34" charset="0"/>
                <a:cs typeface="Arial" panose="020B0604020202020204" pitchFamily="34" charset="0"/>
              </a:rPr>
              <a:t>Y Mentrau Iaith Cymru (2024). </a:t>
            </a:r>
            <a:r>
              <a:rPr lang="cy-GB" sz="1400" dirty="0" err="1">
                <a:latin typeface="Arial" panose="020B0604020202020204" pitchFamily="34" charset="0"/>
                <a:cs typeface="Arial" panose="020B0604020202020204" pitchFamily="34" charset="0"/>
              </a:rPr>
              <a:t>Available</a:t>
            </a:r>
            <a:r>
              <a:rPr lang="cy-GB" sz="1400" dirty="0">
                <a:latin typeface="Arial" panose="020B0604020202020204" pitchFamily="34" charset="0"/>
                <a:cs typeface="Arial" panose="020B0604020202020204" pitchFamily="34" charset="0"/>
              </a:rPr>
              <a:t> at </a:t>
            </a:r>
            <a:r>
              <a:rPr lang="cy-GB" sz="14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https://mentrauiaith.cymru/en/</a:t>
            </a:r>
            <a:r>
              <a:rPr lang="cy-GB" sz="1400" dirty="0">
                <a:latin typeface="Arial" panose="020B0604020202020204" pitchFamily="34" charset="0"/>
                <a:cs typeface="Arial" panose="020B0604020202020204" pitchFamily="34" charset="0"/>
              </a:rPr>
              <a:t> (</a:t>
            </a:r>
            <a:r>
              <a:rPr lang="cy-GB" sz="1400" dirty="0" err="1">
                <a:latin typeface="Arial" panose="020B0604020202020204" pitchFamily="34" charset="0"/>
                <a:cs typeface="Arial" panose="020B0604020202020204" pitchFamily="34" charset="0"/>
              </a:rPr>
              <a:t>Accessed</a:t>
            </a:r>
            <a:r>
              <a:rPr lang="cy-GB" sz="1400" dirty="0">
                <a:latin typeface="Arial" panose="020B0604020202020204" pitchFamily="34" charset="0"/>
                <a:cs typeface="Arial" panose="020B0604020202020204" pitchFamily="34" charset="0"/>
              </a:rPr>
              <a:t> 7/10/25)</a:t>
            </a:r>
          </a:p>
        </p:txBody>
      </p:sp>
    </p:spTree>
    <p:extLst>
      <p:ext uri="{BB962C8B-B14F-4D97-AF65-F5344CB8AC3E}">
        <p14:creationId xmlns:p14="http://schemas.microsoft.com/office/powerpoint/2010/main" val="3477377491"/>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PP Accessibility</Template>
  <TotalTime>1021</TotalTime>
  <Words>2677</Words>
  <Application>Microsoft Office PowerPoint</Application>
  <PresentationFormat>On-screen Show (4:3)</PresentationFormat>
  <Paragraphs>300</Paragraphs>
  <Slides>26</Slides>
  <Notes>3</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26</vt:i4>
      </vt:variant>
    </vt:vector>
  </HeadingPairs>
  <TitlesOfParts>
    <vt:vector size="37" baseType="lpstr">
      <vt:lpstr>DengXian</vt:lpstr>
      <vt:lpstr>Aptos</vt:lpstr>
      <vt:lpstr>Arial</vt:lpstr>
      <vt:lpstr>Calibri</vt:lpstr>
      <vt:lpstr>Calibri Light</vt:lpstr>
      <vt:lpstr>Times New Roman</vt:lpstr>
      <vt:lpstr>UWTSD Title Page 1</vt:lpstr>
      <vt:lpstr>UWTSD Holding Page</vt:lpstr>
      <vt:lpstr>UWTSD Text 1</vt:lpstr>
      <vt:lpstr>UWTSD Text 2</vt:lpstr>
      <vt:lpstr>UWTSD Text 3</vt:lpstr>
      <vt:lpstr>PowerPoint Presentation</vt:lpstr>
      <vt:lpstr>ECIE5016/C</vt:lpstr>
      <vt:lpstr>Cynnwys / Content</vt:lpstr>
      <vt:lpstr>Iaith a Phŵer Language and Power</vt:lpstr>
      <vt:lpstr>Iaith a Phŵer Language and Power</vt:lpstr>
      <vt:lpstr>Iaith a Phŵer Language and Power</vt:lpstr>
      <vt:lpstr>Iaith a Phwer / Language and Power</vt:lpstr>
      <vt:lpstr>Agwedd / Attitude</vt:lpstr>
      <vt:lpstr>3 cydran agwedd    3 components of attitude</vt:lpstr>
      <vt:lpstr>Astudiaeth Achos / Case Study</vt:lpstr>
      <vt:lpstr>Ymchwil i agweddau iaith  Language attitude research</vt:lpstr>
      <vt:lpstr>Newid mewn Agweddau Attitude Change </vt:lpstr>
      <vt:lpstr>TASG / TASK</vt:lpstr>
      <vt:lpstr>Rhagdybiaethau, stereoteipiau a rhagfarnau Assumptions, stereotypes and prejudice </vt:lpstr>
      <vt:lpstr>Cymunedau Cynaliadwy Sustainable Communities</vt:lpstr>
      <vt:lpstr>Cymunedau Cynaliadwy Sustainable Communities</vt:lpstr>
      <vt:lpstr>Gwerth Economaidd y Gymraeg       Economic Value of Welsh</vt:lpstr>
      <vt:lpstr>Asiantaethau cymundeol     Community based agencies</vt:lpstr>
      <vt:lpstr>Asiantaethau cymunedol Community based agencies</vt:lpstr>
      <vt:lpstr>Asiantaethau cymunedol Community based agencies</vt:lpstr>
      <vt:lpstr>Asiantaethau cymunedol / Community based agencies</vt:lpstr>
      <vt:lpstr>Tasg / Task</vt:lpstr>
      <vt:lpstr>Hawliau a Chyfrifoldebau Rights and Responsibilities</vt:lpstr>
      <vt:lpstr>Addysgeg Dwyieithrwydd Effeithiol: Beth Sy’n Gweithio     Effective Bilingual Pedagogy: What Works</vt:lpstr>
      <vt:lpstr>Ac i orffen… / And to close….</vt:lpstr>
      <vt:lpstr>Cyfeirnodau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SJPE4004/C Skills 4 Study Sgiliau ar gyfer Astudio</dc:title>
  <dc:creator>Administrator</dc:creator>
  <cp:lastModifiedBy>Helen A Griffiths</cp:lastModifiedBy>
  <cp:revision>111</cp:revision>
  <dcterms:created xsi:type="dcterms:W3CDTF">2014-07-07T15:32:46Z</dcterms:created>
  <dcterms:modified xsi:type="dcterms:W3CDTF">2026-10-22T12:14:24Z</dcterms:modified>
</cp:coreProperties>
</file>