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71" r:id="rId5"/>
    <p:sldId id="270" r:id="rId6"/>
    <p:sldId id="269" r:id="rId7"/>
    <p:sldId id="268" r:id="rId8"/>
    <p:sldId id="267" r:id="rId9"/>
    <p:sldId id="266" r:id="rId10"/>
    <p:sldId id="265" r:id="rId11"/>
    <p:sldId id="264" r:id="rId12"/>
    <p:sldId id="263" r:id="rId13"/>
    <p:sldId id="262" r:id="rId14"/>
    <p:sldId id="261" r:id="rId15"/>
    <p:sldId id="260" r:id="rId16"/>
    <p:sldId id="259"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6" d="100"/>
          <a:sy n="86" d="100"/>
        </p:scale>
        <p:origin x="562" y="-2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baseline="0">
                <a:solidFill>
                  <a:schemeClr val="tx1">
                    <a:lumMod val="65000"/>
                    <a:lumOff val="35000"/>
                  </a:schemeClr>
                </a:solidFill>
                <a:latin typeface="+mn-lt"/>
                <a:ea typeface="+mn-ea"/>
                <a:cs typeface="+mn-cs"/>
              </a:defRPr>
            </a:pPr>
            <a:r>
              <a:rPr lang="en-US" dirty="0"/>
              <a:t>PRICING</a:t>
            </a:r>
            <a:r>
              <a:rPr lang="en-US" baseline="0" dirty="0"/>
              <a:t> IN RECENT YEARS</a:t>
            </a:r>
            <a:endParaRPr lang="en-US" dirty="0"/>
          </a:p>
        </c:rich>
      </c:tx>
      <c:overlay val="0"/>
      <c:spPr>
        <a:noFill/>
        <a:ln>
          <a:noFill/>
        </a:ln>
        <a:effectLst/>
      </c:spPr>
      <c:txPr>
        <a:bodyPr rot="0" spcFirstLastPara="1" vertOverflow="ellipsis" vert="horz" wrap="square" anchor="ctr" anchorCtr="1"/>
        <a:lstStyle/>
        <a:p>
          <a:pPr>
            <a:defRPr sz="2128" b="1" i="0" u="none" strike="noStrike" kern="120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1"/>
          <c:order val="1"/>
          <c:tx>
            <c:strRef>
              <c:f>Sheet1!$C$1</c:f>
              <c:strCache>
                <c:ptCount val="1"/>
                <c:pt idx="0">
                  <c:v>Series 2</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cat>
            <c:numRef>
              <c:f>Sheet1!$A$2:$A$5</c:f>
              <c:numCache>
                <c:formatCode>General</c:formatCode>
                <c:ptCount val="4"/>
                <c:pt idx="0">
                  <c:v>2018</c:v>
                </c:pt>
                <c:pt idx="1">
                  <c:v>2019</c:v>
                </c:pt>
                <c:pt idx="2">
                  <c:v>2020</c:v>
                </c:pt>
                <c:pt idx="3">
                  <c:v>2021</c:v>
                </c:pt>
              </c:numCache>
            </c:numRef>
          </c:cat>
          <c:val>
            <c:numRef>
              <c:f>Sheet1!$C$2:$C$5</c:f>
              <c:numCache>
                <c:formatCode>General</c:formatCode>
                <c:ptCount val="4"/>
                <c:pt idx="0">
                  <c:v>18.75</c:v>
                </c:pt>
                <c:pt idx="1">
                  <c:v>15.5</c:v>
                </c:pt>
                <c:pt idx="2">
                  <c:v>12.5</c:v>
                </c:pt>
                <c:pt idx="3">
                  <c:v>16</c:v>
                </c:pt>
              </c:numCache>
            </c:numRef>
          </c:val>
          <c:extLst>
            <c:ext xmlns:c16="http://schemas.microsoft.com/office/drawing/2014/chart" uri="{C3380CC4-5D6E-409C-BE32-E72D297353CC}">
              <c16:uniqueId val="{00000000-30D7-4E6F-AFD7-AB1CC53C7770}"/>
            </c:ext>
          </c:extLst>
        </c:ser>
        <c:dLbls>
          <c:showLegendKey val="0"/>
          <c:showVal val="0"/>
          <c:showCatName val="0"/>
          <c:showSerName val="0"/>
          <c:showPercent val="0"/>
          <c:showBubbleSize val="0"/>
        </c:dLbls>
        <c:gapWidth val="219"/>
        <c:axId val="1738248672"/>
        <c:axId val="1738235072"/>
      </c:barChart>
      <c:lineChart>
        <c:grouping val="stacked"/>
        <c:varyColors val="0"/>
        <c:ser>
          <c:idx val="0"/>
          <c:order val="0"/>
          <c:tx>
            <c:strRef>
              <c:f>Sheet1!$B$1</c:f>
              <c:strCache>
                <c:ptCount val="1"/>
                <c:pt idx="0">
                  <c:v>Series 1</c:v>
                </c:pt>
              </c:strCache>
            </c:strRef>
          </c:tx>
          <c:spPr>
            <a:ln w="34925" cap="rnd">
              <a:solidFill>
                <a:schemeClr val="accent1"/>
              </a:solidFill>
              <a:round/>
            </a:ln>
            <a:effectLst>
              <a:outerShdw blurRad="57150" dist="19050" dir="5400000" algn="ctr" rotWithShape="0">
                <a:srgbClr val="000000">
                  <a:alpha val="63000"/>
                </a:srgbClr>
              </a:outerShdw>
            </a:effectLst>
          </c:spPr>
          <c:marker>
            <c:symbol val="circle"/>
            <c:size val="6"/>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w="9525">
                <a:solidFill>
                  <a:schemeClr val="accent1"/>
                </a:solidFill>
                <a:round/>
              </a:ln>
              <a:effectLst>
                <a:outerShdw blurRad="57150" dist="19050" dir="5400000" algn="ctr" rotWithShape="0">
                  <a:srgbClr val="000000">
                    <a:alpha val="63000"/>
                  </a:srgbClr>
                </a:outerShdw>
              </a:effectLst>
            </c:spPr>
          </c:marker>
          <c:cat>
            <c:numRef>
              <c:f>Sheet1!$A$2:$A$5</c:f>
              <c:numCache>
                <c:formatCode>General</c:formatCode>
                <c:ptCount val="4"/>
                <c:pt idx="0">
                  <c:v>2018</c:v>
                </c:pt>
                <c:pt idx="1">
                  <c:v>2019</c:v>
                </c:pt>
                <c:pt idx="2">
                  <c:v>2020</c:v>
                </c:pt>
                <c:pt idx="3">
                  <c:v>2021</c:v>
                </c:pt>
              </c:numCache>
            </c:numRef>
          </c:cat>
          <c:val>
            <c:numRef>
              <c:f>Sheet1!$B$2:$B$5</c:f>
              <c:numCache>
                <c:formatCode>General</c:formatCode>
                <c:ptCount val="4"/>
                <c:pt idx="0">
                  <c:v>19.25</c:v>
                </c:pt>
                <c:pt idx="1">
                  <c:v>16</c:v>
                </c:pt>
                <c:pt idx="2">
                  <c:v>13</c:v>
                </c:pt>
                <c:pt idx="3">
                  <c:v>17</c:v>
                </c:pt>
              </c:numCache>
            </c:numRef>
          </c:val>
          <c:smooth val="0"/>
          <c:extLst>
            <c:ext xmlns:c16="http://schemas.microsoft.com/office/drawing/2014/chart" uri="{C3380CC4-5D6E-409C-BE32-E72D297353CC}">
              <c16:uniqueId val="{00000001-30D7-4E6F-AFD7-AB1CC53C7770}"/>
            </c:ext>
          </c:extLst>
        </c:ser>
        <c:dLbls>
          <c:showLegendKey val="0"/>
          <c:showVal val="0"/>
          <c:showCatName val="0"/>
          <c:showSerName val="0"/>
          <c:showPercent val="0"/>
          <c:showBubbleSize val="0"/>
        </c:dLbls>
        <c:marker val="1"/>
        <c:smooth val="0"/>
        <c:axId val="1738236704"/>
        <c:axId val="1738236160"/>
      </c:lineChart>
      <c:catAx>
        <c:axId val="1738248672"/>
        <c:scaling>
          <c:orientation val="minMax"/>
        </c:scaling>
        <c:delete val="0"/>
        <c:axPos val="b"/>
        <c:numFmt formatCode="General" sourceLinked="1"/>
        <c:majorTickMark val="none"/>
        <c:minorTickMark val="none"/>
        <c:tickLblPos val="nextTo"/>
        <c:spPr>
          <a:solidFill>
            <a:schemeClr val="bg1"/>
          </a:solid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738235072"/>
        <c:crosses val="autoZero"/>
        <c:auto val="1"/>
        <c:lblAlgn val="ctr"/>
        <c:lblOffset val="100"/>
        <c:noMultiLvlLbl val="0"/>
      </c:catAx>
      <c:valAx>
        <c:axId val="173823507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738248672"/>
        <c:crosses val="autoZero"/>
        <c:crossBetween val="between"/>
      </c:valAx>
      <c:valAx>
        <c:axId val="1738236160"/>
        <c:scaling>
          <c:orientation val="minMax"/>
        </c:scaling>
        <c:delete val="0"/>
        <c:axPos val="r"/>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1738236704"/>
        <c:crosses val="max"/>
        <c:crossBetween val="between"/>
      </c:valAx>
      <c:catAx>
        <c:axId val="1738236704"/>
        <c:scaling>
          <c:orientation val="minMax"/>
        </c:scaling>
        <c:delete val="1"/>
        <c:axPos val="b"/>
        <c:numFmt formatCode="General" sourceLinked="1"/>
        <c:majorTickMark val="none"/>
        <c:minorTickMark val="none"/>
        <c:tickLblPos val="nextTo"/>
        <c:crossAx val="1738236160"/>
        <c:crosses val="autoZero"/>
        <c:auto val="1"/>
        <c:lblAlgn val="ctr"/>
        <c:lblOffset val="100"/>
        <c:noMultiLvlLbl val="0"/>
      </c:catAx>
      <c:spPr>
        <a:noFill/>
        <a:ln>
          <a:noFill/>
        </a:ln>
        <a:effectLst/>
      </c:spPr>
    </c:plotArea>
    <c:plotVisOnly val="1"/>
    <c:dispBlanksAs val="gap"/>
    <c:showDLblsOverMax val="0"/>
  </c:chart>
  <c:spPr>
    <a:solidFill>
      <a:schemeClr val="bg1"/>
    </a:solid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52">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ymbol="circle" size="6"/>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lt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tx1">
        <a:lumMod val="65000"/>
        <a:lumOff val="35000"/>
      </a:schemeClr>
    </cs:fontRef>
    <cs:spPr>
      <a:ln w="12700" cap="flat" cmpd="sng" algn="ctr">
        <a:solidFill>
          <a:schemeClr val="tx1">
            <a:lumMod val="15000"/>
            <a:lumOff val="85000"/>
          </a:schemeClr>
        </a:solidFill>
        <a:round/>
      </a:ln>
    </cs:spPr>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baseline="0"/>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lt1"/>
    </cs:fontRef>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1546E3EB-26BB-4463-B9D6-1F2449E14391}" type="datetimeFigureOut">
              <a:rPr lang="en-US" smtClean="0"/>
              <a:t>6/27/2022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CCBE2B-2C4B-4145-B9D5-E4E17036DB25}" type="slidenum">
              <a:rPr lang="en-US" smtClean="0"/>
              <a:t>‹#›</a:t>
            </a:fld>
            <a:endParaRPr lang="en-US"/>
          </a:p>
        </p:txBody>
      </p:sp>
    </p:spTree>
    <p:extLst>
      <p:ext uri="{BB962C8B-B14F-4D97-AF65-F5344CB8AC3E}">
        <p14:creationId xmlns:p14="http://schemas.microsoft.com/office/powerpoint/2010/main" val="9210454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46E3EB-26BB-4463-B9D6-1F2449E14391}" type="datetimeFigureOut">
              <a:rPr lang="en-US" smtClean="0"/>
              <a:t>6/27/2022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CCBE2B-2C4B-4145-B9D5-E4E17036DB25}" type="slidenum">
              <a:rPr lang="en-US" smtClean="0"/>
              <a:t>‹#›</a:t>
            </a:fld>
            <a:endParaRPr lang="en-US"/>
          </a:p>
        </p:txBody>
      </p:sp>
    </p:spTree>
    <p:extLst>
      <p:ext uri="{BB962C8B-B14F-4D97-AF65-F5344CB8AC3E}">
        <p14:creationId xmlns:p14="http://schemas.microsoft.com/office/powerpoint/2010/main" val="4083237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46E3EB-26BB-4463-B9D6-1F2449E14391}" type="datetimeFigureOut">
              <a:rPr lang="en-US" smtClean="0"/>
              <a:t>6/27/2022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CCBE2B-2C4B-4145-B9D5-E4E17036DB25}" type="slidenum">
              <a:rPr lang="en-US" smtClean="0"/>
              <a:t>‹#›</a:t>
            </a:fld>
            <a:endParaRPr lang="en-US"/>
          </a:p>
        </p:txBody>
      </p:sp>
    </p:spTree>
    <p:extLst>
      <p:ext uri="{BB962C8B-B14F-4D97-AF65-F5344CB8AC3E}">
        <p14:creationId xmlns:p14="http://schemas.microsoft.com/office/powerpoint/2010/main" val="18998848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546E3EB-26BB-4463-B9D6-1F2449E14391}" type="datetimeFigureOut">
              <a:rPr lang="en-US" smtClean="0"/>
              <a:t>6/27/2022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8CCBE2B-2C4B-4145-B9D5-E4E17036DB25}" type="slidenum">
              <a:rPr lang="en-US" smtClean="0"/>
              <a:t>‹#›</a:t>
            </a:fld>
            <a:endParaRPr lang="en-US"/>
          </a:p>
        </p:txBody>
      </p:sp>
    </p:spTree>
    <p:extLst>
      <p:ext uri="{BB962C8B-B14F-4D97-AF65-F5344CB8AC3E}">
        <p14:creationId xmlns:p14="http://schemas.microsoft.com/office/powerpoint/2010/main" val="30402641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546E3EB-26BB-4463-B9D6-1F2449E14391}" type="datetimeFigureOut">
              <a:rPr lang="en-US" smtClean="0"/>
              <a:t>6/27/2022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8CCBE2B-2C4B-4145-B9D5-E4E17036DB25}" type="slidenum">
              <a:rPr lang="en-US" smtClean="0"/>
              <a:t>‹#›</a:t>
            </a:fld>
            <a:endParaRPr lang="en-US"/>
          </a:p>
        </p:txBody>
      </p:sp>
    </p:spTree>
    <p:extLst>
      <p:ext uri="{BB962C8B-B14F-4D97-AF65-F5344CB8AC3E}">
        <p14:creationId xmlns:p14="http://schemas.microsoft.com/office/powerpoint/2010/main" val="16656028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546E3EB-26BB-4463-B9D6-1F2449E14391}" type="datetimeFigureOut">
              <a:rPr lang="en-US" smtClean="0"/>
              <a:t>6/27/2022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8CCBE2B-2C4B-4145-B9D5-E4E17036DB25}" type="slidenum">
              <a:rPr lang="en-US" smtClean="0"/>
              <a:t>‹#›</a:t>
            </a:fld>
            <a:endParaRPr lang="en-US"/>
          </a:p>
        </p:txBody>
      </p:sp>
    </p:spTree>
    <p:extLst>
      <p:ext uri="{BB962C8B-B14F-4D97-AF65-F5344CB8AC3E}">
        <p14:creationId xmlns:p14="http://schemas.microsoft.com/office/powerpoint/2010/main" val="3767517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46E3EB-26BB-4463-B9D6-1F2449E14391}" type="datetimeFigureOut">
              <a:rPr lang="en-US" smtClean="0"/>
              <a:t>6/27/2022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8CCBE2B-2C4B-4145-B9D5-E4E17036DB25}" type="slidenum">
              <a:rPr lang="en-US" smtClean="0"/>
              <a:t>‹#›</a:t>
            </a:fld>
            <a:endParaRPr lang="en-US"/>
          </a:p>
        </p:txBody>
      </p:sp>
    </p:spTree>
    <p:extLst>
      <p:ext uri="{BB962C8B-B14F-4D97-AF65-F5344CB8AC3E}">
        <p14:creationId xmlns:p14="http://schemas.microsoft.com/office/powerpoint/2010/main" val="2161814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46E3EB-26BB-4463-B9D6-1F2449E14391}" type="datetimeFigureOut">
              <a:rPr lang="en-US" smtClean="0"/>
              <a:t>6/27/2022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8CCBE2B-2C4B-4145-B9D5-E4E17036DB25}" type="slidenum">
              <a:rPr lang="en-US" smtClean="0"/>
              <a:t>‹#›</a:t>
            </a:fld>
            <a:endParaRPr lang="en-US"/>
          </a:p>
        </p:txBody>
      </p:sp>
    </p:spTree>
    <p:extLst>
      <p:ext uri="{BB962C8B-B14F-4D97-AF65-F5344CB8AC3E}">
        <p14:creationId xmlns:p14="http://schemas.microsoft.com/office/powerpoint/2010/main" val="22951393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546E3EB-26BB-4463-B9D6-1F2449E14391}" type="datetimeFigureOut">
              <a:rPr lang="en-US" smtClean="0"/>
              <a:t>6/27/2022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8CCBE2B-2C4B-4145-B9D5-E4E17036DB25}" type="slidenum">
              <a:rPr lang="en-US" smtClean="0"/>
              <a:t>‹#›</a:t>
            </a:fld>
            <a:endParaRPr lang="en-US"/>
          </a:p>
        </p:txBody>
      </p:sp>
    </p:spTree>
    <p:extLst>
      <p:ext uri="{BB962C8B-B14F-4D97-AF65-F5344CB8AC3E}">
        <p14:creationId xmlns:p14="http://schemas.microsoft.com/office/powerpoint/2010/main" val="2039201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46E3EB-26BB-4463-B9D6-1F2449E14391}" type="datetimeFigureOut">
              <a:rPr lang="en-US" smtClean="0"/>
              <a:t>6/27/2022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CCBE2B-2C4B-4145-B9D5-E4E17036DB25}" type="slidenum">
              <a:rPr lang="en-US" smtClean="0"/>
              <a:t>‹#›</a:t>
            </a:fld>
            <a:endParaRPr lang="en-US"/>
          </a:p>
        </p:txBody>
      </p:sp>
    </p:spTree>
    <p:extLst>
      <p:ext uri="{BB962C8B-B14F-4D97-AF65-F5344CB8AC3E}">
        <p14:creationId xmlns:p14="http://schemas.microsoft.com/office/powerpoint/2010/main" val="362433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546E3EB-26BB-4463-B9D6-1F2449E14391}" type="datetimeFigureOut">
              <a:rPr lang="en-US" smtClean="0"/>
              <a:t>6/27/2022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CCBE2B-2C4B-4145-B9D5-E4E17036DB25}" type="slidenum">
              <a:rPr lang="en-US" smtClean="0"/>
              <a:t>‹#›</a:t>
            </a:fld>
            <a:endParaRPr lang="en-US"/>
          </a:p>
        </p:txBody>
      </p:sp>
    </p:spTree>
    <p:extLst>
      <p:ext uri="{BB962C8B-B14F-4D97-AF65-F5344CB8AC3E}">
        <p14:creationId xmlns:p14="http://schemas.microsoft.com/office/powerpoint/2010/main" val="154535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46E3EB-26BB-4463-B9D6-1F2449E14391}" type="datetimeFigureOut">
              <a:rPr lang="en-US" smtClean="0"/>
              <a:t>6/27/2022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CCBE2B-2C4B-4145-B9D5-E4E17036DB25}" type="slidenum">
              <a:rPr lang="en-US" smtClean="0"/>
              <a:t>‹#›</a:t>
            </a:fld>
            <a:endParaRPr lang="en-US"/>
          </a:p>
        </p:txBody>
      </p:sp>
    </p:spTree>
    <p:extLst>
      <p:ext uri="{BB962C8B-B14F-4D97-AF65-F5344CB8AC3E}">
        <p14:creationId xmlns:p14="http://schemas.microsoft.com/office/powerpoint/2010/main" val="28451342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22.png"/></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tx1">
                <a:lumMod val="65000"/>
                <a:lumOff val="35000"/>
              </a:schemeClr>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grpSp>
          <p:nvGrpSpPr>
            <p:cNvPr id="10" name="Group 9"/>
            <p:cNvGrpSpPr/>
            <p:nvPr/>
          </p:nvGrpSpPr>
          <p:grpSpPr>
            <a:xfrm>
              <a:off x="0" y="0"/>
              <a:ext cx="12192000" cy="6858000"/>
              <a:chOff x="0" y="0"/>
              <a:chExt cx="12192000" cy="685800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764618" cy="6858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64619" y="0"/>
                <a:ext cx="1897039" cy="685800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68522" y="0"/>
                <a:ext cx="2323478" cy="6858000"/>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78811" y="0"/>
                <a:ext cx="2060811" cy="6858000"/>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61659" y="0"/>
                <a:ext cx="1917151" cy="6858000"/>
              </a:xfrm>
              <a:prstGeom prst="rect">
                <a:avLst/>
              </a:prstGeom>
            </p:spPr>
          </p:pic>
        </p:grpSp>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39623" y="0"/>
              <a:ext cx="2228898" cy="6858000"/>
            </a:xfrm>
            <a:prstGeom prst="rect">
              <a:avLst/>
            </a:prstGeom>
          </p:spPr>
        </p:pic>
      </p:grpSp>
      <p:sp>
        <p:nvSpPr>
          <p:cNvPr id="4" name="Rectangle 3"/>
          <p:cNvSpPr/>
          <p:nvPr/>
        </p:nvSpPr>
        <p:spPr>
          <a:xfrm>
            <a:off x="0" y="2656114"/>
            <a:ext cx="12192000" cy="1683657"/>
          </a:xfrm>
          <a:prstGeom prst="rect">
            <a:avLst/>
          </a:prstGeom>
          <a:gradFill>
            <a:gsLst>
              <a:gs pos="95000">
                <a:schemeClr val="tx1">
                  <a:lumMod val="65000"/>
                  <a:lumOff val="35000"/>
                  <a:alpha val="28000"/>
                </a:schemeClr>
              </a:gs>
              <a:gs pos="0">
                <a:schemeClr val="accent5">
                  <a:lumMod val="75000"/>
                  <a:alpha val="68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500" dirty="0">
                <a:latin typeface="Palatino Linotype" panose="02040502050505030304" pitchFamily="18" charset="0"/>
              </a:rPr>
              <a:t>WELCOME</a:t>
            </a:r>
          </a:p>
        </p:txBody>
      </p:sp>
    </p:spTree>
    <p:extLst>
      <p:ext uri="{BB962C8B-B14F-4D97-AF65-F5344CB8AC3E}">
        <p14:creationId xmlns:p14="http://schemas.microsoft.com/office/powerpoint/2010/main" val="2897580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tx1">
                <a:lumMod val="65000"/>
                <a:lumOff val="35000"/>
              </a:schemeClr>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39832" y="632818"/>
            <a:ext cx="2488373" cy="3472784"/>
          </a:xfrm>
          <a:prstGeom prst="rect">
            <a:avLst/>
          </a:prstGeom>
        </p:spPr>
      </p:pic>
      <p:grpSp>
        <p:nvGrpSpPr>
          <p:cNvPr id="24" name="Group 23"/>
          <p:cNvGrpSpPr/>
          <p:nvPr/>
        </p:nvGrpSpPr>
        <p:grpSpPr>
          <a:xfrm>
            <a:off x="6238434" y="544655"/>
            <a:ext cx="4097157" cy="738435"/>
            <a:chOff x="2583544" y="1143844"/>
            <a:chExt cx="4097157" cy="738435"/>
          </a:xfrm>
        </p:grpSpPr>
        <p:grpSp>
          <p:nvGrpSpPr>
            <p:cNvPr id="9" name="Group 8"/>
            <p:cNvGrpSpPr/>
            <p:nvPr/>
          </p:nvGrpSpPr>
          <p:grpSpPr>
            <a:xfrm>
              <a:off x="2583544" y="1262742"/>
              <a:ext cx="1537150" cy="619537"/>
              <a:chOff x="3643086" y="1465942"/>
              <a:chExt cx="1908628" cy="769258"/>
            </a:xfrm>
            <a:solidFill>
              <a:schemeClr val="tx1"/>
            </a:solidFill>
          </p:grpSpPr>
          <p:grpSp>
            <p:nvGrpSpPr>
              <p:cNvPr id="7" name="Group 6"/>
              <p:cNvGrpSpPr/>
              <p:nvPr/>
            </p:nvGrpSpPr>
            <p:grpSpPr>
              <a:xfrm>
                <a:off x="3643086" y="1538514"/>
                <a:ext cx="1799771" cy="696686"/>
                <a:chOff x="3643086" y="1538514"/>
                <a:chExt cx="1799771" cy="696686"/>
              </a:xfrm>
              <a:grpFill/>
            </p:grpSpPr>
            <p:cxnSp>
              <p:nvCxnSpPr>
                <p:cNvPr id="4" name="Straight Connector 3"/>
                <p:cNvCxnSpPr/>
                <p:nvPr/>
              </p:nvCxnSpPr>
              <p:spPr>
                <a:xfrm flipV="1">
                  <a:off x="3643086" y="1538514"/>
                  <a:ext cx="566057" cy="696686"/>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4209143" y="1538514"/>
                  <a:ext cx="1233714" cy="14515"/>
                </a:xfrm>
                <a:prstGeom prst="line">
                  <a:avLst/>
                </a:prstGeom>
                <a:grpFill/>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8" name="Oval 7"/>
              <p:cNvSpPr/>
              <p:nvPr/>
            </p:nvSpPr>
            <p:spPr>
              <a:xfrm>
                <a:off x="5334000" y="1465942"/>
                <a:ext cx="217714" cy="159657"/>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TextBox 16"/>
            <p:cNvSpPr txBox="1"/>
            <p:nvPr/>
          </p:nvSpPr>
          <p:spPr>
            <a:xfrm>
              <a:off x="4068130" y="1143844"/>
              <a:ext cx="2612571" cy="369332"/>
            </a:xfrm>
            <a:prstGeom prst="rect">
              <a:avLst/>
            </a:prstGeom>
            <a:noFill/>
          </p:spPr>
          <p:txBody>
            <a:bodyPr wrap="square" rtlCol="0">
              <a:spAutoFit/>
            </a:bodyPr>
            <a:lstStyle/>
            <a:p>
              <a:r>
                <a:rPr lang="en-US" dirty="0">
                  <a:latin typeface="Palatino Linotype" panose="02040502050505030304" pitchFamily="18" charset="0"/>
                </a:rPr>
                <a:t>Name:</a:t>
              </a:r>
            </a:p>
          </p:txBody>
        </p:sp>
      </p:grpSp>
      <p:grpSp>
        <p:nvGrpSpPr>
          <p:cNvPr id="23" name="Group 22"/>
          <p:cNvGrpSpPr/>
          <p:nvPr/>
        </p:nvGrpSpPr>
        <p:grpSpPr>
          <a:xfrm flipH="1">
            <a:off x="1695525" y="3529969"/>
            <a:ext cx="4057322" cy="717574"/>
            <a:chOff x="2452915" y="4383314"/>
            <a:chExt cx="4292430" cy="717574"/>
          </a:xfrm>
        </p:grpSpPr>
        <p:cxnSp>
          <p:nvCxnSpPr>
            <p:cNvPr id="11" name="Straight Connector 10"/>
            <p:cNvCxnSpPr/>
            <p:nvPr/>
          </p:nvCxnSpPr>
          <p:spPr>
            <a:xfrm>
              <a:off x="2452915" y="4383314"/>
              <a:ext cx="327302" cy="519311"/>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p:cNvCxnSpPr/>
            <p:nvPr/>
          </p:nvCxnSpPr>
          <p:spPr>
            <a:xfrm>
              <a:off x="2780217" y="4902625"/>
              <a:ext cx="1221538" cy="1"/>
            </a:xfrm>
            <a:prstGeom prst="line">
              <a:avLst/>
            </a:prstGeom>
          </p:spPr>
          <p:style>
            <a:lnRef idx="1">
              <a:schemeClr val="dk1"/>
            </a:lnRef>
            <a:fillRef idx="0">
              <a:schemeClr val="dk1"/>
            </a:fillRef>
            <a:effectRef idx="0">
              <a:schemeClr val="dk1"/>
            </a:effectRef>
            <a:fontRef idx="minor">
              <a:schemeClr val="tx1"/>
            </a:fontRef>
          </p:style>
        </p:cxnSp>
        <p:sp>
          <p:nvSpPr>
            <p:cNvPr id="14" name="Oval 13"/>
            <p:cNvSpPr/>
            <p:nvPr/>
          </p:nvSpPr>
          <p:spPr>
            <a:xfrm>
              <a:off x="4001755" y="4843458"/>
              <a:ext cx="175340" cy="128583"/>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4132774" y="4731556"/>
              <a:ext cx="2612571" cy="369332"/>
            </a:xfrm>
            <a:prstGeom prst="rect">
              <a:avLst/>
            </a:prstGeom>
            <a:noFill/>
          </p:spPr>
          <p:txBody>
            <a:bodyPr wrap="square" rtlCol="0">
              <a:spAutoFit/>
            </a:bodyPr>
            <a:lstStyle/>
            <a:p>
              <a:pPr algn="r"/>
              <a:r>
                <a:rPr lang="en-US" dirty="0">
                  <a:latin typeface="Palatino Linotype" panose="02040502050505030304" pitchFamily="18" charset="0"/>
                </a:rPr>
                <a:t>:Role</a:t>
              </a:r>
            </a:p>
          </p:txBody>
        </p:sp>
      </p:grpSp>
      <p:grpSp>
        <p:nvGrpSpPr>
          <p:cNvPr id="25" name="Group 24"/>
          <p:cNvGrpSpPr/>
          <p:nvPr/>
        </p:nvGrpSpPr>
        <p:grpSpPr>
          <a:xfrm>
            <a:off x="7340187" y="2184544"/>
            <a:ext cx="3951393" cy="369332"/>
            <a:chOff x="3149601" y="2849982"/>
            <a:chExt cx="3951393" cy="369332"/>
          </a:xfrm>
        </p:grpSpPr>
        <p:cxnSp>
          <p:nvCxnSpPr>
            <p:cNvPr id="15" name="Straight Connector 14"/>
            <p:cNvCxnSpPr/>
            <p:nvPr/>
          </p:nvCxnSpPr>
          <p:spPr>
            <a:xfrm>
              <a:off x="3149601" y="3061440"/>
              <a:ext cx="1221538" cy="1"/>
            </a:xfrm>
            <a:prstGeom prst="line">
              <a:avLst/>
            </a:prstGeom>
          </p:spPr>
          <p:style>
            <a:lnRef idx="1">
              <a:schemeClr val="dk1"/>
            </a:lnRef>
            <a:fillRef idx="0">
              <a:schemeClr val="dk1"/>
            </a:fillRef>
            <a:effectRef idx="0">
              <a:schemeClr val="dk1"/>
            </a:effectRef>
            <a:fontRef idx="minor">
              <a:schemeClr val="tx1"/>
            </a:fontRef>
          </p:style>
        </p:cxnSp>
        <p:sp>
          <p:nvSpPr>
            <p:cNvPr id="16" name="Oval 15"/>
            <p:cNvSpPr/>
            <p:nvPr/>
          </p:nvSpPr>
          <p:spPr>
            <a:xfrm>
              <a:off x="4371139" y="2973038"/>
              <a:ext cx="175340" cy="128583"/>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p:cNvSpPr txBox="1"/>
            <p:nvPr/>
          </p:nvSpPr>
          <p:spPr>
            <a:xfrm>
              <a:off x="4488423" y="2849982"/>
              <a:ext cx="2612571" cy="369332"/>
            </a:xfrm>
            <a:prstGeom prst="rect">
              <a:avLst/>
            </a:prstGeom>
            <a:noFill/>
          </p:spPr>
          <p:txBody>
            <a:bodyPr wrap="square" rtlCol="0">
              <a:spAutoFit/>
            </a:bodyPr>
            <a:lstStyle/>
            <a:p>
              <a:r>
                <a:rPr lang="en-US" dirty="0">
                  <a:latin typeface="Palatino Linotype" panose="02040502050505030304" pitchFamily="18" charset="0"/>
                </a:rPr>
                <a:t>Institution:</a:t>
              </a:r>
            </a:p>
          </p:txBody>
        </p:sp>
      </p:grpSp>
      <p:sp>
        <p:nvSpPr>
          <p:cNvPr id="27" name="TextBox 26"/>
          <p:cNvSpPr txBox="1"/>
          <p:nvPr/>
        </p:nvSpPr>
        <p:spPr>
          <a:xfrm>
            <a:off x="2685143" y="4684948"/>
            <a:ext cx="6821714" cy="3046988"/>
          </a:xfrm>
          <a:prstGeom prst="rect">
            <a:avLst/>
          </a:prstGeom>
          <a:noFill/>
          <a:ln>
            <a:solidFill>
              <a:schemeClr val="tx1">
                <a:lumMod val="95000"/>
                <a:lumOff val="5000"/>
              </a:schemeClr>
            </a:solidFill>
          </a:ln>
        </p:spPr>
        <p:txBody>
          <a:bodyPr wrap="square" rtlCol="0">
            <a:spAutoFit/>
          </a:bodyPr>
          <a:lstStyle/>
          <a:p>
            <a:r>
              <a:rPr lang="en-US" sz="2400" dirty="0">
                <a:latin typeface="Palatino Linotype" panose="02040502050505030304" pitchFamily="18" charset="0"/>
              </a:rPr>
              <a:t>Student name </a:t>
            </a:r>
            <a:r>
              <a:rPr lang="en-US" sz="2400" dirty="0" err="1">
                <a:latin typeface="Palatino Linotype" panose="02040502050505030304" pitchFamily="18" charset="0"/>
              </a:rPr>
              <a:t>bilal</a:t>
            </a:r>
            <a:r>
              <a:rPr lang="en-US" sz="2400" dirty="0">
                <a:latin typeface="Palatino Linotype" panose="02040502050505030304" pitchFamily="18" charset="0"/>
              </a:rPr>
              <a:t> </a:t>
            </a:r>
            <a:r>
              <a:rPr lang="en-US" sz="2400" dirty="0" err="1">
                <a:latin typeface="Palatino Linotype" panose="02040502050505030304" pitchFamily="18" charset="0"/>
              </a:rPr>
              <a:t>mohammed</a:t>
            </a:r>
            <a:endParaRPr lang="en-US" sz="2400" dirty="0">
              <a:latin typeface="Palatino Linotype" panose="02040502050505030304" pitchFamily="18" charset="0"/>
            </a:endParaRPr>
          </a:p>
          <a:p>
            <a:r>
              <a:rPr lang="en-US" sz="2400" dirty="0">
                <a:latin typeface="Palatino Linotype" panose="02040502050505030304" pitchFamily="18" charset="0"/>
              </a:rPr>
              <a:t>Student number 2022701</a:t>
            </a:r>
          </a:p>
          <a:p>
            <a:r>
              <a:rPr lang="en-US" sz="2400" dirty="0">
                <a:latin typeface="Palatino Linotype" panose="02040502050505030304" pitchFamily="18" charset="0"/>
              </a:rPr>
              <a:t>Tutor name </a:t>
            </a:r>
            <a:r>
              <a:rPr lang="en-US" sz="2400" dirty="0" err="1">
                <a:latin typeface="Palatino Linotype" panose="02040502050505030304" pitchFamily="18" charset="0"/>
              </a:rPr>
              <a:t>jayne</a:t>
            </a:r>
            <a:r>
              <a:rPr lang="en-US" sz="2400" dirty="0">
                <a:latin typeface="Palatino Linotype" panose="02040502050505030304" pitchFamily="18" charset="0"/>
              </a:rPr>
              <a:t> Griffith parry</a:t>
            </a:r>
          </a:p>
          <a:p>
            <a:r>
              <a:rPr lang="en-US" sz="2400" dirty="0">
                <a:latin typeface="Palatino Linotype" panose="02040502050505030304" pitchFamily="18" charset="0"/>
              </a:rPr>
              <a:t>BMGM40001</a:t>
            </a:r>
          </a:p>
          <a:p>
            <a:r>
              <a:rPr lang="en-US" sz="2400" dirty="0">
                <a:latin typeface="Palatino Linotype" panose="02040502050505030304" pitchFamily="18" charset="0"/>
              </a:rPr>
              <a:t>Module name international gastronomy </a:t>
            </a:r>
            <a:r>
              <a:rPr lang="en-US" sz="2400" dirty="0" err="1">
                <a:latin typeface="Palatino Linotype" panose="02040502050505030304" pitchFamily="18" charset="0"/>
              </a:rPr>
              <a:t>manageme</a:t>
            </a:r>
            <a:r>
              <a:rPr lang="en-US" sz="2400">
                <a:latin typeface="Palatino Linotype" panose="02040502050505030304" pitchFamily="18" charset="0"/>
              </a:rPr>
              <a:t>.</a:t>
            </a:r>
          </a:p>
          <a:p>
            <a:endParaRPr lang="en-US" sz="2400" dirty="0">
              <a:latin typeface="Palatino Linotype" panose="02040502050505030304" pitchFamily="18" charset="0"/>
            </a:endParaRPr>
          </a:p>
          <a:p>
            <a:endParaRPr lang="en-US" sz="2400" dirty="0">
              <a:latin typeface="Palatino Linotype" panose="02040502050505030304" pitchFamily="18" charset="0"/>
            </a:endParaRPr>
          </a:p>
        </p:txBody>
      </p:sp>
    </p:spTree>
    <p:extLst>
      <p:ext uri="{BB962C8B-B14F-4D97-AF65-F5344CB8AC3E}">
        <p14:creationId xmlns:p14="http://schemas.microsoft.com/office/powerpoint/2010/main" val="3485201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5123546"/>
          </a:xfrm>
          <a:prstGeom prst="rect">
            <a:avLst/>
          </a:prstGeom>
        </p:spPr>
      </p:pic>
      <p:sp>
        <p:nvSpPr>
          <p:cNvPr id="3" name="Rectangle 2"/>
          <p:cNvSpPr/>
          <p:nvPr/>
        </p:nvSpPr>
        <p:spPr>
          <a:xfrm>
            <a:off x="0" y="3309260"/>
            <a:ext cx="12192000" cy="1683657"/>
          </a:xfrm>
          <a:prstGeom prst="rect">
            <a:avLst/>
          </a:prstGeom>
          <a:gradFill>
            <a:gsLst>
              <a:gs pos="95000">
                <a:schemeClr val="tx1">
                  <a:lumMod val="65000"/>
                  <a:lumOff val="35000"/>
                  <a:alpha val="0"/>
                </a:schemeClr>
              </a:gs>
              <a:gs pos="0">
                <a:schemeClr val="accent5">
                  <a:lumMod val="7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500" dirty="0">
                <a:effectLst>
                  <a:reflection blurRad="6350" stA="48000" endPos="27000" dir="5400000" sy="-100000" algn="bl" rotWithShape="0"/>
                </a:effectLst>
                <a:latin typeface="Palatino Linotype" panose="02040502050505030304" pitchFamily="18" charset="0"/>
              </a:rPr>
              <a:t>CASTELLO</a:t>
            </a:r>
          </a:p>
        </p:txBody>
      </p:sp>
      <p:sp>
        <p:nvSpPr>
          <p:cNvPr id="4" name="Rectangle 3"/>
          <p:cNvSpPr/>
          <p:nvPr/>
        </p:nvSpPr>
        <p:spPr>
          <a:xfrm>
            <a:off x="3048000" y="5129966"/>
            <a:ext cx="6096000" cy="923330"/>
          </a:xfrm>
          <a:prstGeom prst="rect">
            <a:avLst/>
          </a:prstGeom>
        </p:spPr>
        <p:txBody>
          <a:bodyPr>
            <a:spAutoFit/>
          </a:bodyPr>
          <a:lstStyle/>
          <a:p>
            <a:pPr algn="ctr" fontAlgn="base"/>
            <a:r>
              <a:rPr lang="en-US" b="0" i="0" dirty="0">
                <a:solidFill>
                  <a:srgbClr val="000000"/>
                </a:solidFill>
                <a:effectLst/>
                <a:latin typeface="Palatino Linotype" panose="02040502050505030304" pitchFamily="18" charset="0"/>
              </a:rPr>
              <a:t>5 The St, Radstock BA3 3PZ, UK</a:t>
            </a:r>
          </a:p>
          <a:p>
            <a:pPr algn="ctr" fontAlgn="base"/>
            <a:r>
              <a:rPr lang="en-US" b="0" i="0" u="none" strike="noStrike" dirty="0">
                <a:solidFill>
                  <a:srgbClr val="000000"/>
                </a:solidFill>
                <a:effectLst/>
                <a:latin typeface="Palatino Linotype" panose="02040502050505030304" pitchFamily="18" charset="0"/>
              </a:rPr>
              <a:t>castelloradstock@gmail.com</a:t>
            </a:r>
            <a:endParaRPr lang="en-US" b="0" i="0" dirty="0">
              <a:solidFill>
                <a:srgbClr val="000000"/>
              </a:solidFill>
              <a:effectLst/>
              <a:latin typeface="Palatino Linotype" panose="02040502050505030304" pitchFamily="18" charset="0"/>
            </a:endParaRPr>
          </a:p>
          <a:p>
            <a:pPr algn="ctr" fontAlgn="base"/>
            <a:r>
              <a:rPr lang="en-US" b="0" i="0" dirty="0">
                <a:solidFill>
                  <a:srgbClr val="000000"/>
                </a:solidFill>
                <a:effectLst/>
                <a:latin typeface="Palatino Linotype" panose="02040502050505030304" pitchFamily="18" charset="0"/>
              </a:rPr>
              <a:t>+44 1761 568283</a:t>
            </a:r>
          </a:p>
        </p:txBody>
      </p:sp>
      <p:grpSp>
        <p:nvGrpSpPr>
          <p:cNvPr id="10" name="Group 9"/>
          <p:cNvGrpSpPr/>
          <p:nvPr/>
        </p:nvGrpSpPr>
        <p:grpSpPr>
          <a:xfrm>
            <a:off x="3828378" y="6053296"/>
            <a:ext cx="4501284" cy="801919"/>
            <a:chOff x="3828378" y="6053296"/>
            <a:chExt cx="4501284" cy="801919"/>
          </a:xfrm>
        </p:grpSpPr>
        <p:grpSp>
          <p:nvGrpSpPr>
            <p:cNvPr id="7" name="Group 6"/>
            <p:cNvGrpSpPr/>
            <p:nvPr/>
          </p:nvGrpSpPr>
          <p:grpSpPr>
            <a:xfrm>
              <a:off x="3828378" y="6053296"/>
              <a:ext cx="2398248" cy="801919"/>
              <a:chOff x="3030093" y="5842837"/>
              <a:chExt cx="2398248" cy="801919"/>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26422" y="5842837"/>
                <a:ext cx="801919" cy="801919"/>
              </a:xfrm>
              <a:prstGeom prst="rect">
                <a:avLst/>
              </a:prstGeom>
            </p:spPr>
          </p:pic>
          <p:sp>
            <p:nvSpPr>
              <p:cNvPr id="6" name="Rectangle 5"/>
              <p:cNvSpPr/>
              <p:nvPr/>
            </p:nvSpPr>
            <p:spPr>
              <a:xfrm>
                <a:off x="3030093" y="6070801"/>
                <a:ext cx="1837106" cy="369332"/>
              </a:xfrm>
              <a:prstGeom prst="rect">
                <a:avLst/>
              </a:prstGeom>
            </p:spPr>
            <p:txBody>
              <a:bodyPr wrap="none">
                <a:spAutoFit/>
              </a:bodyPr>
              <a:lstStyle/>
              <a:p>
                <a:r>
                  <a:rPr lang="en-US" dirty="0"/>
                  <a:t>Castello-Radstock</a:t>
                </a:r>
              </a:p>
            </p:txBody>
          </p:sp>
        </p:gr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96000" y="6197603"/>
              <a:ext cx="526143" cy="526143"/>
            </a:xfrm>
            <a:prstGeom prst="rect">
              <a:avLst/>
            </a:prstGeom>
          </p:spPr>
        </p:pic>
        <p:sp>
          <p:nvSpPr>
            <p:cNvPr id="9" name="Rectangle 8"/>
            <p:cNvSpPr/>
            <p:nvPr/>
          </p:nvSpPr>
          <p:spPr>
            <a:xfrm>
              <a:off x="6555009" y="6276008"/>
              <a:ext cx="1774653" cy="369332"/>
            </a:xfrm>
            <a:prstGeom prst="rect">
              <a:avLst/>
            </a:prstGeom>
          </p:spPr>
          <p:txBody>
            <a:bodyPr wrap="none">
              <a:spAutoFit/>
            </a:bodyPr>
            <a:lstStyle/>
            <a:p>
              <a:r>
                <a:rPr lang="en-US" dirty="0" err="1"/>
                <a:t>Castello.radstock</a:t>
              </a:r>
              <a:endParaRPr lang="en-US" dirty="0"/>
            </a:p>
          </p:txBody>
        </p:sp>
      </p:grpSp>
    </p:spTree>
    <p:extLst>
      <p:ext uri="{BB962C8B-B14F-4D97-AF65-F5344CB8AC3E}">
        <p14:creationId xmlns:p14="http://schemas.microsoft.com/office/powerpoint/2010/main" val="11862827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gradFill>
          <a:gsLst>
            <a:gs pos="62000">
              <a:schemeClr val="tx1">
                <a:lumMod val="65000"/>
                <a:lumOff val="35000"/>
              </a:schemeClr>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8096" t="24114" r="8094" b="10245"/>
          <a:stretch/>
        </p:blipFill>
        <p:spPr>
          <a:xfrm>
            <a:off x="4470400" y="2783690"/>
            <a:ext cx="3360985" cy="1468539"/>
          </a:xfrm>
          <a:prstGeom prst="rect">
            <a:avLst/>
          </a:prstGeom>
        </p:spPr>
      </p:pic>
      <p:pic>
        <p:nvPicPr>
          <p:cNvPr id="4" name="Picture 3"/>
          <p:cNvPicPr>
            <a:picLocks noChangeAspect="1"/>
          </p:cNvPicPr>
          <p:nvPr/>
        </p:nvPicPr>
        <p:blipFill rotWithShape="1">
          <a:blip r:embed="rId3"/>
          <a:srcRect l="7262" t="27291" r="1548" b="12151"/>
          <a:stretch/>
        </p:blipFill>
        <p:spPr>
          <a:xfrm>
            <a:off x="551543" y="2783691"/>
            <a:ext cx="3366894" cy="1468539"/>
          </a:xfrm>
          <a:prstGeom prst="rect">
            <a:avLst/>
          </a:prstGeom>
        </p:spPr>
      </p:pic>
      <p:pic>
        <p:nvPicPr>
          <p:cNvPr id="5" name="Picture 4"/>
          <p:cNvPicPr>
            <a:picLocks noChangeAspect="1"/>
          </p:cNvPicPr>
          <p:nvPr/>
        </p:nvPicPr>
        <p:blipFill>
          <a:blip r:embed="rId4"/>
          <a:stretch>
            <a:fillRect/>
          </a:stretch>
        </p:blipFill>
        <p:spPr>
          <a:xfrm>
            <a:off x="8383348" y="2783690"/>
            <a:ext cx="3366191" cy="1468539"/>
          </a:xfrm>
          <a:prstGeom prst="rect">
            <a:avLst/>
          </a:prstGeom>
        </p:spPr>
      </p:pic>
      <p:sp>
        <p:nvSpPr>
          <p:cNvPr id="6" name="Rectangle 5"/>
          <p:cNvSpPr/>
          <p:nvPr/>
        </p:nvSpPr>
        <p:spPr>
          <a:xfrm>
            <a:off x="0" y="0"/>
            <a:ext cx="12192000" cy="1683657"/>
          </a:xfrm>
          <a:prstGeom prst="rect">
            <a:avLst/>
          </a:prstGeom>
          <a:gradFill>
            <a:gsLst>
              <a:gs pos="95000">
                <a:schemeClr val="tx1">
                  <a:lumMod val="65000"/>
                  <a:lumOff val="35000"/>
                  <a:alpha val="0"/>
                </a:schemeClr>
              </a:gs>
              <a:gs pos="0">
                <a:schemeClr val="accent5">
                  <a:lumMod val="7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500" dirty="0">
                <a:effectLst>
                  <a:reflection blurRad="6350" stA="48000" endPos="27000" dir="5400000" sy="-100000" algn="bl" rotWithShape="0"/>
                </a:effectLst>
                <a:latin typeface="Palatino Linotype" panose="02040502050505030304" pitchFamily="18" charset="0"/>
              </a:rPr>
              <a:t>CASTELLO</a:t>
            </a:r>
          </a:p>
        </p:txBody>
      </p:sp>
      <p:sp>
        <p:nvSpPr>
          <p:cNvPr id="7" name="TextBox 6"/>
          <p:cNvSpPr txBox="1"/>
          <p:nvPr/>
        </p:nvSpPr>
        <p:spPr>
          <a:xfrm>
            <a:off x="4673600" y="1683657"/>
            <a:ext cx="2844800" cy="646331"/>
          </a:xfrm>
          <a:prstGeom prst="rect">
            <a:avLst/>
          </a:prstGeom>
          <a:noFill/>
        </p:spPr>
        <p:txBody>
          <a:bodyPr wrap="square" rtlCol="0">
            <a:spAutoFit/>
          </a:bodyPr>
          <a:lstStyle/>
          <a:p>
            <a:r>
              <a:rPr lang="en-US" sz="3600" b="1" u="sng" dirty="0">
                <a:solidFill>
                  <a:schemeClr val="bg1"/>
                </a:solidFill>
                <a:latin typeface="Palatino Linotype" panose="02040502050505030304" pitchFamily="18" charset="0"/>
              </a:rPr>
              <a:t>BRANCHES</a:t>
            </a:r>
          </a:p>
        </p:txBody>
      </p:sp>
      <p:sp>
        <p:nvSpPr>
          <p:cNvPr id="8" name="TextBox 7"/>
          <p:cNvSpPr txBox="1"/>
          <p:nvPr/>
        </p:nvSpPr>
        <p:spPr>
          <a:xfrm>
            <a:off x="551543" y="4252229"/>
            <a:ext cx="3366894" cy="2031325"/>
          </a:xfrm>
          <a:prstGeom prst="rect">
            <a:avLst/>
          </a:prstGeom>
          <a:gradFill>
            <a:gsLst>
              <a:gs pos="20000">
                <a:schemeClr val="bg1">
                  <a:lumMod val="85000"/>
                </a:schemeClr>
              </a:gs>
              <a:gs pos="100000">
                <a:schemeClr val="accent5">
                  <a:lumMod val="75000"/>
                </a:schemeClr>
              </a:gs>
            </a:gsLst>
            <a:lin ang="5400000" scaled="1"/>
          </a:gradFill>
          <a:ln>
            <a:solidFill>
              <a:schemeClr val="bg2">
                <a:lumMod val="10000"/>
              </a:schemeClr>
            </a:solidFill>
          </a:ln>
        </p:spPr>
        <p:txBody>
          <a:bodyPr wrap="square" rtlCol="0">
            <a:spAutoFit/>
          </a:bodyPr>
          <a:lstStyle/>
          <a:p>
            <a:pPr algn="ctr"/>
            <a:endParaRPr lang="en-US" dirty="0">
              <a:latin typeface="Palatino Linotype" panose="02040502050505030304" pitchFamily="18" charset="0"/>
            </a:endParaRPr>
          </a:p>
          <a:p>
            <a:pPr algn="ctr"/>
            <a:r>
              <a:rPr lang="en-US" b="1" dirty="0">
                <a:latin typeface="Palatino Linotype" panose="02040502050505030304" pitchFamily="18" charset="0"/>
              </a:rPr>
              <a:t>Castello Restaurant </a:t>
            </a:r>
            <a:r>
              <a:rPr lang="en-US" b="1" dirty="0" err="1">
                <a:latin typeface="Palatino Linotype" panose="02040502050505030304" pitchFamily="18" charset="0"/>
              </a:rPr>
              <a:t>Frome</a:t>
            </a:r>
            <a:br>
              <a:rPr lang="en-US" b="1" dirty="0">
                <a:latin typeface="Palatino Linotype" panose="02040502050505030304" pitchFamily="18" charset="0"/>
              </a:rPr>
            </a:br>
            <a:r>
              <a:rPr lang="en-US" dirty="0">
                <a:latin typeface="Palatino Linotype" panose="02040502050505030304" pitchFamily="18" charset="0"/>
              </a:rPr>
              <a:t>17 Palmer Street, </a:t>
            </a:r>
            <a:r>
              <a:rPr lang="en-US" dirty="0" err="1">
                <a:latin typeface="Palatino Linotype" panose="02040502050505030304" pitchFamily="18" charset="0"/>
              </a:rPr>
              <a:t>Frome</a:t>
            </a:r>
            <a:r>
              <a:rPr lang="en-US" dirty="0">
                <a:latin typeface="Palatino Linotype" panose="02040502050505030304" pitchFamily="18" charset="0"/>
              </a:rPr>
              <a:t>,</a:t>
            </a:r>
          </a:p>
          <a:p>
            <a:pPr algn="ctr"/>
            <a:r>
              <a:rPr lang="en-US" dirty="0">
                <a:latin typeface="Palatino Linotype" panose="02040502050505030304" pitchFamily="18" charset="0"/>
              </a:rPr>
              <a:t>BA11 1DS</a:t>
            </a:r>
            <a:br>
              <a:rPr lang="en-US" dirty="0">
                <a:latin typeface="Palatino Linotype" panose="02040502050505030304" pitchFamily="18" charset="0"/>
              </a:rPr>
            </a:br>
            <a:r>
              <a:rPr lang="en-US" dirty="0">
                <a:latin typeface="Palatino Linotype" panose="02040502050505030304" pitchFamily="18" charset="0"/>
              </a:rPr>
              <a:t>01373-228100</a:t>
            </a:r>
          </a:p>
          <a:p>
            <a:pPr algn="ctr"/>
            <a:endParaRPr lang="en-US" dirty="0">
              <a:latin typeface="Palatino Linotype" panose="02040502050505030304" pitchFamily="18" charset="0"/>
            </a:endParaRPr>
          </a:p>
          <a:p>
            <a:pPr algn="ctr"/>
            <a:endParaRPr lang="en-US" dirty="0">
              <a:latin typeface="Palatino Linotype" panose="02040502050505030304" pitchFamily="18" charset="0"/>
            </a:endParaRPr>
          </a:p>
        </p:txBody>
      </p:sp>
      <p:sp>
        <p:nvSpPr>
          <p:cNvPr id="11" name="TextBox 10"/>
          <p:cNvSpPr txBox="1"/>
          <p:nvPr/>
        </p:nvSpPr>
        <p:spPr>
          <a:xfrm>
            <a:off x="4467445" y="4252227"/>
            <a:ext cx="3366894" cy="2031325"/>
          </a:xfrm>
          <a:prstGeom prst="rect">
            <a:avLst/>
          </a:prstGeom>
          <a:gradFill>
            <a:gsLst>
              <a:gs pos="20000">
                <a:schemeClr val="bg1">
                  <a:lumMod val="85000"/>
                </a:schemeClr>
              </a:gs>
              <a:gs pos="100000">
                <a:schemeClr val="accent5">
                  <a:lumMod val="75000"/>
                </a:schemeClr>
              </a:gs>
            </a:gsLst>
            <a:lin ang="5400000" scaled="1"/>
          </a:gradFill>
          <a:ln>
            <a:solidFill>
              <a:schemeClr val="bg2">
                <a:lumMod val="10000"/>
              </a:schemeClr>
            </a:solidFill>
          </a:ln>
        </p:spPr>
        <p:txBody>
          <a:bodyPr wrap="square" rtlCol="0">
            <a:spAutoFit/>
          </a:bodyPr>
          <a:lstStyle/>
          <a:p>
            <a:pPr algn="ctr"/>
            <a:endParaRPr lang="en-US" dirty="0">
              <a:latin typeface="Palatino Linotype" panose="02040502050505030304" pitchFamily="18" charset="0"/>
            </a:endParaRPr>
          </a:p>
          <a:p>
            <a:pPr algn="ctr"/>
            <a:r>
              <a:rPr lang="en-US" b="1" dirty="0">
                <a:latin typeface="Palatino Linotype" panose="02040502050505030304" pitchFamily="18" charset="0"/>
              </a:rPr>
              <a:t>Castello Restaurant Radstock</a:t>
            </a:r>
            <a:br>
              <a:rPr lang="en-US" b="1" dirty="0">
                <a:latin typeface="Palatino Linotype" panose="02040502050505030304" pitchFamily="18" charset="0"/>
              </a:rPr>
            </a:br>
            <a:r>
              <a:rPr lang="en-US" dirty="0">
                <a:latin typeface="Palatino Linotype" panose="02040502050505030304" pitchFamily="18" charset="0"/>
              </a:rPr>
              <a:t>5 The St, Radstock,</a:t>
            </a:r>
          </a:p>
          <a:p>
            <a:pPr algn="ctr"/>
            <a:r>
              <a:rPr lang="en-US" dirty="0">
                <a:latin typeface="Palatino Linotype" panose="02040502050505030304" pitchFamily="18" charset="0"/>
              </a:rPr>
              <a:t>BA3 3PZ</a:t>
            </a:r>
            <a:br>
              <a:rPr lang="en-US" dirty="0">
                <a:latin typeface="Palatino Linotype" panose="02040502050505030304" pitchFamily="18" charset="0"/>
              </a:rPr>
            </a:br>
            <a:r>
              <a:rPr lang="en-US" dirty="0">
                <a:latin typeface="Palatino Linotype" panose="02040502050505030304" pitchFamily="18" charset="0"/>
              </a:rPr>
              <a:t>01761-568283</a:t>
            </a:r>
          </a:p>
          <a:p>
            <a:pPr algn="ctr"/>
            <a:endParaRPr lang="en-US" dirty="0">
              <a:latin typeface="Palatino Linotype" panose="02040502050505030304" pitchFamily="18" charset="0"/>
            </a:endParaRPr>
          </a:p>
          <a:p>
            <a:pPr algn="ctr"/>
            <a:endParaRPr lang="en-US" dirty="0">
              <a:latin typeface="Palatino Linotype" panose="02040502050505030304" pitchFamily="18" charset="0"/>
            </a:endParaRPr>
          </a:p>
        </p:txBody>
      </p:sp>
      <p:sp>
        <p:nvSpPr>
          <p:cNvPr id="12" name="TextBox 11"/>
          <p:cNvSpPr txBox="1"/>
          <p:nvPr/>
        </p:nvSpPr>
        <p:spPr>
          <a:xfrm>
            <a:off x="8383348" y="4252228"/>
            <a:ext cx="3366894" cy="2031325"/>
          </a:xfrm>
          <a:prstGeom prst="rect">
            <a:avLst/>
          </a:prstGeom>
          <a:gradFill>
            <a:gsLst>
              <a:gs pos="20000">
                <a:schemeClr val="bg1">
                  <a:lumMod val="85000"/>
                </a:schemeClr>
              </a:gs>
              <a:gs pos="100000">
                <a:schemeClr val="accent5">
                  <a:lumMod val="75000"/>
                </a:schemeClr>
              </a:gs>
            </a:gsLst>
            <a:lin ang="5400000" scaled="1"/>
          </a:gradFill>
          <a:ln>
            <a:solidFill>
              <a:schemeClr val="bg2">
                <a:lumMod val="10000"/>
              </a:schemeClr>
            </a:solidFill>
          </a:ln>
        </p:spPr>
        <p:txBody>
          <a:bodyPr wrap="square" rtlCol="0">
            <a:spAutoFit/>
          </a:bodyPr>
          <a:lstStyle/>
          <a:p>
            <a:pPr algn="ctr"/>
            <a:endParaRPr lang="en-US" dirty="0">
              <a:latin typeface="Palatino Linotype" panose="02040502050505030304" pitchFamily="18" charset="0"/>
            </a:endParaRPr>
          </a:p>
          <a:p>
            <a:pPr algn="ctr"/>
            <a:r>
              <a:rPr lang="en-US" b="1" dirty="0">
                <a:latin typeface="Palatino Linotype" panose="02040502050505030304" pitchFamily="18" charset="0"/>
              </a:rPr>
              <a:t>Castello Restaurant </a:t>
            </a:r>
            <a:r>
              <a:rPr lang="en-US" b="1" dirty="0" err="1">
                <a:latin typeface="Palatino Linotype" panose="02040502050505030304" pitchFamily="18" charset="0"/>
              </a:rPr>
              <a:t>Yeovil</a:t>
            </a:r>
            <a:br>
              <a:rPr lang="en-US" b="1" dirty="0">
                <a:latin typeface="Palatino Linotype" panose="02040502050505030304" pitchFamily="18" charset="0"/>
              </a:rPr>
            </a:br>
            <a:r>
              <a:rPr lang="en-US" dirty="0">
                <a:latin typeface="Palatino Linotype" panose="02040502050505030304" pitchFamily="18" charset="0"/>
              </a:rPr>
              <a:t>3 Park Road, </a:t>
            </a:r>
            <a:r>
              <a:rPr lang="en-US" dirty="0" err="1">
                <a:latin typeface="Palatino Linotype" panose="02040502050505030304" pitchFamily="18" charset="0"/>
              </a:rPr>
              <a:t>Yeovil</a:t>
            </a:r>
            <a:r>
              <a:rPr lang="en-US" dirty="0">
                <a:latin typeface="Palatino Linotype" panose="02040502050505030304" pitchFamily="18" charset="0"/>
              </a:rPr>
              <a:t>,</a:t>
            </a:r>
          </a:p>
          <a:p>
            <a:pPr algn="ctr"/>
            <a:r>
              <a:rPr lang="en-US" dirty="0">
                <a:latin typeface="Palatino Linotype" panose="02040502050505030304" pitchFamily="18" charset="0"/>
              </a:rPr>
              <a:t>BA20 1DZ</a:t>
            </a:r>
            <a:br>
              <a:rPr lang="en-US" dirty="0">
                <a:latin typeface="Palatino Linotype" panose="02040502050505030304" pitchFamily="18" charset="0"/>
              </a:rPr>
            </a:br>
            <a:r>
              <a:rPr lang="en-US" dirty="0">
                <a:latin typeface="Palatino Linotype" panose="02040502050505030304" pitchFamily="18" charset="0"/>
              </a:rPr>
              <a:t>01935-507878</a:t>
            </a:r>
          </a:p>
          <a:p>
            <a:pPr algn="ctr"/>
            <a:endParaRPr lang="en-US" dirty="0">
              <a:latin typeface="Palatino Linotype" panose="02040502050505030304" pitchFamily="18" charset="0"/>
            </a:endParaRPr>
          </a:p>
          <a:p>
            <a:pPr algn="ctr"/>
            <a:endParaRPr lang="en-US" dirty="0">
              <a:latin typeface="Palatino Linotype" panose="02040502050505030304" pitchFamily="18" charset="0"/>
            </a:endParaRPr>
          </a:p>
        </p:txBody>
      </p:sp>
    </p:spTree>
    <p:extLst>
      <p:ext uri="{BB962C8B-B14F-4D97-AF65-F5344CB8AC3E}">
        <p14:creationId xmlns:p14="http://schemas.microsoft.com/office/powerpoint/2010/main" val="20857003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tx1">
                <a:lumMod val="65000"/>
                <a:lumOff val="35000"/>
              </a:schemeClr>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sp>
        <p:nvSpPr>
          <p:cNvPr id="2" name="TextBox 1"/>
          <p:cNvSpPr txBox="1"/>
          <p:nvPr/>
        </p:nvSpPr>
        <p:spPr>
          <a:xfrm>
            <a:off x="2021116" y="188686"/>
            <a:ext cx="8066314" cy="1107996"/>
          </a:xfrm>
          <a:prstGeom prst="rect">
            <a:avLst/>
          </a:prstGeom>
          <a:noFill/>
        </p:spPr>
        <p:txBody>
          <a:bodyPr wrap="square" rtlCol="0">
            <a:spAutoFit/>
          </a:bodyPr>
          <a:lstStyle/>
          <a:p>
            <a:r>
              <a:rPr lang="en-US" sz="6600" b="1" dirty="0">
                <a:solidFill>
                  <a:schemeClr val="bg1"/>
                </a:solidFill>
                <a:effectLst>
                  <a:reflection blurRad="6350" stA="55000" endA="300" endPos="45500" dir="5400000" sy="-100000" algn="bl" rotWithShape="0"/>
                </a:effectLst>
                <a:latin typeface="Palatino Linotype" panose="02040502050505030304" pitchFamily="18" charset="0"/>
              </a:rPr>
              <a:t>ABOUT CASTELLO</a:t>
            </a:r>
          </a:p>
        </p:txBody>
      </p:sp>
      <p:sp>
        <p:nvSpPr>
          <p:cNvPr id="3" name="Rectangle 2"/>
          <p:cNvSpPr/>
          <p:nvPr/>
        </p:nvSpPr>
        <p:spPr>
          <a:xfrm>
            <a:off x="800101" y="1347569"/>
            <a:ext cx="10508343" cy="1477328"/>
          </a:xfrm>
          <a:prstGeom prst="rect">
            <a:avLst/>
          </a:prstGeom>
        </p:spPr>
        <p:txBody>
          <a:bodyPr wrap="square">
            <a:spAutoFit/>
          </a:bodyPr>
          <a:lstStyle/>
          <a:p>
            <a:pPr algn="just"/>
            <a:r>
              <a:rPr lang="en-US" b="0" i="0" dirty="0">
                <a:solidFill>
                  <a:schemeClr val="bg1"/>
                </a:solidFill>
                <a:effectLst/>
                <a:latin typeface="Palatino Linotype" panose="02040502050505030304" pitchFamily="18" charset="0"/>
              </a:rPr>
              <a:t>Castello was first started their restaurant business back in 2013 with the acccompanionship of three friends who had previous experience in restaurant business for 15 years. They are sound in terms of culture and tradition of the restaurant business and that made them passionate about choosing the best ingredients for serving an authentic food. Castello carries the value of Italian cuisine along with the tradition of Italian food (Castello, 2022).</a:t>
            </a:r>
            <a:endParaRPr lang="en-US" dirty="0">
              <a:solidFill>
                <a:schemeClr val="bg1"/>
              </a:solidFill>
              <a:latin typeface="Palatino Linotype" panose="02040502050505030304" pitchFamily="18" charset="0"/>
            </a:endParaRPr>
          </a:p>
        </p:txBody>
      </p:sp>
      <p:pic>
        <p:nvPicPr>
          <p:cNvPr id="4" name="Picture 3"/>
          <p:cNvPicPr>
            <a:picLocks noChangeAspect="1"/>
          </p:cNvPicPr>
          <p:nvPr/>
        </p:nvPicPr>
        <p:blipFill rotWithShape="1">
          <a:blip r:embed="rId2"/>
          <a:srcRect l="29643" t="28137" r="29643" b="21256"/>
          <a:stretch/>
        </p:blipFill>
        <p:spPr>
          <a:xfrm>
            <a:off x="4732563" y="2903081"/>
            <a:ext cx="2726872" cy="1905620"/>
          </a:xfrm>
          <a:prstGeom prst="rect">
            <a:avLst/>
          </a:prstGeom>
        </p:spPr>
      </p:pic>
      <p:pic>
        <p:nvPicPr>
          <p:cNvPr id="5" name="Picture 4"/>
          <p:cNvPicPr>
            <a:picLocks noChangeAspect="1"/>
          </p:cNvPicPr>
          <p:nvPr/>
        </p:nvPicPr>
        <p:blipFill rotWithShape="1">
          <a:blip r:embed="rId3"/>
          <a:srcRect l="34829" t="21679" r="34821" b="14797"/>
          <a:stretch/>
        </p:blipFill>
        <p:spPr>
          <a:xfrm>
            <a:off x="9202056" y="2939813"/>
            <a:ext cx="2106387" cy="1905789"/>
          </a:xfrm>
          <a:prstGeom prst="rect">
            <a:avLst/>
          </a:prstGeom>
        </p:spPr>
      </p:pic>
      <p:pic>
        <p:nvPicPr>
          <p:cNvPr id="6" name="Picture 5"/>
          <p:cNvPicPr>
            <a:picLocks noChangeAspect="1"/>
          </p:cNvPicPr>
          <p:nvPr/>
        </p:nvPicPr>
        <p:blipFill rotWithShape="1">
          <a:blip r:embed="rId4"/>
          <a:srcRect l="32143" t="21361" r="32262" b="14692"/>
          <a:stretch/>
        </p:blipFill>
        <p:spPr>
          <a:xfrm>
            <a:off x="800101" y="2939814"/>
            <a:ext cx="2189842" cy="1905789"/>
          </a:xfrm>
          <a:prstGeom prst="rect">
            <a:avLst/>
          </a:prstGeom>
        </p:spPr>
      </p:pic>
      <p:sp>
        <p:nvSpPr>
          <p:cNvPr id="8" name="Rectangle 7"/>
          <p:cNvSpPr/>
          <p:nvPr/>
        </p:nvSpPr>
        <p:spPr>
          <a:xfrm>
            <a:off x="4732561" y="4808701"/>
            <a:ext cx="2726872" cy="1754326"/>
          </a:xfrm>
          <a:prstGeom prst="rect">
            <a:avLst/>
          </a:prstGeom>
        </p:spPr>
        <p:txBody>
          <a:bodyPr wrap="square">
            <a:spAutoFit/>
          </a:bodyPr>
          <a:lstStyle/>
          <a:p>
            <a:pPr algn="ctr"/>
            <a:r>
              <a:rPr lang="en-US" b="0" i="0" dirty="0">
                <a:solidFill>
                  <a:srgbClr val="FFFFFF"/>
                </a:solidFill>
                <a:effectLst/>
                <a:latin typeface="Palatino Linotype" panose="02040502050505030304" pitchFamily="18" charset="0"/>
              </a:rPr>
              <a:t>From the heart of Italy and the Mediterranean, we bring the very best and fresh ingredients that Italy has to offer to your plate.</a:t>
            </a:r>
            <a:endParaRPr lang="en-US" dirty="0">
              <a:latin typeface="Palatino Linotype" panose="02040502050505030304" pitchFamily="18" charset="0"/>
            </a:endParaRPr>
          </a:p>
        </p:txBody>
      </p:sp>
      <p:sp>
        <p:nvSpPr>
          <p:cNvPr id="13" name="Rectangle 12"/>
          <p:cNvSpPr/>
          <p:nvPr/>
        </p:nvSpPr>
        <p:spPr>
          <a:xfrm>
            <a:off x="9202057" y="4845602"/>
            <a:ext cx="2106388" cy="1477328"/>
          </a:xfrm>
          <a:prstGeom prst="rect">
            <a:avLst/>
          </a:prstGeom>
        </p:spPr>
        <p:txBody>
          <a:bodyPr wrap="square">
            <a:spAutoFit/>
          </a:bodyPr>
          <a:lstStyle/>
          <a:p>
            <a:pPr algn="ctr"/>
            <a:r>
              <a:rPr lang="en-US" b="0" i="0" dirty="0">
                <a:solidFill>
                  <a:srgbClr val="FFFFFF"/>
                </a:solidFill>
                <a:effectLst/>
                <a:latin typeface="Palatino Linotype" panose="02040502050505030304" pitchFamily="18" charset="0"/>
              </a:rPr>
              <a:t>Castello offers a unique selection of regional  wines that complement the cuisine.</a:t>
            </a:r>
            <a:endParaRPr lang="en-US" dirty="0">
              <a:latin typeface="Palatino Linotype" panose="02040502050505030304" pitchFamily="18" charset="0"/>
            </a:endParaRPr>
          </a:p>
        </p:txBody>
      </p:sp>
      <p:sp>
        <p:nvSpPr>
          <p:cNvPr id="14" name="Rectangle 13"/>
          <p:cNvSpPr/>
          <p:nvPr/>
        </p:nvSpPr>
        <p:spPr>
          <a:xfrm>
            <a:off x="800101" y="4845433"/>
            <a:ext cx="2189842" cy="1754326"/>
          </a:xfrm>
          <a:prstGeom prst="rect">
            <a:avLst/>
          </a:prstGeom>
        </p:spPr>
        <p:txBody>
          <a:bodyPr wrap="square">
            <a:spAutoFit/>
          </a:bodyPr>
          <a:lstStyle/>
          <a:p>
            <a:pPr algn="ctr" fontAlgn="base"/>
            <a:r>
              <a:rPr lang="en-US" dirty="0">
                <a:solidFill>
                  <a:schemeClr val="bg1"/>
                </a:solidFill>
                <a:latin typeface="Palatino Linotype" panose="02040502050505030304" pitchFamily="18" charset="0"/>
              </a:rPr>
              <a:t>Whether it’s</a:t>
            </a:r>
            <a:r>
              <a:rPr lang="en-US" b="0" i="0" dirty="0">
                <a:solidFill>
                  <a:schemeClr val="bg1"/>
                </a:solidFill>
                <a:effectLst/>
                <a:latin typeface="Palatino Linotype" panose="02040502050505030304" pitchFamily="18" charset="0"/>
              </a:rPr>
              <a:t> Classic Cheesecakes </a:t>
            </a:r>
            <a:r>
              <a:rPr lang="en-US" dirty="0">
                <a:solidFill>
                  <a:schemeClr val="bg1"/>
                </a:solidFill>
                <a:latin typeface="Palatino Linotype" panose="02040502050505030304" pitchFamily="18" charset="0"/>
              </a:rPr>
              <a:t>or </a:t>
            </a:r>
            <a:r>
              <a:rPr lang="en-US" b="0" i="0" dirty="0">
                <a:solidFill>
                  <a:schemeClr val="bg1"/>
                </a:solidFill>
                <a:effectLst/>
                <a:latin typeface="Palatino Linotype" panose="02040502050505030304" pitchFamily="18" charset="0"/>
              </a:rPr>
              <a:t> Selections of Gelato, it always offers the best of classic.</a:t>
            </a:r>
          </a:p>
        </p:txBody>
      </p:sp>
    </p:spTree>
    <p:extLst>
      <p:ext uri="{BB962C8B-B14F-4D97-AF65-F5344CB8AC3E}">
        <p14:creationId xmlns:p14="http://schemas.microsoft.com/office/powerpoint/2010/main" val="28511761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tx1">
                <a:lumMod val="65000"/>
                <a:lumOff val="35000"/>
              </a:schemeClr>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sp>
        <p:nvSpPr>
          <p:cNvPr id="3" name="TextBox 2"/>
          <p:cNvSpPr txBox="1"/>
          <p:nvPr/>
        </p:nvSpPr>
        <p:spPr>
          <a:xfrm>
            <a:off x="2062843" y="188686"/>
            <a:ext cx="8066314" cy="1107996"/>
          </a:xfrm>
          <a:prstGeom prst="rect">
            <a:avLst/>
          </a:prstGeom>
          <a:noFill/>
        </p:spPr>
        <p:txBody>
          <a:bodyPr wrap="square" rtlCol="0">
            <a:spAutoFit/>
          </a:bodyPr>
          <a:lstStyle/>
          <a:p>
            <a:pPr algn="ctr"/>
            <a:r>
              <a:rPr lang="en-US" sz="6600" b="1" dirty="0">
                <a:solidFill>
                  <a:schemeClr val="bg1"/>
                </a:solidFill>
                <a:effectLst>
                  <a:reflection blurRad="6350" stA="55000" endA="300" endPos="45500" dir="5400000" sy="-100000" algn="bl" rotWithShape="0"/>
                </a:effectLst>
                <a:latin typeface="Palatino Linotype" panose="02040502050505030304" pitchFamily="18" charset="0"/>
              </a:rPr>
              <a:t>SPECIALITY</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0715" y="1727201"/>
            <a:ext cx="2999621" cy="2249716"/>
          </a:xfrm>
          <a:prstGeom prst="rect">
            <a:avLst/>
          </a:prstGeom>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t="5167" b="9327"/>
          <a:stretch/>
        </p:blipFill>
        <p:spPr>
          <a:xfrm>
            <a:off x="8534403" y="1727201"/>
            <a:ext cx="2952838" cy="2249716"/>
          </a:xfrm>
          <a:prstGeom prst="rect">
            <a:avLst/>
          </a:prstGeom>
        </p:spPr>
      </p:pic>
      <p:pic>
        <p:nvPicPr>
          <p:cNvPr id="2051" name="Picture 3" descr="Christmas Pine Tre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7958" y="1871890"/>
            <a:ext cx="2115423" cy="1974395"/>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4"/>
          <p:cNvSpPr>
            <a:spLocks noChangeArrowheads="1"/>
          </p:cNvSpPr>
          <p:nvPr/>
        </p:nvSpPr>
        <p:spPr bwMode="auto">
          <a:xfrm>
            <a:off x="5201612" y="3846285"/>
            <a:ext cx="1991769"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bg1"/>
                </a:solidFill>
                <a:effectLst/>
                <a:latin typeface="Palatino Linotype" panose="02040502050505030304" pitchFamily="18" charset="0"/>
                <a:cs typeface="Arial" panose="020B0604020202020204" pitchFamily="34" charset="0"/>
              </a:rPr>
              <a:t>FESTIVE DISHES</a:t>
            </a: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dirty="0">
                <a:solidFill>
                  <a:schemeClr val="bg1"/>
                </a:solidFill>
                <a:latin typeface="Palatino Linotype" panose="02040502050505030304" pitchFamily="18" charset="0"/>
                <a:cs typeface="Arial" panose="020B0604020202020204" pitchFamily="34" charset="0"/>
              </a:rPr>
              <a:t>It serves special dishes on special occasions.</a:t>
            </a:r>
            <a:endParaRPr kumimoji="0" lang="en-US" altLang="en-US" sz="2800" b="0" i="0" u="none" strike="noStrike" cap="none" normalizeH="0" baseline="0" dirty="0">
              <a:ln>
                <a:noFill/>
              </a:ln>
              <a:solidFill>
                <a:schemeClr val="bg1"/>
              </a:solidFill>
              <a:effectLst/>
              <a:latin typeface="Palatino Linotype" panose="02040502050505030304" pitchFamily="18" charset="0"/>
            </a:endParaRPr>
          </a:p>
        </p:txBody>
      </p:sp>
      <p:sp>
        <p:nvSpPr>
          <p:cNvPr id="10" name="Rectangle 4"/>
          <p:cNvSpPr>
            <a:spLocks noChangeArrowheads="1"/>
          </p:cNvSpPr>
          <p:nvPr/>
        </p:nvSpPr>
        <p:spPr bwMode="auto">
          <a:xfrm>
            <a:off x="866696" y="4093642"/>
            <a:ext cx="2747658"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bg1"/>
                </a:solidFill>
                <a:effectLst/>
                <a:latin typeface="Palatino Linotype" panose="02040502050505030304" pitchFamily="18" charset="0"/>
                <a:cs typeface="Arial" panose="020B0604020202020204" pitchFamily="34" charset="0"/>
              </a:rPr>
              <a:t>GLUTEN-FREE DISHES</a:t>
            </a: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dirty="0">
                <a:solidFill>
                  <a:schemeClr val="bg1"/>
                </a:solidFill>
                <a:latin typeface="Palatino Linotype" panose="02040502050505030304" pitchFamily="18" charset="0"/>
                <a:cs typeface="Arial" panose="020B0604020202020204" pitchFamily="34" charset="0"/>
              </a:rPr>
              <a:t>It has variety of selection of gluten-free breakfast.</a:t>
            </a:r>
            <a:endParaRPr kumimoji="0" lang="en-US" altLang="en-US" sz="2800" b="0" i="0" u="none" strike="noStrike" cap="none" normalizeH="0" baseline="0" dirty="0">
              <a:ln>
                <a:noFill/>
              </a:ln>
              <a:solidFill>
                <a:schemeClr val="bg1"/>
              </a:solidFill>
              <a:effectLst/>
              <a:latin typeface="Palatino Linotype" panose="02040502050505030304" pitchFamily="18" charset="0"/>
            </a:endParaRPr>
          </a:p>
        </p:txBody>
      </p:sp>
      <p:sp>
        <p:nvSpPr>
          <p:cNvPr id="11" name="Rectangle 4"/>
          <p:cNvSpPr>
            <a:spLocks noChangeArrowheads="1"/>
          </p:cNvSpPr>
          <p:nvPr/>
        </p:nvSpPr>
        <p:spPr bwMode="auto">
          <a:xfrm>
            <a:off x="8774670" y="3976917"/>
            <a:ext cx="2472304"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bg1"/>
                </a:solidFill>
                <a:effectLst/>
                <a:latin typeface="Palatino Linotype" panose="02040502050505030304" pitchFamily="18" charset="0"/>
                <a:cs typeface="Arial" panose="020B0604020202020204" pitchFamily="34" charset="0"/>
              </a:rPr>
              <a:t>VEGAN OPTIONS</a:t>
            </a:r>
          </a:p>
          <a:p>
            <a:pPr marL="0" marR="0" lvl="0" indent="0" algn="ctr" defTabSz="914400" rtl="0" eaLnBrk="0" fontAlgn="base" latinLnBrk="0" hangingPunct="0">
              <a:lnSpc>
                <a:spcPct val="100000"/>
              </a:lnSpc>
              <a:spcBef>
                <a:spcPct val="0"/>
              </a:spcBef>
              <a:spcAft>
                <a:spcPct val="0"/>
              </a:spcAft>
              <a:buClrTx/>
              <a:buSzTx/>
              <a:buFontTx/>
              <a:buNone/>
              <a:tabLst/>
            </a:pPr>
            <a:r>
              <a:rPr lang="en-US" altLang="en-US" dirty="0">
                <a:solidFill>
                  <a:schemeClr val="bg1"/>
                </a:solidFill>
                <a:latin typeface="Palatino Linotype" panose="02040502050505030304" pitchFamily="18" charset="0"/>
                <a:cs typeface="Arial" panose="020B0604020202020204" pitchFamily="34" charset="0"/>
              </a:rPr>
              <a:t>Being healthy is the ultimate goal. It has the option of vegan foods for those who want to keep healthy.</a:t>
            </a:r>
            <a:endParaRPr kumimoji="0" lang="en-US" altLang="en-US" sz="2800" b="0" i="0" u="none" strike="noStrike" cap="none" normalizeH="0" baseline="0" dirty="0">
              <a:ln>
                <a:noFill/>
              </a:ln>
              <a:solidFill>
                <a:schemeClr val="bg1"/>
              </a:solidFill>
              <a:effectLst/>
              <a:latin typeface="Palatino Linotype" panose="02040502050505030304" pitchFamily="18" charset="0"/>
            </a:endParaRPr>
          </a:p>
        </p:txBody>
      </p:sp>
    </p:spTree>
    <p:extLst>
      <p:ext uri="{BB962C8B-B14F-4D97-AF65-F5344CB8AC3E}">
        <p14:creationId xmlns:p14="http://schemas.microsoft.com/office/powerpoint/2010/main" val="668457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tx1">
                <a:lumMod val="65000"/>
                <a:lumOff val="35000"/>
              </a:schemeClr>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sp>
        <p:nvSpPr>
          <p:cNvPr id="2" name="TextBox 1"/>
          <p:cNvSpPr txBox="1"/>
          <p:nvPr/>
        </p:nvSpPr>
        <p:spPr>
          <a:xfrm>
            <a:off x="2062843" y="188686"/>
            <a:ext cx="8066314" cy="1107996"/>
          </a:xfrm>
          <a:prstGeom prst="rect">
            <a:avLst/>
          </a:prstGeom>
          <a:noFill/>
        </p:spPr>
        <p:txBody>
          <a:bodyPr wrap="square" rtlCol="0">
            <a:spAutoFit/>
          </a:bodyPr>
          <a:lstStyle/>
          <a:p>
            <a:pPr algn="ctr"/>
            <a:r>
              <a:rPr lang="en-US" sz="6600" b="1" dirty="0">
                <a:solidFill>
                  <a:schemeClr val="bg1"/>
                </a:solidFill>
                <a:effectLst>
                  <a:reflection blurRad="6350" stA="55000" endA="300" endPos="45500" dir="5400000" sy="-100000" algn="bl" rotWithShape="0"/>
                </a:effectLst>
                <a:latin typeface="Palatino Linotype" panose="02040502050505030304" pitchFamily="18" charset="0"/>
              </a:rPr>
              <a:t>LOCATION</a:t>
            </a:r>
          </a:p>
        </p:txBody>
      </p:sp>
      <p:grpSp>
        <p:nvGrpSpPr>
          <p:cNvPr id="24" name="Group 23"/>
          <p:cNvGrpSpPr/>
          <p:nvPr/>
        </p:nvGrpSpPr>
        <p:grpSpPr>
          <a:xfrm>
            <a:off x="1059544" y="1659541"/>
            <a:ext cx="4034971" cy="1649154"/>
            <a:chOff x="1059544" y="1674055"/>
            <a:chExt cx="4034971" cy="1649154"/>
          </a:xfrm>
        </p:grpSpPr>
        <p:grpSp>
          <p:nvGrpSpPr>
            <p:cNvPr id="15" name="Group 14"/>
            <p:cNvGrpSpPr/>
            <p:nvPr/>
          </p:nvGrpSpPr>
          <p:grpSpPr>
            <a:xfrm>
              <a:off x="1059544" y="1674055"/>
              <a:ext cx="2220686" cy="1649154"/>
              <a:chOff x="667658" y="1296682"/>
              <a:chExt cx="2220686" cy="1649154"/>
            </a:xfrm>
          </p:grpSpPr>
          <p:pic>
            <p:nvPicPr>
              <p:cNvPr id="3" name="Picture 2"/>
              <p:cNvPicPr>
                <a:picLocks noChangeAspect="1"/>
              </p:cNvPicPr>
              <p:nvPr/>
            </p:nvPicPr>
            <p:blipFill rotWithShape="1">
              <a:blip r:embed="rId2"/>
              <a:srcRect t="13739" r="39405" b="6222"/>
              <a:stretch/>
            </p:blipFill>
            <p:spPr>
              <a:xfrm>
                <a:off x="667658" y="1296682"/>
                <a:ext cx="2220686" cy="1649154"/>
              </a:xfrm>
              <a:prstGeom prst="rect">
                <a:avLst/>
              </a:prstGeom>
            </p:spPr>
          </p:pic>
          <p:cxnSp>
            <p:nvCxnSpPr>
              <p:cNvPr id="8" name="Straight Connector 7"/>
              <p:cNvCxnSpPr/>
              <p:nvPr/>
            </p:nvCxnSpPr>
            <p:spPr>
              <a:xfrm>
                <a:off x="2888344" y="1296682"/>
                <a:ext cx="0" cy="1649154"/>
              </a:xfrm>
              <a:prstGeom prst="line">
                <a:avLst/>
              </a:prstGeom>
              <a:ln w="28575"/>
            </p:spPr>
            <p:style>
              <a:lnRef idx="1">
                <a:schemeClr val="dk1"/>
              </a:lnRef>
              <a:fillRef idx="0">
                <a:schemeClr val="dk1"/>
              </a:fillRef>
              <a:effectRef idx="0">
                <a:schemeClr val="dk1"/>
              </a:effectRef>
              <a:fontRef idx="minor">
                <a:schemeClr val="tx1"/>
              </a:fontRef>
            </p:style>
          </p:cxnSp>
        </p:grpSp>
        <p:sp>
          <p:nvSpPr>
            <p:cNvPr id="18" name="Rectangle 17"/>
            <p:cNvSpPr/>
            <p:nvPr/>
          </p:nvSpPr>
          <p:spPr>
            <a:xfrm>
              <a:off x="3309258" y="1674055"/>
              <a:ext cx="1785257" cy="16491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Palatino Linotype" panose="02040502050505030304" pitchFamily="18" charset="0"/>
                </a:rPr>
                <a:t>Castello is about 1.4 miles away from Radstock Waterside which takes 10 mins walking or 3/4 mins of cycle ride to reach there.</a:t>
              </a:r>
            </a:p>
          </p:txBody>
        </p:sp>
      </p:grpSp>
      <p:grpSp>
        <p:nvGrpSpPr>
          <p:cNvPr id="23" name="Group 22"/>
          <p:cNvGrpSpPr/>
          <p:nvPr/>
        </p:nvGrpSpPr>
        <p:grpSpPr>
          <a:xfrm>
            <a:off x="1059544" y="3603890"/>
            <a:ext cx="4034970" cy="1649154"/>
            <a:chOff x="1059544" y="4257031"/>
            <a:chExt cx="4034970" cy="1649154"/>
          </a:xfrm>
        </p:grpSpPr>
        <p:grpSp>
          <p:nvGrpSpPr>
            <p:cNvPr id="14" name="Group 13"/>
            <p:cNvGrpSpPr/>
            <p:nvPr/>
          </p:nvGrpSpPr>
          <p:grpSpPr>
            <a:xfrm>
              <a:off x="1059544" y="4257031"/>
              <a:ext cx="2220686" cy="1649154"/>
              <a:chOff x="667658" y="3792575"/>
              <a:chExt cx="2220686" cy="1649154"/>
            </a:xfrm>
          </p:grpSpPr>
          <p:pic>
            <p:nvPicPr>
              <p:cNvPr id="4" name="Picture 3"/>
              <p:cNvPicPr>
                <a:picLocks noChangeAspect="1"/>
              </p:cNvPicPr>
              <p:nvPr/>
            </p:nvPicPr>
            <p:blipFill rotWithShape="1">
              <a:blip r:embed="rId3"/>
              <a:srcRect t="13528" r="15714" b="6221"/>
              <a:stretch/>
            </p:blipFill>
            <p:spPr>
              <a:xfrm>
                <a:off x="667658" y="3792575"/>
                <a:ext cx="2220686" cy="1649154"/>
              </a:xfrm>
              <a:prstGeom prst="rect">
                <a:avLst/>
              </a:prstGeom>
            </p:spPr>
          </p:pic>
          <p:cxnSp>
            <p:nvCxnSpPr>
              <p:cNvPr id="11" name="Straight Connector 10"/>
              <p:cNvCxnSpPr/>
              <p:nvPr/>
            </p:nvCxnSpPr>
            <p:spPr>
              <a:xfrm>
                <a:off x="2888344" y="3792575"/>
                <a:ext cx="0" cy="1649154"/>
              </a:xfrm>
              <a:prstGeom prst="line">
                <a:avLst/>
              </a:prstGeom>
              <a:ln w="28575"/>
            </p:spPr>
            <p:style>
              <a:lnRef idx="1">
                <a:schemeClr val="dk1"/>
              </a:lnRef>
              <a:fillRef idx="0">
                <a:schemeClr val="dk1"/>
              </a:fillRef>
              <a:effectRef idx="0">
                <a:schemeClr val="dk1"/>
              </a:effectRef>
              <a:fontRef idx="minor">
                <a:schemeClr val="tx1"/>
              </a:fontRef>
            </p:style>
          </p:cxnSp>
        </p:grpSp>
        <p:sp>
          <p:nvSpPr>
            <p:cNvPr id="19" name="Rectangle 18"/>
            <p:cNvSpPr/>
            <p:nvPr/>
          </p:nvSpPr>
          <p:spPr>
            <a:xfrm>
              <a:off x="3309257" y="4257031"/>
              <a:ext cx="1785257" cy="16491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Palatino Linotype" panose="02040502050505030304" pitchFamily="18" charset="0"/>
                </a:rPr>
                <a:t>Castello is 453 feet away from Victoria Hall bus stand which takes 2 mins of walking to reach there.</a:t>
              </a:r>
            </a:p>
          </p:txBody>
        </p:sp>
      </p:grpSp>
      <p:grpSp>
        <p:nvGrpSpPr>
          <p:cNvPr id="25" name="Group 24"/>
          <p:cNvGrpSpPr/>
          <p:nvPr/>
        </p:nvGrpSpPr>
        <p:grpSpPr>
          <a:xfrm>
            <a:off x="6749039" y="1659541"/>
            <a:ext cx="4172753" cy="1649154"/>
            <a:chOff x="6749039" y="1674055"/>
            <a:chExt cx="4172753" cy="1649154"/>
          </a:xfrm>
        </p:grpSpPr>
        <p:grpSp>
          <p:nvGrpSpPr>
            <p:cNvPr id="16" name="Group 15"/>
            <p:cNvGrpSpPr/>
            <p:nvPr/>
          </p:nvGrpSpPr>
          <p:grpSpPr>
            <a:xfrm>
              <a:off x="6749039" y="1674055"/>
              <a:ext cx="2365724" cy="1649154"/>
              <a:chOff x="6749039" y="1296682"/>
              <a:chExt cx="2365724" cy="1649154"/>
            </a:xfrm>
          </p:grpSpPr>
          <p:pic>
            <p:nvPicPr>
              <p:cNvPr id="5" name="Picture 4"/>
              <p:cNvPicPr>
                <a:picLocks noChangeAspect="1"/>
              </p:cNvPicPr>
              <p:nvPr/>
            </p:nvPicPr>
            <p:blipFill rotWithShape="1">
              <a:blip r:embed="rId4"/>
              <a:srcRect t="13421" r="15417" b="6327"/>
              <a:stretch/>
            </p:blipFill>
            <p:spPr>
              <a:xfrm>
                <a:off x="6749039" y="1296682"/>
                <a:ext cx="2365724" cy="1649154"/>
              </a:xfrm>
              <a:prstGeom prst="rect">
                <a:avLst/>
              </a:prstGeom>
            </p:spPr>
          </p:pic>
          <p:cxnSp>
            <p:nvCxnSpPr>
              <p:cNvPr id="12" name="Straight Connector 11"/>
              <p:cNvCxnSpPr/>
              <p:nvPr/>
            </p:nvCxnSpPr>
            <p:spPr>
              <a:xfrm>
                <a:off x="9107507" y="1296682"/>
                <a:ext cx="0" cy="1649154"/>
              </a:xfrm>
              <a:prstGeom prst="line">
                <a:avLst/>
              </a:prstGeom>
              <a:ln w="28575"/>
            </p:spPr>
            <p:style>
              <a:lnRef idx="1">
                <a:schemeClr val="dk1"/>
              </a:lnRef>
              <a:fillRef idx="0">
                <a:schemeClr val="dk1"/>
              </a:fillRef>
              <a:effectRef idx="0">
                <a:schemeClr val="dk1"/>
              </a:effectRef>
              <a:fontRef idx="minor">
                <a:schemeClr val="tx1"/>
              </a:fontRef>
            </p:style>
          </p:cxnSp>
        </p:grpSp>
        <p:sp>
          <p:nvSpPr>
            <p:cNvPr id="20" name="Rectangle 19"/>
            <p:cNvSpPr/>
            <p:nvPr/>
          </p:nvSpPr>
          <p:spPr>
            <a:xfrm>
              <a:off x="9136535" y="1674055"/>
              <a:ext cx="1785257" cy="16491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Palatino Linotype" panose="02040502050505030304" pitchFamily="18" charset="0"/>
                </a:rPr>
                <a:t>Castello is about 1.3 miles away from Radstock Mall which takes 10 mins of walking or 3/4 mins of cycle ride to reach there.</a:t>
              </a:r>
            </a:p>
          </p:txBody>
        </p:sp>
      </p:grpSp>
      <p:grpSp>
        <p:nvGrpSpPr>
          <p:cNvPr id="22" name="Group 21"/>
          <p:cNvGrpSpPr/>
          <p:nvPr/>
        </p:nvGrpSpPr>
        <p:grpSpPr>
          <a:xfrm>
            <a:off x="6749039" y="3603890"/>
            <a:ext cx="4187267" cy="1649154"/>
            <a:chOff x="6749039" y="4257031"/>
            <a:chExt cx="4187267" cy="1649154"/>
          </a:xfrm>
        </p:grpSpPr>
        <p:grpSp>
          <p:nvGrpSpPr>
            <p:cNvPr id="17" name="Group 16"/>
            <p:cNvGrpSpPr/>
            <p:nvPr/>
          </p:nvGrpSpPr>
          <p:grpSpPr>
            <a:xfrm>
              <a:off x="6749039" y="4257031"/>
              <a:ext cx="2365724" cy="1649154"/>
              <a:chOff x="6749039" y="3792575"/>
              <a:chExt cx="2365724" cy="1649154"/>
            </a:xfrm>
          </p:grpSpPr>
          <p:pic>
            <p:nvPicPr>
              <p:cNvPr id="6" name="Picture 5"/>
              <p:cNvPicPr>
                <a:picLocks noChangeAspect="1"/>
              </p:cNvPicPr>
              <p:nvPr/>
            </p:nvPicPr>
            <p:blipFill rotWithShape="1">
              <a:blip r:embed="rId5"/>
              <a:srcRect t="13950" r="15595" b="6221"/>
              <a:stretch/>
            </p:blipFill>
            <p:spPr>
              <a:xfrm>
                <a:off x="6749039" y="3792575"/>
                <a:ext cx="2365724" cy="1649154"/>
              </a:xfrm>
              <a:prstGeom prst="rect">
                <a:avLst/>
              </a:prstGeom>
            </p:spPr>
          </p:pic>
          <p:cxnSp>
            <p:nvCxnSpPr>
              <p:cNvPr id="13" name="Straight Connector 12"/>
              <p:cNvCxnSpPr/>
              <p:nvPr/>
            </p:nvCxnSpPr>
            <p:spPr>
              <a:xfrm>
                <a:off x="9114763" y="3792575"/>
                <a:ext cx="0" cy="1649154"/>
              </a:xfrm>
              <a:prstGeom prst="line">
                <a:avLst/>
              </a:prstGeom>
              <a:ln w="28575"/>
            </p:spPr>
            <p:style>
              <a:lnRef idx="1">
                <a:schemeClr val="dk1"/>
              </a:lnRef>
              <a:fillRef idx="0">
                <a:schemeClr val="dk1"/>
              </a:fillRef>
              <a:effectRef idx="0">
                <a:schemeClr val="dk1"/>
              </a:effectRef>
              <a:fontRef idx="minor">
                <a:schemeClr val="tx1"/>
              </a:fontRef>
            </p:style>
          </p:cxnSp>
        </p:grpSp>
        <p:sp>
          <p:nvSpPr>
            <p:cNvPr id="21" name="Rectangle 20"/>
            <p:cNvSpPr/>
            <p:nvPr/>
          </p:nvSpPr>
          <p:spPr>
            <a:xfrm>
              <a:off x="9151049" y="4257031"/>
              <a:ext cx="1785257" cy="16491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latin typeface="Palatino Linotype" panose="02040502050505030304" pitchFamily="18" charset="0"/>
                </a:rPr>
                <a:t>Castello is about 1.9 miles away from Somerset &amp; Dorset which takes 6 mins of bus ride to reach there.</a:t>
              </a:r>
            </a:p>
          </p:txBody>
        </p:sp>
      </p:grpSp>
      <p:sp>
        <p:nvSpPr>
          <p:cNvPr id="26" name="Rectangle 25"/>
          <p:cNvSpPr/>
          <p:nvPr/>
        </p:nvSpPr>
        <p:spPr>
          <a:xfrm>
            <a:off x="6514107" y="5790067"/>
            <a:ext cx="4693313" cy="923330"/>
          </a:xfrm>
          <a:prstGeom prst="rect">
            <a:avLst/>
          </a:prstGeom>
        </p:spPr>
        <p:txBody>
          <a:bodyPr wrap="square">
            <a:spAutoFit/>
          </a:bodyPr>
          <a:lstStyle/>
          <a:p>
            <a:pPr algn="ctr"/>
            <a:r>
              <a:rPr lang="en-US" sz="5400" b="0" i="0" dirty="0">
                <a:effectLst/>
                <a:latin typeface="Arial Rounded MT Bold" panose="020F0704030504030204" pitchFamily="34" charset="0"/>
              </a:rPr>
              <a:t>“</a:t>
            </a:r>
            <a:r>
              <a:rPr lang="en-US" sz="1400" dirty="0">
                <a:latin typeface="Palatino Linotype" panose="02040502050505030304" pitchFamily="18" charset="0"/>
              </a:rPr>
              <a:t>delighted by…. its location, the food and service.</a:t>
            </a:r>
            <a:r>
              <a:rPr lang="en-US" sz="5400" dirty="0">
                <a:solidFill>
                  <a:prstClr val="black"/>
                </a:solidFill>
                <a:latin typeface="Arial Rounded MT Bold" panose="020F0704030504030204" pitchFamily="34" charset="0"/>
              </a:rPr>
              <a:t>”</a:t>
            </a:r>
            <a:r>
              <a:rPr lang="en-US" sz="1400" dirty="0">
                <a:latin typeface="Palatino Linotype" panose="02040502050505030304" pitchFamily="18" charset="0"/>
              </a:rPr>
              <a:t> </a:t>
            </a:r>
          </a:p>
        </p:txBody>
      </p:sp>
      <p:sp>
        <p:nvSpPr>
          <p:cNvPr id="27" name="Rectangle 26"/>
          <p:cNvSpPr/>
          <p:nvPr/>
        </p:nvSpPr>
        <p:spPr>
          <a:xfrm>
            <a:off x="699106" y="5790067"/>
            <a:ext cx="5162247" cy="923330"/>
          </a:xfrm>
          <a:prstGeom prst="rect">
            <a:avLst/>
          </a:prstGeom>
        </p:spPr>
        <p:txBody>
          <a:bodyPr wrap="none">
            <a:spAutoFit/>
          </a:bodyPr>
          <a:lstStyle/>
          <a:p>
            <a:r>
              <a:rPr lang="en-US" sz="5400" b="0" i="0" dirty="0">
                <a:effectLst/>
                <a:latin typeface="Arial Rounded MT Bold" panose="020F0704030504030204" pitchFamily="34" charset="0"/>
              </a:rPr>
              <a:t>“</a:t>
            </a:r>
            <a:r>
              <a:rPr lang="en-US" sz="1400" b="0" i="0" dirty="0">
                <a:effectLst/>
                <a:latin typeface="Palatino Linotype" panose="02040502050505030304" pitchFamily="18" charset="0"/>
              </a:rPr>
              <a:t>…the staff were great, and the location was convenient.</a:t>
            </a:r>
            <a:r>
              <a:rPr lang="en-US" sz="5400" b="0" i="0" dirty="0">
                <a:effectLst/>
                <a:latin typeface="Arial Rounded MT Bold" panose="020F0704030504030204" pitchFamily="34" charset="0"/>
              </a:rPr>
              <a:t>”</a:t>
            </a:r>
          </a:p>
        </p:txBody>
      </p:sp>
      <p:sp>
        <p:nvSpPr>
          <p:cNvPr id="28" name="TextBox 27"/>
          <p:cNvSpPr txBox="1"/>
          <p:nvPr/>
        </p:nvSpPr>
        <p:spPr>
          <a:xfrm>
            <a:off x="4728028" y="5399316"/>
            <a:ext cx="2735944" cy="461665"/>
          </a:xfrm>
          <a:prstGeom prst="rect">
            <a:avLst/>
          </a:prstGeom>
          <a:noFill/>
          <a:ln>
            <a:solidFill>
              <a:schemeClr val="tx1"/>
            </a:solidFill>
          </a:ln>
        </p:spPr>
        <p:txBody>
          <a:bodyPr wrap="square" rtlCol="0">
            <a:spAutoFit/>
          </a:bodyPr>
          <a:lstStyle/>
          <a:p>
            <a:pPr algn="ctr"/>
            <a:r>
              <a:rPr lang="en-US" sz="2400" dirty="0">
                <a:solidFill>
                  <a:schemeClr val="bg1"/>
                </a:solidFill>
                <a:latin typeface="Palatino Linotype" panose="02040502050505030304" pitchFamily="18" charset="0"/>
              </a:rPr>
              <a:t>Customer Reviews</a:t>
            </a:r>
          </a:p>
        </p:txBody>
      </p:sp>
    </p:spTree>
    <p:extLst>
      <p:ext uri="{BB962C8B-B14F-4D97-AF65-F5344CB8AC3E}">
        <p14:creationId xmlns:p14="http://schemas.microsoft.com/office/powerpoint/2010/main" val="3823685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tx1">
                <a:lumMod val="65000"/>
                <a:lumOff val="35000"/>
              </a:schemeClr>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sp>
        <p:nvSpPr>
          <p:cNvPr id="2" name="TextBox 1"/>
          <p:cNvSpPr txBox="1"/>
          <p:nvPr/>
        </p:nvSpPr>
        <p:spPr>
          <a:xfrm>
            <a:off x="2598965" y="188686"/>
            <a:ext cx="6994071" cy="1446550"/>
          </a:xfrm>
          <a:prstGeom prst="rect">
            <a:avLst/>
          </a:prstGeom>
          <a:noFill/>
        </p:spPr>
        <p:txBody>
          <a:bodyPr wrap="square" rtlCol="0">
            <a:spAutoFit/>
          </a:bodyPr>
          <a:lstStyle/>
          <a:p>
            <a:pPr algn="ctr"/>
            <a:r>
              <a:rPr lang="en-US" sz="4400" b="1" dirty="0">
                <a:solidFill>
                  <a:schemeClr val="bg1"/>
                </a:solidFill>
                <a:effectLst>
                  <a:reflection blurRad="6350" stA="55000" endA="300" endPos="45500" dir="5400000" sy="-100000" algn="bl" rotWithShape="0"/>
                </a:effectLst>
                <a:latin typeface="Palatino Linotype" panose="02040502050505030304" pitchFamily="18" charset="0"/>
              </a:rPr>
              <a:t>PROMOTIONAL ACTIVITY</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7462" y="1634240"/>
            <a:ext cx="1430165" cy="1430165"/>
          </a:xfrm>
          <a:prstGeom prst="rect">
            <a:avLst/>
          </a:prstGeom>
        </p:spPr>
      </p:pic>
      <p:sp>
        <p:nvSpPr>
          <p:cNvPr id="5" name="Rectangle 4"/>
          <p:cNvSpPr/>
          <p:nvPr/>
        </p:nvSpPr>
        <p:spPr>
          <a:xfrm>
            <a:off x="2137628" y="1687387"/>
            <a:ext cx="9212544" cy="1077218"/>
          </a:xfrm>
          <a:prstGeom prst="rect">
            <a:avLst/>
          </a:prstGeom>
        </p:spPr>
        <p:txBody>
          <a:bodyPr wrap="square">
            <a:spAutoFit/>
          </a:bodyPr>
          <a:lstStyle/>
          <a:p>
            <a:pPr algn="just"/>
            <a:r>
              <a:rPr lang="en-US" sz="1600" b="0" i="0" dirty="0">
                <a:solidFill>
                  <a:schemeClr val="bg1"/>
                </a:solidFill>
                <a:effectLst/>
                <a:latin typeface="Palatino Linotype" panose="02040502050505030304" pitchFamily="18" charset="0"/>
              </a:rPr>
              <a:t>Promotion </a:t>
            </a:r>
            <a:r>
              <a:rPr lang="en-US" sz="1600" dirty="0">
                <a:solidFill>
                  <a:schemeClr val="bg1"/>
                </a:solidFill>
                <a:latin typeface="Palatino Linotype" panose="02040502050505030304" pitchFamily="18" charset="0"/>
              </a:rPr>
              <a:t>basically refers to the marketing feature that sets up the communication between the seller and the customer. With the help of the promotion, an owner presents the product to the customer and tries to convince the customer about the product. This marketing feature helps to spread the service to particular individuals </a:t>
            </a:r>
            <a:r>
              <a:rPr lang="en-US" sz="1600" b="0" i="0" dirty="0">
                <a:solidFill>
                  <a:schemeClr val="bg1"/>
                </a:solidFill>
                <a:effectLst/>
                <a:latin typeface="Palatino Linotype" panose="02040502050505030304" pitchFamily="18" charset="0"/>
              </a:rPr>
              <a:t>(Daugherty, 2012).</a:t>
            </a:r>
            <a:endParaRPr lang="en-US" sz="1600" dirty="0">
              <a:solidFill>
                <a:schemeClr val="bg1"/>
              </a:solidFill>
              <a:latin typeface="Palatino Linotype" panose="02040502050505030304" pitchFamily="18" charset="0"/>
            </a:endParaRPr>
          </a:p>
        </p:txBody>
      </p:sp>
      <p:sp>
        <p:nvSpPr>
          <p:cNvPr id="6" name="Rectangle 5"/>
          <p:cNvSpPr/>
          <p:nvPr/>
        </p:nvSpPr>
        <p:spPr>
          <a:xfrm>
            <a:off x="707462" y="3116556"/>
            <a:ext cx="2627086" cy="3539430"/>
          </a:xfrm>
          <a:prstGeom prst="rect">
            <a:avLst/>
          </a:prstGeom>
        </p:spPr>
        <p:txBody>
          <a:bodyPr wrap="square">
            <a:spAutoFit/>
          </a:bodyPr>
          <a:lstStyle/>
          <a:p>
            <a:pPr algn="just"/>
            <a:r>
              <a:rPr lang="en-US" sz="1600" dirty="0">
                <a:solidFill>
                  <a:schemeClr val="bg1"/>
                </a:solidFill>
                <a:latin typeface="Palatino Linotype" panose="02040502050505030304" pitchFamily="18" charset="0"/>
              </a:rPr>
              <a:t>Castello follows a marketing mix approach regarding the promotion of the restaurant. It is a combination of several marketing approaches that are used to influence and convince the customers. It mainly depends on the condition of a company and the current situation to strategize what approaches should be initiated (BYJUS, 2022).</a:t>
            </a:r>
            <a:endParaRPr lang="en-US" sz="1600" b="0" i="0" dirty="0">
              <a:solidFill>
                <a:schemeClr val="bg1"/>
              </a:solidFill>
              <a:effectLst/>
              <a:latin typeface="Palatino Linotype" panose="02040502050505030304" pitchFamily="18" charset="0"/>
            </a:endParaRPr>
          </a:p>
        </p:txBody>
      </p:sp>
      <p:cxnSp>
        <p:nvCxnSpPr>
          <p:cNvPr id="8" name="Straight Connector 7"/>
          <p:cNvCxnSpPr/>
          <p:nvPr/>
        </p:nvCxnSpPr>
        <p:spPr>
          <a:xfrm>
            <a:off x="3599541" y="3657213"/>
            <a:ext cx="14514" cy="2275382"/>
          </a:xfrm>
          <a:prstGeom prst="line">
            <a:avLst/>
          </a:prstGeom>
        </p:spPr>
        <p:style>
          <a:lnRef idx="1">
            <a:schemeClr val="dk1"/>
          </a:lnRef>
          <a:fillRef idx="0">
            <a:schemeClr val="dk1"/>
          </a:fillRef>
          <a:effectRef idx="0">
            <a:schemeClr val="dk1"/>
          </a:effectRef>
          <a:fontRef idx="minor">
            <a:schemeClr val="tx1"/>
          </a:fontRef>
        </p:style>
      </p:cxnSp>
      <p:pic>
        <p:nvPicPr>
          <p:cNvPr id="10" name="Picture 9"/>
          <p:cNvPicPr>
            <a:picLocks noChangeAspect="1"/>
          </p:cNvPicPr>
          <p:nvPr/>
        </p:nvPicPr>
        <p:blipFill rotWithShape="1">
          <a:blip r:embed="rId3"/>
          <a:srcRect t="13739" r="1309" b="6645"/>
          <a:stretch/>
        </p:blipFill>
        <p:spPr>
          <a:xfrm>
            <a:off x="4132741" y="3401533"/>
            <a:ext cx="3072087" cy="1393371"/>
          </a:xfrm>
          <a:prstGeom prst="rect">
            <a:avLst/>
          </a:prstGeom>
        </p:spPr>
      </p:pic>
      <p:pic>
        <p:nvPicPr>
          <p:cNvPr id="12" name="Picture 11"/>
          <p:cNvPicPr>
            <a:picLocks noChangeAspect="1"/>
          </p:cNvPicPr>
          <p:nvPr/>
        </p:nvPicPr>
        <p:blipFill rotWithShape="1">
          <a:blip r:embed="rId4"/>
          <a:srcRect t="20938" r="1309" b="6222"/>
          <a:stretch/>
        </p:blipFill>
        <p:spPr>
          <a:xfrm>
            <a:off x="4132741" y="5083175"/>
            <a:ext cx="3072087" cy="1274786"/>
          </a:xfrm>
          <a:prstGeom prst="rect">
            <a:avLst/>
          </a:prstGeom>
        </p:spPr>
      </p:pic>
      <p:pic>
        <p:nvPicPr>
          <p:cNvPr id="13" name="Picture 12"/>
          <p:cNvPicPr>
            <a:picLocks noChangeAspect="1"/>
          </p:cNvPicPr>
          <p:nvPr/>
        </p:nvPicPr>
        <p:blipFill rotWithShape="1">
          <a:blip r:embed="rId5"/>
          <a:srcRect t="13315" r="1190" b="6434"/>
          <a:stretch/>
        </p:blipFill>
        <p:spPr>
          <a:xfrm>
            <a:off x="7447742" y="3392107"/>
            <a:ext cx="3072087" cy="1402797"/>
          </a:xfrm>
          <a:prstGeom prst="rect">
            <a:avLst/>
          </a:prstGeom>
        </p:spPr>
      </p:pic>
      <p:pic>
        <p:nvPicPr>
          <p:cNvPr id="14" name="Picture 13"/>
          <p:cNvPicPr>
            <a:picLocks noChangeAspect="1"/>
          </p:cNvPicPr>
          <p:nvPr/>
        </p:nvPicPr>
        <p:blipFill rotWithShape="1">
          <a:blip r:embed="rId6"/>
          <a:srcRect t="13315" r="1309" b="6434"/>
          <a:stretch/>
        </p:blipFill>
        <p:spPr>
          <a:xfrm>
            <a:off x="7447741" y="5083175"/>
            <a:ext cx="3072087" cy="1274786"/>
          </a:xfrm>
          <a:prstGeom prst="rect">
            <a:avLst/>
          </a:prstGeom>
        </p:spPr>
      </p:pic>
    </p:spTree>
    <p:extLst>
      <p:ext uri="{BB962C8B-B14F-4D97-AF65-F5344CB8AC3E}">
        <p14:creationId xmlns:p14="http://schemas.microsoft.com/office/powerpoint/2010/main" val="7961673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tx1">
                <a:lumMod val="65000"/>
                <a:lumOff val="35000"/>
              </a:schemeClr>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sp>
        <p:nvSpPr>
          <p:cNvPr id="2" name="TextBox 1"/>
          <p:cNvSpPr txBox="1"/>
          <p:nvPr/>
        </p:nvSpPr>
        <p:spPr>
          <a:xfrm>
            <a:off x="3121026" y="261257"/>
            <a:ext cx="5949949" cy="769441"/>
          </a:xfrm>
          <a:prstGeom prst="rect">
            <a:avLst/>
          </a:prstGeom>
          <a:noFill/>
        </p:spPr>
        <p:txBody>
          <a:bodyPr wrap="square" rtlCol="0">
            <a:spAutoFit/>
          </a:bodyPr>
          <a:lstStyle/>
          <a:p>
            <a:pPr algn="ctr"/>
            <a:r>
              <a:rPr lang="en-US" sz="4400" b="1" dirty="0">
                <a:solidFill>
                  <a:schemeClr val="bg1"/>
                </a:solidFill>
                <a:effectLst>
                  <a:reflection blurRad="6350" stA="55000" endA="300" endPos="45500" dir="5400000" sy="-100000" algn="bl" rotWithShape="0"/>
                </a:effectLst>
                <a:latin typeface="Palatino Linotype" panose="02040502050505030304" pitchFamily="18" charset="0"/>
              </a:rPr>
              <a:t>PRICING STRATEGY</a:t>
            </a:r>
          </a:p>
        </p:txBody>
      </p:sp>
      <p:sp>
        <p:nvSpPr>
          <p:cNvPr id="3" name="Rectangle 2"/>
          <p:cNvSpPr/>
          <p:nvPr/>
        </p:nvSpPr>
        <p:spPr>
          <a:xfrm>
            <a:off x="653143" y="1235832"/>
            <a:ext cx="10885714" cy="830997"/>
          </a:xfrm>
          <a:prstGeom prst="rect">
            <a:avLst/>
          </a:prstGeom>
        </p:spPr>
        <p:txBody>
          <a:bodyPr wrap="square">
            <a:spAutoFit/>
          </a:bodyPr>
          <a:lstStyle/>
          <a:p>
            <a:pPr algn="ctr"/>
            <a:r>
              <a:rPr lang="en-US" sz="1600" dirty="0">
                <a:solidFill>
                  <a:schemeClr val="bg1"/>
                </a:solidFill>
                <a:latin typeface="Palatino Linotype" panose="02040502050505030304" pitchFamily="18" charset="0"/>
              </a:rPr>
              <a:t>A multiple set of calculations, market condition assessment result and measurement of worth is named Price. It is decided on a few aspects such as current market condition, making costs and other costings, people’s affordability, profit margin, Etc.  (Decker, 2022).</a:t>
            </a:r>
          </a:p>
        </p:txBody>
      </p:sp>
      <p:sp>
        <p:nvSpPr>
          <p:cNvPr id="4" name="Rectangle 3"/>
          <p:cNvSpPr/>
          <p:nvPr/>
        </p:nvSpPr>
        <p:spPr>
          <a:xfrm>
            <a:off x="653142" y="2271963"/>
            <a:ext cx="3686845" cy="3785652"/>
          </a:xfrm>
          <a:prstGeom prst="rect">
            <a:avLst/>
          </a:prstGeom>
        </p:spPr>
        <p:txBody>
          <a:bodyPr wrap="square">
            <a:spAutoFit/>
          </a:bodyPr>
          <a:lstStyle/>
          <a:p>
            <a:pPr algn="just"/>
            <a:r>
              <a:rPr lang="en-US" sz="1600" dirty="0">
                <a:solidFill>
                  <a:schemeClr val="bg1"/>
                </a:solidFill>
                <a:latin typeface="Palatino Linotype" panose="02040502050505030304" pitchFamily="18" charset="0"/>
              </a:rPr>
              <a:t>Castello restaurant company follows a dynamic pricing strategy while setting up its business policies. This pricing is also known as demand or surge pricing, as the pricing is flexible according to the market condition. It can fluctuate in market conditions, customer demand, and competitors' actions. It helps the product to stay on track and never loses away. It also alerts the companies when they set up the marketing algorithm and initiate an offer when the market needs one. It plays a significant role in maximizing companies' profit in real-time.</a:t>
            </a:r>
          </a:p>
        </p:txBody>
      </p:sp>
      <p:graphicFrame>
        <p:nvGraphicFramePr>
          <p:cNvPr id="11" name="Chart 10"/>
          <p:cNvGraphicFramePr/>
          <p:nvPr>
            <p:extLst>
              <p:ext uri="{D42A27DB-BD31-4B8C-83A1-F6EECF244321}">
                <p14:modId xmlns:p14="http://schemas.microsoft.com/office/powerpoint/2010/main" val="1322515043"/>
              </p:ext>
            </p:extLst>
          </p:nvPr>
        </p:nvGraphicFramePr>
        <p:xfrm>
          <a:off x="5326742" y="2271963"/>
          <a:ext cx="5471887" cy="403187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0591050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tx1">
                <a:lumMod val="65000"/>
                <a:lumOff val="35000"/>
              </a:schemeClr>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sp>
        <p:nvSpPr>
          <p:cNvPr id="2" name="TextBox 1"/>
          <p:cNvSpPr txBox="1"/>
          <p:nvPr/>
        </p:nvSpPr>
        <p:spPr>
          <a:xfrm>
            <a:off x="3149828" y="261257"/>
            <a:ext cx="5892345" cy="1446550"/>
          </a:xfrm>
          <a:prstGeom prst="rect">
            <a:avLst/>
          </a:prstGeom>
          <a:noFill/>
        </p:spPr>
        <p:txBody>
          <a:bodyPr wrap="square" rtlCol="0">
            <a:spAutoFit/>
          </a:bodyPr>
          <a:lstStyle/>
          <a:p>
            <a:pPr algn="ctr"/>
            <a:r>
              <a:rPr lang="en-US" sz="4400" b="1" dirty="0">
                <a:solidFill>
                  <a:schemeClr val="bg1"/>
                </a:solidFill>
                <a:effectLst>
                  <a:reflection blurRad="6350" stA="55000" endA="300" endPos="45500" dir="5400000" sy="-100000" algn="bl" rotWithShape="0"/>
                </a:effectLst>
                <a:latin typeface="Palatino Linotype" panose="02040502050505030304" pitchFamily="18" charset="0"/>
              </a:rPr>
              <a:t>CREATING CUSTOMER VALUE</a:t>
            </a:r>
          </a:p>
        </p:txBody>
      </p:sp>
      <p:sp>
        <p:nvSpPr>
          <p:cNvPr id="3" name="Rectangle 2"/>
          <p:cNvSpPr/>
          <p:nvPr/>
        </p:nvSpPr>
        <p:spPr>
          <a:xfrm>
            <a:off x="4165601" y="2023899"/>
            <a:ext cx="3048000" cy="369332"/>
          </a:xfrm>
          <a:prstGeom prst="rect">
            <a:avLst/>
          </a:prstGeom>
        </p:spPr>
        <p:txBody>
          <a:bodyPr wrap="square">
            <a:spAutoFit/>
          </a:bodyPr>
          <a:lstStyle/>
          <a:p>
            <a:pPr algn="ctr"/>
            <a:r>
              <a:rPr lang="en-US" b="0" i="0" u="sng" dirty="0">
                <a:solidFill>
                  <a:schemeClr val="bg1"/>
                </a:solidFill>
                <a:effectLst/>
                <a:latin typeface="Palatino Linotype" panose="02040502050505030304" pitchFamily="18" charset="0"/>
              </a:rPr>
              <a:t>Measuring Customer Value</a:t>
            </a:r>
            <a:endParaRPr lang="en-US" u="sng" dirty="0">
              <a:solidFill>
                <a:schemeClr val="bg1"/>
              </a:solidFill>
              <a:latin typeface="Palatino Linotype" panose="02040502050505030304" pitchFamily="18" charset="0"/>
            </a:endParaRPr>
          </a:p>
        </p:txBody>
      </p:sp>
      <p:sp>
        <p:nvSpPr>
          <p:cNvPr id="6" name="Rectangle 5"/>
          <p:cNvSpPr/>
          <p:nvPr/>
        </p:nvSpPr>
        <p:spPr>
          <a:xfrm>
            <a:off x="8011887" y="2023899"/>
            <a:ext cx="2939028" cy="369332"/>
          </a:xfrm>
          <a:prstGeom prst="rect">
            <a:avLst/>
          </a:prstGeom>
        </p:spPr>
        <p:txBody>
          <a:bodyPr wrap="square">
            <a:spAutoFit/>
          </a:bodyPr>
          <a:lstStyle/>
          <a:p>
            <a:r>
              <a:rPr lang="en-US" b="0" i="0" u="sng" dirty="0">
                <a:solidFill>
                  <a:schemeClr val="bg1"/>
                </a:solidFill>
                <a:effectLst/>
                <a:latin typeface="Palatino Linotype" panose="02040502050505030304" pitchFamily="18" charset="0"/>
              </a:rPr>
              <a:t>Increasing Customer Value</a:t>
            </a:r>
            <a:endParaRPr lang="en-US" u="sng" dirty="0">
              <a:solidFill>
                <a:schemeClr val="bg1"/>
              </a:solidFill>
              <a:latin typeface="Palatino Linotype" panose="02040502050505030304" pitchFamily="18" charset="0"/>
            </a:endParaRPr>
          </a:p>
        </p:txBody>
      </p:sp>
      <p:sp>
        <p:nvSpPr>
          <p:cNvPr id="7" name="Rectangle 6"/>
          <p:cNvSpPr/>
          <p:nvPr/>
        </p:nvSpPr>
        <p:spPr>
          <a:xfrm>
            <a:off x="4165601" y="2393231"/>
            <a:ext cx="3628571" cy="2862322"/>
          </a:xfrm>
          <a:prstGeom prst="rect">
            <a:avLst/>
          </a:prstGeom>
        </p:spPr>
        <p:txBody>
          <a:bodyPr wrap="square">
            <a:spAutoFit/>
          </a:bodyPr>
          <a:lstStyle/>
          <a:p>
            <a:pPr marL="285750" indent="-285750">
              <a:buFont typeface="Palatino Linotype" panose="02040502050505030304" pitchFamily="18" charset="0"/>
              <a:buChar char="⁻"/>
            </a:pPr>
            <a:r>
              <a:rPr lang="en-US" dirty="0">
                <a:solidFill>
                  <a:schemeClr val="bg1"/>
                </a:solidFill>
                <a:latin typeface="Palatino Linotype" panose="02040502050505030304" pitchFamily="18" charset="0"/>
              </a:rPr>
              <a:t>Provide customers with a feedback sheet to know their experience</a:t>
            </a:r>
          </a:p>
          <a:p>
            <a:pPr marL="285750" indent="-285750">
              <a:buFont typeface="Palatino Linotype" panose="02040502050505030304" pitchFamily="18" charset="0"/>
              <a:buChar char="⁻"/>
            </a:pPr>
            <a:r>
              <a:rPr lang="en-US" dirty="0">
                <a:solidFill>
                  <a:schemeClr val="bg1"/>
                </a:solidFill>
                <a:latin typeface="Palatino Linotype" panose="02040502050505030304" pitchFamily="18" charset="0"/>
              </a:rPr>
              <a:t>Make a list of things that the company is doing right and what the company is not doing right in terms of adding customer value</a:t>
            </a:r>
          </a:p>
          <a:p>
            <a:pPr marL="285750" indent="-285750">
              <a:buFont typeface="Palatino Linotype" panose="02040502050505030304" pitchFamily="18" charset="0"/>
              <a:buChar char="⁻"/>
            </a:pPr>
            <a:r>
              <a:rPr lang="en-US" dirty="0">
                <a:solidFill>
                  <a:schemeClr val="bg1"/>
                </a:solidFill>
                <a:latin typeface="Palatino Linotype" panose="02040502050505030304" pitchFamily="18" charset="0"/>
              </a:rPr>
              <a:t>Always keep track of the profit margins</a:t>
            </a:r>
          </a:p>
        </p:txBody>
      </p:sp>
      <p:sp>
        <p:nvSpPr>
          <p:cNvPr id="8" name="Rectangle 7"/>
          <p:cNvSpPr/>
          <p:nvPr/>
        </p:nvSpPr>
        <p:spPr>
          <a:xfrm>
            <a:off x="353075" y="2067059"/>
            <a:ext cx="3594811" cy="3323987"/>
          </a:xfrm>
          <a:prstGeom prst="rect">
            <a:avLst/>
          </a:prstGeom>
        </p:spPr>
        <p:txBody>
          <a:bodyPr wrap="square">
            <a:spAutoFit/>
          </a:bodyPr>
          <a:lstStyle/>
          <a:p>
            <a:pPr algn="just"/>
            <a:r>
              <a:rPr lang="en-US" sz="1400" dirty="0">
                <a:solidFill>
                  <a:schemeClr val="bg1"/>
                </a:solidFill>
                <a:latin typeface="Palatino Linotype" panose="02040502050505030304" pitchFamily="18" charset="0"/>
              </a:rPr>
              <a:t>What value a product carries to a customer is referred to as customer value. It is only defined by money; instead, it is defined based on product quality, customer service, and price. Repeated customers play a crucial role in business, and it should always maintain stable relations with the existing customers by meeting the customer needs and the demands. Customer demands generally fluctuate over time based on the latest trends and several aspects. The company must know a customer's experience to get engaged with the customers, who also play a crucial role in making a customer loyal for a lifetime.</a:t>
            </a:r>
            <a:endParaRPr lang="en-US" sz="1400" b="0" i="0" dirty="0">
              <a:solidFill>
                <a:schemeClr val="bg1"/>
              </a:solidFill>
              <a:effectLst/>
              <a:latin typeface="Palatino Linotype" panose="02040502050505030304" pitchFamily="18" charset="0"/>
            </a:endParaRPr>
          </a:p>
        </p:txBody>
      </p:sp>
      <p:sp>
        <p:nvSpPr>
          <p:cNvPr id="10" name="Rectangle 9"/>
          <p:cNvSpPr/>
          <p:nvPr/>
        </p:nvSpPr>
        <p:spPr>
          <a:xfrm>
            <a:off x="8011887" y="2393231"/>
            <a:ext cx="3701142" cy="3293209"/>
          </a:xfrm>
          <a:prstGeom prst="rect">
            <a:avLst/>
          </a:prstGeom>
        </p:spPr>
        <p:txBody>
          <a:bodyPr wrap="square">
            <a:spAutoFit/>
          </a:bodyPr>
          <a:lstStyle/>
          <a:p>
            <a:pPr marL="285750" indent="-285750" algn="just">
              <a:buFont typeface="Palatino Linotype" panose="02040502050505030304" pitchFamily="18" charset="0"/>
              <a:buChar char="⁻"/>
            </a:pPr>
            <a:r>
              <a:rPr lang="en-US" sz="1600" dirty="0">
                <a:solidFill>
                  <a:schemeClr val="bg1"/>
                </a:solidFill>
                <a:latin typeface="Palatino Linotype" panose="02040502050505030304" pitchFamily="18" charset="0"/>
              </a:rPr>
              <a:t>Use particular support policies for every customer</a:t>
            </a:r>
          </a:p>
          <a:p>
            <a:pPr marL="285750" indent="-285750" algn="just">
              <a:buFont typeface="Palatino Linotype" panose="02040502050505030304" pitchFamily="18" charset="0"/>
              <a:buChar char="⁻"/>
            </a:pPr>
            <a:r>
              <a:rPr lang="en-US" sz="1600" dirty="0">
                <a:solidFill>
                  <a:schemeClr val="bg1"/>
                </a:solidFill>
                <a:latin typeface="Palatino Linotype" panose="02040502050505030304" pitchFamily="18" charset="0"/>
              </a:rPr>
              <a:t>Ensure several support options for the customers ⁻Prioritizing buyers satisfaction</a:t>
            </a:r>
          </a:p>
          <a:p>
            <a:pPr marL="285750" indent="-285750" algn="just">
              <a:buFont typeface="Palatino Linotype" panose="02040502050505030304" pitchFamily="18" charset="0"/>
              <a:buChar char="⁻"/>
            </a:pPr>
            <a:r>
              <a:rPr lang="en-US" sz="1600" dirty="0">
                <a:solidFill>
                  <a:schemeClr val="bg1"/>
                </a:solidFill>
                <a:latin typeface="Palatino Linotype" panose="02040502050505030304" pitchFamily="18" charset="0"/>
              </a:rPr>
              <a:t>Make a pattern to understand the issues</a:t>
            </a:r>
          </a:p>
          <a:p>
            <a:pPr marL="285750" indent="-285750" algn="just">
              <a:buFont typeface="Palatino Linotype" panose="02040502050505030304" pitchFamily="18" charset="0"/>
              <a:buChar char="⁻"/>
            </a:pPr>
            <a:r>
              <a:rPr lang="en-US" sz="1600" dirty="0">
                <a:solidFill>
                  <a:schemeClr val="bg1"/>
                </a:solidFill>
                <a:latin typeface="Palatino Linotype" panose="02040502050505030304" pitchFamily="18" charset="0"/>
              </a:rPr>
              <a:t>Always make customers feel they are value</a:t>
            </a:r>
          </a:p>
          <a:p>
            <a:pPr marL="285750" indent="-285750" algn="just">
              <a:buFont typeface="Palatino Linotype" panose="02040502050505030304" pitchFamily="18" charset="0"/>
              <a:buChar char="⁻"/>
            </a:pPr>
            <a:r>
              <a:rPr lang="en-US" sz="1600" dirty="0">
                <a:solidFill>
                  <a:schemeClr val="bg1"/>
                </a:solidFill>
                <a:latin typeface="Palatino Linotype" panose="02040502050505030304" pitchFamily="18" charset="0"/>
              </a:rPr>
              <a:t>Give surprises on the special occasions</a:t>
            </a:r>
          </a:p>
          <a:p>
            <a:pPr marL="285750" indent="-285750" algn="just">
              <a:buFont typeface="Palatino Linotype" panose="02040502050505030304" pitchFamily="18" charset="0"/>
              <a:buChar char="⁻"/>
            </a:pPr>
            <a:r>
              <a:rPr lang="en-US" sz="1600" dirty="0">
                <a:solidFill>
                  <a:schemeClr val="bg1"/>
                </a:solidFill>
                <a:latin typeface="Palatino Linotype" panose="02040502050505030304" pitchFamily="18" charset="0"/>
              </a:rPr>
              <a:t>Special treatment for the loyalty of the customers (</a:t>
            </a:r>
            <a:r>
              <a:rPr lang="en-US" sz="1600" dirty="0" err="1">
                <a:solidFill>
                  <a:schemeClr val="bg1"/>
                </a:solidFill>
                <a:latin typeface="Palatino Linotype" panose="02040502050505030304" pitchFamily="18" charset="0"/>
              </a:rPr>
              <a:t>Zendesk</a:t>
            </a:r>
            <a:r>
              <a:rPr lang="en-US" sz="1600" dirty="0">
                <a:solidFill>
                  <a:schemeClr val="bg1"/>
                </a:solidFill>
                <a:latin typeface="Palatino Linotype" panose="02040502050505030304" pitchFamily="18" charset="0"/>
              </a:rPr>
              <a:t>, 2022)</a:t>
            </a:r>
            <a:endParaRPr lang="en-US" sz="1600" b="0" i="0" dirty="0">
              <a:solidFill>
                <a:schemeClr val="bg1"/>
              </a:solidFill>
              <a:effectLst/>
              <a:latin typeface="Palatino Linotype" panose="02040502050505030304" pitchFamily="18" charset="0"/>
            </a:endParaRPr>
          </a:p>
        </p:txBody>
      </p:sp>
    </p:spTree>
    <p:extLst>
      <p:ext uri="{BB962C8B-B14F-4D97-AF65-F5344CB8AC3E}">
        <p14:creationId xmlns:p14="http://schemas.microsoft.com/office/powerpoint/2010/main" val="19076451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tx1">
                <a:lumMod val="65000"/>
                <a:lumOff val="35000"/>
              </a:schemeClr>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2862207" y="259168"/>
            <a:ext cx="6467587" cy="1163231"/>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a:latin typeface="Palatino Linotype" panose="02040502050505030304" pitchFamily="18" charset="0"/>
              </a:rPr>
              <a:t>WHAT IS OFFERING</a:t>
            </a:r>
          </a:p>
        </p:txBody>
      </p:sp>
      <p:sp>
        <p:nvSpPr>
          <p:cNvPr id="3" name="Rectangle 2"/>
          <p:cNvSpPr/>
          <p:nvPr/>
        </p:nvSpPr>
        <p:spPr>
          <a:xfrm>
            <a:off x="1496190" y="1846053"/>
            <a:ext cx="9199620" cy="4401205"/>
          </a:xfrm>
          <a:prstGeom prst="rect">
            <a:avLst/>
          </a:prstGeom>
        </p:spPr>
        <p:txBody>
          <a:bodyPr wrap="square">
            <a:spAutoFit/>
          </a:bodyPr>
          <a:lstStyle/>
          <a:p>
            <a:pPr marL="342900" indent="-342900">
              <a:buFontTx/>
              <a:buChar char="-"/>
            </a:pPr>
            <a:r>
              <a:rPr lang="en-US" sz="2800" dirty="0">
                <a:solidFill>
                  <a:schemeClr val="bg1"/>
                </a:solidFill>
                <a:latin typeface="Palatino Linotype" panose="02040502050505030304" pitchFamily="18" charset="0"/>
              </a:rPr>
              <a:t>Quality Italian cuisine in the UK (ranked #2 in the UK)  </a:t>
            </a:r>
          </a:p>
          <a:p>
            <a:pPr marL="342900" indent="-342900">
              <a:buFontTx/>
              <a:buChar char="-"/>
            </a:pPr>
            <a:r>
              <a:rPr lang="en-US" sz="2800" dirty="0">
                <a:solidFill>
                  <a:schemeClr val="bg1"/>
                </a:solidFill>
                <a:latin typeface="Palatino Linotype" panose="02040502050505030304" pitchFamily="18" charset="0"/>
              </a:rPr>
              <a:t>Maintaining social distancing &amp; hygiene.</a:t>
            </a:r>
          </a:p>
          <a:p>
            <a:pPr marL="342900" indent="-342900">
              <a:buFontTx/>
              <a:buChar char="-"/>
            </a:pPr>
            <a:r>
              <a:rPr lang="en-US" sz="2800" dirty="0">
                <a:solidFill>
                  <a:schemeClr val="bg1"/>
                </a:solidFill>
                <a:latin typeface="Palatino Linotype" panose="02040502050505030304" pitchFamily="18" charset="0"/>
              </a:rPr>
              <a:t>Professional and friendly staffs </a:t>
            </a:r>
          </a:p>
          <a:p>
            <a:pPr marL="342900" indent="-342900">
              <a:buFontTx/>
              <a:buChar char="-"/>
            </a:pPr>
            <a:r>
              <a:rPr lang="en-US" sz="2800" dirty="0">
                <a:solidFill>
                  <a:schemeClr val="bg1"/>
                </a:solidFill>
                <a:latin typeface="Palatino Linotype" panose="02040502050505030304" pitchFamily="18" charset="0"/>
              </a:rPr>
              <a:t>Offering vegan &amp; Gluten-free food options</a:t>
            </a:r>
          </a:p>
          <a:p>
            <a:pPr marL="342900" indent="-342900">
              <a:buFontTx/>
              <a:buChar char="-"/>
            </a:pPr>
            <a:r>
              <a:rPr lang="en-US" sz="2800" dirty="0">
                <a:solidFill>
                  <a:schemeClr val="bg1"/>
                </a:solidFill>
                <a:latin typeface="Palatino Linotype" panose="02040502050505030304" pitchFamily="18" charset="0"/>
              </a:rPr>
              <a:t>Free Wi-Fi.</a:t>
            </a:r>
          </a:p>
          <a:p>
            <a:pPr marL="342900" indent="-342900">
              <a:buFontTx/>
              <a:buChar char="-"/>
            </a:pPr>
            <a:r>
              <a:rPr lang="en-US" sz="2800" dirty="0">
                <a:solidFill>
                  <a:schemeClr val="bg1"/>
                </a:solidFill>
                <a:latin typeface="Palatino Linotype" panose="02040502050505030304" pitchFamily="18" charset="0"/>
              </a:rPr>
              <a:t>Well informative website and social media management.</a:t>
            </a:r>
          </a:p>
          <a:p>
            <a:pPr marL="342900" indent="-342900">
              <a:buFontTx/>
              <a:buChar char="-"/>
            </a:pPr>
            <a:r>
              <a:rPr lang="en-US" sz="2800" dirty="0">
                <a:solidFill>
                  <a:schemeClr val="bg1"/>
                </a:solidFill>
                <a:latin typeface="Palatino Linotype" panose="02040502050505030304" pitchFamily="18" charset="0"/>
              </a:rPr>
              <a:t>Highchair &amp; wheelchair accessibility</a:t>
            </a:r>
          </a:p>
          <a:p>
            <a:pPr marL="342900" indent="-342900">
              <a:buFontTx/>
              <a:buChar char="-"/>
            </a:pPr>
            <a:r>
              <a:rPr lang="en-US" sz="2800" dirty="0">
                <a:solidFill>
                  <a:schemeClr val="bg1"/>
                </a:solidFill>
                <a:latin typeface="Palatino Linotype" panose="02040502050505030304" pitchFamily="18" charset="0"/>
              </a:rPr>
              <a:t>All kinds of credit cards such as VISA, MasterCard are accepted</a:t>
            </a:r>
          </a:p>
        </p:txBody>
      </p:sp>
      <p:sp>
        <p:nvSpPr>
          <p:cNvPr id="4" name="Rectangle 3"/>
          <p:cNvSpPr/>
          <p:nvPr/>
        </p:nvSpPr>
        <p:spPr>
          <a:xfrm>
            <a:off x="7689859" y="6247258"/>
            <a:ext cx="3005951" cy="369332"/>
          </a:xfrm>
          <a:prstGeom prst="rect">
            <a:avLst/>
          </a:prstGeom>
        </p:spPr>
        <p:txBody>
          <a:bodyPr wrap="none">
            <a:spAutoFit/>
          </a:bodyPr>
          <a:lstStyle/>
          <a:p>
            <a:r>
              <a:rPr lang="en-US" b="0" i="0" dirty="0">
                <a:solidFill>
                  <a:schemeClr val="bg1"/>
                </a:solidFill>
                <a:effectLst/>
                <a:latin typeface="Palatino Linotype" panose="02040502050505030304" pitchFamily="18" charset="0"/>
              </a:rPr>
              <a:t>(About US - Castello, 2022)</a:t>
            </a:r>
            <a:endParaRPr lang="en-US" dirty="0">
              <a:solidFill>
                <a:schemeClr val="bg1"/>
              </a:solidFill>
              <a:latin typeface="Palatino Linotype" panose="02040502050505030304" pitchFamily="18" charset="0"/>
            </a:endParaRPr>
          </a:p>
        </p:txBody>
      </p:sp>
    </p:spTree>
    <p:extLst>
      <p:ext uri="{BB962C8B-B14F-4D97-AF65-F5344CB8AC3E}">
        <p14:creationId xmlns:p14="http://schemas.microsoft.com/office/powerpoint/2010/main" val="27417905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tx1">
                <a:lumMod val="65000"/>
                <a:lumOff val="35000"/>
              </a:schemeClr>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1132" y="1310595"/>
            <a:ext cx="2473325" cy="2311334"/>
          </a:xfrm>
          <a:prstGeom prst="rect">
            <a:avLst/>
          </a:prstGeom>
        </p:spPr>
      </p:pic>
      <p:sp>
        <p:nvSpPr>
          <p:cNvPr id="3" name="Rectangle 2"/>
          <p:cNvSpPr/>
          <p:nvPr/>
        </p:nvSpPr>
        <p:spPr>
          <a:xfrm>
            <a:off x="3317238" y="259169"/>
            <a:ext cx="5557525" cy="872945"/>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800" dirty="0">
                <a:latin typeface="Palatino Linotype" panose="02040502050505030304" pitchFamily="18" charset="0"/>
              </a:rPr>
              <a:t>BUSINESS MODEL</a:t>
            </a:r>
          </a:p>
        </p:txBody>
      </p:sp>
      <p:sp>
        <p:nvSpPr>
          <p:cNvPr id="5" name="Rectangle 4"/>
          <p:cNvSpPr/>
          <p:nvPr/>
        </p:nvSpPr>
        <p:spPr>
          <a:xfrm>
            <a:off x="3135086" y="1866097"/>
            <a:ext cx="4281714" cy="1477328"/>
          </a:xfrm>
          <a:prstGeom prst="rect">
            <a:avLst/>
          </a:prstGeom>
        </p:spPr>
        <p:txBody>
          <a:bodyPr wrap="square">
            <a:spAutoFit/>
          </a:bodyPr>
          <a:lstStyle/>
          <a:p>
            <a:pPr algn="just"/>
            <a:r>
              <a:rPr lang="en-US" dirty="0">
                <a:solidFill>
                  <a:schemeClr val="bg1"/>
                </a:solidFill>
                <a:latin typeface="Palatino Linotype" panose="02040502050505030304" pitchFamily="18" charset="0"/>
              </a:rPr>
              <a:t>SWOT analysis generally lets know about the strength, weaknesses, opportunities, and threats of the business model of the restaurant (</a:t>
            </a:r>
            <a:r>
              <a:rPr lang="en-US" dirty="0" err="1">
                <a:solidFill>
                  <a:schemeClr val="bg1"/>
                </a:solidFill>
                <a:latin typeface="Palatino Linotype" panose="02040502050505030304" pitchFamily="18" charset="0"/>
              </a:rPr>
              <a:t>Bhasin</a:t>
            </a:r>
            <a:r>
              <a:rPr lang="en-US" dirty="0">
                <a:solidFill>
                  <a:schemeClr val="bg1"/>
                </a:solidFill>
                <a:latin typeface="Palatino Linotype" panose="02040502050505030304" pitchFamily="18" charset="0"/>
              </a:rPr>
              <a:t>, 2022). </a:t>
            </a:r>
          </a:p>
        </p:txBody>
      </p:sp>
      <p:sp>
        <p:nvSpPr>
          <p:cNvPr id="7" name="Rectangle 6"/>
          <p:cNvSpPr/>
          <p:nvPr/>
        </p:nvSpPr>
        <p:spPr>
          <a:xfrm>
            <a:off x="531132" y="3832692"/>
            <a:ext cx="6526146" cy="461665"/>
          </a:xfrm>
          <a:prstGeom prst="rect">
            <a:avLst/>
          </a:prstGeom>
          <a:ln>
            <a:solidFill>
              <a:schemeClr val="bg1"/>
            </a:solidFill>
          </a:ln>
        </p:spPr>
        <p:txBody>
          <a:bodyPr wrap="none">
            <a:spAutoFit/>
          </a:bodyPr>
          <a:lstStyle/>
          <a:p>
            <a:r>
              <a:rPr lang="en-US" sz="2400" dirty="0">
                <a:solidFill>
                  <a:schemeClr val="bg1"/>
                </a:solidFill>
                <a:latin typeface="Palatino Linotype" panose="02040502050505030304" pitchFamily="18" charset="0"/>
              </a:rPr>
              <a:t>Business Plan for a Restaurant Business Model</a:t>
            </a:r>
          </a:p>
        </p:txBody>
      </p:sp>
      <p:grpSp>
        <p:nvGrpSpPr>
          <p:cNvPr id="13" name="Group 12"/>
          <p:cNvGrpSpPr/>
          <p:nvPr/>
        </p:nvGrpSpPr>
        <p:grpSpPr>
          <a:xfrm>
            <a:off x="531132" y="4424872"/>
            <a:ext cx="5063759" cy="1924115"/>
            <a:chOff x="531132" y="4424872"/>
            <a:chExt cx="5063759" cy="1924115"/>
          </a:xfrm>
        </p:grpSpPr>
        <p:sp>
          <p:nvSpPr>
            <p:cNvPr id="8" name="Rectangle 7"/>
            <p:cNvSpPr/>
            <p:nvPr/>
          </p:nvSpPr>
          <p:spPr>
            <a:xfrm>
              <a:off x="531132" y="5887322"/>
              <a:ext cx="2348272" cy="461665"/>
            </a:xfrm>
            <a:prstGeom prst="rect">
              <a:avLst/>
            </a:prstGeom>
          </p:spPr>
          <p:txBody>
            <a:bodyPr wrap="none">
              <a:spAutoFit/>
            </a:bodyPr>
            <a:lstStyle/>
            <a:p>
              <a:r>
                <a:rPr lang="en-US" sz="2400" i="0" dirty="0">
                  <a:solidFill>
                    <a:schemeClr val="bg1"/>
                  </a:solidFill>
                  <a:effectLst/>
                  <a:latin typeface="Palatino Linotype" panose="02040502050505030304" pitchFamily="18" charset="0"/>
                </a:rPr>
                <a:t>- Branded cover</a:t>
              </a:r>
              <a:endParaRPr lang="en-US" sz="2400" dirty="0">
                <a:solidFill>
                  <a:schemeClr val="bg1"/>
                </a:solidFill>
                <a:latin typeface="Palatino Linotype" panose="02040502050505030304" pitchFamily="18" charset="0"/>
              </a:endParaRPr>
            </a:p>
          </p:txBody>
        </p:sp>
        <p:sp>
          <p:nvSpPr>
            <p:cNvPr id="9" name="Rectangle 8"/>
            <p:cNvSpPr/>
            <p:nvPr/>
          </p:nvSpPr>
          <p:spPr>
            <a:xfrm>
              <a:off x="531132" y="4786364"/>
              <a:ext cx="2694199" cy="461665"/>
            </a:xfrm>
            <a:prstGeom prst="rect">
              <a:avLst/>
            </a:prstGeom>
          </p:spPr>
          <p:txBody>
            <a:bodyPr wrap="none">
              <a:spAutoFit/>
            </a:bodyPr>
            <a:lstStyle/>
            <a:p>
              <a:r>
                <a:rPr lang="en-US" sz="2400" i="0" u="none" strike="noStrike" dirty="0">
                  <a:solidFill>
                    <a:schemeClr val="bg1"/>
                  </a:solidFill>
                  <a:effectLst/>
                  <a:latin typeface="Palatino Linotype" panose="02040502050505030304" pitchFamily="18" charset="0"/>
                </a:rPr>
                <a:t>- Target</a:t>
              </a:r>
              <a:r>
                <a:rPr lang="en-US" sz="2400" i="0" dirty="0">
                  <a:solidFill>
                    <a:schemeClr val="bg1"/>
                  </a:solidFill>
                  <a:effectLst/>
                  <a:latin typeface="Palatino Linotype" panose="02040502050505030304" pitchFamily="18" charset="0"/>
                </a:rPr>
                <a:t> customers</a:t>
              </a:r>
              <a:endParaRPr lang="en-US" sz="2400" dirty="0">
                <a:solidFill>
                  <a:schemeClr val="bg1"/>
                </a:solidFill>
                <a:latin typeface="Palatino Linotype" panose="02040502050505030304" pitchFamily="18" charset="0"/>
              </a:endParaRPr>
            </a:p>
          </p:txBody>
        </p:sp>
        <p:sp>
          <p:nvSpPr>
            <p:cNvPr id="10" name="Rectangle 9"/>
            <p:cNvSpPr/>
            <p:nvPr/>
          </p:nvSpPr>
          <p:spPr>
            <a:xfrm>
              <a:off x="531132" y="4424872"/>
              <a:ext cx="4118435" cy="461665"/>
            </a:xfrm>
            <a:prstGeom prst="rect">
              <a:avLst/>
            </a:prstGeom>
          </p:spPr>
          <p:txBody>
            <a:bodyPr wrap="none">
              <a:spAutoFit/>
            </a:bodyPr>
            <a:lstStyle/>
            <a:p>
              <a:r>
                <a:rPr lang="en-US" sz="2400" dirty="0">
                  <a:solidFill>
                    <a:schemeClr val="bg1"/>
                  </a:solidFill>
                  <a:latin typeface="Palatino Linotype" panose="02040502050505030304" pitchFamily="18" charset="0"/>
                </a:rPr>
                <a:t>- Marketing of the restaurant</a:t>
              </a:r>
            </a:p>
          </p:txBody>
        </p:sp>
        <p:sp>
          <p:nvSpPr>
            <p:cNvPr id="11" name="Rectangle 10"/>
            <p:cNvSpPr/>
            <p:nvPr/>
          </p:nvSpPr>
          <p:spPr>
            <a:xfrm>
              <a:off x="531132" y="5158821"/>
              <a:ext cx="3874779" cy="461665"/>
            </a:xfrm>
            <a:prstGeom prst="rect">
              <a:avLst/>
            </a:prstGeom>
          </p:spPr>
          <p:txBody>
            <a:bodyPr wrap="none">
              <a:spAutoFit/>
            </a:bodyPr>
            <a:lstStyle/>
            <a:p>
              <a:r>
                <a:rPr lang="en-US" sz="2400" dirty="0">
                  <a:solidFill>
                    <a:schemeClr val="bg1"/>
                  </a:solidFill>
                  <a:latin typeface="Palatino Linotype" panose="02040502050505030304" pitchFamily="18" charset="0"/>
                </a:rPr>
                <a:t>- Location of the restaurant</a:t>
              </a:r>
            </a:p>
          </p:txBody>
        </p:sp>
        <p:sp>
          <p:nvSpPr>
            <p:cNvPr id="12" name="Rectangle 11"/>
            <p:cNvSpPr/>
            <p:nvPr/>
          </p:nvSpPr>
          <p:spPr>
            <a:xfrm>
              <a:off x="531132" y="5525830"/>
              <a:ext cx="5063759" cy="461665"/>
            </a:xfrm>
            <a:prstGeom prst="rect">
              <a:avLst/>
            </a:prstGeom>
          </p:spPr>
          <p:txBody>
            <a:bodyPr wrap="none">
              <a:spAutoFit/>
            </a:bodyPr>
            <a:lstStyle/>
            <a:p>
              <a:r>
                <a:rPr lang="en-US" sz="2400" i="0" dirty="0">
                  <a:solidFill>
                    <a:schemeClr val="bg1"/>
                  </a:solidFill>
                  <a:effectLst/>
                  <a:latin typeface="Palatino Linotype" panose="02040502050505030304" pitchFamily="18" charset="0"/>
                </a:rPr>
                <a:t>- Employees and management team</a:t>
              </a:r>
              <a:endParaRPr lang="en-US" sz="2400" dirty="0">
                <a:solidFill>
                  <a:schemeClr val="bg1"/>
                </a:solidFill>
                <a:latin typeface="Palatino Linotype" panose="02040502050505030304" pitchFamily="18" charset="0"/>
              </a:endParaRPr>
            </a:p>
          </p:txBody>
        </p:sp>
      </p:grpSp>
      <p:sp>
        <p:nvSpPr>
          <p:cNvPr id="14" name="Rectangle 13"/>
          <p:cNvSpPr/>
          <p:nvPr/>
        </p:nvSpPr>
        <p:spPr>
          <a:xfrm>
            <a:off x="7547429" y="2156104"/>
            <a:ext cx="4161020" cy="3970318"/>
          </a:xfrm>
          <a:prstGeom prst="rect">
            <a:avLst/>
          </a:prstGeom>
        </p:spPr>
        <p:txBody>
          <a:bodyPr wrap="square">
            <a:spAutoFit/>
          </a:bodyPr>
          <a:lstStyle/>
          <a:p>
            <a:pPr algn="just"/>
            <a:r>
              <a:rPr lang="en-US" b="1" dirty="0">
                <a:solidFill>
                  <a:schemeClr val="bg1"/>
                </a:solidFill>
                <a:latin typeface="Palatino Linotype" panose="02040502050505030304" pitchFamily="18" charset="0"/>
              </a:rPr>
              <a:t>Castello restaurant is mainly a family restaurant. Families and children are prioritized while setting up such restaurants. Customers of such restaurants expect to have a good meal at reasonable pricing. They not only expect a reasonable price but also to have tasty, delicious and healthy food, which would add an extra dimension to food expectations, especially for children. So while planning for such restaurants, one should never forget that the food is excellent and affordable. </a:t>
            </a:r>
            <a:endParaRPr lang="en-US" b="1" i="0" dirty="0">
              <a:solidFill>
                <a:schemeClr val="bg1"/>
              </a:solidFill>
              <a:effectLst/>
              <a:latin typeface="Palatino Linotype" panose="02040502050505030304" pitchFamily="18" charset="0"/>
            </a:endParaRPr>
          </a:p>
        </p:txBody>
      </p:sp>
      <p:sp>
        <p:nvSpPr>
          <p:cNvPr id="15" name="Rectangle 14"/>
          <p:cNvSpPr/>
          <p:nvPr/>
        </p:nvSpPr>
        <p:spPr>
          <a:xfrm>
            <a:off x="7712190" y="1755994"/>
            <a:ext cx="3831498" cy="400110"/>
          </a:xfrm>
          <a:prstGeom prst="rect">
            <a:avLst/>
          </a:prstGeom>
        </p:spPr>
        <p:txBody>
          <a:bodyPr wrap="none">
            <a:spAutoFit/>
          </a:bodyPr>
          <a:lstStyle/>
          <a:p>
            <a:r>
              <a:rPr lang="en-US" sz="2000" u="sng" dirty="0">
                <a:solidFill>
                  <a:schemeClr val="bg1"/>
                </a:solidFill>
                <a:latin typeface="Palatino Linotype" panose="02040502050505030304" pitchFamily="18" charset="0"/>
              </a:rPr>
              <a:t>CASTELLO BUSINESS MODEL</a:t>
            </a:r>
          </a:p>
        </p:txBody>
      </p:sp>
    </p:spTree>
    <p:extLst>
      <p:ext uri="{BB962C8B-B14F-4D97-AF65-F5344CB8AC3E}">
        <p14:creationId xmlns:p14="http://schemas.microsoft.com/office/powerpoint/2010/main" val="3459907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tx1">
                <a:lumMod val="65000"/>
                <a:lumOff val="35000"/>
              </a:schemeClr>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2102388" y="232229"/>
            <a:ext cx="7987224" cy="1074057"/>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latin typeface="Palatino Linotype" panose="02040502050505030304" pitchFamily="18" charset="0"/>
              </a:rPr>
              <a:t>EXPERIENCE SHARING</a:t>
            </a:r>
          </a:p>
        </p:txBody>
      </p:sp>
      <p:grpSp>
        <p:nvGrpSpPr>
          <p:cNvPr id="6" name="Group 5"/>
          <p:cNvGrpSpPr/>
          <p:nvPr/>
        </p:nvGrpSpPr>
        <p:grpSpPr>
          <a:xfrm>
            <a:off x="747627" y="1912538"/>
            <a:ext cx="4061413" cy="3693319"/>
            <a:chOff x="747627" y="2075542"/>
            <a:chExt cx="4061413" cy="2235203"/>
          </a:xfrm>
        </p:grpSpPr>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b="25926"/>
            <a:stretch/>
          </p:blipFill>
          <p:spPr>
            <a:xfrm>
              <a:off x="747627" y="2090057"/>
              <a:ext cx="1354761" cy="2220687"/>
            </a:xfrm>
            <a:prstGeom prst="rect">
              <a:avLst/>
            </a:prstGeom>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b="24444"/>
            <a:stretch/>
          </p:blipFill>
          <p:spPr>
            <a:xfrm>
              <a:off x="2102388" y="2075543"/>
              <a:ext cx="1351891" cy="2235202"/>
            </a:xfrm>
            <a:prstGeom prst="rect">
              <a:avLst/>
            </a:prstGeom>
          </p:spPr>
        </p:pic>
        <p:pic>
          <p:nvPicPr>
            <p:cNvPr id="5" name="Picture 4"/>
            <p:cNvPicPr>
              <a:picLocks noChangeAspect="1"/>
            </p:cNvPicPr>
            <p:nvPr/>
          </p:nvPicPr>
          <p:blipFill rotWithShape="1">
            <a:blip r:embed="rId4">
              <a:extLst>
                <a:ext uri="{28A0092B-C50C-407E-A947-70E740481C1C}">
                  <a14:useLocalDpi xmlns:a14="http://schemas.microsoft.com/office/drawing/2010/main" val="0"/>
                </a:ext>
              </a:extLst>
            </a:blip>
            <a:srcRect b="23951"/>
            <a:stretch/>
          </p:blipFill>
          <p:spPr>
            <a:xfrm>
              <a:off x="3457149" y="2075542"/>
              <a:ext cx="1351891" cy="2235202"/>
            </a:xfrm>
            <a:prstGeom prst="rect">
              <a:avLst/>
            </a:prstGeom>
          </p:spPr>
        </p:pic>
      </p:grpSp>
      <p:sp>
        <p:nvSpPr>
          <p:cNvPr id="7" name="Rectangle 6"/>
          <p:cNvSpPr/>
          <p:nvPr/>
        </p:nvSpPr>
        <p:spPr>
          <a:xfrm>
            <a:off x="5225143" y="1912538"/>
            <a:ext cx="6096000" cy="3693319"/>
          </a:xfrm>
          <a:prstGeom prst="rect">
            <a:avLst/>
          </a:prstGeom>
        </p:spPr>
        <p:txBody>
          <a:bodyPr>
            <a:spAutoFit/>
          </a:bodyPr>
          <a:lstStyle/>
          <a:p>
            <a:pPr algn="just"/>
            <a:r>
              <a:rPr lang="en-US" dirty="0">
                <a:solidFill>
                  <a:schemeClr val="bg1"/>
                </a:solidFill>
                <a:latin typeface="Trip Sans VF"/>
              </a:rPr>
              <a:t>W</a:t>
            </a:r>
            <a:r>
              <a:rPr lang="en-US" b="0" i="0" dirty="0">
                <a:solidFill>
                  <a:schemeClr val="bg1"/>
                </a:solidFill>
                <a:effectLst/>
                <a:latin typeface="Trip Sans VF"/>
              </a:rPr>
              <a:t>ent there seeing the location and some earlier reviews. However glad to say that it was pleasant experience. The decor is modern and clean. The </a:t>
            </a:r>
            <a:r>
              <a:rPr lang="en-US" dirty="0">
                <a:solidFill>
                  <a:schemeClr val="bg1"/>
                </a:solidFill>
                <a:latin typeface="Trip Sans VF"/>
              </a:rPr>
              <a:t>staffs were quite professional and equally well-behaved. </a:t>
            </a:r>
            <a:r>
              <a:rPr lang="en-US" b="0" i="0" dirty="0">
                <a:solidFill>
                  <a:schemeClr val="bg1"/>
                </a:solidFill>
                <a:effectLst/>
                <a:latin typeface="Trip Sans VF"/>
              </a:rPr>
              <a:t>The restaurant was about two thirds full which thought was unusual for a Thursday evening but this did not stop us receiving timely service. The menu was reasonable in extent and did not have to wait long for our food to be served. The meals were excellent and we had nothing but praise for the starters and main courses nor for the bill of  two starters, two mains, an Irish coffee and a very nice bottle of wine. All delighted by the ambience of the place, its location, the food and service. </a:t>
            </a:r>
          </a:p>
        </p:txBody>
      </p:sp>
      <p:sp>
        <p:nvSpPr>
          <p:cNvPr id="8" name="Rectangle 7"/>
          <p:cNvSpPr/>
          <p:nvPr/>
        </p:nvSpPr>
        <p:spPr>
          <a:xfrm>
            <a:off x="5227520" y="5659428"/>
            <a:ext cx="5577567" cy="369332"/>
          </a:xfrm>
          <a:prstGeom prst="rect">
            <a:avLst/>
          </a:prstGeom>
          <a:ln>
            <a:solidFill>
              <a:schemeClr val="bg1"/>
            </a:solidFill>
          </a:ln>
        </p:spPr>
        <p:txBody>
          <a:bodyPr wrap="square">
            <a:spAutoFit/>
          </a:bodyPr>
          <a:lstStyle/>
          <a:p>
            <a:r>
              <a:rPr lang="en-US" b="0" i="0" dirty="0">
                <a:solidFill>
                  <a:schemeClr val="bg1"/>
                </a:solidFill>
                <a:effectLst/>
                <a:latin typeface="Palatino Linotype" panose="02040502050505030304" pitchFamily="18" charset="0"/>
              </a:rPr>
              <a:t>Food                      Service                     Value</a:t>
            </a:r>
          </a:p>
        </p:txBody>
      </p:sp>
      <p:grpSp>
        <p:nvGrpSpPr>
          <p:cNvPr id="34" name="Group 33"/>
          <p:cNvGrpSpPr/>
          <p:nvPr/>
        </p:nvGrpSpPr>
        <p:grpSpPr>
          <a:xfrm>
            <a:off x="9740342" y="5757011"/>
            <a:ext cx="1121566" cy="174166"/>
            <a:chOff x="5891647" y="5681767"/>
            <a:chExt cx="1121566" cy="174166"/>
          </a:xfrm>
        </p:grpSpPr>
        <p:grpSp>
          <p:nvGrpSpPr>
            <p:cNvPr id="20" name="Group 19"/>
            <p:cNvGrpSpPr/>
            <p:nvPr/>
          </p:nvGrpSpPr>
          <p:grpSpPr>
            <a:xfrm>
              <a:off x="5891647" y="5681767"/>
              <a:ext cx="828462" cy="174166"/>
              <a:chOff x="2930733" y="5863777"/>
              <a:chExt cx="828462" cy="174166"/>
            </a:xfrm>
            <a:solidFill>
              <a:srgbClr val="92D050"/>
            </a:solidFill>
          </p:grpSpPr>
          <p:sp>
            <p:nvSpPr>
              <p:cNvPr id="9" name="Oval 8"/>
              <p:cNvSpPr/>
              <p:nvPr/>
            </p:nvSpPr>
            <p:spPr>
              <a:xfrm>
                <a:off x="2930733" y="5863777"/>
                <a:ext cx="153553" cy="174166"/>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3155703" y="5863777"/>
                <a:ext cx="153553" cy="174166"/>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3380673" y="5863777"/>
                <a:ext cx="153553" cy="174166"/>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p:cNvSpPr/>
              <p:nvPr/>
            </p:nvSpPr>
            <p:spPr>
              <a:xfrm>
                <a:off x="3605642" y="5863777"/>
                <a:ext cx="153553" cy="174166"/>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1" name="Chord 20"/>
            <p:cNvSpPr/>
            <p:nvPr/>
          </p:nvSpPr>
          <p:spPr>
            <a:xfrm>
              <a:off x="6791524" y="5681767"/>
              <a:ext cx="221689" cy="174166"/>
            </a:xfrm>
            <a:prstGeom prst="chord">
              <a:avLst>
                <a:gd name="adj1" fmla="val 5386065"/>
                <a:gd name="adj2" fmla="val 16200000"/>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6" name="Group 35"/>
          <p:cNvGrpSpPr/>
          <p:nvPr/>
        </p:nvGrpSpPr>
        <p:grpSpPr>
          <a:xfrm>
            <a:off x="5945130" y="5757011"/>
            <a:ext cx="1019596" cy="174166"/>
            <a:chOff x="9636220" y="5703439"/>
            <a:chExt cx="1019596" cy="174166"/>
          </a:xfrm>
        </p:grpSpPr>
        <p:sp>
          <p:nvSpPr>
            <p:cNvPr id="15" name="Oval 14"/>
            <p:cNvSpPr/>
            <p:nvPr/>
          </p:nvSpPr>
          <p:spPr>
            <a:xfrm>
              <a:off x="10502263" y="5703439"/>
              <a:ext cx="153553" cy="174166"/>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p:cNvGrpSpPr/>
            <p:nvPr/>
          </p:nvGrpSpPr>
          <p:grpSpPr>
            <a:xfrm>
              <a:off x="9636220" y="5703439"/>
              <a:ext cx="828462" cy="174166"/>
              <a:chOff x="2930733" y="5863777"/>
              <a:chExt cx="828462" cy="174166"/>
            </a:xfrm>
            <a:solidFill>
              <a:srgbClr val="92D050"/>
            </a:solidFill>
          </p:grpSpPr>
          <p:sp>
            <p:nvSpPr>
              <p:cNvPr id="24" name="Oval 23"/>
              <p:cNvSpPr/>
              <p:nvPr/>
            </p:nvSpPr>
            <p:spPr>
              <a:xfrm>
                <a:off x="2930733" y="5863777"/>
                <a:ext cx="153553" cy="174166"/>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p:cNvSpPr/>
              <p:nvPr/>
            </p:nvSpPr>
            <p:spPr>
              <a:xfrm>
                <a:off x="3155703" y="5863777"/>
                <a:ext cx="153553" cy="174166"/>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Oval 25"/>
              <p:cNvSpPr/>
              <p:nvPr/>
            </p:nvSpPr>
            <p:spPr>
              <a:xfrm>
                <a:off x="3380673" y="5863777"/>
                <a:ext cx="153553" cy="174166"/>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3605642" y="5863777"/>
                <a:ext cx="153553" cy="174166"/>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35" name="Group 34"/>
          <p:cNvGrpSpPr/>
          <p:nvPr/>
        </p:nvGrpSpPr>
        <p:grpSpPr>
          <a:xfrm>
            <a:off x="7848155" y="5757011"/>
            <a:ext cx="1037948" cy="174166"/>
            <a:chOff x="7848150" y="5703439"/>
            <a:chExt cx="1037948" cy="174166"/>
          </a:xfrm>
        </p:grpSpPr>
        <p:sp>
          <p:nvSpPr>
            <p:cNvPr id="13" name="Oval 12"/>
            <p:cNvSpPr/>
            <p:nvPr/>
          </p:nvSpPr>
          <p:spPr>
            <a:xfrm>
              <a:off x="8732545" y="5703439"/>
              <a:ext cx="153553" cy="174166"/>
            </a:xfrm>
            <a:prstGeom prst="ellipse">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8" name="Group 27"/>
            <p:cNvGrpSpPr/>
            <p:nvPr/>
          </p:nvGrpSpPr>
          <p:grpSpPr>
            <a:xfrm>
              <a:off x="7848150" y="5703439"/>
              <a:ext cx="828462" cy="174166"/>
              <a:chOff x="2930733" y="5863777"/>
              <a:chExt cx="828462" cy="174166"/>
            </a:xfrm>
            <a:solidFill>
              <a:srgbClr val="92D050"/>
            </a:solidFill>
          </p:grpSpPr>
          <p:sp>
            <p:nvSpPr>
              <p:cNvPr id="29" name="Oval 28"/>
              <p:cNvSpPr/>
              <p:nvPr/>
            </p:nvSpPr>
            <p:spPr>
              <a:xfrm>
                <a:off x="2930733" y="5863777"/>
                <a:ext cx="153553" cy="174166"/>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p:cNvSpPr/>
              <p:nvPr/>
            </p:nvSpPr>
            <p:spPr>
              <a:xfrm>
                <a:off x="3155703" y="5863777"/>
                <a:ext cx="153553" cy="174166"/>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p:cNvSpPr/>
              <p:nvPr/>
            </p:nvSpPr>
            <p:spPr>
              <a:xfrm>
                <a:off x="3380673" y="5863777"/>
                <a:ext cx="153553" cy="174166"/>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p:cNvSpPr/>
              <p:nvPr/>
            </p:nvSpPr>
            <p:spPr>
              <a:xfrm>
                <a:off x="3605642" y="5863777"/>
                <a:ext cx="153553" cy="174166"/>
              </a:xfrm>
              <a:prstGeom prst="ellipse">
                <a:avLst/>
              </a:prstGeom>
              <a:gr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Tree>
    <p:extLst>
      <p:ext uri="{BB962C8B-B14F-4D97-AF65-F5344CB8AC3E}">
        <p14:creationId xmlns:p14="http://schemas.microsoft.com/office/powerpoint/2010/main" val="2216090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tx1">
                <a:lumMod val="65000"/>
                <a:lumOff val="35000"/>
              </a:schemeClr>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1987366" y="232229"/>
            <a:ext cx="8217269" cy="81280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latin typeface="Palatino Linotype" panose="02040502050505030304" pitchFamily="18" charset="0"/>
              </a:rPr>
              <a:t>EXPERIENCE ANALYSIS</a:t>
            </a:r>
          </a:p>
        </p:txBody>
      </p:sp>
      <p:sp>
        <p:nvSpPr>
          <p:cNvPr id="3" name="Rectangle 2"/>
          <p:cNvSpPr/>
          <p:nvPr/>
        </p:nvSpPr>
        <p:spPr>
          <a:xfrm>
            <a:off x="1394254" y="1718937"/>
            <a:ext cx="2560316" cy="646331"/>
          </a:xfrm>
          <a:prstGeom prst="rect">
            <a:avLst/>
          </a:prstGeom>
        </p:spPr>
        <p:txBody>
          <a:bodyPr wrap="none">
            <a:spAutoFit/>
          </a:bodyPr>
          <a:lstStyle/>
          <a:p>
            <a:r>
              <a:rPr lang="en-US" sz="3600" dirty="0">
                <a:solidFill>
                  <a:schemeClr val="bg1"/>
                </a:solidFill>
                <a:latin typeface="Palatino Linotype" panose="02040502050505030304" pitchFamily="18" charset="0"/>
              </a:rPr>
              <a:t>POSITIVES</a:t>
            </a:r>
          </a:p>
        </p:txBody>
      </p:sp>
      <p:sp>
        <p:nvSpPr>
          <p:cNvPr id="4" name="Rectangle 3"/>
          <p:cNvSpPr/>
          <p:nvPr/>
        </p:nvSpPr>
        <p:spPr>
          <a:xfrm>
            <a:off x="7680482" y="1718937"/>
            <a:ext cx="2803973" cy="646331"/>
          </a:xfrm>
          <a:prstGeom prst="rect">
            <a:avLst/>
          </a:prstGeom>
        </p:spPr>
        <p:txBody>
          <a:bodyPr wrap="none">
            <a:spAutoFit/>
          </a:bodyPr>
          <a:lstStyle/>
          <a:p>
            <a:r>
              <a:rPr lang="en-US" sz="3600" dirty="0">
                <a:solidFill>
                  <a:schemeClr val="bg1"/>
                </a:solidFill>
                <a:latin typeface="Palatino Linotype" panose="02040502050505030304" pitchFamily="18" charset="0"/>
              </a:rPr>
              <a:t>NEGATIVES</a:t>
            </a:r>
          </a:p>
        </p:txBody>
      </p:sp>
      <p:sp>
        <p:nvSpPr>
          <p:cNvPr id="5" name="Rectangle 4"/>
          <p:cNvSpPr/>
          <p:nvPr/>
        </p:nvSpPr>
        <p:spPr>
          <a:xfrm>
            <a:off x="677607" y="2344056"/>
            <a:ext cx="3993611" cy="3592285"/>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Tx/>
              <a:buChar char="-"/>
            </a:pPr>
            <a:r>
              <a:rPr lang="en-US" sz="2000" dirty="0">
                <a:latin typeface="Palatino Linotype" panose="02040502050505030304" pitchFamily="18" charset="0"/>
              </a:rPr>
              <a:t>Great environment for dine-in</a:t>
            </a:r>
          </a:p>
          <a:p>
            <a:pPr marL="285750" indent="-285750" algn="just">
              <a:buFontTx/>
              <a:buChar char="-"/>
            </a:pPr>
            <a:r>
              <a:rPr lang="en-US" sz="2000" dirty="0">
                <a:latin typeface="Palatino Linotype" panose="02040502050505030304" pitchFamily="18" charset="0"/>
              </a:rPr>
              <a:t>Well-behaved staffs</a:t>
            </a:r>
          </a:p>
          <a:p>
            <a:pPr marL="285750" indent="-285750" algn="just">
              <a:buFontTx/>
              <a:buChar char="-"/>
            </a:pPr>
            <a:r>
              <a:rPr lang="en-US" sz="2000" dirty="0">
                <a:latin typeface="Palatino Linotype" panose="02040502050505030304" pitchFamily="18" charset="0"/>
              </a:rPr>
              <a:t>Quality Italian food</a:t>
            </a:r>
          </a:p>
          <a:p>
            <a:pPr marL="285750" indent="-285750" algn="just">
              <a:buFontTx/>
              <a:buChar char="-"/>
            </a:pPr>
            <a:r>
              <a:rPr lang="en-US" sz="2000" dirty="0">
                <a:latin typeface="Palatino Linotype" panose="02040502050505030304" pitchFamily="18" charset="0"/>
              </a:rPr>
              <a:t>Well </a:t>
            </a:r>
            <a:r>
              <a:rPr lang="en-US" sz="2000" dirty="0" err="1">
                <a:latin typeface="Palatino Linotype" panose="02040502050505030304" pitchFamily="18" charset="0"/>
              </a:rPr>
              <a:t>decored</a:t>
            </a:r>
            <a:r>
              <a:rPr lang="en-US" sz="2000" dirty="0">
                <a:latin typeface="Palatino Linotype" panose="02040502050505030304" pitchFamily="18" charset="0"/>
              </a:rPr>
              <a:t> family places</a:t>
            </a:r>
          </a:p>
          <a:p>
            <a:pPr marL="285750" indent="-285750" algn="just">
              <a:buFontTx/>
              <a:buChar char="-"/>
            </a:pPr>
            <a:r>
              <a:rPr lang="en-US" sz="2000" dirty="0">
                <a:latin typeface="Palatino Linotype" panose="02040502050505030304" pitchFamily="18" charset="0"/>
              </a:rPr>
              <a:t>Good options for the kids</a:t>
            </a:r>
          </a:p>
          <a:p>
            <a:pPr marL="285750" indent="-285750" algn="just">
              <a:buFontTx/>
              <a:buChar char="-"/>
            </a:pPr>
            <a:r>
              <a:rPr lang="en-US" sz="2000" dirty="0">
                <a:latin typeface="Palatino Linotype" panose="02040502050505030304" pitchFamily="18" charset="0"/>
              </a:rPr>
              <a:t>Every staff is neat-clean and ensure hygiene and social distancing</a:t>
            </a:r>
          </a:p>
        </p:txBody>
      </p:sp>
      <p:sp>
        <p:nvSpPr>
          <p:cNvPr id="6" name="Rectangle 5"/>
          <p:cNvSpPr/>
          <p:nvPr/>
        </p:nvSpPr>
        <p:spPr>
          <a:xfrm>
            <a:off x="7085662" y="2344056"/>
            <a:ext cx="3993611" cy="3592285"/>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Tx/>
              <a:buChar char="-"/>
            </a:pPr>
            <a:r>
              <a:rPr lang="en-US" sz="2000" dirty="0">
                <a:latin typeface="Palatino Linotype" panose="02040502050505030304" pitchFamily="18" charset="0"/>
              </a:rPr>
              <a:t>No sustainable delivery options available</a:t>
            </a:r>
          </a:p>
          <a:p>
            <a:pPr marL="285750" indent="-285750" algn="just">
              <a:buFontTx/>
              <a:buChar char="-"/>
            </a:pPr>
            <a:r>
              <a:rPr lang="en-US" sz="2000" dirty="0">
                <a:latin typeface="Palatino Linotype" panose="02040502050505030304" pitchFamily="18" charset="0"/>
              </a:rPr>
              <a:t>Lack of variety in the menu</a:t>
            </a:r>
          </a:p>
          <a:p>
            <a:pPr marL="285750" indent="-285750" algn="just">
              <a:buFontTx/>
              <a:buChar char="-"/>
            </a:pPr>
            <a:r>
              <a:rPr lang="en-US" sz="2000" dirty="0">
                <a:latin typeface="Palatino Linotype" panose="02040502050505030304" pitchFamily="18" charset="0"/>
              </a:rPr>
              <a:t>Foods are bit of overpriced in terms of value</a:t>
            </a:r>
          </a:p>
          <a:p>
            <a:pPr marL="285750" indent="-285750" algn="just">
              <a:buFontTx/>
              <a:buChar char="-"/>
            </a:pPr>
            <a:r>
              <a:rPr lang="en-US" sz="2000" dirty="0">
                <a:latin typeface="Palatino Linotype" panose="02040502050505030304" pitchFamily="18" charset="0"/>
              </a:rPr>
              <a:t>Handle media management particularly with a </a:t>
            </a:r>
            <a:r>
              <a:rPr lang="en-US" sz="2000">
                <a:latin typeface="Palatino Linotype" panose="02040502050505030304" pitchFamily="18" charset="0"/>
              </a:rPr>
              <a:t>different team</a:t>
            </a:r>
            <a:endParaRPr lang="en-US" sz="2000" dirty="0">
              <a:latin typeface="Palatino Linotype" panose="02040502050505030304" pitchFamily="18" charset="0"/>
            </a:endParaRPr>
          </a:p>
        </p:txBody>
      </p:sp>
    </p:spTree>
    <p:extLst>
      <p:ext uri="{BB962C8B-B14F-4D97-AF65-F5344CB8AC3E}">
        <p14:creationId xmlns:p14="http://schemas.microsoft.com/office/powerpoint/2010/main" val="6182639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tx1">
                <a:lumMod val="65000"/>
                <a:lumOff val="35000"/>
              </a:schemeClr>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1987366" y="232229"/>
            <a:ext cx="8217269" cy="81280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latin typeface="Palatino Linotype" panose="02040502050505030304" pitchFamily="18" charset="0"/>
              </a:rPr>
              <a:t>SUGGESTIONS</a:t>
            </a:r>
          </a:p>
        </p:txBody>
      </p:sp>
      <p:sp>
        <p:nvSpPr>
          <p:cNvPr id="3" name="Rectangle 2"/>
          <p:cNvSpPr/>
          <p:nvPr/>
        </p:nvSpPr>
        <p:spPr>
          <a:xfrm>
            <a:off x="1619688" y="1792510"/>
            <a:ext cx="8952623" cy="3592285"/>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Tx/>
              <a:buChar char="-"/>
            </a:pPr>
            <a:r>
              <a:rPr lang="en-US" sz="2400" dirty="0">
                <a:latin typeface="Modern No. 20" panose="02070704070505020303" pitchFamily="18" charset="0"/>
              </a:rPr>
              <a:t>Pricing can be revised keeping the value in the mind</a:t>
            </a:r>
          </a:p>
          <a:p>
            <a:pPr marL="285750" indent="-285750" algn="just">
              <a:buFontTx/>
              <a:buChar char="-"/>
            </a:pPr>
            <a:r>
              <a:rPr lang="en-US" sz="2400" dirty="0">
                <a:latin typeface="Modern No. 20" panose="02070704070505020303" pitchFamily="18" charset="0"/>
              </a:rPr>
              <a:t>Hire a individual team for social media management</a:t>
            </a:r>
          </a:p>
          <a:p>
            <a:pPr marL="285750" indent="-285750" algn="just">
              <a:buFontTx/>
              <a:buChar char="-"/>
            </a:pPr>
            <a:r>
              <a:rPr lang="en-US" sz="2400" dirty="0">
                <a:latin typeface="Modern No. 20" panose="02070704070505020303" pitchFamily="18" charset="0"/>
              </a:rPr>
              <a:t>Set up a sustainable delivery option for the restaurant &amp; associate with the 3</a:t>
            </a:r>
            <a:r>
              <a:rPr lang="en-US" sz="2400" baseline="30000" dirty="0">
                <a:latin typeface="Modern No. 20" panose="02070704070505020303" pitchFamily="18" charset="0"/>
              </a:rPr>
              <a:t>rd</a:t>
            </a:r>
            <a:r>
              <a:rPr lang="en-US" sz="2400" dirty="0">
                <a:latin typeface="Modern No. 20" panose="02070704070505020303" pitchFamily="18" charset="0"/>
              </a:rPr>
              <a:t>-party delivery companies.</a:t>
            </a:r>
          </a:p>
          <a:p>
            <a:pPr marL="285750" indent="-285750" algn="just">
              <a:buFontTx/>
              <a:buChar char="-"/>
            </a:pPr>
            <a:r>
              <a:rPr lang="en-US" sz="2400" dirty="0">
                <a:latin typeface="Modern No. 20" panose="02070704070505020303" pitchFamily="18" charset="0"/>
              </a:rPr>
              <a:t>Provide customers a feedback form to measure the value.</a:t>
            </a:r>
          </a:p>
          <a:p>
            <a:pPr marL="285750" indent="-285750" algn="just">
              <a:buFontTx/>
              <a:buChar char="-"/>
            </a:pPr>
            <a:r>
              <a:rPr lang="en-US" sz="2400" dirty="0">
                <a:latin typeface="Modern No. 20" panose="02070704070505020303" pitchFamily="18" charset="0"/>
              </a:rPr>
              <a:t>Maintain individual websites for all the branches.</a:t>
            </a:r>
          </a:p>
        </p:txBody>
      </p:sp>
    </p:spTree>
    <p:extLst>
      <p:ext uri="{BB962C8B-B14F-4D97-AF65-F5344CB8AC3E}">
        <p14:creationId xmlns:p14="http://schemas.microsoft.com/office/powerpoint/2010/main" val="29073006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tx1">
                <a:lumMod val="65000"/>
                <a:lumOff val="35000"/>
              </a:schemeClr>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1987366" y="232229"/>
            <a:ext cx="8217269" cy="812800"/>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dirty="0">
                <a:latin typeface="Palatino Linotype" panose="02040502050505030304" pitchFamily="18" charset="0"/>
              </a:rPr>
              <a:t>REFERENCES</a:t>
            </a:r>
          </a:p>
        </p:txBody>
      </p:sp>
      <p:sp>
        <p:nvSpPr>
          <p:cNvPr id="3" name="Rectangle 2"/>
          <p:cNvSpPr/>
          <p:nvPr/>
        </p:nvSpPr>
        <p:spPr>
          <a:xfrm>
            <a:off x="1619688" y="1458681"/>
            <a:ext cx="8952623" cy="4956633"/>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600">
              <a:buFont typeface="+mj-lt"/>
              <a:buAutoNum type="arabicPeriod"/>
            </a:pPr>
            <a:r>
              <a:rPr lang="en-US" sz="1400" dirty="0">
                <a:latin typeface="Palatino Linotype" panose="02040502050505030304" pitchFamily="18" charset="0"/>
              </a:rPr>
              <a:t>About US - Castello, (2022) </a:t>
            </a:r>
            <a:r>
              <a:rPr lang="en-US" sz="1400" i="1" dirty="0">
                <a:latin typeface="Palatino Linotype" panose="02040502050505030304" pitchFamily="18" charset="0"/>
              </a:rPr>
              <a:t>Castellorestaurants.com</a:t>
            </a:r>
            <a:r>
              <a:rPr lang="en-US" sz="1400" dirty="0">
                <a:latin typeface="Palatino Linotype" panose="02040502050505030304" pitchFamily="18" charset="0"/>
              </a:rPr>
              <a:t>, [online] Available at: https://castellorestaurants.com/ (Accessed 14 June 2022).</a:t>
            </a:r>
          </a:p>
          <a:p>
            <a:pPr marL="228600" indent="-228600">
              <a:buFont typeface="+mj-lt"/>
              <a:buAutoNum type="arabicPeriod"/>
            </a:pPr>
            <a:r>
              <a:rPr lang="en-US" sz="1400" dirty="0" err="1">
                <a:latin typeface="Palatino Linotype" panose="02040502050505030304" pitchFamily="18" charset="0"/>
              </a:rPr>
              <a:t>Bhasin</a:t>
            </a:r>
            <a:r>
              <a:rPr lang="en-US" sz="1400" dirty="0">
                <a:latin typeface="Palatino Linotype" panose="02040502050505030304" pitchFamily="18" charset="0"/>
              </a:rPr>
              <a:t>, H. (2022) Business Model of Restaurant Explained (with Restaurant SWOT), </a:t>
            </a:r>
            <a:r>
              <a:rPr lang="en-US" sz="1400" i="1" dirty="0">
                <a:latin typeface="Palatino Linotype" panose="02040502050505030304" pitchFamily="18" charset="0"/>
              </a:rPr>
              <a:t>Marketing91</a:t>
            </a:r>
            <a:r>
              <a:rPr lang="en-US" sz="1400" dirty="0">
                <a:latin typeface="Palatino Linotype" panose="02040502050505030304" pitchFamily="18" charset="0"/>
              </a:rPr>
              <a:t>, [online] Available at: https://www.marketing91.com/business-model-of-restaurant/ (Accessed 14 June 2022).</a:t>
            </a:r>
          </a:p>
          <a:p>
            <a:pPr marL="228600" indent="-228600">
              <a:buFont typeface="+mj-lt"/>
              <a:buAutoNum type="arabicPeriod"/>
            </a:pPr>
            <a:r>
              <a:rPr lang="en-US" sz="1400" dirty="0">
                <a:latin typeface="Palatino Linotype" panose="02040502050505030304" pitchFamily="18" charset="0"/>
              </a:rPr>
              <a:t>Castello to Somerset &amp; Dorset Railway, (2022) </a:t>
            </a:r>
            <a:r>
              <a:rPr lang="en-US" sz="1400" i="1" dirty="0">
                <a:latin typeface="Palatino Linotype" panose="02040502050505030304" pitchFamily="18" charset="0"/>
              </a:rPr>
              <a:t>Castello to Somerset &amp; Dorset Railway</a:t>
            </a:r>
            <a:r>
              <a:rPr lang="en-US" sz="1400" dirty="0">
                <a:latin typeface="Palatino Linotype" panose="02040502050505030304" pitchFamily="18" charset="0"/>
              </a:rPr>
              <a:t>, [online] Available at: https://www.google.com/maps/dir/Castello,+5+The+St,+Radstock+BA3+3PZ,+United+Kingdom/Somerset+%26+Dorset+Railway (Accessed 14 June 2022).</a:t>
            </a:r>
          </a:p>
          <a:p>
            <a:pPr marL="228600" indent="-228600">
              <a:buFont typeface="+mj-lt"/>
              <a:buAutoNum type="arabicPeriod"/>
            </a:pPr>
            <a:r>
              <a:rPr lang="en-US" sz="1400" dirty="0">
                <a:latin typeface="Palatino Linotype" panose="02040502050505030304" pitchFamily="18" charset="0"/>
              </a:rPr>
              <a:t>Castello, (2022) </a:t>
            </a:r>
            <a:r>
              <a:rPr lang="en-US" sz="1400" i="1" dirty="0">
                <a:latin typeface="Palatino Linotype" panose="02040502050505030304" pitchFamily="18" charset="0"/>
              </a:rPr>
              <a:t>Castellorestaurants.com</a:t>
            </a:r>
            <a:r>
              <a:rPr lang="en-US" sz="1400" dirty="0">
                <a:latin typeface="Palatino Linotype" panose="02040502050505030304" pitchFamily="18" charset="0"/>
              </a:rPr>
              <a:t>, [online] Available at: http://www.castellorestaurants.com/ (Accessed 14 June 2022).</a:t>
            </a:r>
          </a:p>
          <a:p>
            <a:pPr marL="228600" indent="-228600">
              <a:buFont typeface="+mj-lt"/>
              <a:buAutoNum type="arabicPeriod"/>
            </a:pPr>
            <a:r>
              <a:rPr lang="en-US" sz="1400" dirty="0">
                <a:latin typeface="Palatino Linotype" panose="02040502050505030304" pitchFamily="18" charset="0"/>
              </a:rPr>
              <a:t>Daugherty, P. (2012) Marketing Promotional Programs, </a:t>
            </a:r>
            <a:r>
              <a:rPr lang="en-US" sz="1400" i="1" dirty="0">
                <a:latin typeface="Palatino Linotype" panose="02040502050505030304" pitchFamily="18" charset="0"/>
              </a:rPr>
              <a:t>Journal of Promotion Management</a:t>
            </a:r>
            <a:r>
              <a:rPr lang="en-US" sz="1400" dirty="0">
                <a:latin typeface="Palatino Linotype" panose="02040502050505030304" pitchFamily="18" charset="0"/>
              </a:rPr>
              <a:t>, 2(1), pp. 5-26.</a:t>
            </a:r>
          </a:p>
          <a:p>
            <a:pPr marL="228600" indent="-228600">
              <a:buFont typeface="+mj-lt"/>
              <a:buAutoNum type="arabicPeriod"/>
            </a:pPr>
            <a:r>
              <a:rPr lang="en-US" sz="1400" dirty="0">
                <a:latin typeface="Palatino Linotype" panose="02040502050505030304" pitchFamily="18" charset="0"/>
              </a:rPr>
              <a:t>Decker, A. (2022) The Ultimate Guide to Pricing Strategies, </a:t>
            </a:r>
            <a:r>
              <a:rPr lang="en-US" sz="1400" i="1" dirty="0">
                <a:latin typeface="Palatino Linotype" panose="02040502050505030304" pitchFamily="18" charset="0"/>
              </a:rPr>
              <a:t>Blog.hubspot.com</a:t>
            </a:r>
            <a:r>
              <a:rPr lang="en-US" sz="1400" dirty="0">
                <a:latin typeface="Palatino Linotype" panose="02040502050505030304" pitchFamily="18" charset="0"/>
              </a:rPr>
              <a:t>, [online] Available at: https://blog.hubspot.com/sales/pricing-strategy (Accessed 14 June 2022).</a:t>
            </a:r>
          </a:p>
          <a:p>
            <a:pPr marL="228600" indent="-228600">
              <a:buFont typeface="+mj-lt"/>
              <a:buAutoNum type="arabicPeriod"/>
            </a:pPr>
            <a:r>
              <a:rPr lang="en-US" sz="1400" dirty="0">
                <a:latin typeface="Palatino Linotype" panose="02040502050505030304" pitchFamily="18" charset="0"/>
              </a:rPr>
              <a:t>From Somerset &amp; Dorset Railway to </a:t>
            </a:r>
            <a:r>
              <a:rPr lang="en-US" sz="1400" dirty="0" err="1">
                <a:latin typeface="Palatino Linotype" panose="02040502050505030304" pitchFamily="18" charset="0"/>
              </a:rPr>
              <a:t>castello</a:t>
            </a:r>
            <a:r>
              <a:rPr lang="en-US" sz="1400" dirty="0">
                <a:latin typeface="Palatino Linotype" panose="02040502050505030304" pitchFamily="18" charset="0"/>
              </a:rPr>
              <a:t> </a:t>
            </a:r>
            <a:r>
              <a:rPr lang="en-US" sz="1400" dirty="0" err="1">
                <a:latin typeface="Palatino Linotype" panose="02040502050505030304" pitchFamily="18" charset="0"/>
              </a:rPr>
              <a:t>radstock</a:t>
            </a:r>
            <a:r>
              <a:rPr lang="en-US" sz="1400" dirty="0">
                <a:latin typeface="Palatino Linotype" panose="02040502050505030304" pitchFamily="18" charset="0"/>
              </a:rPr>
              <a:t> by Bus, Train or Ferry, (2022) </a:t>
            </a:r>
            <a:r>
              <a:rPr lang="en-US" sz="1400" i="1" dirty="0">
                <a:latin typeface="Palatino Linotype" panose="02040502050505030304" pitchFamily="18" charset="0"/>
              </a:rPr>
              <a:t>Moovitapp.com</a:t>
            </a:r>
            <a:r>
              <a:rPr lang="en-US" sz="1400" dirty="0">
                <a:latin typeface="Palatino Linotype" panose="02040502050505030304" pitchFamily="18" charset="0"/>
              </a:rPr>
              <a:t>, [online] Available at: https://moovitapp.com/south_west-2106/poi/castello%20radstock/Somerset%20&amp;% (Accessed 14 June 2022).</a:t>
            </a:r>
          </a:p>
          <a:p>
            <a:pPr marL="228600" indent="-228600">
              <a:buFont typeface="+mj-lt"/>
              <a:buAutoNum type="arabicPeriod"/>
            </a:pPr>
            <a:r>
              <a:rPr lang="en-US" sz="1400" dirty="0">
                <a:latin typeface="Palatino Linotype" panose="02040502050505030304" pitchFamily="18" charset="0"/>
              </a:rPr>
              <a:t>Promotion: Meaning, Definition, Types, example, solved questions, (2022) </a:t>
            </a:r>
            <a:r>
              <a:rPr lang="en-US" sz="1400" i="1" dirty="0">
                <a:latin typeface="Palatino Linotype" panose="02040502050505030304" pitchFamily="18" charset="0"/>
              </a:rPr>
              <a:t>BYJUS</a:t>
            </a:r>
            <a:r>
              <a:rPr lang="en-US" sz="1400" dirty="0">
                <a:latin typeface="Palatino Linotype" panose="02040502050505030304" pitchFamily="18" charset="0"/>
              </a:rPr>
              <a:t>, [online] Available at: https://byjus.com/commerce/what-is-promotion/ (Accessed 14 June 2022).</a:t>
            </a:r>
          </a:p>
          <a:p>
            <a:pPr marL="228600" indent="-228600">
              <a:buFont typeface="+mj-lt"/>
              <a:buAutoNum type="arabicPeriod"/>
            </a:pPr>
            <a:r>
              <a:rPr lang="en-US" sz="1400" dirty="0">
                <a:latin typeface="Palatino Linotype" panose="02040502050505030304" pitchFamily="18" charset="0"/>
              </a:rPr>
              <a:t>Tripadvisor.com - Castello, (2022) </a:t>
            </a:r>
            <a:r>
              <a:rPr lang="en-US" sz="1400" i="1" dirty="0">
                <a:latin typeface="Palatino Linotype" panose="02040502050505030304" pitchFamily="18" charset="0"/>
              </a:rPr>
              <a:t>Tripadvisor.com</a:t>
            </a:r>
            <a:r>
              <a:rPr lang="en-US" sz="1400" dirty="0">
                <a:latin typeface="Palatino Linotype" panose="02040502050505030304" pitchFamily="18" charset="0"/>
              </a:rPr>
              <a:t>, [online] Available at: https://www.tripadvisor.com/Restaurant_Review-g1096544-d10004052-Reviews-Castello_Restaurant-Radstock_Somerset_England.html (Accessed 14 June 2022).</a:t>
            </a:r>
          </a:p>
          <a:p>
            <a:pPr marL="228600" indent="-228600">
              <a:buFont typeface="+mj-lt"/>
              <a:buAutoNum type="arabicPeriod"/>
            </a:pPr>
            <a:r>
              <a:rPr lang="en-US" sz="1400" dirty="0">
                <a:latin typeface="Palatino Linotype" panose="02040502050505030304" pitchFamily="18" charset="0"/>
              </a:rPr>
              <a:t>What is customer value?, (2022) </a:t>
            </a:r>
            <a:r>
              <a:rPr lang="en-US" sz="1400" i="1" dirty="0" err="1">
                <a:latin typeface="Palatino Linotype" panose="02040502050505030304" pitchFamily="18" charset="0"/>
              </a:rPr>
              <a:t>Zendesk</a:t>
            </a:r>
            <a:r>
              <a:rPr lang="en-US" sz="1400" dirty="0">
                <a:latin typeface="Palatino Linotype" panose="02040502050505030304" pitchFamily="18" charset="0"/>
              </a:rPr>
              <a:t>, [online] Available at: https://www.zendesk.com/blog/customer-value/ (Accessed 14 June 2022).</a:t>
            </a:r>
          </a:p>
        </p:txBody>
      </p:sp>
    </p:spTree>
    <p:extLst>
      <p:ext uri="{BB962C8B-B14F-4D97-AF65-F5344CB8AC3E}">
        <p14:creationId xmlns:p14="http://schemas.microsoft.com/office/powerpoint/2010/main" val="21640163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tx1">
                <a:lumMod val="68000"/>
                <a:lumOff val="32000"/>
              </a:schemeClr>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grpSp>
          <p:nvGrpSpPr>
            <p:cNvPr id="5" name="Group 4"/>
            <p:cNvGrpSpPr/>
            <p:nvPr/>
          </p:nvGrpSpPr>
          <p:grpSpPr>
            <a:xfrm>
              <a:off x="0" y="0"/>
              <a:ext cx="12192000" cy="6858000"/>
              <a:chOff x="0" y="0"/>
              <a:chExt cx="12192000" cy="685800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764618" cy="6858000"/>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64619" y="0"/>
                <a:ext cx="1897039" cy="6858000"/>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68522" y="0"/>
                <a:ext cx="2323478" cy="6858000"/>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78811" y="0"/>
                <a:ext cx="2060811" cy="6858000"/>
              </a:xfrm>
              <a:prstGeom prst="rect">
                <a:avLst/>
              </a:prstGeom>
            </p:spPr>
          </p:pic>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61659" y="0"/>
                <a:ext cx="1917151" cy="6858000"/>
              </a:xfrm>
              <a:prstGeom prst="rect">
                <a:avLst/>
              </a:prstGeom>
            </p:spPr>
          </p:pic>
        </p:grpSp>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39623" y="0"/>
              <a:ext cx="2228898" cy="6858000"/>
            </a:xfrm>
            <a:prstGeom prst="rect">
              <a:avLst/>
            </a:prstGeom>
          </p:spPr>
        </p:pic>
      </p:grpSp>
      <p:sp>
        <p:nvSpPr>
          <p:cNvPr id="4" name="Rectangle 3"/>
          <p:cNvSpPr/>
          <p:nvPr/>
        </p:nvSpPr>
        <p:spPr>
          <a:xfrm>
            <a:off x="0" y="2656114"/>
            <a:ext cx="12192000" cy="1683657"/>
          </a:xfrm>
          <a:prstGeom prst="rect">
            <a:avLst/>
          </a:prstGeom>
          <a:gradFill>
            <a:gsLst>
              <a:gs pos="100000">
                <a:schemeClr val="tx1">
                  <a:lumMod val="65000"/>
                  <a:lumOff val="35000"/>
                  <a:alpha val="28000"/>
                </a:schemeClr>
              </a:gs>
              <a:gs pos="0">
                <a:schemeClr val="accent5">
                  <a:lumMod val="75000"/>
                </a:schemeClr>
              </a:gs>
            </a:gsLst>
            <a:lin ang="54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500" dirty="0">
                <a:latin typeface="Palatino Linotype" panose="02040502050505030304" pitchFamily="18" charset="0"/>
              </a:rPr>
              <a:t>THANK YOU</a:t>
            </a:r>
          </a:p>
        </p:txBody>
      </p:sp>
    </p:spTree>
    <p:extLst>
      <p:ext uri="{BB962C8B-B14F-4D97-AF65-F5344CB8AC3E}">
        <p14:creationId xmlns:p14="http://schemas.microsoft.com/office/powerpoint/2010/main" val="18144943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1237</TotalTime>
  <Words>1747</Words>
  <Application>Microsoft Office PowerPoint</Application>
  <PresentationFormat>Widescreen</PresentationFormat>
  <Paragraphs>120</Paragraphs>
  <Slides>17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Arial Rounded MT Bold</vt:lpstr>
      <vt:lpstr>Calibri</vt:lpstr>
      <vt:lpstr>Calibri Light</vt:lpstr>
      <vt:lpstr>Modern No. 20</vt:lpstr>
      <vt:lpstr>Palatino Linotype</vt:lpstr>
      <vt:lpstr>Trip Sans VF</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Student</dc:creator>
  <cp:lastModifiedBy>Bilal Mohammed (2022701)</cp:lastModifiedBy>
  <cp:revision>1</cp:revision>
  <dcterms:created xsi:type="dcterms:W3CDTF">2022-06-13T16:14:27Z</dcterms:created>
  <dcterms:modified xsi:type="dcterms:W3CDTF">2022-06-27T16:35:17Z</dcterms:modified>
</cp:coreProperties>
</file>