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58" r:id="rId5"/>
    <p:sldId id="263" r:id="rId6"/>
    <p:sldId id="259" r:id="rId7"/>
    <p:sldId id="264" r:id="rId8"/>
    <p:sldId id="260" r:id="rId9"/>
    <p:sldId id="265" r:id="rId10"/>
    <p:sldId id="261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11BC4C-DF86-4BD1-832C-F41484465B96}" v="3" dt="2023-07-20T12:33:31.8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0779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6473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8893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082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926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3072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4132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3951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1610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216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3782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7/20/2023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64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audio" Target="../media/media3.m4a"/><Relationship Id="rId5" Type="http://schemas.microsoft.com/office/2007/relationships/media" Target="../media/media3.m4a"/><Relationship Id="rId4" Type="http://schemas.openxmlformats.org/officeDocument/2006/relationships/audio" Target="../media/media2.m4a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thebluediamondgallery.com/tablet-dictionary/s/self-worth.html" TargetMode="Externa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.org/sustainabledevelopment/sustainable-development-goals/" TargetMode="External"/><Relationship Id="rId3" Type="http://schemas.openxmlformats.org/officeDocument/2006/relationships/hyperlink" Target="https://www.bing.com/search?q=creativity+in+and+for+society+research+gate&amp;qs=n&amp;form=QBRE&amp;sp=-1&amp;ghc=1&amp;lq=0&amp;pq=creativity+in+and+for+society+research+gate&amp;sc=0-43&amp;sk=&amp;cvid=CC3DF14047ED4169B74565C9961D4574&amp;ghsh=0&amp;ghacc=0&amp;ghpl=" TargetMode="External"/><Relationship Id="rId7" Type="http://schemas.openxmlformats.org/officeDocument/2006/relationships/hyperlink" Target="https://www.activesustainability.com/sustainable-development/what-is-sustainability/?_adin=01833301559" TargetMode="External"/><Relationship Id="rId2" Type="http://schemas.openxmlformats.org/officeDocument/2006/relationships/hyperlink" Target="https://doi.org/10.3390/jintelligence60200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ctivesustainability.com" TargetMode="External"/><Relationship Id="rId5" Type="http://schemas.openxmlformats.org/officeDocument/2006/relationships/hyperlink" Target="https://www.arielgroup.com/storytelling-a-story-of-self-a-story-of-us-and-a-story-of-now/#:~:text=A%20story%20of%20self%20communicates%20who%20I%20am" TargetMode="External"/><Relationship Id="rId10" Type="http://schemas.openxmlformats.org/officeDocument/2006/relationships/hyperlink" Target="https://doi.org/10.1038/s41562-017-0185-3" TargetMode="External"/><Relationship Id="rId4" Type="http://schemas.openxmlformats.org/officeDocument/2006/relationships/hyperlink" Target="https://storynet.org/what-is-storytelling/" TargetMode="External"/><Relationship Id="rId9" Type="http://schemas.openxmlformats.org/officeDocument/2006/relationships/hyperlink" Target="https://doi.org/10.3389/fpsyg.2019.008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F8A656C-0806-4677-A38B-DA5DF0F3C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Cloud Time Laps Outdoors">
            <a:extLst>
              <a:ext uri="{FF2B5EF4-FFF2-40B4-BE49-F238E27FC236}">
                <a16:creationId xmlns:a16="http://schemas.microsoft.com/office/drawing/2014/main" id="{5785DC06-D0EC-E9DC-97E1-A40C97D093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>
            <a:alphaModFix/>
          </a:blip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BEF8C6D-8BB3-473A-9607-D7381CC5C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88580" y="643467"/>
            <a:ext cx="3859952" cy="5215839"/>
          </a:xfrm>
          <a:prstGeom prst="roundRect">
            <a:avLst>
              <a:gd name="adj" fmla="val 2654"/>
            </a:avLst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79080" y="795509"/>
            <a:ext cx="3507023" cy="3011340"/>
          </a:xfrm>
        </p:spPr>
        <p:txBody>
          <a:bodyPr>
            <a:normAutofit/>
          </a:bodyPr>
          <a:lstStyle/>
          <a:p>
            <a:r>
              <a:rPr lang="en-GB" sz="4600">
                <a:cs typeface="Calibri Light"/>
              </a:rPr>
              <a:t>Reflection Presention </a:t>
            </a:r>
            <a:endParaRPr lang="en-GB" sz="4600"/>
          </a:p>
          <a:p>
            <a:r>
              <a:rPr lang="en-GB" dirty="0">
                <a:cs typeface="Calibri Light"/>
              </a:rPr>
              <a:t> 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79080" y="3898924"/>
            <a:ext cx="3507023" cy="17778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cs typeface="Calibri"/>
              </a:rPr>
              <a:t>Student name – Hayley Prosser </a:t>
            </a:r>
          </a:p>
          <a:p>
            <a:r>
              <a:rPr lang="en-GB" sz="1700">
                <a:cs typeface="Calibri"/>
              </a:rPr>
              <a:t>Student number – 2108352</a:t>
            </a:r>
          </a:p>
          <a:p>
            <a:r>
              <a:rPr lang="en-GB" sz="1700">
                <a:cs typeface="Calibri"/>
              </a:rPr>
              <a:t>Module – skills development in the workplace</a:t>
            </a:r>
          </a:p>
          <a:p>
            <a:r>
              <a:rPr lang="en-GB" sz="1700">
                <a:cs typeface="Calibri"/>
              </a:rPr>
              <a:t>Module code – AMCA4013</a:t>
            </a:r>
          </a:p>
          <a:p>
            <a:endParaRPr lang="en-GB" sz="1700">
              <a:cs typeface="Calibri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DCFDFFB9-D302-4A05-A770-D33232254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0584" y="830591"/>
            <a:ext cx="2987899" cy="2987899"/>
          </a:xfrm>
          <a:prstGeom prst="arc">
            <a:avLst>
              <a:gd name="adj1" fmla="val 16200000"/>
              <a:gd name="adj2" fmla="val 114657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voice over">
            <a:hlinkClick r:id="" action="ppaction://media"/>
            <a:extLst>
              <a:ext uri="{FF2B5EF4-FFF2-40B4-BE49-F238E27FC236}">
                <a16:creationId xmlns:a16="http://schemas.microsoft.com/office/drawing/2014/main" id="{EC1B0094-3F42-EBA1-C9F3-8278FA99E47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voice over">
            <a:hlinkClick r:id="" action="ppaction://media"/>
            <a:extLst>
              <a:ext uri="{FF2B5EF4-FFF2-40B4-BE49-F238E27FC236}">
                <a16:creationId xmlns:a16="http://schemas.microsoft.com/office/drawing/2014/main" id="{9F9642F8-5641-98C8-A9E6-1B11081A49C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105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89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1" name="Picture 4" descr="Person with idea concept">
            <a:extLst>
              <a:ext uri="{FF2B5EF4-FFF2-40B4-BE49-F238E27FC236}">
                <a16:creationId xmlns:a16="http://schemas.microsoft.com/office/drawing/2014/main" id="{295B96AD-519D-E478-C027-28FE3A0143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869" r="19939" b="-3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2021A9-358D-DB06-2026-A4E233CDC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Aharoni"/>
              </a:rPr>
              <a:t>Creativity and society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F41D9-6165-27DD-19E6-559563228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dirty="0"/>
              <a:t>Creativity is a vital part of society.</a:t>
            </a:r>
          </a:p>
          <a:p>
            <a:r>
              <a:rPr lang="en-GB" sz="1800" dirty="0"/>
              <a:t>Creativity helps shape the future society by providing new ideas and solutions to problems [1]. </a:t>
            </a:r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87B4EFA1-A5FB-A5D7-E7D7-B573B280AD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528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864"/>
    </mc:Choice>
    <mc:Fallback>
      <p:transition spd="slow" advTm="52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7AFB4-76E3-39FB-BDF0-2F99733BC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7502" cy="4351338"/>
          </a:xfrm>
        </p:spPr>
        <p:txBody>
          <a:bodyPr>
            <a:normAutofit/>
          </a:bodyPr>
          <a:lstStyle/>
          <a:p>
            <a:r>
              <a:rPr lang="en-GB" sz="2400" dirty="0"/>
              <a:t>Creativity in society can be seen in a various forms, such as art, music, literature, and technology [2]. </a:t>
            </a:r>
          </a:p>
          <a:p>
            <a:endParaRPr lang="en-GB" sz="2400" dirty="0"/>
          </a:p>
        </p:txBody>
      </p:sp>
      <p:pic>
        <p:nvPicPr>
          <p:cNvPr id="5" name="Picture 4" descr="Person using tools to carve artwork depicting foliage, birds, and text">
            <a:extLst>
              <a:ext uri="{FF2B5EF4-FFF2-40B4-BE49-F238E27FC236}">
                <a16:creationId xmlns:a16="http://schemas.microsoft.com/office/drawing/2014/main" id="{D6C3F90A-D824-0C48-332D-DD932D5CD4E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4" r="17370" b="2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2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slide 3">
            <a:hlinkClick r:id="" action="ppaction://media"/>
            <a:extLst>
              <a:ext uri="{FF2B5EF4-FFF2-40B4-BE49-F238E27FC236}">
                <a16:creationId xmlns:a16="http://schemas.microsoft.com/office/drawing/2014/main" id="{84787306-B78F-700A-C7CF-1E60C920BF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655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778"/>
    </mc:Choice>
    <mc:Fallback>
      <p:transition spd="slow" advTm="42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7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032D8B87-88DA-4E9C-B676-B10D70EA5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Hardcover books">
            <a:extLst>
              <a:ext uri="{FF2B5EF4-FFF2-40B4-BE49-F238E27FC236}">
                <a16:creationId xmlns:a16="http://schemas.microsoft.com/office/drawing/2014/main" id="{69859A83-61BC-ED1C-3460-6934633972A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</a:blip>
          <a:srcRect t="9454" b="6172"/>
          <a:stretch/>
        </p:blipFill>
        <p:spPr>
          <a:xfrm>
            <a:off x="20" y="-8466"/>
            <a:ext cx="12191980" cy="68664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8B62E4-F601-97FB-03D7-8F6C0DA42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Story telling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25497-BB8B-5657-D34E-B05AB6ED9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Storytelling is the art of conveying a narrative or story, often through spoken or written words [3].</a:t>
            </a:r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slide 4">
            <a:hlinkClick r:id="" action="ppaction://media"/>
            <a:extLst>
              <a:ext uri="{FF2B5EF4-FFF2-40B4-BE49-F238E27FC236}">
                <a16:creationId xmlns:a16="http://schemas.microsoft.com/office/drawing/2014/main" id="{1C49524F-101F-E62A-EAB4-0D6F031933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5999" y="44754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061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350"/>
    </mc:Choice>
    <mc:Fallback>
      <p:transition spd="slow" advTm="50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9F8A656C-0806-4677-A38B-DA5DF0F3C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Elderly woman in living room">
            <a:extLst>
              <a:ext uri="{FF2B5EF4-FFF2-40B4-BE49-F238E27FC236}">
                <a16:creationId xmlns:a16="http://schemas.microsoft.com/office/drawing/2014/main" id="{8A3FEB5E-984B-1A8A-F25B-87B29A7429C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-68453" y="-8467"/>
            <a:ext cx="12191980" cy="6857990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BEF8C6D-8BB3-473A-9607-D7381CC5C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7537" y="643467"/>
            <a:ext cx="5520995" cy="5215839"/>
          </a:xfrm>
          <a:prstGeom prst="roundRect">
            <a:avLst>
              <a:gd name="adj" fmla="val 265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080D5-CC43-597C-88F1-3AF90B8A65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0984" y="1491342"/>
            <a:ext cx="4014099" cy="4125686"/>
          </a:xfrm>
        </p:spPr>
        <p:txBody>
          <a:bodyPr>
            <a:normAutofit/>
          </a:bodyPr>
          <a:lstStyle/>
          <a:p>
            <a:r>
              <a:rPr lang="en-GB" sz="1700" dirty="0"/>
              <a:t>storytelling in the sense of self involves using personal narratives to better understand one's own experiences, emotions, and identity  [4].</a:t>
            </a:r>
          </a:p>
          <a:p>
            <a:endParaRPr lang="en-GB" sz="1700" dirty="0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DCFDFFB9-D302-4A05-A770-D33232254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6764" y="906791"/>
            <a:ext cx="2987899" cy="2987899"/>
          </a:xfrm>
          <a:prstGeom prst="arc">
            <a:avLst>
              <a:gd name="adj1" fmla="val 16200000"/>
              <a:gd name="adj2" fmla="val 114657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slide 5">
            <a:hlinkClick r:id="" action="ppaction://media"/>
            <a:extLst>
              <a:ext uri="{FF2B5EF4-FFF2-40B4-BE49-F238E27FC236}">
                <a16:creationId xmlns:a16="http://schemas.microsoft.com/office/drawing/2014/main" id="{97C6AC87-B69B-08F9-7CC9-32C95FE44C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162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52"/>
    </mc:Choice>
    <mc:Fallback>
      <p:transition spd="slow" advTm="405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97FFD117-A300-E6C5-EF7E-5D8ECD5D26F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195" r="35544" b="-1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2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34A9C1-5DF6-CC6D-E9D9-F271985BC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>
                <a:cs typeface="Aharoni"/>
              </a:rPr>
              <a:t>Addressing sustainability</a:t>
            </a:r>
            <a:endParaRPr lang="en-GB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F044D-51D3-9541-B964-B57CBC740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Sustainability refers to the ability to meet the needs of the present without compromising the ability of future generations to meet their own needs [5].</a:t>
            </a:r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6DA5C3B3-6EDA-9E93-8F3F-36A3728E14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95381" y="51003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755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220"/>
    </mc:Choice>
    <mc:Fallback>
      <p:transition spd="slow" advTm="68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2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032D8B87-88DA-4E9C-B676-B10D70EA5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Person in garden picking a cabbage">
            <a:extLst>
              <a:ext uri="{FF2B5EF4-FFF2-40B4-BE49-F238E27FC236}">
                <a16:creationId xmlns:a16="http://schemas.microsoft.com/office/drawing/2014/main" id="{9E6B42D5-88AC-89AF-858C-D44548F3B44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23" b="16285"/>
          <a:stretch/>
        </p:blipFill>
        <p:spPr>
          <a:xfrm>
            <a:off x="20" y="-8466"/>
            <a:ext cx="12191980" cy="686646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6F9C0-7C00-63EA-6D7A-CA5103877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rgbClr val="FFFFFF"/>
                </a:solidFill>
              </a:rPr>
              <a:t>Addressing sustainability involves taking a holistic approach that considers the economic, social, and environmental impacts of our actions [6].</a:t>
            </a:r>
          </a:p>
          <a:p>
            <a:endParaRPr lang="en-GB" sz="26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slide 7">
            <a:hlinkClick r:id="" action="ppaction://media"/>
            <a:extLst>
              <a:ext uri="{FF2B5EF4-FFF2-40B4-BE49-F238E27FC236}">
                <a16:creationId xmlns:a16="http://schemas.microsoft.com/office/drawing/2014/main" id="{3A0552AA-47C5-3178-6D1B-B840EBD4E1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3800" y="21103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537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648"/>
    </mc:Choice>
    <mc:Fallback>
      <p:transition spd="slow" advTm="69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A3F9DB-B144-47A4-9DB2-706C3908B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3D9A74CD-249A-437B-A289-413676038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Hand reaching out to sun">
            <a:extLst>
              <a:ext uri="{FF2B5EF4-FFF2-40B4-BE49-F238E27FC236}">
                <a16:creationId xmlns:a16="http://schemas.microsoft.com/office/drawing/2014/main" id="{6929941F-74B6-BB1A-48BE-56218076CDA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</a:blip>
          <a:srcRect r="-2" b="159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30242-CE25-5F77-9BCB-02ADA005A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cs typeface="Aharoni"/>
              </a:rPr>
              <a:t>Small personal values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3BEB0-B0D4-FA04-A8ED-2F0DC52D2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Small personal values are the individual beliefs and principles that guide a person's behaviour and decision making [7]. </a:t>
            </a: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slide 8">
            <a:hlinkClick r:id="" action="ppaction://media"/>
            <a:extLst>
              <a:ext uri="{FF2B5EF4-FFF2-40B4-BE49-F238E27FC236}">
                <a16:creationId xmlns:a16="http://schemas.microsoft.com/office/drawing/2014/main" id="{4FA937FD-78D2-2866-9881-DED4C4E9B4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240" y="1925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775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021"/>
    </mc:Choice>
    <mc:Fallback>
      <p:transition spd="slow" advTm="61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tablet with a screen on it&#10;&#10;Description automatically generated">
            <a:extLst>
              <a:ext uri="{FF2B5EF4-FFF2-40B4-BE49-F238E27FC236}">
                <a16:creationId xmlns:a16="http://schemas.microsoft.com/office/drawing/2014/main" id="{30C529B1-8FBF-3691-9CD0-0EFE8344869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41053" y="1748195"/>
            <a:ext cx="4777381" cy="318890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D1DF9-C521-C0E6-011B-05460DBBA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r>
              <a:rPr lang="en-GB" sz="1700" dirty="0"/>
              <a:t>Having small personal values can have several benefits. They can provide a sense of direction and purpose, helping individuals to make decisions that align with their beliefs and principles [8].</a:t>
            </a:r>
          </a:p>
          <a:p>
            <a:endParaRPr lang="en-GB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30A2B2-CE9F-FC3D-41F6-2724EF784B74}"/>
              </a:ext>
            </a:extLst>
          </p:cNvPr>
          <p:cNvSpPr txBox="1"/>
          <p:nvPr/>
        </p:nvSpPr>
        <p:spPr>
          <a:xfrm>
            <a:off x="9585197" y="6657945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thebluediamondgallery.com/tablet-dictionary/s/self-worth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7" name="slide 9">
            <a:hlinkClick r:id="" action="ppaction://media"/>
            <a:extLst>
              <a:ext uri="{FF2B5EF4-FFF2-40B4-BE49-F238E27FC236}">
                <a16:creationId xmlns:a16="http://schemas.microsoft.com/office/drawing/2014/main" id="{82704C0A-0675-C69A-05B0-4329214AC7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7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622"/>
    </mc:Choice>
    <mc:Fallback>
      <p:transition spd="slow" advTm="646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2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3A4E2-41A1-C26E-7365-4BFC73EDB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32" y="301625"/>
            <a:ext cx="10982632" cy="60351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800" dirty="0">
                <a:latin typeface="Times New Roman"/>
                <a:cs typeface="Times New Roman"/>
              </a:rPr>
              <a:t>Bibliography</a:t>
            </a:r>
            <a:endParaRPr lang="en-US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[1]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J. Kaufman, “Creativity as a Stepping Stone toward a Brighter Future,” </a:t>
            </a:r>
            <a:r>
              <a:rPr lang="en-GB" sz="1200" i="1" dirty="0">
                <a:latin typeface="Times New Roman"/>
                <a:cs typeface="Times New Roman"/>
              </a:rPr>
              <a:t>Journal of Intelligence</a:t>
            </a:r>
            <a:r>
              <a:rPr lang="en-GB" sz="1200" dirty="0">
                <a:latin typeface="Times New Roman"/>
                <a:cs typeface="Times New Roman"/>
              </a:rPr>
              <a:t>, vol. 6, no. 2, p. 21, Apr. 2018, </a:t>
            </a:r>
            <a:r>
              <a:rPr lang="en-GB" sz="1200" dirty="0" err="1">
                <a:latin typeface="Times New Roman"/>
                <a:cs typeface="Times New Roman"/>
              </a:rPr>
              <a:t>doi</a:t>
            </a:r>
            <a:r>
              <a:rPr lang="en-GB" sz="1200" dirty="0">
                <a:latin typeface="Times New Roman"/>
                <a:cs typeface="Times New Roman"/>
              </a:rPr>
              <a:t>: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https://doi.org/10.3390/jintelligence6020021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[2]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V. P. </a:t>
            </a:r>
            <a:r>
              <a:rPr lang="en-GB" sz="1200" dirty="0" err="1">
                <a:latin typeface="Times New Roman"/>
                <a:cs typeface="Times New Roman"/>
              </a:rPr>
              <a:t>Glaveanu</a:t>
            </a:r>
            <a:r>
              <a:rPr lang="en-GB" sz="1200" dirty="0">
                <a:latin typeface="Times New Roman"/>
                <a:cs typeface="Times New Roman"/>
              </a:rPr>
              <a:t>, “creativity in and for society research gate,” </a:t>
            </a:r>
            <a:r>
              <a:rPr lang="en-GB" sz="1200" i="1" dirty="0">
                <a:latin typeface="Times New Roman"/>
                <a:cs typeface="Times New Roman"/>
              </a:rPr>
              <a:t>Bing</a:t>
            </a:r>
            <a:r>
              <a:rPr lang="en-GB" sz="1200" dirty="0">
                <a:latin typeface="Times New Roman"/>
                <a:cs typeface="Times New Roman"/>
              </a:rPr>
              <a:t>, Dec. 2018. </a:t>
            </a:r>
            <a:r>
              <a:rPr lang="en-GB" sz="1200" dirty="0">
                <a:latin typeface="Times New Roman"/>
                <a:cs typeface="Times New Roman"/>
                <a:hlinkClick r:id="rId3"/>
              </a:rPr>
              <a:t>https://www.bing.com/search?q=creativity+in+and+for+society+research+gate&amp;qs=n&amp;form=QBRE&amp;sp=-1&amp;ghc=1&amp;lq=0&amp;pq=creativity+in+and+for+society+research+gate&amp;sc=0-43&amp;sk=&amp;cvid=CC3DF14047ED4169B74565C9961D4574&amp;ghsh=0&amp;ghacc=0&amp;ghpl=</a:t>
            </a:r>
            <a:r>
              <a:rPr lang="en-GB" sz="1200" dirty="0">
                <a:latin typeface="Times New Roman"/>
                <a:cs typeface="Times New Roman"/>
              </a:rPr>
              <a:t> (accessed Jul. 19, 2023).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[3]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National Storytelling Network, “What Is Storytelling?,” </a:t>
            </a:r>
            <a:r>
              <a:rPr lang="en-GB" sz="1200" i="1" dirty="0">
                <a:latin typeface="Times New Roman"/>
                <a:cs typeface="Times New Roman"/>
              </a:rPr>
              <a:t>National Storytelling Network</a:t>
            </a:r>
            <a:r>
              <a:rPr lang="en-GB" sz="1200" dirty="0">
                <a:latin typeface="Times New Roman"/>
                <a:cs typeface="Times New Roman"/>
              </a:rPr>
              <a:t>, Jul. 11, 2019. </a:t>
            </a:r>
            <a:r>
              <a:rPr lang="en-GB" sz="1200" dirty="0">
                <a:latin typeface="Times New Roman"/>
                <a:cs typeface="Times New Roman"/>
                <a:hlinkClick r:id="rId4"/>
              </a:rPr>
              <a:t>https://storynet.org/what-is-storytelling/</a:t>
            </a:r>
            <a:endParaRPr lang="en-GB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[4]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R. Richards, “Storytelling: A Story of Self, a Story of Us, and a Story of Now,” </a:t>
            </a:r>
            <a:r>
              <a:rPr lang="en-GB" sz="1200" i="1" dirty="0">
                <a:latin typeface="Times New Roman"/>
                <a:cs typeface="Times New Roman"/>
              </a:rPr>
              <a:t>Ariel Group</a:t>
            </a:r>
            <a:r>
              <a:rPr lang="en-GB" sz="1200" dirty="0">
                <a:latin typeface="Times New Roman"/>
                <a:cs typeface="Times New Roman"/>
              </a:rPr>
              <a:t>, Dec. 08, 2010. </a:t>
            </a:r>
            <a:r>
              <a:rPr lang="en-GB" sz="1200" dirty="0">
                <a:latin typeface="Times New Roman"/>
                <a:cs typeface="Times New Roman"/>
                <a:hlinkClick r:id="rId5"/>
              </a:rPr>
              <a:t>https://www.arielgroup.com/storytelling-a-story-of-self-a-story-of-us-and-a-story-of-now/#:~:text=A%20story%20of%20self%20communicates%20who%20I%20am</a:t>
            </a:r>
            <a:r>
              <a:rPr lang="en-GB" sz="1200" dirty="0">
                <a:latin typeface="Times New Roman"/>
                <a:cs typeface="Times New Roman"/>
              </a:rPr>
              <a:t> (accessed Jul. 19, 2023).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[5]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“What is sustainability?,” </a:t>
            </a:r>
            <a:r>
              <a:rPr lang="en-GB" sz="1200" i="1" dirty="0">
                <a:latin typeface="Times New Roman"/>
                <a:cs typeface="Times New Roman"/>
                <a:hlinkClick r:id="rId6"/>
              </a:rPr>
              <a:t>www.activesustainability.com</a:t>
            </a:r>
            <a:r>
              <a:rPr lang="en-GB" sz="1200" dirty="0">
                <a:latin typeface="Times New Roman"/>
                <a:cs typeface="Times New Roman"/>
              </a:rPr>
              <a:t>, 2019. </a:t>
            </a:r>
            <a:r>
              <a:rPr lang="en-GB" sz="1200" dirty="0">
                <a:latin typeface="Times New Roman"/>
                <a:cs typeface="Times New Roman"/>
                <a:hlinkClick r:id="rId7"/>
              </a:rPr>
              <a:t>https://www.activesustainability.com/sustainable-development/what-is-sustainability/?_adin=01833301559</a:t>
            </a:r>
            <a:endParaRPr lang="en-GB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[6]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United Nations, “Sustainable Development Goals,” </a:t>
            </a:r>
            <a:r>
              <a:rPr lang="en-GB" sz="1200" i="1" dirty="0">
                <a:latin typeface="Times New Roman"/>
                <a:cs typeface="Times New Roman"/>
              </a:rPr>
              <a:t>United Nations Sustainable Development</a:t>
            </a:r>
            <a:r>
              <a:rPr lang="en-GB" sz="1200" dirty="0">
                <a:latin typeface="Times New Roman"/>
                <a:cs typeface="Times New Roman"/>
              </a:rPr>
              <a:t>, 2020. </a:t>
            </a:r>
            <a:r>
              <a:rPr lang="en-GB" sz="1200" dirty="0">
                <a:latin typeface="Times New Roman"/>
                <a:cs typeface="Times New Roman"/>
                <a:hlinkClick r:id="rId8"/>
              </a:rPr>
              <a:t>https://www.un.org/sustainabledevelopment/sustainable-development-goals/</a:t>
            </a:r>
            <a:endParaRPr lang="en-GB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[7]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E. Purc and M. Laguna, “Personal Values and Innovative </a:t>
            </a:r>
            <a:r>
              <a:rPr lang="en-GB" sz="1200" dirty="0" err="1">
                <a:latin typeface="Times New Roman"/>
                <a:cs typeface="Times New Roman"/>
              </a:rPr>
              <a:t>Behavior</a:t>
            </a:r>
            <a:r>
              <a:rPr lang="en-GB" sz="1200" dirty="0">
                <a:latin typeface="Times New Roman"/>
                <a:cs typeface="Times New Roman"/>
              </a:rPr>
              <a:t> of Employees,” </a:t>
            </a:r>
            <a:r>
              <a:rPr lang="en-GB" sz="1200" i="1" dirty="0">
                <a:latin typeface="Times New Roman"/>
                <a:cs typeface="Times New Roman"/>
              </a:rPr>
              <a:t>Frontiers in Psychology</a:t>
            </a:r>
            <a:r>
              <a:rPr lang="en-GB" sz="1200" dirty="0">
                <a:latin typeface="Times New Roman"/>
                <a:cs typeface="Times New Roman"/>
              </a:rPr>
              <a:t>, vol. 10, Apr. 2019, </a:t>
            </a:r>
            <a:r>
              <a:rPr lang="en-GB" sz="1200" dirty="0" err="1">
                <a:latin typeface="Times New Roman"/>
                <a:cs typeface="Times New Roman"/>
              </a:rPr>
              <a:t>doi</a:t>
            </a:r>
            <a:r>
              <a:rPr lang="en-GB" sz="1200" dirty="0">
                <a:latin typeface="Times New Roman"/>
                <a:cs typeface="Times New Roman"/>
              </a:rPr>
              <a:t>: </a:t>
            </a:r>
            <a:r>
              <a:rPr lang="en-GB" sz="1200" dirty="0">
                <a:latin typeface="Times New Roman"/>
                <a:cs typeface="Times New Roman"/>
                <a:hlinkClick r:id="rId9"/>
              </a:rPr>
              <a:t>https://doi.org/10.3389/fpsyg.2019.00865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[8]</a:t>
            </a:r>
            <a:endParaRPr lang="en-GB" dirty="0"/>
          </a:p>
          <a:p>
            <a:pPr>
              <a:buNone/>
            </a:pPr>
            <a:r>
              <a:rPr lang="en-GB" sz="1200" dirty="0">
                <a:latin typeface="Times New Roman"/>
                <a:cs typeface="Times New Roman"/>
              </a:rPr>
              <a:t>L. Sagiv, S. </a:t>
            </a:r>
            <a:r>
              <a:rPr lang="en-GB" sz="1200" dirty="0" err="1">
                <a:latin typeface="Times New Roman"/>
                <a:cs typeface="Times New Roman"/>
              </a:rPr>
              <a:t>Roccas</a:t>
            </a:r>
            <a:r>
              <a:rPr lang="en-GB" sz="1200" dirty="0">
                <a:latin typeface="Times New Roman"/>
                <a:cs typeface="Times New Roman"/>
              </a:rPr>
              <a:t>, J. </a:t>
            </a:r>
            <a:r>
              <a:rPr lang="en-GB" sz="1200" dirty="0" err="1">
                <a:latin typeface="Times New Roman"/>
                <a:cs typeface="Times New Roman"/>
              </a:rPr>
              <a:t>Cieciuch</a:t>
            </a:r>
            <a:r>
              <a:rPr lang="en-GB" sz="1200" dirty="0">
                <a:latin typeface="Times New Roman"/>
                <a:cs typeface="Times New Roman"/>
              </a:rPr>
              <a:t>, and S. H. Schwartz, “Personal values in human life,” </a:t>
            </a:r>
            <a:r>
              <a:rPr lang="en-GB" sz="1200" i="1" dirty="0">
                <a:latin typeface="Times New Roman"/>
                <a:cs typeface="Times New Roman"/>
              </a:rPr>
              <a:t>Nature Human Behaviour</a:t>
            </a:r>
            <a:r>
              <a:rPr lang="en-GB" sz="1200" dirty="0">
                <a:latin typeface="Times New Roman"/>
                <a:cs typeface="Times New Roman"/>
              </a:rPr>
              <a:t>, vol. 1, no. 9, pp. 630–639, Aug. 2017, </a:t>
            </a:r>
            <a:r>
              <a:rPr lang="en-GB" sz="1200" dirty="0" err="1">
                <a:latin typeface="Times New Roman"/>
                <a:cs typeface="Times New Roman"/>
              </a:rPr>
              <a:t>doi</a:t>
            </a:r>
            <a:r>
              <a:rPr lang="en-GB" sz="1200" dirty="0">
                <a:latin typeface="Times New Roman"/>
                <a:cs typeface="Times New Roman"/>
              </a:rPr>
              <a:t>: </a:t>
            </a:r>
            <a:r>
              <a:rPr lang="en-GB" sz="1200" dirty="0">
                <a:latin typeface="Times New Roman"/>
                <a:cs typeface="Times New Roman"/>
                <a:hlinkClick r:id="rId10"/>
              </a:rPr>
              <a:t>https://doi.org/10.1038/s41562-017-0185-3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431514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 Theme">
      <a:dk1>
        <a:srgbClr val="000000"/>
      </a:dk1>
      <a:lt1>
        <a:srgbClr val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</TotalTime>
  <Words>673</Words>
  <Application>Microsoft Office PowerPoint</Application>
  <PresentationFormat>Widescreen</PresentationFormat>
  <Paragraphs>37</Paragraphs>
  <Slides>10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Aharoni</vt:lpstr>
      <vt:lpstr>Arial</vt:lpstr>
      <vt:lpstr>Avenir Next LT Pro</vt:lpstr>
      <vt:lpstr>Calibri</vt:lpstr>
      <vt:lpstr>Times New Roman</vt:lpstr>
      <vt:lpstr>ShapesVTI</vt:lpstr>
      <vt:lpstr>Reflection Presention   </vt:lpstr>
      <vt:lpstr>Creativity and society</vt:lpstr>
      <vt:lpstr>PowerPoint Presentation</vt:lpstr>
      <vt:lpstr>Story telling</vt:lpstr>
      <vt:lpstr>PowerPoint Presentation</vt:lpstr>
      <vt:lpstr>Addressing sustainability</vt:lpstr>
      <vt:lpstr>PowerPoint Presentation</vt:lpstr>
      <vt:lpstr>Small personal values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hayley prosser</dc:creator>
  <cp:lastModifiedBy>hayley prosser</cp:lastModifiedBy>
  <cp:revision>266</cp:revision>
  <dcterms:created xsi:type="dcterms:W3CDTF">2023-07-19T13:24:09Z</dcterms:created>
  <dcterms:modified xsi:type="dcterms:W3CDTF">2023-07-20T12:33:31Z</dcterms:modified>
</cp:coreProperties>
</file>