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5" r:id="rId1"/>
  </p:sldMasterIdLst>
  <p:sldIdLst>
    <p:sldId id="256" r:id="rId2"/>
    <p:sldId id="258" r:id="rId3"/>
    <p:sldId id="263" r:id="rId4"/>
    <p:sldId id="257" r:id="rId5"/>
    <p:sldId id="261" r:id="rId6"/>
    <p:sldId id="259" r:id="rId7"/>
    <p:sldId id="262" r:id="rId8"/>
    <p:sldId id="264" r:id="rId9"/>
    <p:sldId id="265" r:id="rId10"/>
    <p:sldId id="266" r:id="rId11"/>
    <p:sldId id="270" r:id="rId12"/>
    <p:sldId id="271" r:id="rId13"/>
    <p:sldId id="272" r:id="rId14"/>
    <p:sldId id="273" r:id="rId15"/>
    <p:sldId id="274" r:id="rId16"/>
    <p:sldId id="275" r:id="rId17"/>
    <p:sldId id="276" r:id="rId18"/>
    <p:sldId id="277" r:id="rId19"/>
    <p:sldId id="278" r:id="rId20"/>
    <p:sldId id="281" r:id="rId21"/>
    <p:sldId id="282" r:id="rId22"/>
    <p:sldId id="279" r:id="rId23"/>
    <p:sldId id="280" r:id="rId24"/>
    <p:sldId id="260" r:id="rId2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3AECE-D563-4B50-B0C4-194B08F02C9D}" type="datetimeFigureOut">
              <a:rPr lang="en-GB" smtClean="0"/>
              <a:t>20/06/2019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9F1D2D39-8E38-449D-8A34-6C0F8894CB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36007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3AECE-D563-4B50-B0C4-194B08F02C9D}" type="datetimeFigureOut">
              <a:rPr lang="en-GB" smtClean="0"/>
              <a:t>20/06/2019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D2D39-8E38-449D-8A34-6C0F8894CB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14505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3AECE-D563-4B50-B0C4-194B08F02C9D}" type="datetimeFigureOut">
              <a:rPr lang="en-GB" smtClean="0"/>
              <a:t>20/06/2019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9F1D2D39-8E38-449D-8A34-6C0F8894CB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24985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3AECE-D563-4B50-B0C4-194B08F02C9D}" type="datetimeFigureOut">
              <a:rPr lang="en-GB" smtClean="0"/>
              <a:t>20/06/2019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9F1D2D39-8E38-449D-8A34-6C0F8894CB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15663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3AECE-D563-4B50-B0C4-194B08F02C9D}" type="datetimeFigureOut">
              <a:rPr lang="en-GB" smtClean="0"/>
              <a:t>20/06/2019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9F1D2D39-8E38-449D-8A34-6C0F8894CB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61520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3AECE-D563-4B50-B0C4-194B08F02C9D}" type="datetimeFigureOut">
              <a:rPr lang="en-GB" smtClean="0"/>
              <a:t>20/06/2019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D2D39-8E38-449D-8A34-6C0F8894CB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17367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3AECE-D563-4B50-B0C4-194B08F02C9D}" type="datetimeFigureOut">
              <a:rPr lang="en-GB" smtClean="0"/>
              <a:t>20/06/2019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D2D39-8E38-449D-8A34-6C0F8894CB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9018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3AECE-D563-4B50-B0C4-194B08F02C9D}" type="datetimeFigureOut">
              <a:rPr lang="en-GB" smtClean="0"/>
              <a:t>20/06/2019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D2D39-8E38-449D-8A34-6C0F8894CB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89709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3AECE-D563-4B50-B0C4-194B08F02C9D}" type="datetimeFigureOut">
              <a:rPr lang="en-GB" smtClean="0"/>
              <a:t>20/06/2019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9F1D2D39-8E38-449D-8A34-6C0F8894CB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56915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3AECE-D563-4B50-B0C4-194B08F02C9D}" type="datetimeFigureOut">
              <a:rPr lang="en-GB" smtClean="0"/>
              <a:t>20/06/2019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9F1D2D39-8E38-449D-8A34-6C0F8894CB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0310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3AECE-D563-4B50-B0C4-194B08F02C9D}" type="datetimeFigureOut">
              <a:rPr lang="en-GB" smtClean="0"/>
              <a:t>20/06/2019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9F1D2D39-8E38-449D-8A34-6C0F8894CB1F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663798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3AECE-D563-4B50-B0C4-194B08F02C9D}" type="datetimeFigureOut">
              <a:rPr lang="en-GB" smtClean="0"/>
              <a:t>20/06/2019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9F1D2D39-8E38-449D-8A34-6C0F8894CB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83288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3AECE-D563-4B50-B0C4-194B08F02C9D}" type="datetimeFigureOut">
              <a:rPr lang="en-GB" smtClean="0"/>
              <a:t>20/06/2019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9F1D2D39-8E38-449D-8A34-6C0F8894CB1F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3348709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3AECE-D563-4B50-B0C4-194B08F02C9D}" type="datetimeFigureOut">
              <a:rPr lang="en-GB" smtClean="0"/>
              <a:t>20/06/2019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9F1D2D39-8E38-449D-8A34-6C0F8894CB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1570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3AECE-D563-4B50-B0C4-194B08F02C9D}" type="datetimeFigureOut">
              <a:rPr lang="en-GB" smtClean="0"/>
              <a:t>20/06/2019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D2D39-8E38-449D-8A34-6C0F8894CB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59204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3AECE-D563-4B50-B0C4-194B08F02C9D}" type="datetimeFigureOut">
              <a:rPr lang="en-GB" smtClean="0"/>
              <a:t>20/06/2019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D2D39-8E38-449D-8A34-6C0F8894CB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95656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D3AECE-D563-4B50-B0C4-194B08F02C9D}" type="datetimeFigureOut">
              <a:rPr lang="en-GB" smtClean="0"/>
              <a:t>20/06/2019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9F1D2D39-8E38-449D-8A34-6C0F8894CB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72895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6" r:id="rId1"/>
    <p:sldLayoutId id="2147483727" r:id="rId2"/>
    <p:sldLayoutId id="2147483728" r:id="rId3"/>
    <p:sldLayoutId id="2147483729" r:id="rId4"/>
    <p:sldLayoutId id="2147483730" r:id="rId5"/>
    <p:sldLayoutId id="2147483731" r:id="rId6"/>
    <p:sldLayoutId id="2147483732" r:id="rId7"/>
    <p:sldLayoutId id="2147483733" r:id="rId8"/>
    <p:sldLayoutId id="2147483734" r:id="rId9"/>
    <p:sldLayoutId id="2147483735" r:id="rId10"/>
    <p:sldLayoutId id="2147483736" r:id="rId11"/>
    <p:sldLayoutId id="2147483737" r:id="rId12"/>
    <p:sldLayoutId id="2147483738" r:id="rId13"/>
    <p:sldLayoutId id="2147483739" r:id="rId14"/>
    <p:sldLayoutId id="2147483740" r:id="rId15"/>
    <p:sldLayoutId id="2147483741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CDA7F8CA-B63A-4EB0-8BAF-0DF84CC5799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38299" y="4313911"/>
            <a:ext cx="8915399" cy="1126283"/>
          </a:xfrm>
        </p:spPr>
        <p:txBody>
          <a:bodyPr>
            <a:noAutofit/>
          </a:bodyPr>
          <a:lstStyle/>
          <a:p>
            <a:pPr algn="ctr"/>
            <a:r>
              <a:rPr lang="en-GB" sz="2400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Capt</a:t>
            </a:r>
            <a:r>
              <a:rPr lang="en-GB" sz="2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A Rolfe</a:t>
            </a:r>
          </a:p>
          <a:p>
            <a:pPr algn="ctr"/>
            <a:r>
              <a:rPr lang="en-GB" sz="2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27 June 2019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0CA1A04-CE91-4748-8B14-B46E51210D9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78957" y="204987"/>
            <a:ext cx="3129966" cy="1252782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DD5807C6-9A10-41E1-8846-233DADEC845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3999" y="1065649"/>
            <a:ext cx="9144000" cy="2387600"/>
          </a:xfrm>
        </p:spPr>
        <p:txBody>
          <a:bodyPr>
            <a:normAutofit/>
          </a:bodyPr>
          <a:lstStyle/>
          <a:p>
            <a:pPr algn="ctr"/>
            <a:r>
              <a:rPr lang="en-GB" sz="4000" dirty="0">
                <a:latin typeface="Calibri" panose="020F0502020204030204" pitchFamily="34" charset="0"/>
                <a:cs typeface="Calibri" panose="020F0502020204030204" pitchFamily="34" charset="0"/>
              </a:rPr>
              <a:t>Demonstrating the applications of lean techniques in a fast food industry</a:t>
            </a:r>
          </a:p>
        </p:txBody>
      </p:sp>
    </p:spTree>
    <p:extLst>
      <p:ext uri="{BB962C8B-B14F-4D97-AF65-F5344CB8AC3E}">
        <p14:creationId xmlns:p14="http://schemas.microsoft.com/office/powerpoint/2010/main" val="39132441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2D323F-639A-40BC-BFCB-E86BD0A5A3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11971" y="1540189"/>
            <a:ext cx="9425871" cy="4853048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en-GB" sz="3200" dirty="0"/>
          </a:p>
          <a:p>
            <a:pPr lvl="1"/>
            <a:r>
              <a:rPr lang="en-GB" sz="2800" dirty="0">
                <a:solidFill>
                  <a:schemeClr val="tx1"/>
                </a:solidFill>
              </a:rPr>
              <a:t>A supply chain is a network between a company and its suppliers to produce and distribute a specific product to the final buyer. </a:t>
            </a:r>
          </a:p>
          <a:p>
            <a:pPr lvl="1"/>
            <a:endParaRPr lang="en-GB" sz="2800" dirty="0">
              <a:solidFill>
                <a:schemeClr val="tx1"/>
              </a:solidFill>
            </a:endParaRPr>
          </a:p>
          <a:p>
            <a:pPr lvl="1"/>
            <a:r>
              <a:rPr lang="en-GB" sz="2800" dirty="0">
                <a:solidFill>
                  <a:schemeClr val="tx1"/>
                </a:solidFill>
              </a:rPr>
              <a:t>This network includes:</a:t>
            </a:r>
          </a:p>
          <a:p>
            <a:pPr lvl="2"/>
            <a:r>
              <a:rPr lang="en-GB" sz="2600" dirty="0">
                <a:solidFill>
                  <a:schemeClr val="tx1"/>
                </a:solidFill>
              </a:rPr>
              <a:t> different activities</a:t>
            </a:r>
          </a:p>
          <a:p>
            <a:pPr lvl="2"/>
            <a:r>
              <a:rPr lang="en-GB" sz="2600" dirty="0">
                <a:solidFill>
                  <a:schemeClr val="tx1"/>
                </a:solidFill>
              </a:rPr>
              <a:t>People</a:t>
            </a:r>
          </a:p>
          <a:p>
            <a:pPr lvl="2"/>
            <a:r>
              <a:rPr lang="en-GB" sz="2600" dirty="0">
                <a:solidFill>
                  <a:schemeClr val="tx1"/>
                </a:solidFill>
              </a:rPr>
              <a:t>Entities</a:t>
            </a:r>
          </a:p>
          <a:p>
            <a:pPr lvl="2"/>
            <a:r>
              <a:rPr lang="en-GB" sz="2600" dirty="0">
                <a:solidFill>
                  <a:schemeClr val="tx1"/>
                </a:solidFill>
              </a:rPr>
              <a:t>Information</a:t>
            </a:r>
          </a:p>
          <a:p>
            <a:pPr lvl="2"/>
            <a:r>
              <a:rPr lang="en-GB" sz="2600" dirty="0">
                <a:solidFill>
                  <a:schemeClr val="tx1"/>
                </a:solidFill>
              </a:rPr>
              <a:t>Resources.</a:t>
            </a:r>
          </a:p>
          <a:p>
            <a:pPr lvl="2"/>
            <a:endParaRPr lang="en-GB" sz="2600" dirty="0">
              <a:solidFill>
                <a:schemeClr val="tx1"/>
              </a:solidFill>
            </a:endParaRPr>
          </a:p>
          <a:p>
            <a:pPr marL="914400" lvl="2" indent="0">
              <a:buNone/>
            </a:pPr>
            <a:r>
              <a:rPr lang="en-GB" sz="2600" dirty="0">
                <a:solidFill>
                  <a:schemeClr val="tx1"/>
                </a:solidFill>
              </a:rPr>
              <a:t>(Investopedia, 2019)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D8C2BE3-A97C-4282-8A67-BED9BA6A19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78957" y="204987"/>
            <a:ext cx="3129966" cy="125278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596BA32-4352-4D14-9658-544DB26FF751}"/>
              </a:ext>
            </a:extLst>
          </p:cNvPr>
          <p:cNvSpPr txBox="1"/>
          <p:nvPr/>
        </p:nvSpPr>
        <p:spPr>
          <a:xfrm>
            <a:off x="1760220" y="464763"/>
            <a:ext cx="5806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What is a supply chain?</a:t>
            </a:r>
          </a:p>
        </p:txBody>
      </p:sp>
    </p:spTree>
    <p:extLst>
      <p:ext uri="{BB962C8B-B14F-4D97-AF65-F5344CB8AC3E}">
        <p14:creationId xmlns:p14="http://schemas.microsoft.com/office/powerpoint/2010/main" val="10823316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DBF85A-865C-4DCC-81F4-1510249C11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39A0E1-50F3-4217-863C-AC3EB360EE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50" name="Picture 2" descr="Image result for supply chain">
            <a:extLst>
              <a:ext uri="{FF2B5EF4-FFF2-40B4-BE49-F238E27FC236}">
                <a16:creationId xmlns:a16="http://schemas.microsoft.com/office/drawing/2014/main" id="{62633BA1-4DF1-4FC7-A958-508D51FB56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9840" y="102869"/>
            <a:ext cx="7132320" cy="6652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25706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2D323F-639A-40BC-BFCB-E86BD0A5A3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14500" y="1457769"/>
            <a:ext cx="9515792" cy="481394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800" dirty="0"/>
          </a:p>
          <a:p>
            <a:pPr lvl="1"/>
            <a:r>
              <a:rPr lang="en-GB" sz="2800" dirty="0">
                <a:solidFill>
                  <a:schemeClr val="tx1"/>
                </a:solidFill>
              </a:rPr>
              <a:t>Every product that reaches an end user represents the cumulative effort of multiple organisations. These organisations are referred to collectively as the supply chain.</a:t>
            </a:r>
          </a:p>
          <a:p>
            <a:pPr marL="457200" lvl="1" indent="0">
              <a:buNone/>
            </a:pPr>
            <a:endParaRPr lang="en-GB" sz="2800" dirty="0">
              <a:solidFill>
                <a:schemeClr val="tx1"/>
              </a:solidFill>
            </a:endParaRPr>
          </a:p>
          <a:p>
            <a:pPr lvl="1"/>
            <a:r>
              <a:rPr lang="en-GB" sz="2800" dirty="0">
                <a:solidFill>
                  <a:schemeClr val="tx1"/>
                </a:solidFill>
              </a:rPr>
              <a:t>Historically few organisations paid attention to the holistic supply chain resulting in a disjointed and ineffective process</a:t>
            </a:r>
            <a:r>
              <a:rPr lang="en-GB" sz="2000" dirty="0">
                <a:solidFill>
                  <a:schemeClr val="tx1"/>
                </a:solidFill>
              </a:rPr>
              <a:t>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D8C2BE3-A97C-4282-8A67-BED9BA6A19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78957" y="204987"/>
            <a:ext cx="3129966" cy="125278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C7E7008-1F81-4996-9925-1504CEB94202}"/>
              </a:ext>
            </a:extLst>
          </p:cNvPr>
          <p:cNvSpPr txBox="1"/>
          <p:nvPr/>
        </p:nvSpPr>
        <p:spPr>
          <a:xfrm>
            <a:off x="1760220" y="464763"/>
            <a:ext cx="5806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Concept of SCM</a:t>
            </a:r>
          </a:p>
        </p:txBody>
      </p:sp>
    </p:spTree>
    <p:extLst>
      <p:ext uri="{BB962C8B-B14F-4D97-AF65-F5344CB8AC3E}">
        <p14:creationId xmlns:p14="http://schemas.microsoft.com/office/powerpoint/2010/main" val="24816135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D8C2BE3-A97C-4282-8A67-BED9BA6A19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78957" y="204987"/>
            <a:ext cx="3129966" cy="1252782"/>
          </a:xfrm>
          <a:prstGeom prst="rect">
            <a:avLst/>
          </a:prstGeo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34F45322-B7EF-4FCC-9CBE-B0A7BF3D23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60220" y="1839071"/>
            <a:ext cx="9515792" cy="4813942"/>
          </a:xfrm>
        </p:spPr>
        <p:txBody>
          <a:bodyPr>
            <a:normAutofit/>
          </a:bodyPr>
          <a:lstStyle/>
          <a:p>
            <a:pPr lvl="1"/>
            <a:r>
              <a:rPr lang="en-GB" sz="2600" dirty="0">
                <a:solidFill>
                  <a:schemeClr val="tx1"/>
                </a:solidFill>
              </a:rPr>
              <a:t>Designed for business who want to streamline their processes by eliminating waste and non value added activities. </a:t>
            </a:r>
          </a:p>
          <a:p>
            <a:pPr marL="457200" lvl="1" indent="0">
              <a:buNone/>
            </a:pPr>
            <a:endParaRPr lang="en-GB" sz="2600" dirty="0">
              <a:solidFill>
                <a:schemeClr val="tx1"/>
              </a:solidFill>
            </a:endParaRPr>
          </a:p>
          <a:p>
            <a:pPr lvl="1"/>
            <a:r>
              <a:rPr lang="en-GB" sz="2600" dirty="0">
                <a:solidFill>
                  <a:schemeClr val="tx1"/>
                </a:solidFill>
              </a:rPr>
              <a:t>Areas include:</a:t>
            </a:r>
          </a:p>
          <a:p>
            <a:pPr lvl="2"/>
            <a:r>
              <a:rPr lang="en-GB" sz="2400" dirty="0">
                <a:solidFill>
                  <a:schemeClr val="tx1"/>
                </a:solidFill>
              </a:rPr>
              <a:t> Time</a:t>
            </a:r>
          </a:p>
          <a:p>
            <a:pPr lvl="2"/>
            <a:r>
              <a:rPr lang="en-GB" sz="2400" dirty="0">
                <a:solidFill>
                  <a:schemeClr val="tx1"/>
                </a:solidFill>
              </a:rPr>
              <a:t> Cost</a:t>
            </a:r>
          </a:p>
          <a:p>
            <a:pPr lvl="2"/>
            <a:r>
              <a:rPr lang="en-GB" sz="2400" dirty="0">
                <a:solidFill>
                  <a:schemeClr val="tx1"/>
                </a:solidFill>
              </a:rPr>
              <a:t> Inventory</a:t>
            </a:r>
          </a:p>
          <a:p>
            <a:pPr lvl="2"/>
            <a:r>
              <a:rPr lang="en-GB" sz="2400" dirty="0">
                <a:solidFill>
                  <a:schemeClr val="tx1"/>
                </a:solidFill>
              </a:rPr>
              <a:t> And so on…</a:t>
            </a:r>
          </a:p>
          <a:p>
            <a:pPr lvl="1"/>
            <a:endParaRPr lang="en-GB" sz="2600" dirty="0"/>
          </a:p>
          <a:p>
            <a:endParaRPr lang="en-GB" sz="3200" dirty="0"/>
          </a:p>
          <a:p>
            <a:endParaRPr lang="en-GB" sz="32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205A6EC-7820-4126-827D-856B7DEF4473}"/>
              </a:ext>
            </a:extLst>
          </p:cNvPr>
          <p:cNvSpPr txBox="1"/>
          <p:nvPr/>
        </p:nvSpPr>
        <p:spPr>
          <a:xfrm>
            <a:off x="1760220" y="464763"/>
            <a:ext cx="5806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Lean SCM</a:t>
            </a:r>
          </a:p>
        </p:txBody>
      </p:sp>
    </p:spTree>
    <p:extLst>
      <p:ext uri="{BB962C8B-B14F-4D97-AF65-F5344CB8AC3E}">
        <p14:creationId xmlns:p14="http://schemas.microsoft.com/office/powerpoint/2010/main" val="29685069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D8C2BE3-A97C-4282-8A67-BED9BA6A19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78957" y="204987"/>
            <a:ext cx="3129966" cy="1252782"/>
          </a:xfrm>
          <a:prstGeom prst="rect">
            <a:avLst/>
          </a:prstGeom>
        </p:spPr>
      </p:pic>
      <p:pic>
        <p:nvPicPr>
          <p:cNvPr id="5" name="Picture 4" descr="Related image">
            <a:extLst>
              <a:ext uri="{FF2B5EF4-FFF2-40B4-BE49-F238E27FC236}">
                <a16:creationId xmlns:a16="http://schemas.microsoft.com/office/drawing/2014/main" id="{E0370711-D58A-4C40-85B8-A851C025E2E9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9388" y="1457769"/>
            <a:ext cx="9273223" cy="4897311"/>
          </a:xfrm>
          <a:prstGeom prst="rect">
            <a:avLst/>
          </a:prstGeom>
          <a:noFill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BB64218-3AA0-4607-A539-6B500E128115}"/>
              </a:ext>
            </a:extLst>
          </p:cNvPr>
          <p:cNvSpPr txBox="1"/>
          <p:nvPr/>
        </p:nvSpPr>
        <p:spPr>
          <a:xfrm>
            <a:off x="1760220" y="464763"/>
            <a:ext cx="5806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Lean SCM</a:t>
            </a:r>
          </a:p>
        </p:txBody>
      </p:sp>
    </p:spTree>
    <p:extLst>
      <p:ext uri="{BB962C8B-B14F-4D97-AF65-F5344CB8AC3E}">
        <p14:creationId xmlns:p14="http://schemas.microsoft.com/office/powerpoint/2010/main" val="27603704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D8C2BE3-A97C-4282-8A67-BED9BA6A19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78957" y="204987"/>
            <a:ext cx="3129966" cy="125278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FE9BB6E-5E67-465D-B2C1-BB6852685531}"/>
              </a:ext>
            </a:extLst>
          </p:cNvPr>
          <p:cNvSpPr txBox="1"/>
          <p:nvPr/>
        </p:nvSpPr>
        <p:spPr>
          <a:xfrm>
            <a:off x="1760220" y="464763"/>
            <a:ext cx="5806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Lean SCM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3D65F8F-9E1A-40CD-86E4-301912C92D8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0220" y="1319834"/>
            <a:ext cx="2769083" cy="553816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FECF8AE-EA54-44BE-9885-E0E87CBF171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9639" y="2232829"/>
            <a:ext cx="6913927" cy="3712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8117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2D323F-639A-40BC-BFCB-E86BD0A5A3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14500" y="1457769"/>
            <a:ext cx="9515792" cy="481394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sz="2800" dirty="0"/>
          </a:p>
          <a:p>
            <a:pPr lvl="1"/>
            <a:r>
              <a:rPr lang="en-GB" sz="2800" dirty="0">
                <a:solidFill>
                  <a:schemeClr val="tx1"/>
                </a:solidFill>
              </a:rPr>
              <a:t> “Management of an LSC is a process aimed at eliminating waste and nonvalue-adding activities from the overall value stream in the supply”		(</a:t>
            </a:r>
            <a:r>
              <a:rPr lang="en-GB" sz="2800" dirty="0" err="1">
                <a:solidFill>
                  <a:schemeClr val="tx1"/>
                </a:solidFill>
              </a:rPr>
              <a:t>KBManage</a:t>
            </a:r>
            <a:r>
              <a:rPr lang="en-GB" sz="2800" dirty="0">
                <a:solidFill>
                  <a:schemeClr val="tx1"/>
                </a:solidFill>
              </a:rPr>
              <a:t>, 2017).</a:t>
            </a:r>
          </a:p>
          <a:p>
            <a:pPr marL="457200" lvl="1" indent="0">
              <a:buNone/>
            </a:pPr>
            <a:endParaRPr lang="en-GB" sz="2800" dirty="0">
              <a:solidFill>
                <a:schemeClr val="tx1"/>
              </a:solidFill>
            </a:endParaRPr>
          </a:p>
          <a:p>
            <a:pPr lvl="1"/>
            <a:r>
              <a:rPr lang="en-GB" sz="2800" dirty="0">
                <a:solidFill>
                  <a:schemeClr val="tx1"/>
                </a:solidFill>
              </a:rPr>
              <a:t> “A set of organisations directly linked by upstream and downstream flows of products, services, finances and information that collaboratively work to reduce costs and waste“(</a:t>
            </a:r>
            <a:r>
              <a:rPr lang="en-GB" sz="2800" dirty="0" err="1">
                <a:solidFill>
                  <a:schemeClr val="tx1"/>
                </a:solidFill>
              </a:rPr>
              <a:t>KBManage</a:t>
            </a:r>
            <a:r>
              <a:rPr lang="en-GB" sz="2800" dirty="0">
                <a:solidFill>
                  <a:schemeClr val="tx1"/>
                </a:solidFill>
              </a:rPr>
              <a:t>, 2017).</a:t>
            </a:r>
            <a:endParaRPr lang="en-GB" sz="2000" dirty="0">
              <a:solidFill>
                <a:schemeClr val="tx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D8C2BE3-A97C-4282-8A67-BED9BA6A19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78957" y="204987"/>
            <a:ext cx="3129966" cy="125278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C7E7008-1F81-4996-9925-1504CEB94202}"/>
              </a:ext>
            </a:extLst>
          </p:cNvPr>
          <p:cNvSpPr txBox="1"/>
          <p:nvPr/>
        </p:nvSpPr>
        <p:spPr>
          <a:xfrm>
            <a:off x="1760220" y="464763"/>
            <a:ext cx="5806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Concept of LSC</a:t>
            </a:r>
          </a:p>
        </p:txBody>
      </p:sp>
    </p:spTree>
    <p:extLst>
      <p:ext uri="{BB962C8B-B14F-4D97-AF65-F5344CB8AC3E}">
        <p14:creationId xmlns:p14="http://schemas.microsoft.com/office/powerpoint/2010/main" val="21824702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2D323F-639A-40BC-BFCB-E86BD0A5A3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67124" y="1095951"/>
            <a:ext cx="10014336" cy="5557062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endParaRPr lang="en-GB" sz="2800" dirty="0"/>
          </a:p>
          <a:p>
            <a:pPr lvl="1"/>
            <a:r>
              <a:rPr lang="en-GB" sz="4300" dirty="0">
                <a:solidFill>
                  <a:schemeClr val="tx1"/>
                </a:solidFill>
              </a:rPr>
              <a:t> 9 Steps</a:t>
            </a:r>
          </a:p>
          <a:p>
            <a:pPr lvl="2"/>
            <a:r>
              <a:rPr lang="en-GB" sz="2200" dirty="0">
                <a:solidFill>
                  <a:schemeClr val="tx1"/>
                </a:solidFill>
              </a:rPr>
              <a:t>1. Eliminate All Waste in the Supply Chain So That Only Value Remains</a:t>
            </a:r>
          </a:p>
          <a:p>
            <a:pPr lvl="2"/>
            <a:r>
              <a:rPr lang="en-GB" sz="2200" dirty="0">
                <a:solidFill>
                  <a:schemeClr val="tx1"/>
                </a:solidFill>
              </a:rPr>
              <a:t>2. Consider Advancements in Technology To Improve The Supply Chain</a:t>
            </a:r>
          </a:p>
          <a:p>
            <a:pPr lvl="2"/>
            <a:r>
              <a:rPr lang="en-GB" sz="2200" dirty="0">
                <a:solidFill>
                  <a:schemeClr val="tx1"/>
                </a:solidFill>
              </a:rPr>
              <a:t>3. Make Customer Usage Visible To All Members of The Supply Chain</a:t>
            </a:r>
          </a:p>
          <a:p>
            <a:pPr lvl="2"/>
            <a:r>
              <a:rPr lang="en-GB" sz="2200" dirty="0">
                <a:solidFill>
                  <a:schemeClr val="tx1"/>
                </a:solidFill>
              </a:rPr>
              <a:t>4. Reduce Lead Time</a:t>
            </a:r>
          </a:p>
          <a:p>
            <a:pPr lvl="2"/>
            <a:r>
              <a:rPr lang="en-GB" sz="2200" dirty="0">
                <a:solidFill>
                  <a:schemeClr val="tx1"/>
                </a:solidFill>
              </a:rPr>
              <a:t>5. Create a Level Flow/Level Load</a:t>
            </a:r>
          </a:p>
          <a:p>
            <a:pPr lvl="2"/>
            <a:r>
              <a:rPr lang="en-GB" sz="2200" dirty="0">
                <a:solidFill>
                  <a:schemeClr val="tx1"/>
                </a:solidFill>
              </a:rPr>
              <a:t>6. Use Pull Systems, Like Kanban</a:t>
            </a:r>
          </a:p>
          <a:p>
            <a:pPr lvl="2"/>
            <a:r>
              <a:rPr lang="en-GB" sz="2200" dirty="0">
                <a:solidFill>
                  <a:schemeClr val="tx1"/>
                </a:solidFill>
              </a:rPr>
              <a:t>7. Increase Velocity, Throughput and Reduce Variation</a:t>
            </a:r>
          </a:p>
          <a:p>
            <a:pPr lvl="2"/>
            <a:r>
              <a:rPr lang="en-GB" sz="2200" dirty="0">
                <a:solidFill>
                  <a:schemeClr val="tx1"/>
                </a:solidFill>
              </a:rPr>
              <a:t>8. Collaborate and Use Process Discipline</a:t>
            </a:r>
          </a:p>
          <a:p>
            <a:pPr lvl="2"/>
            <a:r>
              <a:rPr lang="en-GB" sz="2200" dirty="0">
                <a:solidFill>
                  <a:schemeClr val="tx1"/>
                </a:solidFill>
              </a:rPr>
              <a:t>9. Focus on Total Cost of </a:t>
            </a:r>
            <a:r>
              <a:rPr lang="en-GB" sz="2200" dirty="0" err="1">
                <a:solidFill>
                  <a:schemeClr val="tx1"/>
                </a:solidFill>
              </a:rPr>
              <a:t>Fulfillment</a:t>
            </a:r>
            <a:endParaRPr lang="en-GB" sz="2200" dirty="0">
              <a:solidFill>
                <a:schemeClr val="tx1"/>
              </a:solidFill>
            </a:endParaRPr>
          </a:p>
          <a:p>
            <a:pPr lvl="2"/>
            <a:endParaRPr lang="en-GB" b="1" dirty="0"/>
          </a:p>
          <a:p>
            <a:pPr lvl="2"/>
            <a:endParaRPr lang="en-GB" b="1" dirty="0"/>
          </a:p>
          <a:p>
            <a:pPr lvl="2"/>
            <a:endParaRPr lang="en-GB" sz="2600" dirty="0">
              <a:solidFill>
                <a:schemeClr val="tx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D8C2BE3-A97C-4282-8A67-BED9BA6A19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78957" y="204987"/>
            <a:ext cx="3129966" cy="125278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C7E7008-1F81-4996-9925-1504CEB94202}"/>
              </a:ext>
            </a:extLst>
          </p:cNvPr>
          <p:cNvSpPr txBox="1"/>
          <p:nvPr/>
        </p:nvSpPr>
        <p:spPr>
          <a:xfrm>
            <a:off x="1714500" y="425007"/>
            <a:ext cx="5806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Concept of LSC</a:t>
            </a:r>
          </a:p>
        </p:txBody>
      </p:sp>
    </p:spTree>
    <p:extLst>
      <p:ext uri="{BB962C8B-B14F-4D97-AF65-F5344CB8AC3E}">
        <p14:creationId xmlns:p14="http://schemas.microsoft.com/office/powerpoint/2010/main" val="2839019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2D323F-639A-40BC-BFCB-E86BD0A5A3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60220" y="1443037"/>
            <a:ext cx="9515792" cy="4813942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en-GB" sz="2800" dirty="0"/>
          </a:p>
          <a:p>
            <a:pPr lvl="1"/>
            <a:r>
              <a:rPr lang="en-GB" sz="2600" dirty="0">
                <a:solidFill>
                  <a:schemeClr val="tx1"/>
                </a:solidFill>
              </a:rPr>
              <a:t> Smooth flow of products requires </a:t>
            </a:r>
            <a:r>
              <a:rPr lang="en-GB" sz="2600" b="1" dirty="0">
                <a:solidFill>
                  <a:schemeClr val="tx1"/>
                </a:solidFill>
              </a:rPr>
              <a:t>collaboration</a:t>
            </a:r>
            <a:r>
              <a:rPr lang="en-GB" sz="2600" dirty="0">
                <a:solidFill>
                  <a:schemeClr val="tx1"/>
                </a:solidFill>
              </a:rPr>
              <a:t> from all departments and functions within an organisation/ the supply chain as a whole.</a:t>
            </a:r>
          </a:p>
          <a:p>
            <a:pPr marL="457200" lvl="1" indent="0">
              <a:buNone/>
            </a:pPr>
            <a:endParaRPr lang="en-GB" sz="2400" dirty="0">
              <a:solidFill>
                <a:schemeClr val="tx1"/>
              </a:solidFill>
            </a:endParaRPr>
          </a:p>
          <a:p>
            <a:pPr lvl="1"/>
            <a:r>
              <a:rPr lang="en-GB" sz="2600" dirty="0">
                <a:solidFill>
                  <a:schemeClr val="tx1"/>
                </a:solidFill>
              </a:rPr>
              <a:t>Wastes</a:t>
            </a:r>
            <a:r>
              <a:rPr lang="en-GB" sz="2400" dirty="0">
                <a:solidFill>
                  <a:schemeClr val="tx1"/>
                </a:solidFill>
              </a:rPr>
              <a:t>:</a:t>
            </a:r>
          </a:p>
          <a:p>
            <a:pPr lvl="2"/>
            <a:r>
              <a:rPr lang="en-GB" sz="2200" dirty="0">
                <a:solidFill>
                  <a:schemeClr val="tx1"/>
                </a:solidFill>
              </a:rPr>
              <a:t>Defects</a:t>
            </a:r>
          </a:p>
          <a:p>
            <a:pPr lvl="2"/>
            <a:r>
              <a:rPr lang="en-GB" sz="2200" dirty="0">
                <a:solidFill>
                  <a:schemeClr val="tx1"/>
                </a:solidFill>
              </a:rPr>
              <a:t>Overproduction</a:t>
            </a:r>
          </a:p>
          <a:p>
            <a:pPr lvl="2"/>
            <a:r>
              <a:rPr lang="en-GB" sz="2200" dirty="0">
                <a:solidFill>
                  <a:schemeClr val="tx1"/>
                </a:solidFill>
              </a:rPr>
              <a:t>Waiting</a:t>
            </a:r>
          </a:p>
          <a:p>
            <a:pPr lvl="2"/>
            <a:r>
              <a:rPr lang="en-GB" sz="2200" dirty="0">
                <a:solidFill>
                  <a:schemeClr val="tx1"/>
                </a:solidFill>
              </a:rPr>
              <a:t>Non-Value added processing</a:t>
            </a:r>
          </a:p>
          <a:p>
            <a:pPr lvl="2"/>
            <a:r>
              <a:rPr lang="en-GB" sz="2200" dirty="0">
                <a:solidFill>
                  <a:schemeClr val="tx1"/>
                </a:solidFill>
              </a:rPr>
              <a:t>Transportation</a:t>
            </a:r>
          </a:p>
          <a:p>
            <a:pPr lvl="2"/>
            <a:r>
              <a:rPr lang="en-GB" sz="2200" dirty="0">
                <a:solidFill>
                  <a:schemeClr val="tx1"/>
                </a:solidFill>
              </a:rPr>
              <a:t>Inventory (Time)</a:t>
            </a:r>
          </a:p>
          <a:p>
            <a:pPr lvl="2"/>
            <a:r>
              <a:rPr lang="en-GB" sz="2200" dirty="0">
                <a:solidFill>
                  <a:schemeClr val="tx1"/>
                </a:solidFill>
              </a:rPr>
              <a:t>Motion</a:t>
            </a:r>
          </a:p>
          <a:p>
            <a:pPr lvl="2"/>
            <a:r>
              <a:rPr lang="en-GB" sz="2200" dirty="0">
                <a:solidFill>
                  <a:schemeClr val="tx1"/>
                </a:solidFill>
              </a:rPr>
              <a:t>Employees – Knowledge, skills and abilities</a:t>
            </a:r>
          </a:p>
          <a:p>
            <a:pPr lvl="2"/>
            <a:r>
              <a:rPr lang="en-GB" sz="2200" dirty="0">
                <a:solidFill>
                  <a:schemeClr val="tx1"/>
                </a:solidFill>
              </a:rPr>
              <a:t>Energy and Environment</a:t>
            </a:r>
          </a:p>
          <a:p>
            <a:pPr lvl="1"/>
            <a:endParaRPr lang="en-GB" sz="2800" dirty="0">
              <a:solidFill>
                <a:schemeClr val="tx1"/>
              </a:solidFill>
            </a:endParaRPr>
          </a:p>
          <a:p>
            <a:pPr lvl="1"/>
            <a:endParaRPr lang="en-GB" sz="2800" dirty="0">
              <a:solidFill>
                <a:schemeClr val="tx1"/>
              </a:solidFill>
            </a:endParaRPr>
          </a:p>
          <a:p>
            <a:pPr marL="457200" lvl="1" indent="0">
              <a:buNone/>
            </a:pPr>
            <a:endParaRPr lang="en-GB" sz="2000" dirty="0">
              <a:solidFill>
                <a:schemeClr val="tx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D8C2BE3-A97C-4282-8A67-BED9BA6A19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78957" y="204987"/>
            <a:ext cx="3129966" cy="125278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C7E7008-1F81-4996-9925-1504CEB94202}"/>
              </a:ext>
            </a:extLst>
          </p:cNvPr>
          <p:cNvSpPr txBox="1"/>
          <p:nvPr/>
        </p:nvSpPr>
        <p:spPr>
          <a:xfrm>
            <a:off x="1760220" y="464763"/>
            <a:ext cx="5806440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Concept of LSC</a:t>
            </a:r>
          </a:p>
          <a:p>
            <a:r>
              <a:rPr lang="en-GB" sz="2000" b="1" dirty="0"/>
              <a:t>Eliminate All Waste in the Supply Chain So That Only Value Remains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2457722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2D323F-639A-40BC-BFCB-E86BD0A5A3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60220" y="1579295"/>
            <a:ext cx="9515792" cy="481394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sz="2800" dirty="0"/>
          </a:p>
          <a:p>
            <a:pPr lvl="1"/>
            <a:r>
              <a:rPr lang="en-GB" sz="2800" dirty="0">
                <a:solidFill>
                  <a:schemeClr val="tx1"/>
                </a:solidFill>
              </a:rPr>
              <a:t> Supply Chain Management Systems</a:t>
            </a:r>
          </a:p>
          <a:p>
            <a:pPr lvl="1"/>
            <a:endParaRPr lang="en-GB" sz="2800" dirty="0">
              <a:solidFill>
                <a:schemeClr val="tx1"/>
              </a:solidFill>
            </a:endParaRPr>
          </a:p>
          <a:p>
            <a:pPr lvl="1"/>
            <a:r>
              <a:rPr lang="en-GB" sz="2800" dirty="0">
                <a:solidFill>
                  <a:schemeClr val="tx1"/>
                </a:solidFill>
              </a:rPr>
              <a:t>Customer Order Management</a:t>
            </a:r>
          </a:p>
          <a:p>
            <a:pPr lvl="1"/>
            <a:endParaRPr lang="en-GB" sz="2800" dirty="0">
              <a:solidFill>
                <a:schemeClr val="tx1"/>
              </a:solidFill>
            </a:endParaRPr>
          </a:p>
          <a:p>
            <a:pPr lvl="1"/>
            <a:r>
              <a:rPr lang="en-GB" sz="2800" dirty="0">
                <a:solidFill>
                  <a:schemeClr val="tx1"/>
                </a:solidFill>
              </a:rPr>
              <a:t>Cloud Solutions</a:t>
            </a:r>
          </a:p>
          <a:p>
            <a:pPr lvl="1"/>
            <a:endParaRPr lang="en-GB" sz="2800" dirty="0">
              <a:solidFill>
                <a:schemeClr val="tx1"/>
              </a:solidFill>
            </a:endParaRPr>
          </a:p>
          <a:p>
            <a:pPr lvl="1"/>
            <a:r>
              <a:rPr lang="en-GB" sz="2800" dirty="0">
                <a:solidFill>
                  <a:schemeClr val="tx1"/>
                </a:solidFill>
              </a:rPr>
              <a:t>GPS for freight tracking</a:t>
            </a:r>
          </a:p>
          <a:p>
            <a:pPr lvl="1"/>
            <a:endParaRPr lang="en-GB" sz="2800" dirty="0">
              <a:solidFill>
                <a:schemeClr val="tx1"/>
              </a:solidFill>
            </a:endParaRPr>
          </a:p>
          <a:p>
            <a:pPr lvl="1"/>
            <a:r>
              <a:rPr lang="en-GB" sz="2800" dirty="0">
                <a:solidFill>
                  <a:schemeClr val="tx1"/>
                </a:solidFill>
              </a:rPr>
              <a:t> Transport Management System</a:t>
            </a:r>
          </a:p>
          <a:p>
            <a:pPr lvl="1"/>
            <a:endParaRPr lang="en-GB" sz="2800" dirty="0">
              <a:solidFill>
                <a:schemeClr val="tx1"/>
              </a:solidFill>
            </a:endParaRPr>
          </a:p>
          <a:p>
            <a:pPr marL="457200" lvl="1" indent="0">
              <a:buNone/>
            </a:pPr>
            <a:endParaRPr lang="en-GB" sz="2000" dirty="0">
              <a:solidFill>
                <a:schemeClr val="tx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D8C2BE3-A97C-4282-8A67-BED9BA6A19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78957" y="204987"/>
            <a:ext cx="3129966" cy="125278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C7E7008-1F81-4996-9925-1504CEB94202}"/>
              </a:ext>
            </a:extLst>
          </p:cNvPr>
          <p:cNvSpPr txBox="1"/>
          <p:nvPr/>
        </p:nvSpPr>
        <p:spPr>
          <a:xfrm>
            <a:off x="1760220" y="464763"/>
            <a:ext cx="5806440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Concept of LSC</a:t>
            </a:r>
          </a:p>
          <a:p>
            <a:r>
              <a:rPr lang="en-GB" b="1" dirty="0"/>
              <a:t>Consider Advancements in Technology To Improve The Supply Chain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396939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2D323F-639A-40BC-BFCB-E86BD0A5A3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60220" y="1579295"/>
            <a:ext cx="9515792" cy="481394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800" dirty="0">
              <a:solidFill>
                <a:schemeClr val="tx1"/>
              </a:solidFill>
            </a:endParaRPr>
          </a:p>
          <a:p>
            <a:pPr lvl="1"/>
            <a:endParaRPr lang="en-GB" sz="2800" dirty="0">
              <a:solidFill>
                <a:schemeClr val="tx1"/>
              </a:solidFill>
            </a:endParaRPr>
          </a:p>
          <a:p>
            <a:pPr marL="457200" lvl="1" indent="0">
              <a:buNone/>
            </a:pPr>
            <a:endParaRPr lang="en-GB" sz="2000" dirty="0">
              <a:solidFill>
                <a:schemeClr val="tx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D8C2BE3-A97C-4282-8A67-BED9BA6A19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78957" y="204987"/>
            <a:ext cx="3129966" cy="125278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C7E7008-1F81-4996-9925-1504CEB94202}"/>
              </a:ext>
            </a:extLst>
          </p:cNvPr>
          <p:cNvSpPr txBox="1"/>
          <p:nvPr/>
        </p:nvSpPr>
        <p:spPr>
          <a:xfrm>
            <a:off x="1760220" y="464763"/>
            <a:ext cx="5806440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Concept of LSC</a:t>
            </a:r>
          </a:p>
          <a:p>
            <a:r>
              <a:rPr lang="en-GB" b="1" dirty="0"/>
              <a:t>Make Customer Usage Visible To All Members of The Supply Chain</a:t>
            </a:r>
          </a:p>
          <a:p>
            <a:endParaRPr lang="en-GB" sz="3200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EDCDEAF9-FA5A-49B5-93BB-DAA1C505DB02}"/>
              </a:ext>
            </a:extLst>
          </p:cNvPr>
          <p:cNvSpPr txBox="1">
            <a:spLocks/>
          </p:cNvSpPr>
          <p:nvPr/>
        </p:nvSpPr>
        <p:spPr>
          <a:xfrm>
            <a:off x="1912620" y="1731695"/>
            <a:ext cx="9515792" cy="481394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3" charset="2"/>
              <a:buNone/>
            </a:pPr>
            <a:endParaRPr lang="en-GB" sz="2800" dirty="0"/>
          </a:p>
          <a:p>
            <a:pPr lvl="1"/>
            <a:r>
              <a:rPr lang="en-GB" sz="2800" dirty="0">
                <a:solidFill>
                  <a:schemeClr val="tx1"/>
                </a:solidFill>
              </a:rPr>
              <a:t> Flow begins with customer usage.</a:t>
            </a:r>
          </a:p>
          <a:p>
            <a:pPr lvl="1"/>
            <a:endParaRPr lang="en-GB" sz="2800" dirty="0">
              <a:solidFill>
                <a:schemeClr val="tx1"/>
              </a:solidFill>
            </a:endParaRPr>
          </a:p>
          <a:p>
            <a:pPr lvl="1"/>
            <a:r>
              <a:rPr lang="en-GB" sz="2800" dirty="0">
                <a:solidFill>
                  <a:schemeClr val="tx1"/>
                </a:solidFill>
              </a:rPr>
              <a:t> Visibility for all partners is critical to allow for reaction to a change of pace. Speed is key.</a:t>
            </a:r>
          </a:p>
          <a:p>
            <a:pPr lvl="1"/>
            <a:endParaRPr lang="en-GB" sz="2800" dirty="0">
              <a:solidFill>
                <a:schemeClr val="tx1"/>
              </a:solidFill>
            </a:endParaRPr>
          </a:p>
          <a:p>
            <a:pPr marL="457200" lvl="1" indent="0">
              <a:buFont typeface="Wingdings 3" charset="2"/>
              <a:buNone/>
            </a:pPr>
            <a:endParaRPr lang="en-GB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769749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2D323F-639A-40BC-BFCB-E86BD0A5A3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60220" y="1579295"/>
            <a:ext cx="9515792" cy="481394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sz="2800" dirty="0"/>
          </a:p>
          <a:p>
            <a:pPr lvl="1"/>
            <a:r>
              <a:rPr lang="en-GB" sz="2800" dirty="0">
                <a:solidFill>
                  <a:schemeClr val="tx1"/>
                </a:solidFill>
              </a:rPr>
              <a:t> A reduction in lead time allows for better reaction to change. </a:t>
            </a:r>
          </a:p>
          <a:p>
            <a:pPr lvl="1"/>
            <a:endParaRPr lang="en-GB" sz="2800" dirty="0">
              <a:solidFill>
                <a:schemeClr val="tx1"/>
              </a:solidFill>
            </a:endParaRPr>
          </a:p>
          <a:p>
            <a:pPr lvl="1"/>
            <a:r>
              <a:rPr lang="en-GB" sz="2800" dirty="0">
                <a:solidFill>
                  <a:schemeClr val="tx1"/>
                </a:solidFill>
              </a:rPr>
              <a:t>Better forecasting</a:t>
            </a:r>
          </a:p>
          <a:p>
            <a:pPr lvl="1"/>
            <a:endParaRPr lang="en-GB" sz="2800" dirty="0">
              <a:solidFill>
                <a:schemeClr val="tx1"/>
              </a:solidFill>
            </a:endParaRPr>
          </a:p>
          <a:p>
            <a:pPr lvl="1"/>
            <a:r>
              <a:rPr lang="en-GB" sz="2800" dirty="0">
                <a:solidFill>
                  <a:schemeClr val="tx1"/>
                </a:solidFill>
              </a:rPr>
              <a:t>Increased Flexibility</a:t>
            </a:r>
          </a:p>
          <a:p>
            <a:pPr lvl="1"/>
            <a:endParaRPr lang="en-GB" sz="2800" dirty="0">
              <a:solidFill>
                <a:schemeClr val="tx1"/>
              </a:solidFill>
            </a:endParaRPr>
          </a:p>
          <a:p>
            <a:pPr lvl="1"/>
            <a:r>
              <a:rPr lang="en-GB" sz="2800" dirty="0">
                <a:solidFill>
                  <a:schemeClr val="tx1"/>
                </a:solidFill>
              </a:rPr>
              <a:t>Reduced waste of overproduction</a:t>
            </a:r>
          </a:p>
          <a:p>
            <a:pPr lvl="1"/>
            <a:endParaRPr lang="en-GB" sz="2800" dirty="0">
              <a:solidFill>
                <a:schemeClr val="tx1"/>
              </a:solidFill>
            </a:endParaRPr>
          </a:p>
          <a:p>
            <a:pPr marL="457200" lvl="1" indent="0">
              <a:buNone/>
            </a:pPr>
            <a:endParaRPr lang="en-GB" sz="2000" dirty="0">
              <a:solidFill>
                <a:schemeClr val="tx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D8C2BE3-A97C-4282-8A67-BED9BA6A19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78957" y="204987"/>
            <a:ext cx="3129966" cy="125278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C7E7008-1F81-4996-9925-1504CEB94202}"/>
              </a:ext>
            </a:extLst>
          </p:cNvPr>
          <p:cNvSpPr txBox="1"/>
          <p:nvPr/>
        </p:nvSpPr>
        <p:spPr>
          <a:xfrm>
            <a:off x="1760220" y="464763"/>
            <a:ext cx="5806440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Concept of LSC</a:t>
            </a:r>
          </a:p>
          <a:p>
            <a:r>
              <a:rPr lang="en-GB" b="1" dirty="0"/>
              <a:t>Reduce Lead Time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8410902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2D323F-639A-40BC-BFCB-E86BD0A5A3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60220" y="1579295"/>
            <a:ext cx="9515792" cy="481394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800" dirty="0"/>
          </a:p>
          <a:p>
            <a:pPr lvl="1"/>
            <a:r>
              <a:rPr lang="en-GB" sz="2800" dirty="0">
                <a:solidFill>
                  <a:schemeClr val="tx1"/>
                </a:solidFill>
              </a:rPr>
              <a:t> Less waste is created when the flow of material and information is level</a:t>
            </a:r>
          </a:p>
          <a:p>
            <a:pPr lvl="1"/>
            <a:endParaRPr lang="en-GB" sz="2800" dirty="0">
              <a:solidFill>
                <a:schemeClr val="tx1"/>
              </a:solidFill>
            </a:endParaRPr>
          </a:p>
          <a:p>
            <a:pPr lvl="1"/>
            <a:r>
              <a:rPr lang="en-GB" sz="2800" dirty="0">
                <a:solidFill>
                  <a:schemeClr val="tx1"/>
                </a:solidFill>
              </a:rPr>
              <a:t>Focus on critical points of the chain</a:t>
            </a:r>
          </a:p>
          <a:p>
            <a:pPr lvl="1"/>
            <a:endParaRPr lang="en-GB" sz="2800" dirty="0">
              <a:solidFill>
                <a:schemeClr val="tx1"/>
              </a:solidFill>
            </a:endParaRPr>
          </a:p>
          <a:p>
            <a:pPr marL="457200" lvl="1" indent="0">
              <a:buNone/>
            </a:pPr>
            <a:endParaRPr lang="en-GB" sz="2000" dirty="0">
              <a:solidFill>
                <a:schemeClr val="tx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D8C2BE3-A97C-4282-8A67-BED9BA6A19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78957" y="204987"/>
            <a:ext cx="3129966" cy="125278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C7E7008-1F81-4996-9925-1504CEB94202}"/>
              </a:ext>
            </a:extLst>
          </p:cNvPr>
          <p:cNvSpPr txBox="1"/>
          <p:nvPr/>
        </p:nvSpPr>
        <p:spPr>
          <a:xfrm>
            <a:off x="1760220" y="464763"/>
            <a:ext cx="5806440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Concept of LSC</a:t>
            </a:r>
          </a:p>
          <a:p>
            <a:r>
              <a:rPr lang="en-GB" b="1" dirty="0"/>
              <a:t>Create a Level Flow/Level Load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8810849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2D323F-639A-40BC-BFCB-E86BD0A5A3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60220" y="1579295"/>
            <a:ext cx="9515792" cy="481394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800" dirty="0"/>
          </a:p>
          <a:p>
            <a:pPr lvl="1"/>
            <a:r>
              <a:rPr lang="en-GB" sz="2800" dirty="0">
                <a:solidFill>
                  <a:schemeClr val="tx1"/>
                </a:solidFill>
              </a:rPr>
              <a:t> Kanban is a pull system that aims at reducing wasteful complexity in planning and overproduction</a:t>
            </a:r>
          </a:p>
          <a:p>
            <a:pPr lvl="1"/>
            <a:endParaRPr lang="en-GB" sz="2800" dirty="0">
              <a:solidFill>
                <a:schemeClr val="tx1"/>
              </a:solidFill>
            </a:endParaRPr>
          </a:p>
          <a:p>
            <a:pPr lvl="1"/>
            <a:r>
              <a:rPr lang="en-GB" sz="2800" dirty="0">
                <a:solidFill>
                  <a:schemeClr val="tx1"/>
                </a:solidFill>
              </a:rPr>
              <a:t> Innovation from regular Enterprise Resource Planning method (Push system)</a:t>
            </a:r>
          </a:p>
          <a:p>
            <a:pPr lvl="1"/>
            <a:endParaRPr lang="en-GB" sz="2800" dirty="0">
              <a:solidFill>
                <a:schemeClr val="tx1"/>
              </a:solidFill>
            </a:endParaRPr>
          </a:p>
          <a:p>
            <a:pPr marL="457200" lvl="1" indent="0">
              <a:buNone/>
            </a:pPr>
            <a:endParaRPr lang="en-GB" sz="2000" dirty="0">
              <a:solidFill>
                <a:schemeClr val="tx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D8C2BE3-A97C-4282-8A67-BED9BA6A19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78957" y="204987"/>
            <a:ext cx="3129966" cy="125278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C7E7008-1F81-4996-9925-1504CEB94202}"/>
              </a:ext>
            </a:extLst>
          </p:cNvPr>
          <p:cNvSpPr txBox="1"/>
          <p:nvPr/>
        </p:nvSpPr>
        <p:spPr>
          <a:xfrm>
            <a:off x="1760220" y="464763"/>
            <a:ext cx="5806440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Concept of LSC</a:t>
            </a:r>
          </a:p>
          <a:p>
            <a:r>
              <a:rPr lang="en-GB" b="1" dirty="0"/>
              <a:t>Use Pull Systems, Like Kanban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99166645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2D323F-639A-40BC-BFCB-E86BD0A5A3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60220" y="1579295"/>
            <a:ext cx="9515792" cy="481394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GB" sz="2800" dirty="0"/>
          </a:p>
          <a:p>
            <a:pPr lvl="1"/>
            <a:r>
              <a:rPr lang="en-GB" sz="2800" dirty="0">
                <a:solidFill>
                  <a:schemeClr val="tx1"/>
                </a:solidFill>
              </a:rPr>
              <a:t> Delivery of smaller shipments more frequently increased velocity and throughout</a:t>
            </a:r>
          </a:p>
          <a:p>
            <a:pPr lvl="1"/>
            <a:endParaRPr lang="en-GB" sz="2800" dirty="0">
              <a:solidFill>
                <a:schemeClr val="tx1"/>
              </a:solidFill>
            </a:endParaRPr>
          </a:p>
          <a:p>
            <a:pPr lvl="1"/>
            <a:r>
              <a:rPr lang="en-GB" sz="2800" dirty="0">
                <a:solidFill>
                  <a:schemeClr val="tx1"/>
                </a:solidFill>
              </a:rPr>
              <a:t> Helps reduce inventory and lead times</a:t>
            </a:r>
          </a:p>
          <a:p>
            <a:pPr lvl="1"/>
            <a:endParaRPr lang="en-GB" sz="2800" dirty="0">
              <a:solidFill>
                <a:schemeClr val="tx1"/>
              </a:solidFill>
            </a:endParaRPr>
          </a:p>
          <a:p>
            <a:pPr lvl="1"/>
            <a:r>
              <a:rPr lang="en-GB" sz="2800" dirty="0">
                <a:solidFill>
                  <a:schemeClr val="tx1"/>
                </a:solidFill>
              </a:rPr>
              <a:t> Easier to adjust delivery to meet actual need and consumption</a:t>
            </a:r>
          </a:p>
          <a:p>
            <a:pPr lvl="1"/>
            <a:endParaRPr lang="en-GB" sz="2800" dirty="0">
              <a:solidFill>
                <a:schemeClr val="tx1"/>
              </a:solidFill>
            </a:endParaRPr>
          </a:p>
          <a:p>
            <a:pPr lvl="1"/>
            <a:r>
              <a:rPr lang="en-GB" sz="2800" dirty="0">
                <a:solidFill>
                  <a:schemeClr val="tx1"/>
                </a:solidFill>
              </a:rPr>
              <a:t>However creates a larger logistic footprint… lean in one area may create a burden elsewhere…</a:t>
            </a:r>
          </a:p>
          <a:p>
            <a:pPr lvl="1"/>
            <a:endParaRPr lang="en-GB" sz="2800" dirty="0">
              <a:solidFill>
                <a:schemeClr val="tx1"/>
              </a:solidFill>
            </a:endParaRPr>
          </a:p>
          <a:p>
            <a:pPr marL="457200" lvl="1" indent="0">
              <a:buNone/>
            </a:pPr>
            <a:endParaRPr lang="en-GB" sz="2000" dirty="0">
              <a:solidFill>
                <a:schemeClr val="tx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D8C2BE3-A97C-4282-8A67-BED9BA6A19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78957" y="204987"/>
            <a:ext cx="3129966" cy="125278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C7E7008-1F81-4996-9925-1504CEB94202}"/>
              </a:ext>
            </a:extLst>
          </p:cNvPr>
          <p:cNvSpPr txBox="1"/>
          <p:nvPr/>
        </p:nvSpPr>
        <p:spPr>
          <a:xfrm>
            <a:off x="1760220" y="464763"/>
            <a:ext cx="580644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Concept of LSC</a:t>
            </a:r>
          </a:p>
          <a:p>
            <a:r>
              <a:rPr lang="en-GB" b="1" dirty="0"/>
              <a:t>Increase Velocity, Throughput and Reduce Variation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84653170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2D323F-639A-40BC-BFCB-E86BD0A5A3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60220" y="1579295"/>
            <a:ext cx="9515792" cy="481394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800" dirty="0"/>
          </a:p>
          <a:p>
            <a:pPr lvl="1"/>
            <a:r>
              <a:rPr lang="en-GB" sz="2800" dirty="0">
                <a:solidFill>
                  <a:schemeClr val="tx1"/>
                </a:solidFill>
              </a:rPr>
              <a:t> Plan, Do, Check and Act. </a:t>
            </a:r>
          </a:p>
          <a:p>
            <a:pPr lvl="1"/>
            <a:endParaRPr lang="en-GB" sz="2800" dirty="0">
              <a:solidFill>
                <a:schemeClr val="tx1"/>
              </a:solidFill>
            </a:endParaRPr>
          </a:p>
          <a:p>
            <a:pPr lvl="1"/>
            <a:r>
              <a:rPr lang="en-GB" sz="2800" dirty="0">
                <a:solidFill>
                  <a:schemeClr val="tx1"/>
                </a:solidFill>
              </a:rPr>
              <a:t>All members of a supply chain must use methods like these to ease collaboration.</a:t>
            </a:r>
          </a:p>
          <a:p>
            <a:pPr lvl="1"/>
            <a:endParaRPr lang="en-GB" sz="2800" dirty="0">
              <a:solidFill>
                <a:schemeClr val="tx1"/>
              </a:solidFill>
            </a:endParaRPr>
          </a:p>
          <a:p>
            <a:pPr marL="457200" lvl="1" indent="0">
              <a:buNone/>
            </a:pPr>
            <a:endParaRPr lang="en-GB" sz="2000" dirty="0">
              <a:solidFill>
                <a:schemeClr val="tx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D8C2BE3-A97C-4282-8A67-BED9BA6A19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78957" y="204987"/>
            <a:ext cx="3129966" cy="125278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C7E7008-1F81-4996-9925-1504CEB94202}"/>
              </a:ext>
            </a:extLst>
          </p:cNvPr>
          <p:cNvSpPr txBox="1"/>
          <p:nvPr/>
        </p:nvSpPr>
        <p:spPr>
          <a:xfrm>
            <a:off x="1760220" y="464763"/>
            <a:ext cx="5806440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Concept of LSC</a:t>
            </a:r>
          </a:p>
          <a:p>
            <a:r>
              <a:rPr lang="en-GB" b="1" dirty="0"/>
              <a:t>Collaborate and Use Process Discipline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05490780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2D323F-639A-40BC-BFCB-E86BD0A5A3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60220" y="1579295"/>
            <a:ext cx="9515792" cy="481394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800" dirty="0"/>
          </a:p>
          <a:p>
            <a:pPr lvl="1"/>
            <a:r>
              <a:rPr lang="en-GB" sz="2800" dirty="0">
                <a:solidFill>
                  <a:schemeClr val="tx1"/>
                </a:solidFill>
              </a:rPr>
              <a:t> Make decisions that meet customer expectation at the lowest cost everywhere along the supply chain.</a:t>
            </a:r>
          </a:p>
          <a:p>
            <a:pPr lvl="1"/>
            <a:endParaRPr lang="en-GB" sz="2800" dirty="0">
              <a:solidFill>
                <a:schemeClr val="tx1"/>
              </a:solidFill>
            </a:endParaRPr>
          </a:p>
          <a:p>
            <a:pPr lvl="1"/>
            <a:r>
              <a:rPr lang="en-GB" sz="2800" dirty="0">
                <a:solidFill>
                  <a:schemeClr val="tx1"/>
                </a:solidFill>
              </a:rPr>
              <a:t> Eliminate decisions that benefit one area to the detriment of another</a:t>
            </a:r>
          </a:p>
          <a:p>
            <a:pPr lvl="1"/>
            <a:endParaRPr lang="en-GB" sz="2800" dirty="0">
              <a:solidFill>
                <a:schemeClr val="tx1"/>
              </a:solidFill>
            </a:endParaRPr>
          </a:p>
          <a:p>
            <a:pPr marL="457200" lvl="1" indent="0">
              <a:buNone/>
            </a:pPr>
            <a:endParaRPr lang="en-GB" sz="2000" dirty="0">
              <a:solidFill>
                <a:schemeClr val="tx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D8C2BE3-A97C-4282-8A67-BED9BA6A19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78957" y="204987"/>
            <a:ext cx="3129966" cy="125278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C7E7008-1F81-4996-9925-1504CEB94202}"/>
              </a:ext>
            </a:extLst>
          </p:cNvPr>
          <p:cNvSpPr txBox="1"/>
          <p:nvPr/>
        </p:nvSpPr>
        <p:spPr>
          <a:xfrm>
            <a:off x="1760220" y="464763"/>
            <a:ext cx="5806440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Concept of LSC</a:t>
            </a:r>
          </a:p>
          <a:p>
            <a:r>
              <a:rPr lang="en-GB" b="1" dirty="0"/>
              <a:t>Focus on Total Cost of </a:t>
            </a:r>
            <a:r>
              <a:rPr lang="en-GB" b="1" dirty="0" err="1"/>
              <a:t>Fulfillment</a:t>
            </a:r>
            <a:endParaRPr lang="en-GB" b="1" dirty="0"/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00761480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2D323F-639A-40BC-BFCB-E86BD0A5A3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60220" y="1579295"/>
            <a:ext cx="9515792" cy="481394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800" dirty="0">
              <a:solidFill>
                <a:schemeClr val="tx1"/>
              </a:solidFill>
            </a:endParaRPr>
          </a:p>
          <a:p>
            <a:pPr lvl="1"/>
            <a:endParaRPr lang="en-GB" sz="2800" dirty="0">
              <a:solidFill>
                <a:schemeClr val="tx1"/>
              </a:solidFill>
            </a:endParaRPr>
          </a:p>
          <a:p>
            <a:pPr marL="457200" lvl="1" indent="0">
              <a:buNone/>
            </a:pPr>
            <a:endParaRPr lang="en-GB" sz="2000" dirty="0">
              <a:solidFill>
                <a:schemeClr val="tx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D8C2BE3-A97C-4282-8A67-BED9BA6A19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78957" y="204987"/>
            <a:ext cx="3129966" cy="125278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C7E7008-1F81-4996-9925-1504CEB94202}"/>
              </a:ext>
            </a:extLst>
          </p:cNvPr>
          <p:cNvSpPr txBox="1"/>
          <p:nvPr/>
        </p:nvSpPr>
        <p:spPr>
          <a:xfrm>
            <a:off x="1760220" y="464763"/>
            <a:ext cx="580644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LSC in the fast food industry</a:t>
            </a:r>
            <a:endParaRPr lang="en-GB" b="1" dirty="0"/>
          </a:p>
          <a:p>
            <a:endParaRPr lang="en-GB" sz="3200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FBE946F8-36B7-4E28-80DA-21CD5560EFF8}"/>
              </a:ext>
            </a:extLst>
          </p:cNvPr>
          <p:cNvSpPr txBox="1">
            <a:spLocks/>
          </p:cNvSpPr>
          <p:nvPr/>
        </p:nvSpPr>
        <p:spPr>
          <a:xfrm>
            <a:off x="1912620" y="1731695"/>
            <a:ext cx="9515792" cy="481394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3" charset="2"/>
              <a:buNone/>
            </a:pPr>
            <a:endParaRPr lang="en-GB" sz="2800" dirty="0"/>
          </a:p>
          <a:p>
            <a:pPr lvl="1"/>
            <a:r>
              <a:rPr lang="en-GB" sz="2800" dirty="0">
                <a:solidFill>
                  <a:schemeClr val="tx1"/>
                </a:solidFill>
              </a:rPr>
              <a:t> Potential wastes:</a:t>
            </a:r>
          </a:p>
          <a:p>
            <a:pPr lvl="2"/>
            <a:r>
              <a:rPr lang="en-GB" sz="2600" dirty="0">
                <a:solidFill>
                  <a:schemeClr val="tx1"/>
                </a:solidFill>
              </a:rPr>
              <a:t> Over production and shelf life</a:t>
            </a:r>
          </a:p>
          <a:p>
            <a:pPr lvl="2"/>
            <a:r>
              <a:rPr lang="en-GB" sz="2600" dirty="0">
                <a:solidFill>
                  <a:schemeClr val="tx1"/>
                </a:solidFill>
              </a:rPr>
              <a:t> Delivery network – inefficient driving, lorries, transport network</a:t>
            </a:r>
          </a:p>
          <a:p>
            <a:pPr lvl="2"/>
            <a:r>
              <a:rPr lang="en-GB" sz="2600" dirty="0">
                <a:solidFill>
                  <a:schemeClr val="tx1"/>
                </a:solidFill>
              </a:rPr>
              <a:t>Ineffective computer systems – push and pull. Forecasting.</a:t>
            </a:r>
          </a:p>
          <a:p>
            <a:pPr lvl="2"/>
            <a:r>
              <a:rPr lang="en-GB" sz="2600" dirty="0">
                <a:solidFill>
                  <a:schemeClr val="tx1"/>
                </a:solidFill>
              </a:rPr>
              <a:t>Over staffing</a:t>
            </a:r>
          </a:p>
          <a:p>
            <a:pPr lvl="2"/>
            <a:r>
              <a:rPr lang="en-GB" sz="2600" dirty="0">
                <a:solidFill>
                  <a:schemeClr val="tx1"/>
                </a:solidFill>
              </a:rPr>
              <a:t>Lack of collaboration across the supply network</a:t>
            </a:r>
          </a:p>
          <a:p>
            <a:pPr lvl="2"/>
            <a:endParaRPr lang="en-GB" sz="2600" dirty="0">
              <a:solidFill>
                <a:schemeClr val="tx1"/>
              </a:solidFill>
            </a:endParaRPr>
          </a:p>
          <a:p>
            <a:pPr lvl="1"/>
            <a:endParaRPr lang="en-GB" sz="2800" dirty="0">
              <a:solidFill>
                <a:schemeClr val="tx1"/>
              </a:solidFill>
            </a:endParaRPr>
          </a:p>
          <a:p>
            <a:pPr marL="457200" lvl="1" indent="0">
              <a:buFont typeface="Wingdings 3" charset="2"/>
              <a:buNone/>
            </a:pPr>
            <a:endParaRPr lang="en-GB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161202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2D323F-639A-40BC-BFCB-E86BD0A5A3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60220" y="1579295"/>
            <a:ext cx="9515792" cy="481394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800" dirty="0">
              <a:solidFill>
                <a:schemeClr val="tx1"/>
              </a:solidFill>
            </a:endParaRPr>
          </a:p>
          <a:p>
            <a:pPr lvl="1"/>
            <a:endParaRPr lang="en-GB" sz="2800" dirty="0">
              <a:solidFill>
                <a:schemeClr val="tx1"/>
              </a:solidFill>
            </a:endParaRPr>
          </a:p>
          <a:p>
            <a:pPr marL="457200" lvl="1" indent="0">
              <a:buNone/>
            </a:pPr>
            <a:endParaRPr lang="en-GB" sz="2000" dirty="0">
              <a:solidFill>
                <a:schemeClr val="tx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D8C2BE3-A97C-4282-8A67-BED9BA6A19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78957" y="204987"/>
            <a:ext cx="3129966" cy="125278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C7E7008-1F81-4996-9925-1504CEB94202}"/>
              </a:ext>
            </a:extLst>
          </p:cNvPr>
          <p:cNvSpPr txBox="1"/>
          <p:nvPr/>
        </p:nvSpPr>
        <p:spPr>
          <a:xfrm>
            <a:off x="1760220" y="464763"/>
            <a:ext cx="580644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LSC in the fast food industry</a:t>
            </a:r>
            <a:endParaRPr lang="en-GB" b="1" dirty="0"/>
          </a:p>
          <a:p>
            <a:endParaRPr lang="en-GB" sz="3200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FBE946F8-36B7-4E28-80DA-21CD5560EFF8}"/>
              </a:ext>
            </a:extLst>
          </p:cNvPr>
          <p:cNvSpPr txBox="1">
            <a:spLocks/>
          </p:cNvSpPr>
          <p:nvPr/>
        </p:nvSpPr>
        <p:spPr>
          <a:xfrm>
            <a:off x="1912620" y="1731695"/>
            <a:ext cx="9515792" cy="481394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3" charset="2"/>
              <a:buNone/>
            </a:pPr>
            <a:endParaRPr lang="en-GB" sz="2800" dirty="0"/>
          </a:p>
          <a:p>
            <a:pPr lvl="1"/>
            <a:r>
              <a:rPr lang="en-GB" sz="2800" dirty="0">
                <a:solidFill>
                  <a:schemeClr val="tx1"/>
                </a:solidFill>
              </a:rPr>
              <a:t>Packaging:</a:t>
            </a:r>
          </a:p>
          <a:p>
            <a:pPr lvl="2"/>
            <a:r>
              <a:rPr lang="en-GB" sz="2400" dirty="0">
                <a:solidFill>
                  <a:schemeClr val="tx1"/>
                </a:solidFill>
              </a:rPr>
              <a:t>Major brands such as Dunkin' Donuts, Burger King, KFC, MillerCoors and Kraft Foods are wasting about $11.4 billion a year in potential savings by failing to incorporate recycling into their packaging choices</a:t>
            </a:r>
          </a:p>
          <a:p>
            <a:pPr lvl="2"/>
            <a:endParaRPr lang="en-GB" sz="2400" dirty="0">
              <a:solidFill>
                <a:schemeClr val="tx1"/>
              </a:solidFill>
            </a:endParaRPr>
          </a:p>
          <a:p>
            <a:pPr lvl="2"/>
            <a:r>
              <a:rPr lang="en-GB" sz="2400" dirty="0">
                <a:solidFill>
                  <a:schemeClr val="tx1"/>
                </a:solidFill>
              </a:rPr>
              <a:t> …only 14 percent of plastic packaging is recycled. The rest goes to landfills or is littered</a:t>
            </a:r>
          </a:p>
          <a:p>
            <a:pPr lvl="2"/>
            <a:endParaRPr lang="en-GB" sz="2600" dirty="0">
              <a:solidFill>
                <a:schemeClr val="tx1"/>
              </a:solidFill>
            </a:endParaRPr>
          </a:p>
          <a:p>
            <a:pPr lvl="1"/>
            <a:endParaRPr lang="en-GB" sz="2800" dirty="0">
              <a:solidFill>
                <a:schemeClr val="tx1"/>
              </a:solidFill>
            </a:endParaRPr>
          </a:p>
          <a:p>
            <a:pPr marL="457200" lvl="1" indent="0">
              <a:buFont typeface="Wingdings 3" charset="2"/>
              <a:buNone/>
            </a:pPr>
            <a:endParaRPr lang="en-GB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840432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2D323F-639A-40BC-BFCB-E86BD0A5A3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60220" y="1579295"/>
            <a:ext cx="9515792" cy="481394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800" dirty="0">
              <a:solidFill>
                <a:schemeClr val="tx1"/>
              </a:solidFill>
            </a:endParaRPr>
          </a:p>
          <a:p>
            <a:pPr lvl="1"/>
            <a:endParaRPr lang="en-GB" sz="2800" dirty="0">
              <a:solidFill>
                <a:schemeClr val="tx1"/>
              </a:solidFill>
            </a:endParaRPr>
          </a:p>
          <a:p>
            <a:pPr marL="457200" lvl="1" indent="0">
              <a:buNone/>
            </a:pPr>
            <a:endParaRPr lang="en-GB" sz="2000" dirty="0">
              <a:solidFill>
                <a:schemeClr val="tx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D8C2BE3-A97C-4282-8A67-BED9BA6A19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78957" y="204987"/>
            <a:ext cx="3129966" cy="125278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C7E7008-1F81-4996-9925-1504CEB94202}"/>
              </a:ext>
            </a:extLst>
          </p:cNvPr>
          <p:cNvSpPr txBox="1"/>
          <p:nvPr/>
        </p:nvSpPr>
        <p:spPr>
          <a:xfrm>
            <a:off x="1760220" y="464763"/>
            <a:ext cx="580644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LSC in the fast food industry</a:t>
            </a:r>
            <a:endParaRPr lang="en-GB" b="1" dirty="0"/>
          </a:p>
          <a:p>
            <a:endParaRPr lang="en-GB" sz="3200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FBE946F8-36B7-4E28-80DA-21CD5560EFF8}"/>
              </a:ext>
            </a:extLst>
          </p:cNvPr>
          <p:cNvSpPr txBox="1">
            <a:spLocks/>
          </p:cNvSpPr>
          <p:nvPr/>
        </p:nvSpPr>
        <p:spPr>
          <a:xfrm>
            <a:off x="1912620" y="1731695"/>
            <a:ext cx="9515792" cy="481394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3" charset="2"/>
              <a:buNone/>
            </a:pPr>
            <a:r>
              <a:rPr lang="en-GB" sz="2800" dirty="0">
                <a:solidFill>
                  <a:schemeClr val="tx1"/>
                </a:solidFill>
              </a:rPr>
              <a:t>The industry as a whole…</a:t>
            </a:r>
          </a:p>
          <a:p>
            <a:pPr lvl="1"/>
            <a:r>
              <a:rPr lang="en-GB" sz="2800" dirty="0">
                <a:solidFill>
                  <a:schemeClr val="tx1"/>
                </a:solidFill>
              </a:rPr>
              <a:t>A total of 3,415,000 tonnes of waste is disposed of in the food sector every year, of which:</a:t>
            </a:r>
          </a:p>
          <a:p>
            <a:pPr lvl="1"/>
            <a:r>
              <a:rPr lang="en-GB" sz="2800" dirty="0">
                <a:solidFill>
                  <a:schemeClr val="tx1"/>
                </a:solidFill>
              </a:rPr>
              <a:t>- 1,473,000 tonnes are sent for disposal.</a:t>
            </a:r>
          </a:p>
          <a:p>
            <a:pPr lvl="1"/>
            <a:r>
              <a:rPr lang="en-GB" sz="2800" dirty="0">
                <a:solidFill>
                  <a:schemeClr val="tx1"/>
                </a:solidFill>
              </a:rPr>
              <a:t>- 600,000 tonnes (41%) of the waste from pubs, restaurants, hotels and quick service restaurants is food waste.</a:t>
            </a:r>
            <a:endParaRPr lang="en-GB" sz="2600" dirty="0">
              <a:solidFill>
                <a:schemeClr val="tx1"/>
              </a:solidFill>
            </a:endParaRPr>
          </a:p>
          <a:p>
            <a:pPr lvl="1"/>
            <a:endParaRPr lang="en-GB" sz="2800" dirty="0">
              <a:solidFill>
                <a:schemeClr val="tx1"/>
              </a:solidFill>
            </a:endParaRPr>
          </a:p>
          <a:p>
            <a:pPr marL="457200" lvl="1" indent="0">
              <a:buFont typeface="Wingdings 3" charset="2"/>
              <a:buNone/>
            </a:pPr>
            <a:endParaRPr lang="en-GB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342363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2D323F-639A-40BC-BFCB-E86BD0A5A3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60220" y="1579295"/>
            <a:ext cx="9515792" cy="481394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800" dirty="0">
              <a:solidFill>
                <a:schemeClr val="tx1"/>
              </a:solidFill>
            </a:endParaRPr>
          </a:p>
          <a:p>
            <a:pPr lvl="1"/>
            <a:endParaRPr lang="en-GB" sz="2800" dirty="0">
              <a:solidFill>
                <a:schemeClr val="tx1"/>
              </a:solidFill>
            </a:endParaRPr>
          </a:p>
          <a:p>
            <a:pPr marL="457200" lvl="1" indent="0">
              <a:buNone/>
            </a:pPr>
            <a:endParaRPr lang="en-GB" sz="2000" dirty="0">
              <a:solidFill>
                <a:schemeClr val="tx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D8C2BE3-A97C-4282-8A67-BED9BA6A19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78957" y="204987"/>
            <a:ext cx="3129966" cy="125278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C7E7008-1F81-4996-9925-1504CEB94202}"/>
              </a:ext>
            </a:extLst>
          </p:cNvPr>
          <p:cNvSpPr txBox="1"/>
          <p:nvPr/>
        </p:nvSpPr>
        <p:spPr>
          <a:xfrm>
            <a:off x="1760220" y="464763"/>
            <a:ext cx="580644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LSC in the fast food industry</a:t>
            </a:r>
            <a:endParaRPr lang="en-GB" b="1" dirty="0"/>
          </a:p>
          <a:p>
            <a:endParaRPr lang="en-GB" sz="3200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FBE946F8-36B7-4E28-80DA-21CD5560EFF8}"/>
              </a:ext>
            </a:extLst>
          </p:cNvPr>
          <p:cNvSpPr txBox="1">
            <a:spLocks/>
          </p:cNvSpPr>
          <p:nvPr/>
        </p:nvSpPr>
        <p:spPr>
          <a:xfrm>
            <a:off x="1760220" y="1299704"/>
            <a:ext cx="9515792" cy="4813942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3" charset="2"/>
              <a:buNone/>
            </a:pPr>
            <a:endParaRPr lang="en-GB" sz="2800" dirty="0"/>
          </a:p>
          <a:p>
            <a:pPr lvl="1"/>
            <a:r>
              <a:rPr lang="en-GB" sz="2800" dirty="0">
                <a:solidFill>
                  <a:schemeClr val="tx1"/>
                </a:solidFill>
              </a:rPr>
              <a:t> Potential Improvements:</a:t>
            </a:r>
          </a:p>
          <a:p>
            <a:pPr lvl="2"/>
            <a:r>
              <a:rPr lang="en-GB" sz="2600" dirty="0">
                <a:solidFill>
                  <a:schemeClr val="tx1"/>
                </a:solidFill>
              </a:rPr>
              <a:t> Accurate forecasting utilising appropriate technology</a:t>
            </a:r>
          </a:p>
          <a:p>
            <a:pPr lvl="2"/>
            <a:r>
              <a:rPr lang="en-GB" sz="2600" dirty="0">
                <a:solidFill>
                  <a:schemeClr val="tx1"/>
                </a:solidFill>
              </a:rPr>
              <a:t> Standardised menus</a:t>
            </a:r>
          </a:p>
          <a:p>
            <a:pPr lvl="2"/>
            <a:r>
              <a:rPr lang="en-GB" sz="2600" dirty="0">
                <a:solidFill>
                  <a:schemeClr val="tx1"/>
                </a:solidFill>
              </a:rPr>
              <a:t>Long term, collaborative partnerships with suppliers (drive down price)</a:t>
            </a:r>
          </a:p>
          <a:p>
            <a:pPr lvl="2"/>
            <a:r>
              <a:rPr lang="en-GB" sz="2600" dirty="0">
                <a:solidFill>
                  <a:schemeClr val="tx1"/>
                </a:solidFill>
              </a:rPr>
              <a:t> Allow for and assist with supplier growth – opportunity not a threat</a:t>
            </a:r>
          </a:p>
          <a:p>
            <a:pPr lvl="2"/>
            <a:r>
              <a:rPr lang="en-GB" sz="2600" dirty="0">
                <a:solidFill>
                  <a:schemeClr val="tx1"/>
                </a:solidFill>
              </a:rPr>
              <a:t> Reduce packaging</a:t>
            </a:r>
          </a:p>
          <a:p>
            <a:pPr lvl="2"/>
            <a:endParaRPr lang="en-GB" sz="2600" dirty="0">
              <a:solidFill>
                <a:schemeClr val="tx1"/>
              </a:solidFill>
            </a:endParaRPr>
          </a:p>
          <a:p>
            <a:pPr lvl="2"/>
            <a:endParaRPr lang="en-GB" sz="2600" dirty="0">
              <a:solidFill>
                <a:schemeClr val="tx1"/>
              </a:solidFill>
            </a:endParaRPr>
          </a:p>
          <a:p>
            <a:pPr lvl="2"/>
            <a:endParaRPr lang="en-GB" sz="2600" dirty="0">
              <a:solidFill>
                <a:schemeClr val="tx1"/>
              </a:solidFill>
            </a:endParaRPr>
          </a:p>
          <a:p>
            <a:pPr lvl="1"/>
            <a:endParaRPr lang="en-GB" sz="2800" dirty="0">
              <a:solidFill>
                <a:schemeClr val="tx1"/>
              </a:solidFill>
            </a:endParaRPr>
          </a:p>
          <a:p>
            <a:pPr marL="457200" lvl="1" indent="0">
              <a:buFont typeface="Wingdings 3" charset="2"/>
              <a:buNone/>
            </a:pPr>
            <a:endParaRPr lang="en-GB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994724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2D323F-639A-40BC-BFCB-E86BD0A5A3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60220" y="1579295"/>
            <a:ext cx="9515792" cy="481394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800" dirty="0">
              <a:solidFill>
                <a:schemeClr val="tx1"/>
              </a:solidFill>
            </a:endParaRPr>
          </a:p>
          <a:p>
            <a:pPr lvl="1"/>
            <a:endParaRPr lang="en-GB" sz="2800" dirty="0">
              <a:solidFill>
                <a:schemeClr val="tx1"/>
              </a:solidFill>
            </a:endParaRPr>
          </a:p>
          <a:p>
            <a:pPr marL="457200" lvl="1" indent="0">
              <a:buNone/>
            </a:pPr>
            <a:endParaRPr lang="en-GB" sz="2000" dirty="0">
              <a:solidFill>
                <a:schemeClr val="tx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D8C2BE3-A97C-4282-8A67-BED9BA6A19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78957" y="204987"/>
            <a:ext cx="3129966" cy="125278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C7E7008-1F81-4996-9925-1504CEB94202}"/>
              </a:ext>
            </a:extLst>
          </p:cNvPr>
          <p:cNvSpPr txBox="1"/>
          <p:nvPr/>
        </p:nvSpPr>
        <p:spPr>
          <a:xfrm>
            <a:off x="1760220" y="464763"/>
            <a:ext cx="580644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LSC in the fast food industry</a:t>
            </a:r>
            <a:endParaRPr lang="en-GB" b="1" dirty="0"/>
          </a:p>
          <a:p>
            <a:endParaRPr lang="en-GB" sz="3200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FBE946F8-36B7-4E28-80DA-21CD5560EFF8}"/>
              </a:ext>
            </a:extLst>
          </p:cNvPr>
          <p:cNvSpPr txBox="1">
            <a:spLocks/>
          </p:cNvSpPr>
          <p:nvPr/>
        </p:nvSpPr>
        <p:spPr>
          <a:xfrm>
            <a:off x="1912620" y="1731695"/>
            <a:ext cx="9515792" cy="481394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3" charset="2"/>
              <a:buNone/>
            </a:pPr>
            <a:endParaRPr lang="en-GB" sz="2600" dirty="0">
              <a:solidFill>
                <a:schemeClr val="tx1"/>
              </a:solidFill>
            </a:endParaRPr>
          </a:p>
          <a:p>
            <a:pPr lvl="2"/>
            <a:endParaRPr lang="en-GB" sz="2600" dirty="0">
              <a:solidFill>
                <a:schemeClr val="tx1"/>
              </a:solidFill>
            </a:endParaRPr>
          </a:p>
          <a:p>
            <a:pPr lvl="2"/>
            <a:endParaRPr lang="en-GB" sz="2600" dirty="0">
              <a:solidFill>
                <a:schemeClr val="tx1"/>
              </a:solidFill>
            </a:endParaRPr>
          </a:p>
          <a:p>
            <a:pPr lvl="2"/>
            <a:endParaRPr lang="en-GB" sz="2600" dirty="0">
              <a:solidFill>
                <a:schemeClr val="tx1"/>
              </a:solidFill>
            </a:endParaRPr>
          </a:p>
          <a:p>
            <a:pPr lvl="2"/>
            <a:endParaRPr lang="en-GB" sz="2600" dirty="0">
              <a:solidFill>
                <a:schemeClr val="tx1"/>
              </a:solidFill>
            </a:endParaRPr>
          </a:p>
          <a:p>
            <a:pPr lvl="1"/>
            <a:endParaRPr lang="en-GB" sz="2800" dirty="0">
              <a:solidFill>
                <a:schemeClr val="tx1"/>
              </a:solidFill>
            </a:endParaRPr>
          </a:p>
          <a:p>
            <a:pPr marL="457200" lvl="1" indent="0">
              <a:buFont typeface="Wingdings 3" charset="2"/>
              <a:buNone/>
            </a:pP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AAE6C22D-6E0E-4A8A-AC43-8BF42C72D8BB}"/>
              </a:ext>
            </a:extLst>
          </p:cNvPr>
          <p:cNvSpPr txBox="1">
            <a:spLocks/>
          </p:cNvSpPr>
          <p:nvPr/>
        </p:nvSpPr>
        <p:spPr>
          <a:xfrm>
            <a:off x="1760220" y="1541981"/>
            <a:ext cx="9515792" cy="481394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3" charset="2"/>
              <a:buNone/>
            </a:pPr>
            <a:endParaRPr lang="en-GB" sz="2800" dirty="0"/>
          </a:p>
          <a:p>
            <a:pPr lvl="1"/>
            <a:r>
              <a:rPr lang="en-GB" sz="2800" dirty="0">
                <a:solidFill>
                  <a:schemeClr val="tx1"/>
                </a:solidFill>
              </a:rPr>
              <a:t> Supply chain management is key.</a:t>
            </a:r>
          </a:p>
          <a:p>
            <a:pPr lvl="2"/>
            <a:r>
              <a:rPr lang="en-GB" sz="2600" dirty="0">
                <a:solidFill>
                  <a:schemeClr val="tx1"/>
                </a:solidFill>
              </a:rPr>
              <a:t>A good technique for one business/industry is not a good technique for all.</a:t>
            </a:r>
          </a:p>
          <a:p>
            <a:pPr lvl="2"/>
            <a:r>
              <a:rPr lang="en-GB" sz="2600" dirty="0">
                <a:solidFill>
                  <a:schemeClr val="tx1"/>
                </a:solidFill>
              </a:rPr>
              <a:t>May require systematic and cultural change.</a:t>
            </a:r>
          </a:p>
          <a:p>
            <a:pPr lvl="1"/>
            <a:r>
              <a:rPr lang="en-GB" sz="2800" dirty="0">
                <a:solidFill>
                  <a:schemeClr val="tx1"/>
                </a:solidFill>
              </a:rPr>
              <a:t>Lean is a philosophy of change to be managed</a:t>
            </a:r>
          </a:p>
          <a:p>
            <a:pPr lvl="1"/>
            <a:r>
              <a:rPr lang="en-GB" sz="2800" dirty="0">
                <a:solidFill>
                  <a:schemeClr val="tx1"/>
                </a:solidFill>
              </a:rPr>
              <a:t>Not the only way – agile, just in time and many more</a:t>
            </a:r>
            <a:endParaRPr lang="en-GB" sz="2600" dirty="0">
              <a:solidFill>
                <a:schemeClr val="tx1"/>
              </a:solidFill>
            </a:endParaRPr>
          </a:p>
          <a:p>
            <a:pPr lvl="2"/>
            <a:endParaRPr lang="en-GB" sz="2600" dirty="0">
              <a:solidFill>
                <a:schemeClr val="tx1"/>
              </a:solidFill>
            </a:endParaRPr>
          </a:p>
          <a:p>
            <a:pPr lvl="2"/>
            <a:endParaRPr lang="en-GB" sz="2600" dirty="0">
              <a:solidFill>
                <a:schemeClr val="tx1"/>
              </a:solidFill>
            </a:endParaRPr>
          </a:p>
          <a:p>
            <a:pPr lvl="2"/>
            <a:endParaRPr lang="en-GB" sz="2600" dirty="0">
              <a:solidFill>
                <a:schemeClr val="tx1"/>
              </a:solidFill>
            </a:endParaRPr>
          </a:p>
          <a:p>
            <a:pPr lvl="1"/>
            <a:endParaRPr lang="en-GB" sz="2800" dirty="0">
              <a:solidFill>
                <a:schemeClr val="tx1"/>
              </a:solidFill>
            </a:endParaRPr>
          </a:p>
          <a:p>
            <a:pPr marL="457200" lvl="1" indent="0">
              <a:buFont typeface="Wingdings 3" charset="2"/>
              <a:buNone/>
            </a:pPr>
            <a:endParaRPr lang="en-GB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893186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65207C-BE92-4FA1-AE4F-2D0BC03988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A4DC70-AFA7-44B5-B2D7-A1B7817526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31620" y="1264555"/>
            <a:ext cx="9972992" cy="5287112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chemeClr val="tx1"/>
                </a:solidFill>
              </a:rPr>
              <a:t>NCSU. (2017). </a:t>
            </a:r>
            <a:r>
              <a:rPr lang="en-GB" i="1" dirty="0">
                <a:solidFill>
                  <a:schemeClr val="tx1"/>
                </a:solidFill>
              </a:rPr>
              <a:t>What is Supply Chain Management (SCM)?.</a:t>
            </a:r>
            <a:r>
              <a:rPr lang="en-GB" dirty="0">
                <a:solidFill>
                  <a:schemeClr val="tx1"/>
                </a:solidFill>
              </a:rPr>
              <a:t> Available: https://scm.ncsu.edu/scm-articles/article/what-is-supply-chain-management-scm. Last accessed 20 Jun 19.</a:t>
            </a:r>
          </a:p>
          <a:p>
            <a:r>
              <a:rPr lang="en-GB" dirty="0" err="1">
                <a:solidFill>
                  <a:schemeClr val="tx1"/>
                </a:solidFill>
              </a:rPr>
              <a:t>Intrieri</a:t>
            </a:r>
            <a:r>
              <a:rPr lang="en-GB" dirty="0">
                <a:solidFill>
                  <a:schemeClr val="tx1"/>
                </a:solidFill>
              </a:rPr>
              <a:t>, C. (2018). </a:t>
            </a:r>
            <a:r>
              <a:rPr lang="en-GB" i="1" dirty="0">
                <a:solidFill>
                  <a:schemeClr val="tx1"/>
                </a:solidFill>
              </a:rPr>
              <a:t>9 Steps to Establish the Lean Supply Chain: A System of Interconnected &amp; Interdependent Partners.</a:t>
            </a:r>
            <a:r>
              <a:rPr lang="en-GB" dirty="0">
                <a:solidFill>
                  <a:schemeClr val="tx1"/>
                </a:solidFill>
              </a:rPr>
              <a:t> Available: https://cerasis.com/lean-supply-chain/. Last accessed 20 Jun 19.</a:t>
            </a:r>
          </a:p>
          <a:p>
            <a:r>
              <a:rPr lang="en-GB" dirty="0"/>
              <a:t>KB Manage. (2017). </a:t>
            </a:r>
            <a:r>
              <a:rPr lang="en-GB" i="1" dirty="0"/>
              <a:t>Lean Supply Chain.</a:t>
            </a:r>
            <a:r>
              <a:rPr lang="en-GB" dirty="0"/>
              <a:t> Available: https://www.kbmanage.com/concept/lean-supply-chain-management. Last accessed 26 June 2019</a:t>
            </a:r>
          </a:p>
          <a:p>
            <a:r>
              <a:rPr lang="en-GB" dirty="0"/>
              <a:t>Logistics Bureau. (2016). </a:t>
            </a:r>
            <a:r>
              <a:rPr lang="en-GB" i="1" dirty="0"/>
              <a:t>4 Best-in-Class Supply Chains To Watch and Learn From.</a:t>
            </a:r>
            <a:r>
              <a:rPr lang="en-GB" dirty="0"/>
              <a:t> Available: https://www.logisticsbureau.com/4-best-in-class-supply-chains-to-watch-and-learn-from/. Last accessed 26 June 2019.</a:t>
            </a:r>
          </a:p>
          <a:p>
            <a:r>
              <a:rPr lang="en-GB" dirty="0" err="1"/>
              <a:t>Hower</a:t>
            </a:r>
            <a:r>
              <a:rPr lang="en-GB" dirty="0"/>
              <a:t>, M. (2015). </a:t>
            </a:r>
            <a:r>
              <a:rPr lang="en-GB" i="1" dirty="0"/>
              <a:t>11.4 billion reasons food and beverage firms should recycle packaging.</a:t>
            </a:r>
            <a:r>
              <a:rPr lang="en-GB" dirty="0"/>
              <a:t> Available: https://www.greenbiz.com/article/fast-food-chains-beverage-companies-failing-recycle-packaging. Last accessed 26 June 2019.</a:t>
            </a:r>
          </a:p>
          <a:p>
            <a:r>
              <a:rPr lang="en-GB" dirty="0"/>
              <a:t>Wrap. (2015). </a:t>
            </a:r>
            <a:r>
              <a:rPr lang="en-GB" i="1" dirty="0"/>
              <a:t>Food waste in the hospitality and food service </a:t>
            </a:r>
            <a:r>
              <a:rPr lang="en-GB" i="1" dirty="0" err="1"/>
              <a:t>sector.</a:t>
            </a:r>
            <a:r>
              <a:rPr lang="en-GB" dirty="0" err="1"/>
              <a:t>Available</a:t>
            </a:r>
            <a:r>
              <a:rPr lang="en-GB" dirty="0"/>
              <a:t>: http://www.wrap.org.uk/content/food-waste-hospitality-and-food-service-sector-0. Last accessed 26 June 2019.</a:t>
            </a:r>
          </a:p>
          <a:p>
            <a:r>
              <a:rPr lang="en-GB" dirty="0"/>
              <a:t>Investopedia. (2019). </a:t>
            </a:r>
            <a:r>
              <a:rPr lang="en-GB" i="1" dirty="0"/>
              <a:t>Supply Chain.</a:t>
            </a:r>
            <a:r>
              <a:rPr lang="en-GB" dirty="0"/>
              <a:t> Available: https://www.investopedia.com/terms/s/supplychain.asp. Last accessed 26 June 2019.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0785073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9316</TotalTime>
  <Words>824</Words>
  <Application>Microsoft Office PowerPoint</Application>
  <PresentationFormat>Widescreen</PresentationFormat>
  <Paragraphs>188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9" baseType="lpstr">
      <vt:lpstr>Arial</vt:lpstr>
      <vt:lpstr>Calibri</vt:lpstr>
      <vt:lpstr>Century Gothic</vt:lpstr>
      <vt:lpstr>Wingdings 3</vt:lpstr>
      <vt:lpstr>Wisp</vt:lpstr>
      <vt:lpstr>Demonstrating the applications of lean techniques in a fast food industry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Demonstrating the applications of lean techniques</dc:title>
  <dc:creator>Andrew Rolfe</dc:creator>
  <cp:lastModifiedBy>Andrew Rolfe</cp:lastModifiedBy>
  <cp:revision>20</cp:revision>
  <dcterms:created xsi:type="dcterms:W3CDTF">2019-06-20T07:45:33Z</dcterms:created>
  <dcterms:modified xsi:type="dcterms:W3CDTF">2019-06-26T19:02:29Z</dcterms:modified>
</cp:coreProperties>
</file>