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6"/>
  </p:notesMasterIdLst>
  <p:handoutMasterIdLst>
    <p:handoutMasterId r:id="rId57"/>
  </p:handoutMasterIdLst>
  <p:sldIdLst>
    <p:sldId id="277" r:id="rId2"/>
    <p:sldId id="331" r:id="rId3"/>
    <p:sldId id="333" r:id="rId4"/>
    <p:sldId id="373" r:id="rId5"/>
    <p:sldId id="374" r:id="rId6"/>
    <p:sldId id="380" r:id="rId7"/>
    <p:sldId id="376" r:id="rId8"/>
    <p:sldId id="362" r:id="rId9"/>
    <p:sldId id="358" r:id="rId10"/>
    <p:sldId id="377" r:id="rId11"/>
    <p:sldId id="375" r:id="rId12"/>
    <p:sldId id="363" r:id="rId13"/>
    <p:sldId id="367" r:id="rId14"/>
    <p:sldId id="378" r:id="rId15"/>
    <p:sldId id="384" r:id="rId16"/>
    <p:sldId id="383" r:id="rId17"/>
    <p:sldId id="364" r:id="rId18"/>
    <p:sldId id="335" r:id="rId19"/>
    <p:sldId id="337" r:id="rId20"/>
    <p:sldId id="339" r:id="rId21"/>
    <p:sldId id="341" r:id="rId22"/>
    <p:sldId id="342" r:id="rId23"/>
    <p:sldId id="343" r:id="rId24"/>
    <p:sldId id="344" r:id="rId25"/>
    <p:sldId id="345" r:id="rId26"/>
    <p:sldId id="346" r:id="rId27"/>
    <p:sldId id="353" r:id="rId28"/>
    <p:sldId id="352" r:id="rId29"/>
    <p:sldId id="354" r:id="rId30"/>
    <p:sldId id="359" r:id="rId31"/>
    <p:sldId id="372" r:id="rId32"/>
    <p:sldId id="370" r:id="rId33"/>
    <p:sldId id="360" r:id="rId34"/>
    <p:sldId id="361" r:id="rId35"/>
    <p:sldId id="389" r:id="rId36"/>
    <p:sldId id="390" r:id="rId37"/>
    <p:sldId id="357" r:id="rId38"/>
    <p:sldId id="391" r:id="rId39"/>
    <p:sldId id="349" r:id="rId40"/>
    <p:sldId id="388" r:id="rId41"/>
    <p:sldId id="387" r:id="rId42"/>
    <p:sldId id="371" r:id="rId43"/>
    <p:sldId id="398" r:id="rId44"/>
    <p:sldId id="385" r:id="rId45"/>
    <p:sldId id="386" r:id="rId46"/>
    <p:sldId id="258" r:id="rId47"/>
    <p:sldId id="332" r:id="rId48"/>
    <p:sldId id="392" r:id="rId49"/>
    <p:sldId id="348" r:id="rId50"/>
    <p:sldId id="393" r:id="rId51"/>
    <p:sldId id="394" r:id="rId52"/>
    <p:sldId id="395" r:id="rId53"/>
    <p:sldId id="396" r:id="rId54"/>
    <p:sldId id="397" r:id="rId5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027C9A-77A5-4CBF-B702-8CF59219C5F7}" v="1" dt="2025-02-10T00:39:50.6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576" autoAdjust="0"/>
  </p:normalViewPr>
  <p:slideViewPr>
    <p:cSldViewPr>
      <p:cViewPr varScale="1">
        <p:scale>
          <a:sx n="97" d="100"/>
          <a:sy n="97" d="100"/>
        </p:scale>
        <p:origin x="90"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u Sambo" userId="d9766618-3e46-45d4-99f2-08120d84987f" providerId="ADAL" clId="{D4027C9A-77A5-4CBF-B702-8CF59219C5F7}"/>
    <pc:docChg chg="undo custSel addSld modSld">
      <pc:chgData name="Aliyu Sambo" userId="d9766618-3e46-45d4-99f2-08120d84987f" providerId="ADAL" clId="{D4027C9A-77A5-4CBF-B702-8CF59219C5F7}" dt="2025-02-10T00:40:31.222" v="102" actId="1076"/>
      <pc:docMkLst>
        <pc:docMk/>
      </pc:docMkLst>
      <pc:sldChg chg="modSp mod">
        <pc:chgData name="Aliyu Sambo" userId="d9766618-3e46-45d4-99f2-08120d84987f" providerId="ADAL" clId="{D4027C9A-77A5-4CBF-B702-8CF59219C5F7}" dt="2025-02-09T23:57:55.911" v="44" actId="1076"/>
        <pc:sldMkLst>
          <pc:docMk/>
          <pc:sldMk cId="2692988825" sldId="367"/>
        </pc:sldMkLst>
        <pc:spChg chg="mod">
          <ac:chgData name="Aliyu Sambo" userId="d9766618-3e46-45d4-99f2-08120d84987f" providerId="ADAL" clId="{D4027C9A-77A5-4CBF-B702-8CF59219C5F7}" dt="2025-02-09T23:57:55.911" v="44" actId="1076"/>
          <ac:spMkLst>
            <pc:docMk/>
            <pc:sldMk cId="2692988825" sldId="367"/>
            <ac:spMk id="7172" creationId="{0724A76E-155B-47DE-A1DF-4361EF20C5CA}"/>
          </ac:spMkLst>
        </pc:spChg>
      </pc:sldChg>
      <pc:sldChg chg="modSp mod">
        <pc:chgData name="Aliyu Sambo" userId="d9766618-3e46-45d4-99f2-08120d84987f" providerId="ADAL" clId="{D4027C9A-77A5-4CBF-B702-8CF59219C5F7}" dt="2025-02-09T23:53:04.334" v="19" actId="114"/>
        <pc:sldMkLst>
          <pc:docMk/>
          <pc:sldMk cId="2477755188" sldId="372"/>
        </pc:sldMkLst>
        <pc:spChg chg="mod">
          <ac:chgData name="Aliyu Sambo" userId="d9766618-3e46-45d4-99f2-08120d84987f" providerId="ADAL" clId="{D4027C9A-77A5-4CBF-B702-8CF59219C5F7}" dt="2025-02-09T23:53:04.334" v="19" actId="114"/>
          <ac:spMkLst>
            <pc:docMk/>
            <pc:sldMk cId="2477755188" sldId="372"/>
            <ac:spMk id="5" creationId="{0CDCF18D-B969-49DB-807E-6F069308AADB}"/>
          </ac:spMkLst>
        </pc:spChg>
      </pc:sldChg>
      <pc:sldChg chg="addSp modSp new mod">
        <pc:chgData name="Aliyu Sambo" userId="d9766618-3e46-45d4-99f2-08120d84987f" providerId="ADAL" clId="{D4027C9A-77A5-4CBF-B702-8CF59219C5F7}" dt="2025-02-10T00:37:16.496" v="57" actId="20577"/>
        <pc:sldMkLst>
          <pc:docMk/>
          <pc:sldMk cId="1921308392" sldId="397"/>
        </pc:sldMkLst>
        <pc:spChg chg="mod">
          <ac:chgData name="Aliyu Sambo" userId="d9766618-3e46-45d4-99f2-08120d84987f" providerId="ADAL" clId="{D4027C9A-77A5-4CBF-B702-8CF59219C5F7}" dt="2025-02-10T00:37:16.496" v="57" actId="20577"/>
          <ac:spMkLst>
            <pc:docMk/>
            <pc:sldMk cId="1921308392" sldId="397"/>
            <ac:spMk id="2" creationId="{C1B491AE-CDE9-F07D-514D-4D57012D0E04}"/>
          </ac:spMkLst>
        </pc:spChg>
        <pc:picChg chg="add">
          <ac:chgData name="Aliyu Sambo" userId="d9766618-3e46-45d4-99f2-08120d84987f" providerId="ADAL" clId="{D4027C9A-77A5-4CBF-B702-8CF59219C5F7}" dt="2025-02-10T00:37:04.095" v="46" actId="22"/>
          <ac:picMkLst>
            <pc:docMk/>
            <pc:sldMk cId="1921308392" sldId="397"/>
            <ac:picMk id="7" creationId="{41A889E5-5B09-EC5D-613A-D4B35A1C36F1}"/>
          </ac:picMkLst>
        </pc:picChg>
      </pc:sldChg>
      <pc:sldChg chg="addSp modSp new mod">
        <pc:chgData name="Aliyu Sambo" userId="d9766618-3e46-45d4-99f2-08120d84987f" providerId="ADAL" clId="{D4027C9A-77A5-4CBF-B702-8CF59219C5F7}" dt="2025-02-10T00:40:31.222" v="102" actId="1076"/>
        <pc:sldMkLst>
          <pc:docMk/>
          <pc:sldMk cId="3737913306" sldId="398"/>
        </pc:sldMkLst>
        <pc:spChg chg="add mod">
          <ac:chgData name="Aliyu Sambo" userId="d9766618-3e46-45d4-99f2-08120d84987f" providerId="ADAL" clId="{D4027C9A-77A5-4CBF-B702-8CF59219C5F7}" dt="2025-02-10T00:40:29.803" v="101" actId="1076"/>
          <ac:spMkLst>
            <pc:docMk/>
            <pc:sldMk cId="3737913306" sldId="398"/>
            <ac:spMk id="6" creationId="{D42DAA64-8E29-2902-EFFE-24B760103466}"/>
          </ac:spMkLst>
        </pc:spChg>
        <pc:picChg chg="add mod">
          <ac:chgData name="Aliyu Sambo" userId="d9766618-3e46-45d4-99f2-08120d84987f" providerId="ADAL" clId="{D4027C9A-77A5-4CBF-B702-8CF59219C5F7}" dt="2025-02-10T00:40:31.222" v="102" actId="1076"/>
          <ac:picMkLst>
            <pc:docMk/>
            <pc:sldMk cId="3737913306" sldId="398"/>
            <ac:picMk id="5" creationId="{E15B6BA7-1AAD-F21D-EFF6-6BDED1984EF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28548226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 xmlns:a14="http://schemas.microsoft.com/office/drawing/2010/main">
                <a:solidFill>
                  <a:srgbClr val="FFFFFF"/>
                </a:solidFill>
              </a14:hiddenFill>
            </a:ext>
            <a:ext uri="{AF507438-7753-43e0-B8FC-AC1667EBCBE1}">
              <a14:hiddenEffects xmlns="" xmlns:a14="http://schemas.microsoft.com/office/drawing/2010/main">
                <a:effectLst>
                  <a:outerShdw dist="35921" dir="2700000" algn="ctr" rotWithShape="0">
                    <a:srgbClr val="808080"/>
                  </a:outerShdw>
                </a:effectLst>
              </a14:hiddenEffects>
            </a:ext>
            <a:ext uri="{53640926-AAD7-44d8-BBD7-CCE9431645EC}">
              <a14:shadowObscured xmlns=""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31934181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dirty="0"/>
              <a:t>The domain functional level determines which Active Directory features are available and which operating systems can participate as domain controllers within the domain. The domain functional level determines the minimum domain controller operating system. For example, if the domain functional level is set to Windows Server 2012, domain controllers must run Windows Server 2012 or later. This rule does not apply to member servers. </a:t>
            </a:r>
            <a:endParaRPr lang="en-US" sz="1200" dirty="0">
              <a:solidFill>
                <a:srgbClr val="000000"/>
              </a:solidFill>
            </a:endParaRP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20</a:t>
            </a:fld>
            <a:endParaRPr kumimoji="0"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21</a:t>
            </a:fld>
            <a:endParaRPr kumimoji="0"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22</a:t>
            </a:fld>
            <a:endParaRPr kumimoji="0"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23</a:t>
            </a:fld>
            <a:endParaRPr kumimoji="0"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26</a:t>
            </a:fld>
            <a:endParaRPr kumimoji="0"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27</a:t>
            </a:fld>
            <a:endParaRPr kumimoji="0" lang="en-GB" altLang="en-US"/>
          </a:p>
        </p:txBody>
      </p:sp>
    </p:spTree>
    <p:extLst>
      <p:ext uri="{BB962C8B-B14F-4D97-AF65-F5344CB8AC3E}">
        <p14:creationId xmlns:p14="http://schemas.microsoft.com/office/powerpoint/2010/main" val="13993720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28</a:t>
            </a:fld>
            <a:endParaRPr kumimoji="0"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29</a:t>
            </a:fld>
            <a:endParaRPr kumimoji="0"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30</a:t>
            </a:fld>
            <a:endParaRPr kumimoji="0"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42</a:t>
            </a:fld>
            <a:endParaRPr kumimoji="0"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45</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australia.contoso.co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contoso.com" TargetMode="External"/><Relationship Id="rId4" Type="http://schemas.openxmlformats.org/officeDocument/2006/relationships/hyperlink" Target="http://tonga.contoso.com"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contoso.com"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Adatum.com"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docs.microsoft.com/en-us/windows-server/networking/technologies/dhcp/dhcp-top"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Module Code:</a:t>
            </a:r>
            <a:r>
              <a:rPr lang="de-DE" b="1" dirty="0"/>
              <a:t>ACCC5023 </a:t>
            </a:r>
            <a:br>
              <a:rPr lang="de-DE" dirty="0"/>
            </a:br>
            <a:endParaRPr lang="en-GB" altLang="en-US" dirty="0"/>
          </a:p>
        </p:txBody>
      </p:sp>
      <p:sp>
        <p:nvSpPr>
          <p:cNvPr id="6147" name="Subtitle 4"/>
          <p:cNvSpPr>
            <a:spLocks noGrp="1"/>
          </p:cNvSpPr>
          <p:nvPr>
            <p:ph type="subTitle" idx="1"/>
          </p:nvPr>
        </p:nvSpPr>
        <p:spPr>
          <a:xfrm>
            <a:off x="323528" y="2133600"/>
            <a:ext cx="8568952" cy="3671664"/>
          </a:xfrm>
        </p:spPr>
        <p:txBody>
          <a:bodyPr/>
          <a:lstStyle/>
          <a:p>
            <a:pPr eaLnBrk="1" hangingPunct="1"/>
            <a:r>
              <a:rPr lang="en-GB" altLang="en-US" dirty="0">
                <a:solidFill>
                  <a:schemeClr val="tx1"/>
                </a:solidFill>
              </a:rPr>
              <a:t>Module Name: Network Operating Systems and Services</a:t>
            </a:r>
          </a:p>
          <a:p>
            <a:pPr eaLnBrk="1" hangingPunct="1"/>
            <a:endParaRPr lang="en-GB" altLang="en-US" dirty="0">
              <a:solidFill>
                <a:schemeClr val="tx1"/>
              </a:solidFill>
            </a:endParaRPr>
          </a:p>
          <a:p>
            <a:pPr eaLnBrk="1" hangingPunct="1"/>
            <a:endParaRPr lang="en-GB" altLang="en-US" dirty="0">
              <a:solidFill>
                <a:schemeClr val="tx1"/>
              </a:solidFill>
            </a:endParaRPr>
          </a:p>
          <a:p>
            <a:pPr>
              <a:spcBef>
                <a:spcPts val="300"/>
              </a:spcBef>
              <a:spcAft>
                <a:spcPts val="0"/>
              </a:spcAft>
              <a:tabLst>
                <a:tab pos="2637155" algn="ctr"/>
                <a:tab pos="5274310" algn="r"/>
              </a:tabLst>
            </a:pPr>
            <a:r>
              <a:rPr lang="en-GB" altLang="en-US" dirty="0">
                <a:solidFill>
                  <a:schemeClr val="bg1"/>
                </a:solidFill>
              </a:rPr>
              <a:t>Title: </a:t>
            </a:r>
            <a:r>
              <a:rPr lang="en-US" dirty="0">
                <a:solidFill>
                  <a:schemeClr val="bg1"/>
                </a:solidFill>
                <a:latin typeface="Calibri"/>
              </a:rPr>
              <a:t>Active Directory &amp; DHCP</a:t>
            </a:r>
          </a:p>
          <a:p>
            <a:pPr algn="l">
              <a:spcBef>
                <a:spcPts val="300"/>
              </a:spcBef>
              <a:spcAft>
                <a:spcPts val="0"/>
              </a:spcAft>
              <a:tabLst>
                <a:tab pos="2637155" algn="ctr"/>
                <a:tab pos="5274310" algn="r"/>
              </a:tabLst>
            </a:pPr>
            <a:endParaRPr lang="en-US" dirty="0">
              <a:solidFill>
                <a:srgbClr val="000000"/>
              </a:solidFill>
              <a:latin typeface="Calibri"/>
            </a:endParaRPr>
          </a:p>
          <a:p>
            <a:pPr algn="l">
              <a:spcBef>
                <a:spcPts val="300"/>
              </a:spcBef>
              <a:spcAft>
                <a:spcPts val="0"/>
              </a:spcAft>
              <a:tabLst>
                <a:tab pos="2637155" algn="ctr"/>
                <a:tab pos="5274310" algn="r"/>
              </a:tabLst>
            </a:pPr>
            <a:endParaRPr lang="en-GB" sz="3600" dirty="0">
              <a:latin typeface="Arial"/>
              <a:ea typeface="Arial"/>
              <a:cs typeface="Aria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r>
              <a:rPr lang="en-US" sz="2400" dirty="0">
                <a:latin typeface="Calibri"/>
              </a:rPr>
              <a:t>Understand Domain, Trees, and Forest </a:t>
            </a:r>
          </a:p>
          <a:p>
            <a:r>
              <a:rPr lang="en-US" sz="2400" dirty="0">
                <a:latin typeface="Calibri"/>
              </a:rPr>
              <a:t>Understand the Role of Directory Services (Active Directory) in Enterprise Networks</a:t>
            </a:r>
          </a:p>
          <a:p>
            <a:r>
              <a:rPr lang="en-US" sz="2400" dirty="0">
                <a:latin typeface="Calibri"/>
              </a:rPr>
              <a:t>Resource Management in Active Directory: Users, Computers and Groups </a:t>
            </a:r>
          </a:p>
          <a:p>
            <a:r>
              <a:rPr lang="en-US" sz="2400" dirty="0">
                <a:latin typeface="Calibri"/>
              </a:rPr>
              <a:t>Resource Management in Active Directory: Managing access to files /folders and controlling domain user environments</a:t>
            </a:r>
            <a:endParaRPr lang="en-US" sz="2400" dirty="0"/>
          </a:p>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38614" y="1556792"/>
            <a:ext cx="8507413" cy="4176712"/>
          </a:xfrm>
        </p:spPr>
        <p:txBody>
          <a:bodyPr/>
          <a:lstStyle/>
          <a:p>
            <a:pPr marL="0" indent="0" eaLnBrk="1" hangingPunct="1">
              <a:buNone/>
              <a:defRPr/>
            </a:pPr>
            <a:r>
              <a:rPr lang="en-US" sz="2400" b="1" dirty="0"/>
              <a:t>Active Directory</a:t>
            </a:r>
            <a:r>
              <a:rPr lang="en-US" sz="2400" dirty="0"/>
              <a:t> (</a:t>
            </a:r>
            <a:r>
              <a:rPr lang="en-US" sz="2400" b="1" dirty="0"/>
              <a:t>AD</a:t>
            </a:r>
            <a:r>
              <a:rPr lang="en-US" sz="2400" dirty="0"/>
              <a:t>) is a Microsoft product that consists of several services that </a:t>
            </a:r>
            <a:r>
              <a:rPr lang="en-US" sz="2400" b="1" dirty="0"/>
              <a:t>run</a:t>
            </a:r>
            <a:r>
              <a:rPr lang="en-US" sz="2400" dirty="0"/>
              <a:t> on Windows Server to manage permissions and access to networked resources. </a:t>
            </a:r>
          </a:p>
          <a:p>
            <a:pPr marL="0" indent="0" eaLnBrk="1" hangingPunct="1">
              <a:buNone/>
              <a:defRPr/>
            </a:pPr>
            <a:endParaRPr lang="en-US" sz="2400" b="1" dirty="0"/>
          </a:p>
          <a:p>
            <a:pPr marL="0" indent="0" eaLnBrk="1" hangingPunct="1">
              <a:buNone/>
              <a:defRPr/>
            </a:pPr>
            <a:r>
              <a:rPr lang="en-US" sz="2400" b="1" dirty="0"/>
              <a:t>Active Directory</a:t>
            </a:r>
            <a:r>
              <a:rPr lang="en-US" sz="2400" dirty="0"/>
              <a:t> stores data as objects. </a:t>
            </a:r>
          </a:p>
          <a:p>
            <a:pPr marL="400050" lvl="1" indent="0" eaLnBrk="1" hangingPunct="1">
              <a:buNone/>
              <a:defRPr/>
            </a:pPr>
            <a:r>
              <a:rPr lang="en-US" sz="2400" dirty="0"/>
              <a:t>An object is a single element, such as a user, group, application or device, such as a printer.</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4828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186F9C-AF1A-E987-0726-E22CFDF0B93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C1C40E7-CE74-DCAE-15C6-1386986BBD0F}"/>
              </a:ext>
            </a:extLst>
          </p:cNvPr>
          <p:cNvSpPr>
            <a:spLocks noGrp="1"/>
          </p:cNvSpPr>
          <p:nvPr>
            <p:ph type="sldNum" sz="quarter" idx="11"/>
          </p:nvPr>
        </p:nvSpPr>
        <p:spPr/>
        <p:txBody>
          <a:bodyPr/>
          <a:lstStyle/>
          <a:p>
            <a:pPr>
              <a:defRPr/>
            </a:pPr>
            <a:fld id="{AA1819AB-B9DA-41D7-8C91-5DE9528F5AA4}" type="slidenum">
              <a:rPr lang="en-GB" altLang="en-US" smtClean="0"/>
              <a:pPr>
                <a:defRPr/>
              </a:pPr>
              <a:t>4</a:t>
            </a:fld>
            <a:endParaRPr lang="en-GB" altLang="en-US"/>
          </a:p>
        </p:txBody>
      </p:sp>
      <p:sp>
        <p:nvSpPr>
          <p:cNvPr id="6" name="Title 1">
            <a:extLst>
              <a:ext uri="{FF2B5EF4-FFF2-40B4-BE49-F238E27FC236}">
                <a16:creationId xmlns:a16="http://schemas.microsoft.com/office/drawing/2014/main" id="{ACB2505B-3929-99A2-8FA3-E7687DE7CA29}"/>
              </a:ext>
            </a:extLst>
          </p:cNvPr>
          <p:cNvSpPr txBox="1">
            <a:spLocks/>
          </p:cNvSpPr>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a:t>
            </a:r>
            <a:endParaRPr lang="en-GB" altLang="en-US" dirty="0"/>
          </a:p>
        </p:txBody>
      </p:sp>
      <p:sp>
        <p:nvSpPr>
          <p:cNvPr id="10" name="TextBox 9">
            <a:extLst>
              <a:ext uri="{FF2B5EF4-FFF2-40B4-BE49-F238E27FC236}">
                <a16:creationId xmlns:a16="http://schemas.microsoft.com/office/drawing/2014/main" id="{D499C7EC-9CF1-BBEB-9FB4-95AEA6AB2157}"/>
              </a:ext>
            </a:extLst>
          </p:cNvPr>
          <p:cNvSpPr txBox="1"/>
          <p:nvPr/>
        </p:nvSpPr>
        <p:spPr>
          <a:xfrm>
            <a:off x="663763" y="1519933"/>
            <a:ext cx="7292787" cy="1754326"/>
          </a:xfrm>
          <a:prstGeom prst="rect">
            <a:avLst/>
          </a:prstGeom>
          <a:noFill/>
        </p:spPr>
        <p:txBody>
          <a:bodyPr wrap="square" rtlCol="0">
            <a:spAutoFit/>
          </a:bodyPr>
          <a:lstStyle/>
          <a:p>
            <a:pPr marL="285750" indent="-285750">
              <a:buFont typeface="Wingdings" panose="05000000000000000000" pitchFamily="2" charset="2"/>
              <a:buChar char="Ø"/>
            </a:pPr>
            <a:r>
              <a:rPr lang="en-GB" b="1" dirty="0"/>
              <a:t>Holds information </a:t>
            </a:r>
            <a:r>
              <a:rPr lang="en-GB" dirty="0"/>
              <a:t>about all the objects-users, computers, resources like printers, shared files/folders – in an organization’s network</a:t>
            </a:r>
          </a:p>
          <a:p>
            <a:pPr marL="742950" lvl="1" indent="-285750">
              <a:buFont typeface="Wingdings" panose="05000000000000000000" pitchFamily="2" charset="2"/>
              <a:buChar char="Ø"/>
            </a:pPr>
            <a:r>
              <a:rPr lang="en-GB" dirty="0"/>
              <a:t>An administrative centre</a:t>
            </a:r>
          </a:p>
          <a:p>
            <a:pPr marL="742950" lvl="1" indent="-285750">
              <a:buFont typeface="Wingdings" panose="05000000000000000000" pitchFamily="2" charset="2"/>
              <a:buChar char="Ø"/>
            </a:pPr>
            <a:r>
              <a:rPr lang="en-GB" dirty="0"/>
              <a:t>It is software to arrange, store information; provides access and permission based on that information</a:t>
            </a:r>
          </a:p>
        </p:txBody>
      </p:sp>
      <p:pic>
        <p:nvPicPr>
          <p:cNvPr id="12" name="Picture 11">
            <a:extLst>
              <a:ext uri="{FF2B5EF4-FFF2-40B4-BE49-F238E27FC236}">
                <a16:creationId xmlns:a16="http://schemas.microsoft.com/office/drawing/2014/main" id="{1E093D23-780F-E67D-65EF-69D77110A004}"/>
              </a:ext>
            </a:extLst>
          </p:cNvPr>
          <p:cNvPicPr>
            <a:picLocks noChangeAspect="1"/>
          </p:cNvPicPr>
          <p:nvPr/>
        </p:nvPicPr>
        <p:blipFill>
          <a:blip r:embed="rId2"/>
          <a:stretch>
            <a:fillRect/>
          </a:stretch>
        </p:blipFill>
        <p:spPr>
          <a:xfrm>
            <a:off x="7919401" y="1898254"/>
            <a:ext cx="971550" cy="1038225"/>
          </a:xfrm>
          <a:prstGeom prst="rect">
            <a:avLst/>
          </a:prstGeom>
        </p:spPr>
      </p:pic>
      <p:pic>
        <p:nvPicPr>
          <p:cNvPr id="14" name="Picture 13">
            <a:extLst>
              <a:ext uri="{FF2B5EF4-FFF2-40B4-BE49-F238E27FC236}">
                <a16:creationId xmlns:a16="http://schemas.microsoft.com/office/drawing/2014/main" id="{37B35631-C836-A9CE-8AF6-A9576AC896E4}"/>
              </a:ext>
            </a:extLst>
          </p:cNvPr>
          <p:cNvPicPr>
            <a:picLocks noChangeAspect="1"/>
          </p:cNvPicPr>
          <p:nvPr/>
        </p:nvPicPr>
        <p:blipFill>
          <a:blip r:embed="rId3"/>
          <a:stretch>
            <a:fillRect/>
          </a:stretch>
        </p:blipFill>
        <p:spPr>
          <a:xfrm>
            <a:off x="7898835" y="326844"/>
            <a:ext cx="1168108" cy="898024"/>
          </a:xfrm>
          <a:prstGeom prst="rect">
            <a:avLst/>
          </a:prstGeom>
        </p:spPr>
      </p:pic>
      <p:pic>
        <p:nvPicPr>
          <p:cNvPr id="16" name="Picture 15">
            <a:extLst>
              <a:ext uri="{FF2B5EF4-FFF2-40B4-BE49-F238E27FC236}">
                <a16:creationId xmlns:a16="http://schemas.microsoft.com/office/drawing/2014/main" id="{A56FE07A-6470-A926-74D8-8AAA0B2877B6}"/>
              </a:ext>
            </a:extLst>
          </p:cNvPr>
          <p:cNvPicPr>
            <a:picLocks noChangeAspect="1"/>
          </p:cNvPicPr>
          <p:nvPr/>
        </p:nvPicPr>
        <p:blipFill>
          <a:blip r:embed="rId4"/>
          <a:stretch>
            <a:fillRect/>
          </a:stretch>
        </p:blipFill>
        <p:spPr>
          <a:xfrm>
            <a:off x="2123728" y="3885841"/>
            <a:ext cx="5446605" cy="1784099"/>
          </a:xfrm>
          <a:prstGeom prst="rect">
            <a:avLst/>
          </a:prstGeom>
        </p:spPr>
      </p:pic>
    </p:spTree>
    <p:extLst>
      <p:ext uri="{BB962C8B-B14F-4D97-AF65-F5344CB8AC3E}">
        <p14:creationId xmlns:p14="http://schemas.microsoft.com/office/powerpoint/2010/main" val="2666755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C0FE97-60AE-7C1D-CB91-5B35E7559E8B}"/>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770F1BCE-CAA0-A5DC-E82C-AB7E5ECA761A}"/>
              </a:ext>
            </a:extLst>
          </p:cNvPr>
          <p:cNvSpPr>
            <a:spLocks noGrp="1"/>
          </p:cNvSpPr>
          <p:nvPr>
            <p:ph type="sldNum" sz="quarter" idx="11"/>
          </p:nvPr>
        </p:nvSpPr>
        <p:spPr/>
        <p:txBody>
          <a:bodyPr/>
          <a:lstStyle/>
          <a:p>
            <a:pPr>
              <a:defRPr/>
            </a:pPr>
            <a:fld id="{AA1819AB-B9DA-41D7-8C91-5DE9528F5AA4}" type="slidenum">
              <a:rPr lang="en-GB" altLang="en-US" smtClean="0"/>
              <a:pPr>
                <a:defRPr/>
              </a:pPr>
              <a:t>5</a:t>
            </a:fld>
            <a:endParaRPr lang="en-GB" altLang="en-US"/>
          </a:p>
        </p:txBody>
      </p:sp>
      <p:pic>
        <p:nvPicPr>
          <p:cNvPr id="5" name="Picture 4">
            <a:extLst>
              <a:ext uri="{FF2B5EF4-FFF2-40B4-BE49-F238E27FC236}">
                <a16:creationId xmlns:a16="http://schemas.microsoft.com/office/drawing/2014/main" id="{AF99293F-357C-AF17-4594-9B876CDB401C}"/>
              </a:ext>
            </a:extLst>
          </p:cNvPr>
          <p:cNvPicPr>
            <a:picLocks noChangeAspect="1"/>
          </p:cNvPicPr>
          <p:nvPr/>
        </p:nvPicPr>
        <p:blipFill>
          <a:blip r:embed="rId2"/>
          <a:srcRect t="49524"/>
          <a:stretch/>
        </p:blipFill>
        <p:spPr>
          <a:xfrm>
            <a:off x="487081" y="3410241"/>
            <a:ext cx="8220075" cy="1822187"/>
          </a:xfrm>
          <a:prstGeom prst="rect">
            <a:avLst/>
          </a:prstGeom>
        </p:spPr>
      </p:pic>
      <p:sp>
        <p:nvSpPr>
          <p:cNvPr id="6" name="Title 1">
            <a:extLst>
              <a:ext uri="{FF2B5EF4-FFF2-40B4-BE49-F238E27FC236}">
                <a16:creationId xmlns:a16="http://schemas.microsoft.com/office/drawing/2014/main" id="{3887AD0F-0F71-BD72-3F25-BC6565CFCAC7}"/>
              </a:ext>
            </a:extLst>
          </p:cNvPr>
          <p:cNvSpPr txBox="1">
            <a:spLocks/>
          </p:cNvSpPr>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a:t>
            </a:r>
            <a:endParaRPr lang="en-GB" altLang="en-US" dirty="0"/>
          </a:p>
        </p:txBody>
      </p:sp>
      <p:sp>
        <p:nvSpPr>
          <p:cNvPr id="4" name="TextBox 3">
            <a:extLst>
              <a:ext uri="{FF2B5EF4-FFF2-40B4-BE49-F238E27FC236}">
                <a16:creationId xmlns:a16="http://schemas.microsoft.com/office/drawing/2014/main" id="{9E5F415A-FC15-CF26-EDED-249E390AD746}"/>
              </a:ext>
            </a:extLst>
          </p:cNvPr>
          <p:cNvSpPr txBox="1"/>
          <p:nvPr/>
        </p:nvSpPr>
        <p:spPr>
          <a:xfrm>
            <a:off x="633993" y="1417638"/>
            <a:ext cx="7292787" cy="1754326"/>
          </a:xfrm>
          <a:prstGeom prst="rect">
            <a:avLst/>
          </a:prstGeom>
          <a:noFill/>
        </p:spPr>
        <p:txBody>
          <a:bodyPr wrap="square" rtlCol="0">
            <a:spAutoFit/>
          </a:bodyPr>
          <a:lstStyle/>
          <a:p>
            <a:pPr marL="285750" indent="-285750">
              <a:buFont typeface="Wingdings" panose="05000000000000000000" pitchFamily="2" charset="2"/>
              <a:buChar char="Ø"/>
            </a:pPr>
            <a:r>
              <a:rPr lang="en-GB" b="1" dirty="0"/>
              <a:t>Authenticate/Authorise: </a:t>
            </a:r>
            <a:r>
              <a:rPr lang="en-GB" dirty="0"/>
              <a:t>AD information is used to authenticate/ authorise the users, computers, resources which are part of a network</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b="1" dirty="0"/>
              <a:t>Organise</a:t>
            </a:r>
            <a:r>
              <a:rPr lang="en-GB" dirty="0"/>
              <a:t>: Arranges all the network Users, Computers and Other Objects into Logical, Hierarchical groupings</a:t>
            </a:r>
          </a:p>
        </p:txBody>
      </p:sp>
    </p:spTree>
    <p:extLst>
      <p:ext uri="{BB962C8B-B14F-4D97-AF65-F5344CB8AC3E}">
        <p14:creationId xmlns:p14="http://schemas.microsoft.com/office/powerpoint/2010/main" val="4140087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6</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Objects</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417638"/>
            <a:ext cx="7292787"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t>Objects are explained by their attribute like name, location, department, etc.</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Container Object: contains other objects in it</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Leaf objects: cannot contain anything, stand-alone objects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Security principle object: GUID, SID</a:t>
            </a:r>
          </a:p>
        </p:txBody>
      </p:sp>
      <p:pic>
        <p:nvPicPr>
          <p:cNvPr id="7" name="Picture 6">
            <a:extLst>
              <a:ext uri="{FF2B5EF4-FFF2-40B4-BE49-F238E27FC236}">
                <a16:creationId xmlns:a16="http://schemas.microsoft.com/office/drawing/2014/main" id="{9F56FF18-766D-FE6E-7909-FCDD9638ADBA}"/>
              </a:ext>
            </a:extLst>
          </p:cNvPr>
          <p:cNvPicPr>
            <a:picLocks noChangeAspect="1"/>
          </p:cNvPicPr>
          <p:nvPr/>
        </p:nvPicPr>
        <p:blipFill>
          <a:blip r:embed="rId2"/>
          <a:stretch>
            <a:fillRect/>
          </a:stretch>
        </p:blipFill>
        <p:spPr>
          <a:xfrm>
            <a:off x="3779912" y="2630480"/>
            <a:ext cx="936104" cy="784101"/>
          </a:xfrm>
          <a:prstGeom prst="rect">
            <a:avLst/>
          </a:prstGeom>
        </p:spPr>
      </p:pic>
      <p:pic>
        <p:nvPicPr>
          <p:cNvPr id="9" name="Picture 8">
            <a:extLst>
              <a:ext uri="{FF2B5EF4-FFF2-40B4-BE49-F238E27FC236}">
                <a16:creationId xmlns:a16="http://schemas.microsoft.com/office/drawing/2014/main" id="{C9BC34BD-F235-799D-C662-340C012F8334}"/>
              </a:ext>
            </a:extLst>
          </p:cNvPr>
          <p:cNvPicPr>
            <a:picLocks noChangeAspect="1"/>
          </p:cNvPicPr>
          <p:nvPr/>
        </p:nvPicPr>
        <p:blipFill>
          <a:blip r:embed="rId3"/>
          <a:stretch>
            <a:fillRect/>
          </a:stretch>
        </p:blipFill>
        <p:spPr>
          <a:xfrm>
            <a:off x="3809999" y="3993214"/>
            <a:ext cx="1524000" cy="533400"/>
          </a:xfrm>
          <a:prstGeom prst="rect">
            <a:avLst/>
          </a:prstGeom>
        </p:spPr>
      </p:pic>
    </p:spTree>
    <p:extLst>
      <p:ext uri="{BB962C8B-B14F-4D97-AF65-F5344CB8AC3E}">
        <p14:creationId xmlns:p14="http://schemas.microsoft.com/office/powerpoint/2010/main" val="4021123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7</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Domain</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582340"/>
            <a:ext cx="7292787" cy="3693319"/>
          </a:xfrm>
          <a:prstGeom prst="rect">
            <a:avLst/>
          </a:prstGeom>
          <a:noFill/>
        </p:spPr>
        <p:txBody>
          <a:bodyPr wrap="square" rtlCol="0">
            <a:spAutoFit/>
          </a:bodyPr>
          <a:lstStyle/>
          <a:p>
            <a:pPr marL="285750" indent="-285750">
              <a:buFont typeface="Wingdings" panose="05000000000000000000" pitchFamily="2" charset="2"/>
              <a:buChar char="Ø"/>
            </a:pPr>
            <a:r>
              <a:rPr lang="en-GB" dirty="0"/>
              <a:t>Logical grouping of objects</a:t>
            </a:r>
          </a:p>
          <a:p>
            <a:pPr marL="285750" indent="-285750">
              <a:buFont typeface="Wingdings" panose="05000000000000000000" pitchFamily="2" charset="2"/>
              <a:buChar char="Ø"/>
            </a:pPr>
            <a:r>
              <a:rPr lang="en-GB" dirty="0"/>
              <a:t>Administrative boundary for the objects.</a:t>
            </a:r>
          </a:p>
          <a:p>
            <a:pPr marL="285750" indent="-285750">
              <a:buFont typeface="Wingdings" panose="05000000000000000000" pitchFamily="2" charset="2"/>
              <a:buChar char="Ø"/>
            </a:pPr>
            <a:r>
              <a:rPr lang="en-GB" dirty="0"/>
              <a:t>No limit on the number of objects within a domain</a:t>
            </a:r>
          </a:p>
          <a:p>
            <a:pPr marL="285750" indent="-285750">
              <a:buFont typeface="Wingdings" panose="05000000000000000000" pitchFamily="2" charset="2"/>
              <a:buChar char="Ø"/>
            </a:pPr>
            <a:r>
              <a:rPr lang="en-GB" dirty="0"/>
              <a:t>Objects are not bounded to a physical location, and need not to be in the same location.</a:t>
            </a:r>
          </a:p>
          <a:p>
            <a:pPr marL="285750" indent="-285750">
              <a:buFont typeface="Wingdings" panose="05000000000000000000" pitchFamily="2" charset="2"/>
              <a:buChar char="Ø"/>
            </a:pPr>
            <a:r>
              <a:rPr lang="en-GB" dirty="0"/>
              <a:t>Domain controller is the domain supreme authority</a:t>
            </a:r>
          </a:p>
          <a:p>
            <a:pPr marL="285750" indent="-285750">
              <a:buFont typeface="Wingdings" panose="05000000000000000000" pitchFamily="2" charset="2"/>
              <a:buChar char="Ø"/>
            </a:pPr>
            <a:r>
              <a:rPr lang="en-GB" dirty="0"/>
              <a:t>DC is responsible for all the authentications, authorizations, additions, deletions, edits, and modifications inside a domain </a:t>
            </a:r>
          </a:p>
          <a:p>
            <a:pPr marL="285750" indent="-285750">
              <a:buFont typeface="Wingdings" panose="05000000000000000000" pitchFamily="2" charset="2"/>
              <a:buChar char="Ø"/>
            </a:pPr>
            <a:r>
              <a:rPr lang="en-GB" dirty="0"/>
              <a:t>If the user has access to a domain, he can logon from anywhere and any computer in that domain.</a:t>
            </a:r>
          </a:p>
          <a:p>
            <a:pPr marL="285750" indent="-285750">
              <a:buFont typeface="Wingdings" panose="05000000000000000000" pitchFamily="2" charset="2"/>
              <a:buChar char="Ø"/>
            </a:pPr>
            <a:r>
              <a:rPr lang="en-GB" dirty="0"/>
              <a:t>The permissions, policies and rights can be set for all objects at the domain level or at the individual object level as well.</a:t>
            </a:r>
          </a:p>
          <a:p>
            <a:pPr marL="285750" indent="-285750">
              <a:buFont typeface="Wingdings" panose="05000000000000000000" pitchFamily="2" charset="2"/>
              <a:buChar char="Ø"/>
            </a:pPr>
            <a:endParaRPr lang="en-GB" dirty="0"/>
          </a:p>
        </p:txBody>
      </p:sp>
      <p:pic>
        <p:nvPicPr>
          <p:cNvPr id="7" name="Picture 6">
            <a:extLst>
              <a:ext uri="{FF2B5EF4-FFF2-40B4-BE49-F238E27FC236}">
                <a16:creationId xmlns:a16="http://schemas.microsoft.com/office/drawing/2014/main" id="{099D8067-098E-3F6D-81E1-38A2DF0DF625}"/>
              </a:ext>
            </a:extLst>
          </p:cNvPr>
          <p:cNvPicPr>
            <a:picLocks noChangeAspect="1"/>
          </p:cNvPicPr>
          <p:nvPr/>
        </p:nvPicPr>
        <p:blipFill>
          <a:blip r:embed="rId2"/>
          <a:stretch>
            <a:fillRect/>
          </a:stretch>
        </p:blipFill>
        <p:spPr>
          <a:xfrm>
            <a:off x="6516216" y="43385"/>
            <a:ext cx="2483768" cy="1602531"/>
          </a:xfrm>
          <a:prstGeom prst="rect">
            <a:avLst/>
          </a:prstGeom>
        </p:spPr>
      </p:pic>
    </p:spTree>
    <p:extLst>
      <p:ext uri="{BB962C8B-B14F-4D97-AF65-F5344CB8AC3E}">
        <p14:creationId xmlns:p14="http://schemas.microsoft.com/office/powerpoint/2010/main" val="4089818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281395" y="192846"/>
            <a:ext cx="8229600" cy="562074"/>
          </a:xfrm>
        </p:spPr>
        <p:txBody>
          <a:bodyPr/>
          <a:lstStyle/>
          <a:p>
            <a:br>
              <a:rPr lang="en-US" sz="3600" b="1" dirty="0"/>
            </a:br>
            <a:r>
              <a:rPr lang="en-US" sz="3600" b="1" dirty="0"/>
              <a:t>Domains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81395" y="872716"/>
            <a:ext cx="8686800" cy="5112568"/>
          </a:xfrm>
        </p:spPr>
        <p:txBody>
          <a:bodyPr/>
          <a:lstStyle/>
          <a:p>
            <a:pPr eaLnBrk="1" hangingPunct="1">
              <a:defRPr/>
            </a:pPr>
            <a:r>
              <a:rPr lang="en-US" sz="1800" dirty="0"/>
              <a:t>For most organizations, </a:t>
            </a:r>
            <a:r>
              <a:rPr lang="en-US" sz="1800" b="1" dirty="0"/>
              <a:t>a single domain would be sufficient.</a:t>
            </a:r>
            <a:r>
              <a:rPr lang="en-US" sz="1800" dirty="0"/>
              <a:t> </a:t>
            </a:r>
          </a:p>
          <a:p>
            <a:pPr eaLnBrk="1" hangingPunct="1">
              <a:defRPr/>
            </a:pPr>
            <a:endParaRPr lang="en-US" sz="1800" dirty="0"/>
          </a:p>
          <a:p>
            <a:pPr eaLnBrk="1" hangingPunct="1">
              <a:defRPr/>
            </a:pPr>
            <a:r>
              <a:rPr lang="en-US" sz="1800" dirty="0"/>
              <a:t>Reasons for having </a:t>
            </a:r>
            <a:r>
              <a:rPr lang="en-US" sz="1800" b="1" dirty="0"/>
              <a:t>multiple domains</a:t>
            </a:r>
            <a:r>
              <a:rPr lang="en-US" sz="1800" dirty="0"/>
              <a:t> in a domain tree. </a:t>
            </a:r>
          </a:p>
          <a:p>
            <a:pPr marL="800100" lvl="1" indent="-400050" eaLnBrk="1" hangingPunct="1">
              <a:buFont typeface="+mj-lt"/>
              <a:buAutoNum type="romanLcPeriod"/>
              <a:defRPr/>
            </a:pPr>
            <a:r>
              <a:rPr lang="en-GB" sz="1600" dirty="0"/>
              <a:t>Your organization is geographically spread out, causing domain replication traffic issues.</a:t>
            </a:r>
          </a:p>
          <a:p>
            <a:pPr marL="800100" lvl="1" indent="-400050" eaLnBrk="1" hangingPunct="1">
              <a:buFont typeface="+mj-lt"/>
              <a:buAutoNum type="romanLcPeriod"/>
              <a:defRPr/>
            </a:pPr>
            <a:r>
              <a:rPr lang="en-GB" sz="1600" dirty="0"/>
              <a:t>If your organization is very large, a single domain can hold many objects. Typically, unless you have tens of thousands of users, one domain is sufficient.</a:t>
            </a:r>
          </a:p>
          <a:p>
            <a:pPr marL="800100" lvl="1" indent="-400050" eaLnBrk="1" hangingPunct="1">
              <a:buFont typeface="+mj-lt"/>
              <a:buAutoNum type="romanLcPeriod"/>
              <a:defRPr/>
            </a:pPr>
            <a:endParaRPr lang="en-US" sz="1400" dirty="0"/>
          </a:p>
          <a:p>
            <a:pPr eaLnBrk="1" hangingPunct="1">
              <a:defRPr/>
            </a:pPr>
            <a:r>
              <a:rPr lang="en-US" sz="1800" dirty="0"/>
              <a:t>A </a:t>
            </a:r>
            <a:r>
              <a:rPr lang="en-US" sz="1800" b="1" dirty="0"/>
              <a:t>domain tree </a:t>
            </a:r>
            <a:r>
              <a:rPr lang="en-US" sz="1800" dirty="0"/>
              <a:t>is a collection of domains that share a namespace in a </a:t>
            </a:r>
            <a:r>
              <a:rPr lang="en-US" sz="1800" dirty="0">
                <a:solidFill>
                  <a:srgbClr val="000000"/>
                </a:solidFill>
              </a:rPr>
              <a:t>parent–child relationship. For example, the domains </a:t>
            </a:r>
            <a:r>
              <a:rPr lang="en-US" sz="1800" i="1" dirty="0">
                <a:solidFill>
                  <a:srgbClr val="000000"/>
                </a:solidFill>
                <a:hlinkClick r:id="rId3"/>
              </a:rPr>
              <a:t>australia.contoso.com</a:t>
            </a:r>
            <a:r>
              <a:rPr lang="en-US" sz="1800" dirty="0">
                <a:solidFill>
                  <a:srgbClr val="000000"/>
                </a:solidFill>
              </a:rPr>
              <a:t> and </a:t>
            </a:r>
            <a:r>
              <a:rPr lang="en-US" sz="1800" i="1" dirty="0">
                <a:solidFill>
                  <a:srgbClr val="000000"/>
                </a:solidFill>
                <a:hlinkClick r:id="rId4"/>
              </a:rPr>
              <a:t>tonga.contoso.com</a:t>
            </a:r>
            <a:r>
              <a:rPr lang="en-US" sz="1800" dirty="0">
                <a:solidFill>
                  <a:srgbClr val="000000"/>
                </a:solidFill>
              </a:rPr>
              <a:t> would be child domains of the </a:t>
            </a:r>
            <a:r>
              <a:rPr lang="en-US" sz="1800" i="1" dirty="0">
                <a:solidFill>
                  <a:srgbClr val="000000"/>
                </a:solidFill>
                <a:hlinkClick r:id="rId5"/>
              </a:rPr>
              <a:t>contoso.com</a:t>
            </a:r>
            <a:r>
              <a:rPr lang="en-US" sz="1800" dirty="0">
                <a:solidFill>
                  <a:srgbClr val="000000"/>
                </a:solidFill>
              </a:rPr>
              <a:t> domain.</a:t>
            </a:r>
          </a:p>
          <a:p>
            <a:pPr eaLnBrk="1" hangingPunct="1">
              <a:defRPr/>
            </a:pPr>
            <a:endParaRPr lang="en-US" sz="1800" dirty="0"/>
          </a:p>
          <a:p>
            <a:pPr eaLnBrk="1" hangingPunct="1">
              <a:defRPr/>
            </a:pPr>
            <a:r>
              <a:rPr lang="en-GB" sz="1800" dirty="0"/>
              <a:t>The </a:t>
            </a:r>
            <a:r>
              <a:rPr lang="en-GB" sz="1800" b="1" dirty="0"/>
              <a:t>domain functional level </a:t>
            </a:r>
            <a:r>
              <a:rPr lang="en-GB" sz="1800" dirty="0"/>
              <a:t>specifies the available Active Directory features and the operating systems that can be used as domain controllers. </a:t>
            </a:r>
          </a:p>
          <a:p>
            <a:pPr lvl="1" eaLnBrk="1" hangingPunct="1">
              <a:defRPr/>
            </a:pPr>
            <a:r>
              <a:rPr lang="en-GB" sz="1800" dirty="0"/>
              <a:t>For instance, if set to Windows Server 2012, domain controllers must operate on Windows Server 2012 or later, though this does not apply to member servers.</a:t>
            </a:r>
            <a:endParaRPr lang="en-GB" altLang="en-US" sz="18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200" b="1" dirty="0"/>
            </a:br>
            <a:r>
              <a:rPr lang="en-US" sz="3200" b="1" dirty="0"/>
              <a:t>Domain controllers</a:t>
            </a:r>
            <a:br>
              <a:rPr lang="en-US" sz="3200" b="1" dirty="0"/>
            </a:br>
            <a:endParaRPr lang="en-GB" altLang="en-US" sz="32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Domain controllers (DCs) are the heart of Active Directory.</a:t>
            </a:r>
          </a:p>
          <a:p>
            <a:pPr eaLnBrk="1" hangingPunct="1">
              <a:defRPr/>
            </a:pPr>
            <a:endParaRPr lang="en-US" sz="2000" dirty="0"/>
          </a:p>
          <a:p>
            <a:pPr eaLnBrk="1" hangingPunct="1">
              <a:defRPr/>
            </a:pPr>
            <a:r>
              <a:rPr lang="en-US" sz="2000" dirty="0"/>
              <a:t>Their primary role is to host the Active Directory database, stored in the </a:t>
            </a:r>
            <a:r>
              <a:rPr lang="en-US" sz="2000" i="1" dirty="0" err="1"/>
              <a:t>ntds.dit</a:t>
            </a:r>
            <a:r>
              <a:rPr lang="en-US" sz="2000" dirty="0"/>
              <a:t> file. </a:t>
            </a:r>
          </a:p>
          <a:p>
            <a:pPr marL="0" indent="0" eaLnBrk="1" hangingPunct="1">
              <a:buNone/>
              <a:defRPr/>
            </a:pPr>
            <a:endParaRPr lang="en-US" sz="2000" dirty="0"/>
          </a:p>
          <a:p>
            <a:pPr marL="0" indent="0" eaLnBrk="1" hangingPunct="1">
              <a:buNone/>
              <a:defRPr/>
            </a:pPr>
            <a:r>
              <a:rPr lang="en-US" sz="2000" dirty="0"/>
              <a:t>Redundancy</a:t>
            </a:r>
          </a:p>
          <a:p>
            <a:pPr eaLnBrk="1" hangingPunct="1">
              <a:defRPr/>
            </a:pPr>
            <a:r>
              <a:rPr lang="en-US" sz="2000" dirty="0"/>
              <a:t>Ensure that you have at least two domain controllers in each domain, and make sure you make regular backups. If one domain controller fails, the other one is still there to perform all necessary functionality. </a:t>
            </a:r>
          </a:p>
          <a:p>
            <a:pPr eaLnBrk="1" hangingPunct="1">
              <a:defRPr/>
            </a:pPr>
            <a:r>
              <a:rPr lang="en-US" sz="2000" dirty="0"/>
              <a:t>Imagine you only have one domain controller and you don’t have a backup. If that DC fails, you’ll need to rebuild your domain from scratch.</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9</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10</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Domain Tree</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925606" y="1417638"/>
            <a:ext cx="7292787" cy="1200329"/>
          </a:xfrm>
          <a:prstGeom prst="rect">
            <a:avLst/>
          </a:prstGeom>
          <a:noFill/>
        </p:spPr>
        <p:txBody>
          <a:bodyPr wrap="square" rtlCol="0">
            <a:spAutoFit/>
          </a:bodyPr>
          <a:lstStyle/>
          <a:p>
            <a:pPr marL="285750" indent="-285750">
              <a:buFont typeface="Wingdings" panose="05000000000000000000" pitchFamily="2" charset="2"/>
              <a:buChar char="Ø"/>
            </a:pPr>
            <a:r>
              <a:rPr lang="en-GB" dirty="0"/>
              <a:t>Combination of domain trees is called a forest</a:t>
            </a:r>
          </a:p>
          <a:p>
            <a:pPr marL="285750" indent="-285750">
              <a:buFont typeface="Wingdings" panose="05000000000000000000" pitchFamily="2" charset="2"/>
              <a:buChar char="Ø"/>
            </a:pPr>
            <a:r>
              <a:rPr lang="en-GB" dirty="0"/>
              <a:t>Domain tree: Parents Domain - Child Domains tree structure or nested domains.</a:t>
            </a:r>
          </a:p>
          <a:p>
            <a:pPr marL="285750" indent="-285750">
              <a:buFont typeface="Wingdings" panose="05000000000000000000" pitchFamily="2" charset="2"/>
              <a:buChar char="Ø"/>
            </a:pPr>
            <a:r>
              <a:rPr lang="en-GB" dirty="0"/>
              <a:t>Objects in different domains communicate through  trust </a:t>
            </a:r>
          </a:p>
        </p:txBody>
      </p:sp>
      <p:pic>
        <p:nvPicPr>
          <p:cNvPr id="7" name="Picture 6">
            <a:extLst>
              <a:ext uri="{FF2B5EF4-FFF2-40B4-BE49-F238E27FC236}">
                <a16:creationId xmlns:a16="http://schemas.microsoft.com/office/drawing/2014/main" id="{9EE931CA-4032-3029-B4FC-40F69C1F5EE9}"/>
              </a:ext>
            </a:extLst>
          </p:cNvPr>
          <p:cNvPicPr>
            <a:picLocks noChangeAspect="1"/>
          </p:cNvPicPr>
          <p:nvPr/>
        </p:nvPicPr>
        <p:blipFill>
          <a:blip r:embed="rId2"/>
          <a:stretch>
            <a:fillRect/>
          </a:stretch>
        </p:blipFill>
        <p:spPr>
          <a:xfrm>
            <a:off x="1835696" y="2811090"/>
            <a:ext cx="5591175" cy="2628900"/>
          </a:xfrm>
          <a:prstGeom prst="rect">
            <a:avLst/>
          </a:prstGeom>
        </p:spPr>
      </p:pic>
    </p:spTree>
    <p:extLst>
      <p:ext uri="{BB962C8B-B14F-4D97-AF65-F5344CB8AC3E}">
        <p14:creationId xmlns:p14="http://schemas.microsoft.com/office/powerpoint/2010/main" val="3931579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11</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457200" y="-171400"/>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Forest</a:t>
            </a:r>
            <a:endParaRPr lang="en-GB" altLang="en-US" dirty="0"/>
          </a:p>
        </p:txBody>
      </p:sp>
      <p:sp>
        <p:nvSpPr>
          <p:cNvPr id="5" name="TextBox 4">
            <a:extLst>
              <a:ext uri="{FF2B5EF4-FFF2-40B4-BE49-F238E27FC236}">
                <a16:creationId xmlns:a16="http://schemas.microsoft.com/office/drawing/2014/main" id="{62BD68D5-7896-D238-DC96-8DC85E0A52B7}"/>
              </a:ext>
            </a:extLst>
          </p:cNvPr>
          <p:cNvSpPr txBox="1"/>
          <p:nvPr/>
        </p:nvSpPr>
        <p:spPr>
          <a:xfrm>
            <a:off x="1028888" y="692696"/>
            <a:ext cx="7292787" cy="2862322"/>
          </a:xfrm>
          <a:prstGeom prst="rect">
            <a:avLst/>
          </a:prstGeom>
          <a:noFill/>
        </p:spPr>
        <p:txBody>
          <a:bodyPr wrap="square" rtlCol="0">
            <a:spAutoFit/>
          </a:bodyPr>
          <a:lstStyle/>
          <a:p>
            <a:pPr marL="285750" indent="-285750">
              <a:buFont typeface="Wingdings" panose="05000000000000000000" pitchFamily="2" charset="2"/>
              <a:buChar char="Ø"/>
            </a:pPr>
            <a:r>
              <a:rPr lang="en-GB" dirty="0"/>
              <a:t>Highest level of the security boundary.</a:t>
            </a:r>
          </a:p>
          <a:p>
            <a:pPr marL="285750" indent="-285750">
              <a:buFont typeface="Wingdings" panose="05000000000000000000" pitchFamily="2" charset="2"/>
              <a:buChar char="Ø"/>
            </a:pPr>
            <a:r>
              <a:rPr lang="en-GB" dirty="0"/>
              <a:t>A complete AD instance.</a:t>
            </a:r>
          </a:p>
          <a:p>
            <a:pPr marL="285750" indent="-285750">
              <a:buFont typeface="Wingdings" panose="05000000000000000000" pitchFamily="2" charset="2"/>
              <a:buChar char="Ø"/>
            </a:pPr>
            <a:r>
              <a:rPr lang="en-GB" dirty="0"/>
              <a:t>Contain objects like Domains, users, computers, printer, and other network resources.</a:t>
            </a:r>
          </a:p>
          <a:p>
            <a:pPr marL="285750" indent="-285750">
              <a:buFont typeface="Wingdings" panose="05000000000000000000" pitchFamily="2" charset="2"/>
              <a:buChar char="Ø"/>
            </a:pPr>
            <a:r>
              <a:rPr lang="en-GB" dirty="0"/>
              <a:t>Information and data exchange can only happen between objects inside a forest.</a:t>
            </a:r>
          </a:p>
          <a:p>
            <a:pPr marL="285750" indent="-285750">
              <a:buFont typeface="Wingdings" panose="05000000000000000000" pitchFamily="2" charset="2"/>
              <a:buChar char="Ø"/>
            </a:pPr>
            <a:r>
              <a:rPr lang="en-GB" dirty="0"/>
              <a:t>To communicate with the objects in other forests trusts are required.</a:t>
            </a:r>
          </a:p>
          <a:p>
            <a:pPr marL="285750" indent="-285750">
              <a:buFont typeface="Wingdings" panose="05000000000000000000" pitchFamily="2" charset="2"/>
              <a:buChar char="Ø"/>
            </a:pPr>
            <a:r>
              <a:rPr lang="en-GB" dirty="0"/>
              <a:t>Can contain one or more domains and a combination of domains or domain trees.  </a:t>
            </a:r>
          </a:p>
        </p:txBody>
      </p:sp>
      <p:pic>
        <p:nvPicPr>
          <p:cNvPr id="7" name="Picture 6">
            <a:extLst>
              <a:ext uri="{FF2B5EF4-FFF2-40B4-BE49-F238E27FC236}">
                <a16:creationId xmlns:a16="http://schemas.microsoft.com/office/drawing/2014/main" id="{57ABA2D2-E8F7-0D81-E74E-5043FA7E9C69}"/>
              </a:ext>
            </a:extLst>
          </p:cNvPr>
          <p:cNvPicPr>
            <a:picLocks noChangeAspect="1"/>
          </p:cNvPicPr>
          <p:nvPr/>
        </p:nvPicPr>
        <p:blipFill>
          <a:blip r:embed="rId2"/>
          <a:stretch>
            <a:fillRect/>
          </a:stretch>
        </p:blipFill>
        <p:spPr>
          <a:xfrm>
            <a:off x="2123728" y="3463370"/>
            <a:ext cx="5029200" cy="2247900"/>
          </a:xfrm>
          <a:prstGeom prst="rect">
            <a:avLst/>
          </a:prstGeom>
        </p:spPr>
      </p:pic>
    </p:spTree>
    <p:extLst>
      <p:ext uri="{BB962C8B-B14F-4D97-AF65-F5344CB8AC3E}">
        <p14:creationId xmlns:p14="http://schemas.microsoft.com/office/powerpoint/2010/main" val="26849958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Forests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r>
              <a:rPr lang="en-US" sz="2000" dirty="0"/>
              <a:t>A forest is a collection of domains that share a schema. </a:t>
            </a:r>
          </a:p>
          <a:p>
            <a:r>
              <a:rPr lang="en-US" sz="2000" dirty="0"/>
              <a:t>There are automatic trust relationships between all domains in a forest.</a:t>
            </a:r>
          </a:p>
          <a:p>
            <a:r>
              <a:rPr lang="en-US" sz="2000" dirty="0"/>
              <a:t>Accounts in one domain in a forest can be granted rights to resources in other domains. </a:t>
            </a:r>
          </a:p>
          <a:p>
            <a:r>
              <a:rPr lang="en-US" sz="2000" dirty="0"/>
              <a:t>Forests don’t need to have a contiguous namespace. For example, a forest can contain both the </a:t>
            </a:r>
            <a:r>
              <a:rPr lang="en-US" sz="2000" i="1" dirty="0">
                <a:hlinkClick r:id="rId3"/>
              </a:rPr>
              <a:t>contoso.com</a:t>
            </a:r>
            <a:r>
              <a:rPr lang="en-US" sz="2000" dirty="0"/>
              <a:t> and </a:t>
            </a:r>
            <a:r>
              <a:rPr lang="en-US" sz="2000" i="1" dirty="0">
                <a:hlinkClick r:id="rId4"/>
              </a:rPr>
              <a:t>Adatum.com</a:t>
            </a:r>
            <a:r>
              <a:rPr lang="en-US" sz="2000" dirty="0"/>
              <a:t> domains.</a:t>
            </a:r>
          </a:p>
          <a:p>
            <a:r>
              <a:rPr lang="en-US" sz="2000" dirty="0"/>
              <a:t>There are several reasons why an organization might have multiple forests with trust relationships configured between those forests. The most common reason is that one organization has acquired another organization, and multiple forests exist until such a time that the users and resources hosted in the forest of the acquired organization are moved to the forest of the acquiring organization. </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br>
              <a:rPr lang="en-US" sz="3600" b="1" dirty="0"/>
            </a:br>
            <a:r>
              <a:rPr lang="en-US" sz="3600" b="1" dirty="0"/>
              <a:t>Accounts</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251520" y="1090134"/>
            <a:ext cx="8784976" cy="4896544"/>
          </a:xfrm>
        </p:spPr>
        <p:txBody>
          <a:bodyPr/>
          <a:lstStyle/>
          <a:p>
            <a:pPr marL="0" indent="0" eaLnBrk="1" hangingPunct="1">
              <a:buNone/>
              <a:defRPr/>
            </a:pPr>
            <a:r>
              <a:rPr lang="en-GB" sz="2000" dirty="0"/>
              <a:t>Accounts identify security principals in Active Directory. </a:t>
            </a:r>
          </a:p>
          <a:p>
            <a:pPr eaLnBrk="1" hangingPunct="1">
              <a:defRPr/>
            </a:pPr>
            <a:r>
              <a:rPr lang="en-GB" sz="2000" dirty="0"/>
              <a:t>The main type is a user account for individuals interacting with the Windows environment. </a:t>
            </a:r>
          </a:p>
          <a:p>
            <a:pPr eaLnBrk="1" hangingPunct="1">
              <a:defRPr/>
            </a:pPr>
            <a:r>
              <a:rPr lang="en-GB" sz="2000" dirty="0"/>
              <a:t>IT Ops also manage computer accounts, group accounts, and service accounts.</a:t>
            </a:r>
          </a:p>
          <a:p>
            <a:pPr marL="0" indent="0" eaLnBrk="1" hangingPunct="1">
              <a:buNone/>
              <a:defRPr/>
            </a:pPr>
            <a:r>
              <a:rPr lang="en-US" sz="2000" b="1" dirty="0"/>
              <a:t>User accounts</a:t>
            </a:r>
          </a:p>
          <a:p>
            <a:r>
              <a:rPr lang="en-GB" sz="2000" dirty="0"/>
              <a:t>User accounts in Active Directory typically represent real people, though some are for services instead of traditional users. </a:t>
            </a:r>
          </a:p>
          <a:p>
            <a:r>
              <a:rPr lang="en-GB" sz="2000" dirty="0"/>
              <a:t>Generally, a user account consists of a username, password, and group memberships.</a:t>
            </a:r>
          </a:p>
          <a:p>
            <a:pPr marL="0" indent="0">
              <a:buNone/>
            </a:pPr>
            <a:r>
              <a:rPr lang="en-US" sz="2000" b="1" dirty="0"/>
              <a:t>Group accounts</a:t>
            </a:r>
          </a:p>
          <a:p>
            <a:r>
              <a:rPr lang="en-US" sz="2000" dirty="0"/>
              <a:t>Active Directory supports three different types of group account scopes: domain local, global (the default), and universal.</a:t>
            </a:r>
          </a:p>
          <a:p>
            <a:pPr eaLnBrk="1" hangingPunct="1">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13</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14</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250825" y="240383"/>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Users &amp; Computer</a:t>
            </a:r>
            <a:endParaRPr lang="en-GB" altLang="en-US" dirty="0"/>
          </a:p>
        </p:txBody>
      </p:sp>
      <p:pic>
        <p:nvPicPr>
          <p:cNvPr id="7" name="Picture 6">
            <a:extLst>
              <a:ext uri="{FF2B5EF4-FFF2-40B4-BE49-F238E27FC236}">
                <a16:creationId xmlns:a16="http://schemas.microsoft.com/office/drawing/2014/main" id="{833C9690-67FF-79F3-3D4D-6F01AA4F013E}"/>
              </a:ext>
            </a:extLst>
          </p:cNvPr>
          <p:cNvPicPr>
            <a:picLocks noChangeAspect="1"/>
          </p:cNvPicPr>
          <p:nvPr/>
        </p:nvPicPr>
        <p:blipFill>
          <a:blip r:embed="rId2"/>
          <a:stretch>
            <a:fillRect/>
          </a:stretch>
        </p:blipFill>
        <p:spPr>
          <a:xfrm>
            <a:off x="1709787" y="3717032"/>
            <a:ext cx="4859287" cy="1785203"/>
          </a:xfrm>
          <a:prstGeom prst="rect">
            <a:avLst/>
          </a:prstGeom>
        </p:spPr>
      </p:pic>
      <p:pic>
        <p:nvPicPr>
          <p:cNvPr id="9" name="Picture 8">
            <a:extLst>
              <a:ext uri="{FF2B5EF4-FFF2-40B4-BE49-F238E27FC236}">
                <a16:creationId xmlns:a16="http://schemas.microsoft.com/office/drawing/2014/main" id="{269FD03C-02DC-375E-7056-EE2EB7A4009D}"/>
              </a:ext>
            </a:extLst>
          </p:cNvPr>
          <p:cNvPicPr>
            <a:picLocks noChangeAspect="1"/>
          </p:cNvPicPr>
          <p:nvPr/>
        </p:nvPicPr>
        <p:blipFill>
          <a:blip r:embed="rId3"/>
          <a:stretch>
            <a:fillRect/>
          </a:stretch>
        </p:blipFill>
        <p:spPr>
          <a:xfrm>
            <a:off x="736600" y="4274360"/>
            <a:ext cx="866775" cy="781050"/>
          </a:xfrm>
          <a:prstGeom prst="rect">
            <a:avLst/>
          </a:prstGeom>
        </p:spPr>
      </p:pic>
      <p:pic>
        <p:nvPicPr>
          <p:cNvPr id="13" name="Picture 12">
            <a:extLst>
              <a:ext uri="{FF2B5EF4-FFF2-40B4-BE49-F238E27FC236}">
                <a16:creationId xmlns:a16="http://schemas.microsoft.com/office/drawing/2014/main" id="{95BC7A8D-8A82-13FB-39BB-D2481429C465}"/>
              </a:ext>
            </a:extLst>
          </p:cNvPr>
          <p:cNvPicPr>
            <a:picLocks noChangeAspect="1"/>
          </p:cNvPicPr>
          <p:nvPr/>
        </p:nvPicPr>
        <p:blipFill>
          <a:blip r:embed="rId4"/>
          <a:stretch>
            <a:fillRect/>
          </a:stretch>
        </p:blipFill>
        <p:spPr>
          <a:xfrm>
            <a:off x="1691680" y="1267966"/>
            <a:ext cx="4536504" cy="2305050"/>
          </a:xfrm>
          <a:prstGeom prst="rect">
            <a:avLst/>
          </a:prstGeom>
        </p:spPr>
      </p:pic>
      <p:pic>
        <p:nvPicPr>
          <p:cNvPr id="15" name="Picture 14">
            <a:extLst>
              <a:ext uri="{FF2B5EF4-FFF2-40B4-BE49-F238E27FC236}">
                <a16:creationId xmlns:a16="http://schemas.microsoft.com/office/drawing/2014/main" id="{01986775-E659-EA0A-96E6-A2C7310C4ADB}"/>
              </a:ext>
            </a:extLst>
          </p:cNvPr>
          <p:cNvPicPr>
            <a:picLocks noChangeAspect="1"/>
          </p:cNvPicPr>
          <p:nvPr/>
        </p:nvPicPr>
        <p:blipFill>
          <a:blip r:embed="rId5"/>
          <a:stretch>
            <a:fillRect/>
          </a:stretch>
        </p:blipFill>
        <p:spPr>
          <a:xfrm>
            <a:off x="736600" y="1483111"/>
            <a:ext cx="733425" cy="942975"/>
          </a:xfrm>
          <a:prstGeom prst="rect">
            <a:avLst/>
          </a:prstGeom>
        </p:spPr>
      </p:pic>
    </p:spTree>
    <p:extLst>
      <p:ext uri="{BB962C8B-B14F-4D97-AF65-F5344CB8AC3E}">
        <p14:creationId xmlns:p14="http://schemas.microsoft.com/office/powerpoint/2010/main" val="3463261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E81421-66BE-3FFF-51D2-BEEB454D3B8E}"/>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6966FEF9-51EF-C332-D2AA-B0C0D74BC2B4}"/>
              </a:ext>
            </a:extLst>
          </p:cNvPr>
          <p:cNvSpPr>
            <a:spLocks noGrp="1"/>
          </p:cNvSpPr>
          <p:nvPr>
            <p:ph type="sldNum" sz="quarter" idx="11"/>
          </p:nvPr>
        </p:nvSpPr>
        <p:spPr/>
        <p:txBody>
          <a:bodyPr/>
          <a:lstStyle/>
          <a:p>
            <a:pPr>
              <a:defRPr/>
            </a:pPr>
            <a:fld id="{AA1819AB-B9DA-41D7-8C91-5DE9528F5AA4}" type="slidenum">
              <a:rPr lang="en-GB" altLang="en-US" smtClean="0"/>
              <a:pPr>
                <a:defRPr/>
              </a:pPr>
              <a:t>15</a:t>
            </a:fld>
            <a:endParaRPr lang="en-GB" altLang="en-US"/>
          </a:p>
        </p:txBody>
      </p:sp>
      <p:pic>
        <p:nvPicPr>
          <p:cNvPr id="5" name="Picture 4">
            <a:extLst>
              <a:ext uri="{FF2B5EF4-FFF2-40B4-BE49-F238E27FC236}">
                <a16:creationId xmlns:a16="http://schemas.microsoft.com/office/drawing/2014/main" id="{D7C83661-D6EE-B3C0-C455-00D633FCAC5E}"/>
              </a:ext>
            </a:extLst>
          </p:cNvPr>
          <p:cNvPicPr>
            <a:picLocks noChangeAspect="1"/>
          </p:cNvPicPr>
          <p:nvPr/>
        </p:nvPicPr>
        <p:blipFill>
          <a:blip r:embed="rId2"/>
          <a:stretch>
            <a:fillRect/>
          </a:stretch>
        </p:blipFill>
        <p:spPr>
          <a:xfrm>
            <a:off x="1475656" y="1628800"/>
            <a:ext cx="7056784" cy="3312368"/>
          </a:xfrm>
          <a:prstGeom prst="rect">
            <a:avLst/>
          </a:prstGeom>
        </p:spPr>
      </p:pic>
      <p:sp>
        <p:nvSpPr>
          <p:cNvPr id="6" name="Title 1">
            <a:extLst>
              <a:ext uri="{FF2B5EF4-FFF2-40B4-BE49-F238E27FC236}">
                <a16:creationId xmlns:a16="http://schemas.microsoft.com/office/drawing/2014/main" id="{E88E2684-BF6D-8941-7290-2068683751A3}"/>
              </a:ext>
            </a:extLst>
          </p:cNvPr>
          <p:cNvSpPr txBox="1">
            <a:spLocks/>
          </p:cNvSpPr>
          <p:nvPr/>
        </p:nvSpPr>
        <p:spPr bwMode="auto">
          <a:xfrm>
            <a:off x="250825" y="240383"/>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Active Directory Groups</a:t>
            </a:r>
            <a:endParaRPr lang="en-GB" altLang="en-US" dirty="0"/>
          </a:p>
        </p:txBody>
      </p:sp>
    </p:spTree>
    <p:extLst>
      <p:ext uri="{BB962C8B-B14F-4D97-AF65-F5344CB8AC3E}">
        <p14:creationId xmlns:p14="http://schemas.microsoft.com/office/powerpoint/2010/main" val="35464825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D81EF13-E1A1-709E-0220-E3447AF5B19C}"/>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DDF2871D-0C79-8568-A64F-C91D5127D527}"/>
              </a:ext>
            </a:extLst>
          </p:cNvPr>
          <p:cNvSpPr>
            <a:spLocks noGrp="1"/>
          </p:cNvSpPr>
          <p:nvPr>
            <p:ph type="sldNum" sz="quarter" idx="11"/>
          </p:nvPr>
        </p:nvSpPr>
        <p:spPr/>
        <p:txBody>
          <a:bodyPr/>
          <a:lstStyle/>
          <a:p>
            <a:pPr>
              <a:defRPr/>
            </a:pPr>
            <a:fld id="{AA1819AB-B9DA-41D7-8C91-5DE9528F5AA4}" type="slidenum">
              <a:rPr lang="en-GB" altLang="en-US" smtClean="0"/>
              <a:pPr>
                <a:defRPr/>
              </a:pPr>
              <a:t>16</a:t>
            </a:fld>
            <a:endParaRPr lang="en-GB" altLang="en-US"/>
          </a:p>
        </p:txBody>
      </p:sp>
      <p:sp>
        <p:nvSpPr>
          <p:cNvPr id="4" name="Title 1">
            <a:extLst>
              <a:ext uri="{FF2B5EF4-FFF2-40B4-BE49-F238E27FC236}">
                <a16:creationId xmlns:a16="http://schemas.microsoft.com/office/drawing/2014/main" id="{C2D3F4F0-D2E5-3831-75BF-92DD002636EC}"/>
              </a:ext>
            </a:extLst>
          </p:cNvPr>
          <p:cNvSpPr txBox="1">
            <a:spLocks/>
          </p:cNvSpPr>
          <p:nvPr/>
        </p:nvSpPr>
        <p:spPr bwMode="auto">
          <a:xfrm>
            <a:off x="250825" y="186062"/>
            <a:ext cx="8229600" cy="1143000"/>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dirty="0">
                <a:latin typeface="Calibri"/>
              </a:rPr>
              <a:t>Organization unit</a:t>
            </a:r>
            <a:endParaRPr lang="en-GB" altLang="en-US" dirty="0"/>
          </a:p>
        </p:txBody>
      </p:sp>
      <p:pic>
        <p:nvPicPr>
          <p:cNvPr id="11" name="Picture 10">
            <a:extLst>
              <a:ext uri="{FF2B5EF4-FFF2-40B4-BE49-F238E27FC236}">
                <a16:creationId xmlns:a16="http://schemas.microsoft.com/office/drawing/2014/main" id="{079B4D51-321A-2DCA-D46A-4E26294070B1}"/>
              </a:ext>
            </a:extLst>
          </p:cNvPr>
          <p:cNvPicPr>
            <a:picLocks noChangeAspect="1"/>
          </p:cNvPicPr>
          <p:nvPr/>
        </p:nvPicPr>
        <p:blipFill>
          <a:blip r:embed="rId2"/>
          <a:stretch>
            <a:fillRect/>
          </a:stretch>
        </p:blipFill>
        <p:spPr>
          <a:xfrm>
            <a:off x="2555776" y="3499772"/>
            <a:ext cx="4333875" cy="1944216"/>
          </a:xfrm>
          <a:prstGeom prst="rect">
            <a:avLst/>
          </a:prstGeom>
        </p:spPr>
      </p:pic>
      <p:sp>
        <p:nvSpPr>
          <p:cNvPr id="6" name="TextBox 5">
            <a:extLst>
              <a:ext uri="{FF2B5EF4-FFF2-40B4-BE49-F238E27FC236}">
                <a16:creationId xmlns:a16="http://schemas.microsoft.com/office/drawing/2014/main" id="{37ACD592-C275-E760-1A1F-2A1520923E92}"/>
              </a:ext>
            </a:extLst>
          </p:cNvPr>
          <p:cNvSpPr txBox="1"/>
          <p:nvPr/>
        </p:nvSpPr>
        <p:spPr>
          <a:xfrm>
            <a:off x="1259806" y="1355818"/>
            <a:ext cx="6696744" cy="2031325"/>
          </a:xfrm>
          <a:prstGeom prst="rect">
            <a:avLst/>
          </a:prstGeom>
          <a:noFill/>
        </p:spPr>
        <p:txBody>
          <a:bodyPr wrap="square">
            <a:spAutoFit/>
          </a:bodyPr>
          <a:lstStyle/>
          <a:p>
            <a:pPr marL="285750" indent="-285750">
              <a:buFont typeface="Wingdings" panose="05000000000000000000" pitchFamily="2" charset="2"/>
              <a:buChar char="Ø"/>
            </a:pPr>
            <a:r>
              <a:rPr lang="en-GB" dirty="0"/>
              <a:t>Appear only inside a domain, unique inside a domain, like HR, Finance, etc.</a:t>
            </a:r>
          </a:p>
          <a:p>
            <a:pPr marL="285750" indent="-285750">
              <a:buFont typeface="Wingdings" panose="05000000000000000000" pitchFamily="2" charset="2"/>
              <a:buChar char="Ø"/>
            </a:pPr>
            <a:r>
              <a:rPr lang="en-GB" dirty="0"/>
              <a:t>Can be used to represent a specific department, location, team, etc.</a:t>
            </a:r>
          </a:p>
          <a:p>
            <a:pPr marL="285750" indent="-285750">
              <a:buFont typeface="Wingdings" panose="05000000000000000000" pitchFamily="2" charset="2"/>
              <a:buChar char="Ø"/>
            </a:pPr>
            <a:r>
              <a:rPr lang="en-GB" dirty="0"/>
              <a:t>Nested OUs have parent-child relationship</a:t>
            </a:r>
          </a:p>
          <a:p>
            <a:pPr marL="285750" indent="-285750">
              <a:buFont typeface="Wingdings" panose="05000000000000000000" pitchFamily="2" charset="2"/>
              <a:buChar char="Ø"/>
            </a:pPr>
            <a:r>
              <a:rPr lang="en-GB" dirty="0"/>
              <a:t>All </a:t>
            </a:r>
            <a:r>
              <a:rPr lang="en-GB" dirty="0" err="1"/>
              <a:t>Ous</a:t>
            </a:r>
            <a:r>
              <a:rPr lang="en-GB" dirty="0"/>
              <a:t> inside a domain are connected.</a:t>
            </a:r>
          </a:p>
          <a:p>
            <a:pPr marL="285750" indent="-285750">
              <a:buFont typeface="Wingdings" panose="05000000000000000000" pitchFamily="2" charset="2"/>
              <a:buChar char="Ø"/>
            </a:pPr>
            <a:r>
              <a:rPr lang="en-GB" dirty="0"/>
              <a:t>Group policy can be set at OU level</a:t>
            </a:r>
          </a:p>
        </p:txBody>
      </p:sp>
    </p:spTree>
    <p:extLst>
      <p:ext uri="{BB962C8B-B14F-4D97-AF65-F5344CB8AC3E}">
        <p14:creationId xmlns:p14="http://schemas.microsoft.com/office/powerpoint/2010/main" val="4564508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br>
              <a:rPr lang="en-US" sz="3600" b="1" dirty="0"/>
            </a:br>
            <a:r>
              <a:rPr lang="en-US" sz="3600" b="1" dirty="0"/>
              <a:t>Group policy</a:t>
            </a:r>
            <a:br>
              <a:rPr lang="en-US" sz="3600" b="1" dirty="0"/>
            </a:b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r>
              <a:rPr lang="en-US" sz="2000" dirty="0"/>
              <a:t>The Group Policy Management console is the primary method that the Group Policy is managed through in a standard Windows Server environment. </a:t>
            </a:r>
          </a:p>
          <a:p>
            <a:pPr eaLnBrk="1" hangingPunct="1">
              <a:defRPr/>
            </a:pPr>
            <a:r>
              <a:rPr lang="en-US" sz="2000" dirty="0"/>
              <a:t>This tool allows you to view Group Policy items from the forest level down. </a:t>
            </a:r>
          </a:p>
          <a:p>
            <a:pPr eaLnBrk="1" hangingPunct="1">
              <a:defRPr/>
            </a:pPr>
            <a:r>
              <a:rPr lang="en-US" sz="2000" dirty="0"/>
              <a:t>It provides information on which GPOs are linked at the domain, site, and OU level. </a:t>
            </a:r>
          </a:p>
          <a:p>
            <a:pPr eaLnBrk="1" hangingPunct="1">
              <a:defRPr/>
            </a:pPr>
            <a:r>
              <a:rPr lang="en-US" sz="2000" dirty="0"/>
              <a:t>You can see a list of all GPOs in a domain under the Group Policy Objects node.</a:t>
            </a: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92988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US" dirty="0">
                <a:latin typeface="Calibri"/>
              </a:rPr>
              <a:t>Active Directory Domain Services</a:t>
            </a: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marL="0" indent="0" eaLnBrk="1" hangingPunct="1">
              <a:buNone/>
              <a:defRPr/>
            </a:pPr>
            <a:r>
              <a:rPr lang="en-US" sz="2000" dirty="0">
                <a:solidFill>
                  <a:srgbClr val="000000"/>
                </a:solidFill>
              </a:rPr>
              <a:t>Microsoft previewed Active Directory in 1999, released it first with Windows 2000 Server edition, and revised it to extend functionality and improve administration in Widows Server 2003.</a:t>
            </a:r>
          </a:p>
          <a:p>
            <a:pPr marL="0" indent="0" eaLnBrk="1" hangingPunct="1">
              <a:buNone/>
              <a:defRPr/>
            </a:pPr>
            <a:endParaRPr lang="en-US" sz="2000" dirty="0">
              <a:solidFill>
                <a:srgbClr val="000000"/>
              </a:solidFill>
            </a:endParaRPr>
          </a:p>
          <a:p>
            <a:pPr marL="0" indent="0" eaLnBrk="1" hangingPunct="1">
              <a:buNone/>
              <a:defRPr/>
            </a:pPr>
            <a:r>
              <a:rPr lang="en-US" sz="2000" dirty="0">
                <a:solidFill>
                  <a:srgbClr val="000000"/>
                </a:solidFill>
              </a:rPr>
              <a:t>Additional improvements came with subsequent versions. </a:t>
            </a:r>
          </a:p>
          <a:p>
            <a:pPr marL="0" indent="0" eaLnBrk="1" hangingPunct="1">
              <a:buNone/>
              <a:defRPr/>
            </a:pPr>
            <a:endParaRPr lang="en-US" sz="2000" dirty="0">
              <a:solidFill>
                <a:srgbClr val="000000"/>
              </a:solidFill>
            </a:endParaRPr>
          </a:p>
          <a:p>
            <a:pPr marL="0" indent="0" eaLnBrk="1" hangingPunct="1">
              <a:buNone/>
              <a:defRPr/>
            </a:pPr>
            <a:r>
              <a:rPr lang="en-US" sz="2000" dirty="0">
                <a:solidFill>
                  <a:srgbClr val="000000"/>
                </a:solidFill>
              </a:rPr>
              <a:t>In Windows Server 2008 additional services were added to Active Directory, such as Active directory federation services. The part of the directory in charge of management of domains, which was previously a core part of the operating system was renamed Active Directory Domain Services (ADDS)</a:t>
            </a:r>
            <a:endParaRPr lang="en-GB" altLang="en-US" sz="2000" dirty="0">
              <a:solidFill>
                <a:srgbClr val="000000"/>
              </a:solidFill>
            </a:endParaRP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18</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2621477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Windows Server Table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19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457200" y="1371600"/>
            <a:ext cx="8216900" cy="4102100"/>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0"/>
            <a:ext cx="8229600" cy="1268760"/>
          </a:xfrm>
        </p:spPr>
        <p:txBody>
          <a:bodyPr/>
          <a:lstStyle/>
          <a:p>
            <a:br>
              <a:rPr lang="en-US" dirty="0"/>
            </a:br>
            <a:br>
              <a:rPr lang="en-US" dirty="0"/>
            </a:br>
            <a:r>
              <a:rPr lang="en-US" dirty="0"/>
              <a:t>Active Directory administrative tasks</a:t>
            </a:r>
            <a:br>
              <a:rPr lang="en-US" dirty="0"/>
            </a:br>
            <a:endParaRPr lang="en-GB" altLang="en-US"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628799"/>
            <a:ext cx="8507413" cy="3816325"/>
          </a:xfrm>
        </p:spPr>
        <p:txBody>
          <a:bodyPr/>
          <a:lstStyle/>
          <a:p>
            <a:pPr marL="0" indent="0" eaLnBrk="1" hangingPunct="1">
              <a:buNone/>
              <a:defRPr/>
            </a:pPr>
            <a:endParaRPr lang="en-GB" altLang="en-US" sz="2400" dirty="0"/>
          </a:p>
          <a:p>
            <a:r>
              <a:rPr lang="en-GB" sz="2400" dirty="0"/>
              <a:t>Active Directory Administrative </a:t>
            </a:r>
            <a:r>
              <a:rPr lang="en-GB" sz="2400" dirty="0" err="1"/>
              <a:t>Center</a:t>
            </a:r>
            <a:endParaRPr lang="en-GB" sz="2400" dirty="0"/>
          </a:p>
          <a:p>
            <a:r>
              <a:rPr lang="en-GB" sz="2400" dirty="0"/>
              <a:t>Active Directory Users and Computers</a:t>
            </a:r>
          </a:p>
          <a:p>
            <a:r>
              <a:rPr lang="en-GB" sz="2400" dirty="0"/>
              <a:t>Active Directory Sites and Services</a:t>
            </a:r>
          </a:p>
          <a:p>
            <a:r>
              <a:rPr lang="en-GB" sz="2400" dirty="0"/>
              <a:t>Active Directory Domains and Trusts</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94122"/>
          </a:xfrm>
        </p:spPr>
        <p:txBody>
          <a:bodyPr/>
          <a:lstStyle/>
          <a:p>
            <a:br>
              <a:rPr lang="en-US" sz="4000" b="1" dirty="0"/>
            </a:br>
            <a:r>
              <a:rPr lang="en-US" sz="4000" b="1" dirty="0"/>
              <a:t>Active Directory Administrative Center</a:t>
            </a:r>
            <a:br>
              <a:rPr lang="en-US" sz="4000" b="1" dirty="0"/>
            </a:br>
            <a:endParaRPr lang="en-GB" altLang="en-US" sz="4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700808"/>
            <a:ext cx="8507413" cy="3744317"/>
          </a:xfrm>
        </p:spPr>
        <p:txBody>
          <a:bodyPr/>
          <a:lstStyle/>
          <a:p>
            <a:r>
              <a:rPr lang="en-US" sz="2400" dirty="0"/>
              <a:t>Active Directory Administrative Center (ADAC) was introduced with Windows Server 2012, but it never really caught on as the primary method of managing Active Directory for most administrators. Active Directory Administrative Center allows you to manage users, computers, and service accounts to perform tasks with the Active Directory, such as Recycle Bin, and to manage functionality, such as Dynamic Access Control.</a:t>
            </a: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21</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sz="3600" dirty="0"/>
              <a:t>Active Directory </a:t>
            </a:r>
            <a:r>
              <a:rPr lang="en-GB" sz="3600" b="1" dirty="0"/>
              <a:t>Administrative </a:t>
            </a:r>
            <a:r>
              <a:rPr lang="en-GB" sz="3600" b="1" dirty="0" err="1"/>
              <a:t>Center</a:t>
            </a:r>
            <a:endParaRPr lang="en-GB" altLang="en-US" sz="3600" b="1"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r>
              <a:rPr lang="en-GB" sz="2400" dirty="0"/>
              <a:t>You can use Active Directory Administrative </a:t>
            </a:r>
            <a:r>
              <a:rPr lang="en-GB" sz="2400" dirty="0" err="1"/>
              <a:t>Center</a:t>
            </a:r>
            <a:r>
              <a:rPr lang="en-GB" sz="2400" dirty="0"/>
              <a:t> (</a:t>
            </a:r>
            <a:r>
              <a:rPr lang="en-GB" altLang="en-US" sz="2400" dirty="0"/>
              <a:t>ADAC) </a:t>
            </a:r>
            <a:r>
              <a:rPr lang="en-GB" sz="2400" dirty="0"/>
              <a:t>to manage the following:</a:t>
            </a:r>
          </a:p>
          <a:p>
            <a:pPr lvl="1"/>
            <a:r>
              <a:rPr lang="en-GB" sz="2000" dirty="0"/>
              <a:t>User, computer, and service accounts</a:t>
            </a:r>
          </a:p>
          <a:p>
            <a:pPr lvl="1"/>
            <a:r>
              <a:rPr lang="en-GB" sz="2000" dirty="0"/>
              <a:t>Domain and Forest functional level</a:t>
            </a:r>
          </a:p>
          <a:p>
            <a:pPr lvl="1"/>
            <a:r>
              <a:rPr lang="en-GB" sz="2000" dirty="0"/>
              <a:t>Fine-grained password policies</a:t>
            </a:r>
          </a:p>
          <a:p>
            <a:pPr lvl="1"/>
            <a:r>
              <a:rPr lang="en-GB" sz="2000" dirty="0"/>
              <a:t>Active Directory Recycle Bin GUI</a:t>
            </a:r>
          </a:p>
          <a:p>
            <a:pPr lvl="1"/>
            <a:r>
              <a:rPr lang="en-GB" sz="2000" dirty="0"/>
              <a:t>Authentication Policies</a:t>
            </a:r>
          </a:p>
          <a:p>
            <a:pPr lvl="1"/>
            <a:r>
              <a:rPr lang="en-GB" sz="2000" dirty="0"/>
              <a:t>Dynamic Access Control</a:t>
            </a:r>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634082"/>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23</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0" y="908720"/>
            <a:ext cx="9144000" cy="4999024"/>
          </a:xfrm>
          <a:prstGeom prst="rect">
            <a:avLst/>
          </a:prstGeom>
        </p:spPr>
      </p:pic>
    </p:spTree>
    <p:extLst>
      <p:ext uri="{BB962C8B-B14F-4D97-AF65-F5344CB8AC3E}">
        <p14:creationId xmlns:p14="http://schemas.microsoft.com/office/powerpoint/2010/main" val="17530882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418058"/>
          </a:xfrm>
        </p:spPr>
        <p:txBody>
          <a:bodyPr/>
          <a:lstStyle/>
          <a:p>
            <a:pPr eaLnBrk="1" hangingPunct="1"/>
            <a:r>
              <a:rPr lang="en-GB" altLang="en-US" dirty="0"/>
              <a:t>ADAC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692696"/>
            <a:ext cx="8507413" cy="4752429"/>
          </a:xfrm>
        </p:spPr>
        <p:txBody>
          <a:bodyPr/>
          <a:lstStyle/>
          <a:p>
            <a:pPr marL="0" indent="0" eaLnBrk="1" hangingPunct="1">
              <a:buNone/>
              <a:defRPr/>
            </a:pPr>
            <a:endParaRPr lang="en-GB" altLang="en-US" sz="2400" dirty="0"/>
          </a:p>
          <a:p>
            <a:r>
              <a:rPr lang="en-GB" sz="1600" dirty="0"/>
              <a:t>Users with disabled/enabled accounts</a:t>
            </a:r>
          </a:p>
          <a:p>
            <a:r>
              <a:rPr lang="en-GB" sz="1600" dirty="0"/>
              <a:t>Users with expired passwords</a:t>
            </a:r>
          </a:p>
          <a:p>
            <a:r>
              <a:rPr lang="en-GB" sz="1600" dirty="0"/>
              <a:t>Users whose passwords have an expiration date or no expiration date</a:t>
            </a:r>
          </a:p>
          <a:p>
            <a:r>
              <a:rPr lang="en-GB" sz="1600" dirty="0"/>
              <a:t>Users with enabled but locked accounts</a:t>
            </a:r>
          </a:p>
          <a:p>
            <a:r>
              <a:rPr lang="en-GB" sz="1600" dirty="0"/>
              <a:t>Users with enabled accounts who have not signed in for more than a given number of days</a:t>
            </a:r>
          </a:p>
          <a:p>
            <a:r>
              <a:rPr lang="en-GB" sz="1600" dirty="0"/>
              <a:t>Users with a password expiring in a given number of days</a:t>
            </a:r>
          </a:p>
          <a:p>
            <a:r>
              <a:rPr lang="en-GB" sz="1600" dirty="0"/>
              <a:t>Computers running as a given domain controller type</a:t>
            </a:r>
          </a:p>
          <a:p>
            <a:r>
              <a:rPr lang="en-GB" sz="1600" dirty="0"/>
              <a:t>Last modified between given dates</a:t>
            </a:r>
          </a:p>
          <a:p>
            <a:r>
              <a:rPr lang="en-GB" sz="1600" dirty="0"/>
              <a:t>Object type is </a:t>
            </a:r>
            <a:r>
              <a:rPr lang="en-GB" sz="1600" i="1" dirty="0"/>
              <a:t>user/</a:t>
            </a:r>
            <a:r>
              <a:rPr lang="en-GB" sz="1600" i="1" dirty="0" err="1"/>
              <a:t>inetOrgPerson</a:t>
            </a:r>
            <a:r>
              <a:rPr lang="en-GB" sz="1600" i="1" dirty="0"/>
              <a:t>/computer/group/organizational unit</a:t>
            </a:r>
            <a:endParaRPr lang="en-GB" sz="1600" dirty="0"/>
          </a:p>
          <a:p>
            <a:r>
              <a:rPr lang="en-GB" sz="1600" dirty="0"/>
              <a:t>Directly applied password settings for a specific user</a:t>
            </a:r>
          </a:p>
          <a:p>
            <a:r>
              <a:rPr lang="en-GB" sz="1600" dirty="0"/>
              <a:t>Directly applied password settings for a specific global security group</a:t>
            </a:r>
          </a:p>
          <a:p>
            <a:r>
              <a:rPr lang="en-GB" sz="1600" dirty="0"/>
              <a:t>Resultant password settings for a specific user</a:t>
            </a:r>
          </a:p>
          <a:p>
            <a:r>
              <a:rPr lang="en-GB" sz="1600" dirty="0"/>
              <a:t>Objects with a given last known parent</a:t>
            </a:r>
          </a:p>
          <a:p>
            <a:r>
              <a:rPr lang="en-GB" sz="1600" dirty="0"/>
              <a:t>Resource property lists containing a given resource property</a:t>
            </a:r>
          </a:p>
          <a:p>
            <a:pPr eaLnBrk="1" hangingPunct="1">
              <a:defRPr/>
            </a:pPr>
            <a:endParaRPr lang="en-GB" altLang="en-US" sz="16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24</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r>
              <a:rPr lang="en-GB" sz="2400" dirty="0"/>
              <a:t>Active Directory </a:t>
            </a:r>
            <a:r>
              <a:rPr lang="en-GB" sz="2400" b="1" dirty="0"/>
              <a:t>Users and Computers console</a:t>
            </a:r>
          </a:p>
          <a:p>
            <a:r>
              <a:rPr lang="en-GB" sz="2400" dirty="0"/>
              <a:t>The Active Directory Users and Computers console is the one that many system administrators use to perform basic AD-related tasks. </a:t>
            </a:r>
          </a:p>
          <a:p>
            <a:endParaRPr lang="en-GB" sz="2400" dirty="0"/>
          </a:p>
          <a:p>
            <a:r>
              <a:rPr lang="en-GB" sz="2400" dirty="0"/>
              <a:t>All functionality present in this console is also present in Active Directory Administrative </a:t>
            </a:r>
            <a:r>
              <a:rPr lang="en-GB" sz="2400" dirty="0" err="1"/>
              <a:t>Center</a:t>
            </a:r>
            <a:r>
              <a:rPr lang="en-GB" sz="2400" dirty="0"/>
              <a:t>. </a:t>
            </a:r>
            <a:endParaRPr lang="en-GB" altLang="en-US" sz="2400" dirty="0"/>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25</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GB" altLang="en-US" dirty="0"/>
              <a:t>ADUCC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endParaRPr lang="en-GB" altLang="en-US" sz="1200" dirty="0"/>
          </a:p>
          <a:p>
            <a:r>
              <a:rPr lang="en-GB" sz="1200" dirty="0"/>
              <a:t>Running the Delegation Of Control Wizard</a:t>
            </a:r>
          </a:p>
          <a:p>
            <a:r>
              <a:rPr lang="en-GB" sz="1200" dirty="0"/>
              <a:t>Administering different domains within the forest</a:t>
            </a:r>
          </a:p>
          <a:p>
            <a:r>
              <a:rPr lang="en-GB" sz="1200" dirty="0"/>
              <a:t>Selecting which domain controller or LDAP port the tool connects to</a:t>
            </a:r>
          </a:p>
          <a:p>
            <a:r>
              <a:rPr lang="en-GB" sz="1200" dirty="0"/>
              <a:t>Finding objects within the domain</a:t>
            </a:r>
          </a:p>
          <a:p>
            <a:r>
              <a:rPr lang="en-GB" sz="1200" dirty="0"/>
              <a:t>Raising the domain functional level</a:t>
            </a:r>
          </a:p>
          <a:p>
            <a:r>
              <a:rPr lang="en-GB" sz="1200" dirty="0"/>
              <a:t>Managing the RID Master, PDC Emulator, and Infrastructure Master FSMO role locations</a:t>
            </a:r>
          </a:p>
          <a:p>
            <a:r>
              <a:rPr lang="en-GB" sz="1200" dirty="0"/>
              <a:t>Creating and editing the properties of</a:t>
            </a:r>
          </a:p>
          <a:p>
            <a:pPr lvl="1"/>
            <a:r>
              <a:rPr lang="en-GB" sz="1200" dirty="0"/>
              <a:t>Computer accounts</a:t>
            </a:r>
          </a:p>
          <a:p>
            <a:pPr lvl="1"/>
            <a:r>
              <a:rPr lang="en-GB" sz="1200" dirty="0"/>
              <a:t>User accounts</a:t>
            </a:r>
          </a:p>
          <a:p>
            <a:pPr lvl="1"/>
            <a:r>
              <a:rPr lang="en-GB" sz="1200" dirty="0"/>
              <a:t>Contacts</a:t>
            </a:r>
          </a:p>
          <a:p>
            <a:pPr lvl="1"/>
            <a:r>
              <a:rPr lang="en-GB" sz="1200" dirty="0"/>
              <a:t>Groups</a:t>
            </a:r>
          </a:p>
          <a:p>
            <a:pPr lvl="1"/>
            <a:r>
              <a:rPr lang="en-GB" sz="1200" i="1" dirty="0" err="1"/>
              <a:t>InetOrgPerson</a:t>
            </a:r>
            <a:endParaRPr lang="en-GB" sz="1200" dirty="0"/>
          </a:p>
          <a:p>
            <a:pPr lvl="1"/>
            <a:r>
              <a:rPr lang="en-GB" sz="1200" i="1" dirty="0" err="1"/>
              <a:t>msDS-ShadowPrincipalContainers</a:t>
            </a:r>
            <a:endParaRPr lang="en-GB" sz="1200" dirty="0"/>
          </a:p>
          <a:p>
            <a:pPr lvl="1"/>
            <a:r>
              <a:rPr lang="en-GB" sz="1200" i="1" dirty="0" err="1"/>
              <a:t>msImaging</a:t>
            </a:r>
            <a:r>
              <a:rPr lang="en-GB" sz="1200" i="1" dirty="0"/>
              <a:t>-PSPs</a:t>
            </a:r>
            <a:endParaRPr lang="en-GB" sz="1200" dirty="0"/>
          </a:p>
          <a:p>
            <a:pPr lvl="1"/>
            <a:r>
              <a:rPr lang="en-GB" sz="1200" dirty="0"/>
              <a:t>MSMQ Queue Alias</a:t>
            </a:r>
          </a:p>
          <a:p>
            <a:pPr lvl="1"/>
            <a:r>
              <a:rPr lang="en-GB" sz="1200" dirty="0"/>
              <a:t>Organizational Unit</a:t>
            </a:r>
          </a:p>
          <a:p>
            <a:pPr lvl="1"/>
            <a:r>
              <a:rPr lang="en-GB" sz="1200" dirty="0"/>
              <a:t>Printers</a:t>
            </a:r>
          </a:p>
          <a:p>
            <a:pPr lvl="1"/>
            <a:r>
              <a:rPr lang="en-GB" sz="1200" dirty="0"/>
              <a:t>Shared Folder</a:t>
            </a:r>
          </a:p>
          <a:p>
            <a:r>
              <a:rPr lang="en-GB" sz="1200" dirty="0"/>
              <a:t>Resultant Set of Policy planning</a:t>
            </a:r>
          </a:p>
          <a:p>
            <a:pPr eaLnBrk="1" hangingPunct="1">
              <a:defRPr/>
            </a:pPr>
            <a:endParaRPr lang="en-GB" altLang="en-US" sz="1200" dirty="0"/>
          </a:p>
          <a:p>
            <a:pPr eaLnBrk="1" hangingPunct="1">
              <a:defRPr/>
            </a:pPr>
            <a:endParaRPr lang="en-GB" altLang="en-US" sz="1200" dirty="0"/>
          </a:p>
          <a:p>
            <a:pPr marL="0" indent="0" eaLnBrk="1" hangingPunct="1">
              <a:buNone/>
              <a:defRPr/>
            </a:pP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26</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17530882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800" dirty="0"/>
              <a:t>Active Directory </a:t>
            </a:r>
            <a:r>
              <a:rPr lang="en-US" sz="2800" b="1" dirty="0"/>
              <a:t>Sites and Services console</a:t>
            </a:r>
            <a:endParaRPr lang="en-GB" altLang="en-US" sz="28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pPr eaLnBrk="1" hangingPunct="1">
              <a:defRPr/>
            </a:pPr>
            <a:endParaRPr lang="en-GB" altLang="en-US" sz="1400" dirty="0"/>
          </a:p>
          <a:p>
            <a:pPr marL="0" indent="0" eaLnBrk="1" hangingPunct="1">
              <a:buNone/>
              <a:defRPr/>
            </a:pPr>
            <a:r>
              <a:rPr lang="en-GB" sz="1400" dirty="0"/>
              <a:t>Active Directory Sites And Services console to manage Active Directory sites, which indirectly allows you to control a number of things, including replication traffic and which server a client connects to when using products such as Exchange Server. Sites are configured for the forest, with each domain in the forest sharing the same set of sites.</a:t>
            </a:r>
          </a:p>
          <a:p>
            <a:pPr marL="0" indent="0" eaLnBrk="1" hangingPunct="1">
              <a:buNone/>
              <a:defRPr/>
            </a:pPr>
            <a:endParaRPr lang="en-GB" altLang="en-US" sz="1400" dirty="0"/>
          </a:p>
          <a:p>
            <a:pPr marL="0" indent="0" eaLnBrk="1" hangingPunct="1">
              <a:buNone/>
              <a:defRPr/>
            </a:pPr>
            <a:endParaRPr lang="en-GB" altLang="en-US" sz="1400" dirty="0"/>
          </a:p>
          <a:p>
            <a:pPr marL="0" indent="0">
              <a:buNone/>
            </a:pPr>
            <a:r>
              <a:rPr lang="en-GB" sz="1400" dirty="0"/>
              <a:t>An Active Directory site is a collection of TCP/IP subnets. Sites allow you to define geographic locations for Active Directory on the basis of TCP/IP subnets. You can have multiple TCP/IP subnets in a site. You should put subnets together in a site where the hosts in that site have a high-bandwidth connection to each other. Usually, this means being in the same building, but it could also be multiple buildings with very-low-latency gigabit links between them.</a:t>
            </a:r>
          </a:p>
          <a:p>
            <a:pPr marL="0" indent="0">
              <a:buNone/>
            </a:pPr>
            <a:endParaRPr lang="en-GB" sz="1400" dirty="0"/>
          </a:p>
          <a:p>
            <a:pPr marL="0" indent="0">
              <a:buNone/>
            </a:pPr>
            <a:r>
              <a:rPr lang="en-GB" sz="1400" dirty="0"/>
              <a:t>For example, imagine that your organization has its head office in Melbourne and a branch office in Sydney. You can set up two sites: one site for Melbourne and the other for Sydney. This ensures that computers in the Melbourne location interact as much as possible with resources located in Melbourne, and computers in the Sydney location interact as much as possible with resources located in Sydney.</a:t>
            </a:r>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27</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869162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pPr eaLnBrk="1" hangingPunct="1"/>
            <a:r>
              <a:rPr lang="en-US" sz="3200" dirty="0"/>
              <a:t>Active Directory </a:t>
            </a:r>
            <a:r>
              <a:rPr lang="en-US" sz="3200" b="1" dirty="0"/>
              <a:t>Sites and Services console</a:t>
            </a:r>
            <a:endParaRPr lang="en-GB" altLang="en-US" sz="32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200" dirty="0"/>
              <a:t>To add a new Active Directory Site, right-click the Sites node in the Active Directory Sites And Services console and click New Site. Specify the site name and choose Select A Site Link object. A site link object represents a connection between two sites. The default site link object is named </a:t>
            </a:r>
            <a:r>
              <a:rPr lang="en-GB" sz="1200" i="1" dirty="0"/>
              <a:t>DEFAULTIPSITELINK</a:t>
            </a:r>
            <a:r>
              <a:rPr lang="en-GB" sz="1200" dirty="0"/>
              <a:t>. You can change the site link object later. Figure shows the creation of a site named </a:t>
            </a:r>
            <a:r>
              <a:rPr lang="en-GB" sz="1200" i="1" dirty="0"/>
              <a:t>Sydney</a:t>
            </a:r>
            <a:r>
              <a:rPr lang="en-GB" sz="1200" dirty="0"/>
              <a:t>.</a:t>
            </a:r>
            <a:endParaRPr lang="en-GB" altLang="en-US" sz="12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28</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835696" y="1772816"/>
            <a:ext cx="5511800" cy="3768452"/>
          </a:xfrm>
          <a:prstGeom prst="rect">
            <a:avLst/>
          </a:prstGeom>
        </p:spPr>
      </p:pic>
    </p:spTree>
    <p:extLst>
      <p:ext uri="{BB962C8B-B14F-4D97-AF65-F5344CB8AC3E}">
        <p14:creationId xmlns:p14="http://schemas.microsoft.com/office/powerpoint/2010/main" val="3488797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GB" altLang="en-US" sz="2000" dirty="0"/>
              <a:t>ADSSC</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marL="0" indent="0" eaLnBrk="1" hangingPunct="1">
              <a:buNone/>
              <a:defRPr/>
            </a:pPr>
            <a:r>
              <a:rPr lang="en-GB" sz="1400" dirty="0"/>
              <a:t>To add a subnet, right-click the Subnets node in Active Directory Sites And Services and then click New Subnet. You can specify the new subnet in IPv4 or IPv6 format. After you’ve specified the subnet, you need to specify which site the subnet is associated with figure shows the </a:t>
            </a:r>
            <a:r>
              <a:rPr lang="en-GB" sz="1400" i="1" dirty="0"/>
              <a:t>10.10.10.0/24</a:t>
            </a:r>
            <a:r>
              <a:rPr lang="en-GB" sz="1400" dirty="0"/>
              <a:t> subnet associated with the </a:t>
            </a:r>
            <a:r>
              <a:rPr lang="en-GB" sz="1400" i="1" dirty="0"/>
              <a:t>Melbourne</a:t>
            </a:r>
            <a:r>
              <a:rPr lang="en-GB" sz="1400" dirty="0"/>
              <a:t> site.</a:t>
            </a:r>
            <a:endParaRPr lang="en-GB" altLang="en-US" sz="1400" dirty="0"/>
          </a:p>
          <a:p>
            <a:pPr marL="0" indent="0" eaLnBrk="1" hangingPunct="1">
              <a:buFont typeface="Arial" panose="020B0604020202020204" pitchFamily="34" charset="0"/>
              <a:buNone/>
              <a:defRPr/>
            </a:pPr>
            <a:endParaRPr lang="en-GB" altLang="en-US" sz="12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29</a:t>
            </a:fld>
            <a:endParaRPr lang="en-US" altLang="en-US" sz="1400" dirty="0">
              <a:latin typeface="Arial" panose="020B0604020202020204" pitchFamily="34" charset="0"/>
            </a:endParaRPr>
          </a:p>
        </p:txBody>
      </p:sp>
      <p:pic>
        <p:nvPicPr>
          <p:cNvPr id="2" name="Picture 1"/>
          <p:cNvPicPr>
            <a:picLocks noChangeAspect="1"/>
          </p:cNvPicPr>
          <p:nvPr/>
        </p:nvPicPr>
        <p:blipFill>
          <a:blip r:embed="rId3"/>
          <a:stretch>
            <a:fillRect/>
          </a:stretch>
        </p:blipFill>
        <p:spPr>
          <a:xfrm>
            <a:off x="1979712" y="1844824"/>
            <a:ext cx="5421443" cy="3789040"/>
          </a:xfrm>
          <a:prstGeom prst="rect">
            <a:avLst/>
          </a:prstGeom>
        </p:spPr>
      </p:pic>
    </p:spTree>
    <p:extLst>
      <p:ext uri="{BB962C8B-B14F-4D97-AF65-F5344CB8AC3E}">
        <p14:creationId xmlns:p14="http://schemas.microsoft.com/office/powerpoint/2010/main" val="31412284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562074"/>
          </a:xfrm>
        </p:spPr>
        <p:txBody>
          <a:bodyPr/>
          <a:lstStyle/>
          <a:p>
            <a:r>
              <a:rPr lang="en-US" sz="2000" b="1" dirty="0"/>
              <a:t>Active Directory Domains and Trusts console</a:t>
            </a:r>
            <a:br>
              <a:rPr lang="en-US" sz="2000" b="1" dirty="0"/>
            </a:br>
            <a:endParaRPr lang="en-GB" altLang="en-US" sz="20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908720"/>
            <a:ext cx="8507413" cy="4536405"/>
          </a:xfrm>
        </p:spPr>
        <p:txBody>
          <a:bodyPr/>
          <a:lstStyle/>
          <a:p>
            <a:pPr eaLnBrk="1" hangingPunct="1">
              <a:defRPr/>
            </a:pPr>
            <a:endParaRPr lang="en-GB" altLang="en-US" sz="1200" dirty="0"/>
          </a:p>
          <a:p>
            <a:r>
              <a:rPr lang="en-GB" sz="1400" dirty="0"/>
              <a:t>Active Directory Domains And Trusts console to configure and manage trust relationships. By default, all domains in a forest trust each other. Your primary use of this console is to create trust relationships between:</a:t>
            </a:r>
          </a:p>
          <a:p>
            <a:pPr>
              <a:buFont typeface="Arial"/>
              <a:buChar char="•"/>
            </a:pPr>
            <a:r>
              <a:rPr lang="en-GB" sz="1400" dirty="0"/>
              <a:t>Domains in separate forests</a:t>
            </a:r>
          </a:p>
          <a:p>
            <a:pPr>
              <a:buFont typeface="Arial"/>
              <a:buChar char="•"/>
            </a:pPr>
            <a:r>
              <a:rPr lang="en-GB" sz="1400" dirty="0"/>
              <a:t>Separate forests</a:t>
            </a:r>
          </a:p>
          <a:p>
            <a:pPr>
              <a:buFont typeface="Arial"/>
              <a:buChar char="•"/>
            </a:pPr>
            <a:r>
              <a:rPr lang="en-GB" sz="1400" dirty="0"/>
              <a:t>Kerberos V5 realms</a:t>
            </a:r>
          </a:p>
          <a:p>
            <a:r>
              <a:rPr lang="en-GB" sz="1400" dirty="0"/>
              <a:t>When creating a trust, you can choose between the following types:</a:t>
            </a:r>
          </a:p>
          <a:p>
            <a:pPr>
              <a:buFont typeface="Arial"/>
              <a:buChar char="•"/>
            </a:pPr>
            <a:r>
              <a:rPr lang="en-GB" sz="1400" b="1" dirty="0"/>
              <a:t>One-Way: Incoming.</a:t>
            </a:r>
            <a:r>
              <a:rPr lang="en-GB" sz="1400" dirty="0"/>
              <a:t> In this trust relationship, your local domain or forest is trusted by a remote domain or forest.</a:t>
            </a:r>
          </a:p>
          <a:p>
            <a:pPr>
              <a:buFont typeface="Arial"/>
              <a:buChar char="•"/>
            </a:pPr>
            <a:r>
              <a:rPr lang="en-GB" sz="1400" b="1" dirty="0"/>
              <a:t>One-Way: Outgoing.</a:t>
            </a:r>
            <a:r>
              <a:rPr lang="en-GB" sz="1400" dirty="0"/>
              <a:t> In this trust relationship, your local domain or forest trusts a remote domain or forest.</a:t>
            </a:r>
          </a:p>
          <a:p>
            <a:pPr>
              <a:buFont typeface="Arial"/>
              <a:buChar char="•"/>
            </a:pPr>
            <a:r>
              <a:rPr lang="en-GB" sz="1400" b="1" dirty="0"/>
              <a:t>Two-way.</a:t>
            </a:r>
            <a:r>
              <a:rPr lang="en-GB" sz="1400" dirty="0"/>
              <a:t> In this trust relationship, your local domain or forest trusts, and is trusted by, a remote domain or forest.</a:t>
            </a:r>
          </a:p>
          <a:p>
            <a:pPr marL="0" indent="0" eaLnBrk="1" hangingPunct="1">
              <a:buFont typeface="Arial" panose="020B0604020202020204" pitchFamily="34" charset="0"/>
              <a:buNone/>
              <a:defRPr/>
            </a:pPr>
            <a:endParaRPr lang="en-GB" altLang="en-US" sz="1400" dirty="0"/>
          </a:p>
          <a:p>
            <a:pPr marL="0" indent="0" eaLnBrk="1" hangingPunct="1">
              <a:buNone/>
              <a:defRPr/>
            </a:pPr>
            <a:r>
              <a:rPr lang="en-GB" sz="1400" dirty="0"/>
              <a:t>When configuring a trust, you can determine whether you want to configure selective authentication. By default, the trust works for all users in the source or destination forest or domain. When you configure selective authentication, you can limit which security principals are allowed access and which resources they can access. You do this by configuring those users with the Allowed To Authenticate permission on each resource computer in the trusting domain or forest.</a:t>
            </a:r>
            <a:endParaRPr lang="en-GB" altLang="en-US" sz="1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30</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141228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590079-55BD-45FC-9021-973074DC39DB}"/>
              </a:ext>
            </a:extLst>
          </p:cNvPr>
          <p:cNvSpPr>
            <a:spLocks noGrp="1"/>
          </p:cNvSpPr>
          <p:nvPr>
            <p:ph type="title"/>
          </p:nvPr>
        </p:nvSpPr>
        <p:spPr/>
        <p:txBody>
          <a:bodyPr/>
          <a:lstStyle/>
          <a:p>
            <a:r>
              <a:rPr lang="en-GB" sz="3200" dirty="0"/>
              <a:t>Steps for Client-Server LAB Setup for All experiments</a:t>
            </a:r>
          </a:p>
        </p:txBody>
      </p:sp>
      <p:sp>
        <p:nvSpPr>
          <p:cNvPr id="5" name="Content Placeholder 4">
            <a:extLst>
              <a:ext uri="{FF2B5EF4-FFF2-40B4-BE49-F238E27FC236}">
                <a16:creationId xmlns:a16="http://schemas.microsoft.com/office/drawing/2014/main" id="{0CDCF18D-B969-49DB-807E-6F069308AADB}"/>
              </a:ext>
            </a:extLst>
          </p:cNvPr>
          <p:cNvSpPr>
            <a:spLocks noGrp="1"/>
          </p:cNvSpPr>
          <p:nvPr>
            <p:ph idx="1"/>
          </p:nvPr>
        </p:nvSpPr>
        <p:spPr>
          <a:xfrm>
            <a:off x="457200" y="1628800"/>
            <a:ext cx="8229600" cy="3888433"/>
          </a:xfrm>
        </p:spPr>
        <p:txBody>
          <a:bodyPr/>
          <a:lstStyle/>
          <a:p>
            <a:pPr marL="0" indent="0">
              <a:buNone/>
            </a:pPr>
            <a:r>
              <a:rPr lang="en-GB" sz="2400" dirty="0"/>
              <a:t>Server Part Activities:</a:t>
            </a:r>
          </a:p>
          <a:p>
            <a:pPr marL="514350" indent="-514350">
              <a:buAutoNum type="arabicPeriod"/>
            </a:pPr>
            <a:r>
              <a:rPr lang="en-GB" sz="2400" dirty="0"/>
              <a:t>Install Microsoft Server 2022 OS</a:t>
            </a:r>
          </a:p>
          <a:p>
            <a:pPr marL="514350" indent="-514350">
              <a:buAutoNum type="arabicPeriod"/>
            </a:pPr>
            <a:r>
              <a:rPr lang="en-GB" sz="2400" dirty="0"/>
              <a:t>Change Server name as Server1 and IP address (e.g., as 192.168.100.10)</a:t>
            </a:r>
          </a:p>
          <a:p>
            <a:pPr marL="514350" indent="-514350">
              <a:buAutoNum type="arabicPeriod"/>
            </a:pPr>
            <a:r>
              <a:rPr lang="en-GB" sz="2400" dirty="0"/>
              <a:t>Install Active Directory </a:t>
            </a:r>
            <a:r>
              <a:rPr lang="en-GB" sz="2400" dirty="0" err="1"/>
              <a:t>Services+Continue</a:t>
            </a:r>
            <a:r>
              <a:rPr lang="en-GB" sz="2400" dirty="0"/>
              <a:t> with new forest to install DNS with a new domain called </a:t>
            </a:r>
            <a:r>
              <a:rPr lang="en-GB" sz="2400" b="1" i="1" dirty="0" err="1"/>
              <a:t>mybusiness.local</a:t>
            </a:r>
            <a:endParaRPr lang="en-GB" sz="2400" b="1" i="1" dirty="0"/>
          </a:p>
          <a:p>
            <a:pPr marL="514350" indent="-514350">
              <a:buAutoNum type="arabicPeriod"/>
            </a:pPr>
            <a:r>
              <a:rPr lang="en-GB" sz="2400" dirty="0"/>
              <a:t>Create User accounts with password using Active directory services of Server1</a:t>
            </a:r>
          </a:p>
        </p:txBody>
      </p:sp>
      <p:sp>
        <p:nvSpPr>
          <p:cNvPr id="2" name="Date Placeholder 1">
            <a:extLst>
              <a:ext uri="{FF2B5EF4-FFF2-40B4-BE49-F238E27FC236}">
                <a16:creationId xmlns:a16="http://schemas.microsoft.com/office/drawing/2014/main" id="{90D88FE9-29C0-49A4-9E19-71DFD7C518EB}"/>
              </a:ext>
            </a:extLst>
          </p:cNvPr>
          <p:cNvSpPr>
            <a:spLocks noGrp="1"/>
          </p:cNvSpPr>
          <p:nvPr>
            <p:ph type="dt" sz="half" idx="10"/>
          </p:nvPr>
        </p:nvSpPr>
        <p:spPr/>
        <p:txBody>
          <a:bodyPr/>
          <a:lstStyle/>
          <a:p>
            <a:pPr>
              <a:defRPr/>
            </a:pPr>
            <a:fld id="{D30023C4-5528-489E-A726-D14A340FF59E}" type="datetime1">
              <a:rPr lang="en-GB" altLang="en-US" smtClean="0"/>
              <a:pPr>
                <a:defRPr/>
              </a:pPr>
              <a:t>09/02/2025</a:t>
            </a:fld>
            <a:endParaRPr lang="en-GB" altLang="en-US"/>
          </a:p>
        </p:txBody>
      </p:sp>
      <p:sp>
        <p:nvSpPr>
          <p:cNvPr id="3" name="Slide Number Placeholder 2">
            <a:extLst>
              <a:ext uri="{FF2B5EF4-FFF2-40B4-BE49-F238E27FC236}">
                <a16:creationId xmlns:a16="http://schemas.microsoft.com/office/drawing/2014/main" id="{396C18E9-4547-43DD-A39A-3DB5C9B123FD}"/>
              </a:ext>
            </a:extLst>
          </p:cNvPr>
          <p:cNvSpPr>
            <a:spLocks noGrp="1"/>
          </p:cNvSpPr>
          <p:nvPr>
            <p:ph type="sldNum" sz="quarter" idx="12"/>
          </p:nvPr>
        </p:nvSpPr>
        <p:spPr/>
        <p:txBody>
          <a:bodyPr/>
          <a:lstStyle/>
          <a:p>
            <a:pPr>
              <a:defRPr/>
            </a:pPr>
            <a:fld id="{AA1819AB-B9DA-41D7-8C91-5DE9528F5AA4}" type="slidenum">
              <a:rPr lang="en-GB" altLang="en-US" smtClean="0"/>
              <a:pPr>
                <a:defRPr/>
              </a:pPr>
              <a:t>31</a:t>
            </a:fld>
            <a:endParaRPr lang="en-GB" altLang="en-US"/>
          </a:p>
        </p:txBody>
      </p:sp>
    </p:spTree>
    <p:extLst>
      <p:ext uri="{BB962C8B-B14F-4D97-AF65-F5344CB8AC3E}">
        <p14:creationId xmlns:p14="http://schemas.microsoft.com/office/powerpoint/2010/main" val="24777551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922114"/>
          </a:xfrm>
        </p:spPr>
        <p:txBody>
          <a:bodyPr/>
          <a:lstStyle/>
          <a:p>
            <a:br>
              <a:rPr lang="en-US" sz="3600" b="1" dirty="0"/>
            </a:br>
            <a:r>
              <a:rPr lang="en-GB" sz="2400" b="1" dirty="0"/>
              <a:t>Steps for Client-Server LAB Setup for All experiments</a:t>
            </a:r>
            <a:br>
              <a:rPr lang="en-US" sz="2400" b="1" dirty="0"/>
            </a:br>
            <a:endParaRPr lang="en-GB" altLang="en-US" sz="24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323528" y="1196752"/>
            <a:ext cx="8641085" cy="4536504"/>
          </a:xfrm>
        </p:spPr>
        <p:txBody>
          <a:bodyPr/>
          <a:lstStyle/>
          <a:p>
            <a:pPr marL="0" indent="0" eaLnBrk="1" hangingPunct="1">
              <a:buNone/>
              <a:defRPr/>
            </a:pPr>
            <a:r>
              <a:rPr lang="en-GB" altLang="en-US" sz="2000" dirty="0"/>
              <a:t>Changes to you Client machine:</a:t>
            </a:r>
          </a:p>
          <a:p>
            <a:pPr marL="0" indent="0" eaLnBrk="1" hangingPunct="1">
              <a:buNone/>
              <a:defRPr/>
            </a:pPr>
            <a:r>
              <a:rPr lang="en-GB" altLang="en-US" sz="2000" dirty="0"/>
              <a:t>1. Server IP address: 192.168.100.10 and Domain Name : </a:t>
            </a:r>
            <a:r>
              <a:rPr lang="en-GB" altLang="en-US" sz="2000" dirty="0" err="1"/>
              <a:t>mybusiness.local</a:t>
            </a:r>
            <a:endParaRPr lang="en-GB" altLang="en-US" sz="2000" dirty="0"/>
          </a:p>
          <a:p>
            <a:pPr marL="0" indent="0" eaLnBrk="1" hangingPunct="1">
              <a:buNone/>
              <a:defRPr/>
            </a:pPr>
            <a:r>
              <a:rPr lang="en-GB" altLang="en-US" sz="2000" dirty="0"/>
              <a:t>Choose your client IP Address under the same network</a:t>
            </a:r>
          </a:p>
          <a:p>
            <a:pPr eaLnBrk="1" hangingPunct="1">
              <a:defRPr/>
            </a:pPr>
            <a:r>
              <a:rPr lang="en-GB" altLang="en-US" sz="2000" dirty="0"/>
              <a:t>Client IP Address: 192.168.100.50</a:t>
            </a:r>
          </a:p>
          <a:p>
            <a:pPr eaLnBrk="1" hangingPunct="1">
              <a:defRPr/>
            </a:pPr>
            <a:r>
              <a:rPr lang="en-GB" altLang="en-US" sz="2000" dirty="0"/>
              <a:t>Subnet Mask: 255.255.255.0</a:t>
            </a:r>
          </a:p>
          <a:p>
            <a:pPr marL="0" indent="0" eaLnBrk="1" hangingPunct="1">
              <a:buNone/>
              <a:defRPr/>
            </a:pPr>
            <a:r>
              <a:rPr lang="en-GB" altLang="en-US" sz="2000" dirty="0"/>
              <a:t>Use DNS Server Address:</a:t>
            </a:r>
          </a:p>
          <a:p>
            <a:pPr marL="0" indent="0" eaLnBrk="1" hangingPunct="1">
              <a:buNone/>
              <a:defRPr/>
            </a:pPr>
            <a:r>
              <a:rPr lang="en-GB" altLang="en-US" sz="2000" dirty="0"/>
              <a:t>Preferred DNS Address192.168.100.10 </a:t>
            </a:r>
          </a:p>
          <a:p>
            <a:pPr marL="0" indent="0" eaLnBrk="1" hangingPunct="1">
              <a:buNone/>
              <a:defRPr/>
            </a:pPr>
            <a:r>
              <a:rPr lang="en-GB" altLang="en-US" sz="2000" dirty="0"/>
              <a:t>2. Change the Computer Name:</a:t>
            </a:r>
          </a:p>
          <a:p>
            <a:pPr marL="0" indent="0" eaLnBrk="1" hangingPunct="1">
              <a:buNone/>
              <a:defRPr/>
            </a:pPr>
            <a:r>
              <a:rPr lang="en-GB" altLang="en-US" sz="2000" dirty="0"/>
              <a:t>Computer Name: Client 1</a:t>
            </a:r>
          </a:p>
          <a:p>
            <a:pPr marL="0" indent="0" eaLnBrk="1" hangingPunct="1">
              <a:buNone/>
              <a:defRPr/>
            </a:pPr>
            <a:r>
              <a:rPr lang="en-GB" altLang="en-US" sz="2000" dirty="0"/>
              <a:t>Member of </a:t>
            </a:r>
          </a:p>
          <a:p>
            <a:pPr marL="0" indent="0" eaLnBrk="1" hangingPunct="1">
              <a:buNone/>
              <a:defRPr/>
            </a:pPr>
            <a:r>
              <a:rPr lang="en-GB" altLang="en-US" sz="2000" dirty="0"/>
              <a:t>Domain: </a:t>
            </a:r>
            <a:r>
              <a:rPr lang="en-GB" altLang="en-US" sz="2000" dirty="0" err="1"/>
              <a:t>mybusiness.local</a:t>
            </a:r>
            <a:endParaRPr lang="en-GB" altLang="en-US" sz="2000" dirty="0"/>
          </a:p>
          <a:p>
            <a:pPr marL="0" indent="0" eaLnBrk="1" hangingPunct="1">
              <a:buNone/>
              <a:defRPr/>
            </a:pPr>
            <a:r>
              <a:rPr lang="en-GB" altLang="en-US" sz="2000" dirty="0"/>
              <a:t>Workgroup: Workgroup </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32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18B7D-BEAE-7861-B0F9-C0EE6AD163F7}"/>
              </a:ext>
            </a:extLst>
          </p:cNvPr>
          <p:cNvSpPr>
            <a:spLocks noGrp="1"/>
          </p:cNvSpPr>
          <p:nvPr>
            <p:ph type="title"/>
          </p:nvPr>
        </p:nvSpPr>
        <p:spPr/>
        <p:txBody>
          <a:bodyPr/>
          <a:lstStyle/>
          <a:p>
            <a:r>
              <a:rPr lang="en-GB" sz="2800" i="0" dirty="0">
                <a:solidFill>
                  <a:srgbClr val="202124"/>
                </a:solidFill>
                <a:effectLst/>
                <a:latin typeface="arial" panose="020B0604020202020204" pitchFamily="34" charset="0"/>
              </a:rPr>
              <a:t>Activ</a:t>
            </a:r>
            <a:r>
              <a:rPr lang="en-GB" sz="2800" dirty="0">
                <a:solidFill>
                  <a:srgbClr val="202124"/>
                </a:solidFill>
                <a:latin typeface="arial" panose="020B0604020202020204" pitchFamily="34" charset="0"/>
              </a:rPr>
              <a:t>e Directory User Creation and Adding Clients</a:t>
            </a:r>
            <a:br>
              <a:rPr lang="en-GB" dirty="0"/>
            </a:br>
            <a:endParaRPr lang="en-GB" dirty="0"/>
          </a:p>
        </p:txBody>
      </p:sp>
      <p:sp>
        <p:nvSpPr>
          <p:cNvPr id="4" name="Date Placeholder 3">
            <a:extLst>
              <a:ext uri="{FF2B5EF4-FFF2-40B4-BE49-F238E27FC236}">
                <a16:creationId xmlns:a16="http://schemas.microsoft.com/office/drawing/2014/main" id="{B921337F-6976-F694-A11A-38C102210640}"/>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918F5027-94ED-675D-206B-22C97CE18A63}"/>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
        <p:nvSpPr>
          <p:cNvPr id="9" name="Content Placeholder 8">
            <a:extLst>
              <a:ext uri="{FF2B5EF4-FFF2-40B4-BE49-F238E27FC236}">
                <a16:creationId xmlns:a16="http://schemas.microsoft.com/office/drawing/2014/main" id="{83522D12-21BA-94A2-1154-436B0FB1EE2B}"/>
              </a:ext>
            </a:extLst>
          </p:cNvPr>
          <p:cNvSpPr>
            <a:spLocks noGrp="1"/>
          </p:cNvSpPr>
          <p:nvPr>
            <p:ph idx="1"/>
          </p:nvPr>
        </p:nvSpPr>
        <p:spPr/>
        <p:txBody>
          <a:bodyPr/>
          <a:lstStyle/>
          <a:p>
            <a:endParaRPr lang="en-GB"/>
          </a:p>
        </p:txBody>
      </p:sp>
      <p:pic>
        <p:nvPicPr>
          <p:cNvPr id="11" name="Picture 10">
            <a:extLst>
              <a:ext uri="{FF2B5EF4-FFF2-40B4-BE49-F238E27FC236}">
                <a16:creationId xmlns:a16="http://schemas.microsoft.com/office/drawing/2014/main" id="{F3E89942-7382-4837-FA6E-2A07117A0C9E}"/>
              </a:ext>
            </a:extLst>
          </p:cNvPr>
          <p:cNvPicPr>
            <a:picLocks noChangeAspect="1"/>
          </p:cNvPicPr>
          <p:nvPr/>
        </p:nvPicPr>
        <p:blipFill>
          <a:blip r:embed="rId2"/>
          <a:stretch>
            <a:fillRect/>
          </a:stretch>
        </p:blipFill>
        <p:spPr>
          <a:xfrm>
            <a:off x="683568" y="836712"/>
            <a:ext cx="7848872" cy="4896544"/>
          </a:xfrm>
          <a:prstGeom prst="rect">
            <a:avLst/>
          </a:prstGeom>
        </p:spPr>
      </p:pic>
    </p:spTree>
    <p:extLst>
      <p:ext uri="{BB962C8B-B14F-4D97-AF65-F5344CB8AC3E}">
        <p14:creationId xmlns:p14="http://schemas.microsoft.com/office/powerpoint/2010/main" val="33240383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407C-C550-6065-3D23-5FADD5C720AB}"/>
              </a:ext>
            </a:extLst>
          </p:cNvPr>
          <p:cNvSpPr>
            <a:spLocks noGrp="1"/>
          </p:cNvSpPr>
          <p:nvPr>
            <p:ph type="title"/>
          </p:nvPr>
        </p:nvSpPr>
        <p:spPr/>
        <p:txBody>
          <a:bodyPr/>
          <a:lstStyle/>
          <a:p>
            <a:pPr algn="l"/>
            <a:r>
              <a:rPr lang="en-GB" sz="3200" dirty="0"/>
              <a:t>Creating Administration  </a:t>
            </a:r>
          </a:p>
        </p:txBody>
      </p:sp>
      <p:pic>
        <p:nvPicPr>
          <p:cNvPr id="7" name="Content Placeholder 6">
            <a:extLst>
              <a:ext uri="{FF2B5EF4-FFF2-40B4-BE49-F238E27FC236}">
                <a16:creationId xmlns:a16="http://schemas.microsoft.com/office/drawing/2014/main" id="{F7260FD4-AAF3-7216-1A27-418AA088A64A}"/>
              </a:ext>
            </a:extLst>
          </p:cNvPr>
          <p:cNvPicPr>
            <a:picLocks noGrp="1" noChangeAspect="1"/>
          </p:cNvPicPr>
          <p:nvPr>
            <p:ph idx="1"/>
          </p:nvPr>
        </p:nvPicPr>
        <p:blipFill>
          <a:blip r:embed="rId2"/>
          <a:stretch>
            <a:fillRect/>
          </a:stretch>
        </p:blipFill>
        <p:spPr>
          <a:xfrm>
            <a:off x="1910058" y="1196752"/>
            <a:ext cx="5902302" cy="4319811"/>
          </a:xfrm>
        </p:spPr>
      </p:pic>
      <p:sp>
        <p:nvSpPr>
          <p:cNvPr id="4" name="Date Placeholder 3">
            <a:extLst>
              <a:ext uri="{FF2B5EF4-FFF2-40B4-BE49-F238E27FC236}">
                <a16:creationId xmlns:a16="http://schemas.microsoft.com/office/drawing/2014/main" id="{62732A53-5B2B-335A-C088-76E13761DED3}"/>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0F93930D-3673-D4D1-8B11-40A1248C9902}"/>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424197109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F172-A5BD-2E0A-0DB7-B86A0296F154}"/>
              </a:ext>
            </a:extLst>
          </p:cNvPr>
          <p:cNvSpPr>
            <a:spLocks noGrp="1"/>
          </p:cNvSpPr>
          <p:nvPr>
            <p:ph type="title"/>
          </p:nvPr>
        </p:nvSpPr>
        <p:spPr/>
        <p:txBody>
          <a:bodyPr/>
          <a:lstStyle/>
          <a:p>
            <a:r>
              <a:rPr lang="en-GB" dirty="0"/>
              <a:t>Creating users and computers </a:t>
            </a:r>
          </a:p>
        </p:txBody>
      </p:sp>
      <p:pic>
        <p:nvPicPr>
          <p:cNvPr id="7" name="Content Placeholder 6">
            <a:extLst>
              <a:ext uri="{FF2B5EF4-FFF2-40B4-BE49-F238E27FC236}">
                <a16:creationId xmlns:a16="http://schemas.microsoft.com/office/drawing/2014/main" id="{1F015BC0-02C7-4C80-7356-57A0A52F3283}"/>
              </a:ext>
            </a:extLst>
          </p:cNvPr>
          <p:cNvPicPr>
            <a:picLocks noGrp="1" noChangeAspect="1"/>
          </p:cNvPicPr>
          <p:nvPr>
            <p:ph idx="1"/>
          </p:nvPr>
        </p:nvPicPr>
        <p:blipFill>
          <a:blip r:embed="rId2"/>
          <a:stretch>
            <a:fillRect/>
          </a:stretch>
        </p:blipFill>
        <p:spPr>
          <a:xfrm>
            <a:off x="736600" y="1556792"/>
            <a:ext cx="3227125" cy="3916363"/>
          </a:xfrm>
        </p:spPr>
      </p:pic>
      <p:sp>
        <p:nvSpPr>
          <p:cNvPr id="4" name="Date Placeholder 3">
            <a:extLst>
              <a:ext uri="{FF2B5EF4-FFF2-40B4-BE49-F238E27FC236}">
                <a16:creationId xmlns:a16="http://schemas.microsoft.com/office/drawing/2014/main" id="{CEC93718-D279-688D-6833-D330A45977FC}"/>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5824AE9C-FB66-BB95-BC38-83D3E8FAC51E}"/>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pic>
        <p:nvPicPr>
          <p:cNvPr id="9" name="Picture 8">
            <a:extLst>
              <a:ext uri="{FF2B5EF4-FFF2-40B4-BE49-F238E27FC236}">
                <a16:creationId xmlns:a16="http://schemas.microsoft.com/office/drawing/2014/main" id="{229FEFC3-9A75-7EDE-5220-8E0F6E0DF6FB}"/>
              </a:ext>
            </a:extLst>
          </p:cNvPr>
          <p:cNvPicPr>
            <a:picLocks noChangeAspect="1"/>
          </p:cNvPicPr>
          <p:nvPr/>
        </p:nvPicPr>
        <p:blipFill>
          <a:blip r:embed="rId3"/>
          <a:stretch>
            <a:fillRect/>
          </a:stretch>
        </p:blipFill>
        <p:spPr>
          <a:xfrm>
            <a:off x="5580112" y="1556792"/>
            <a:ext cx="2486025" cy="3916363"/>
          </a:xfrm>
          <a:prstGeom prst="rect">
            <a:avLst/>
          </a:prstGeom>
        </p:spPr>
      </p:pic>
      <p:cxnSp>
        <p:nvCxnSpPr>
          <p:cNvPr id="11" name="Straight Arrow Connector 10">
            <a:extLst>
              <a:ext uri="{FF2B5EF4-FFF2-40B4-BE49-F238E27FC236}">
                <a16:creationId xmlns:a16="http://schemas.microsoft.com/office/drawing/2014/main" id="{E08BF603-DC7D-A7BA-9FD2-9F3CF0C99B9E}"/>
              </a:ext>
            </a:extLst>
          </p:cNvPr>
          <p:cNvCxnSpPr/>
          <p:nvPr/>
        </p:nvCxnSpPr>
        <p:spPr>
          <a:xfrm>
            <a:off x="4283968" y="3356992"/>
            <a:ext cx="86409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935EBCB-49FD-F4E1-E64A-D025C62BF989}"/>
              </a:ext>
            </a:extLst>
          </p:cNvPr>
          <p:cNvSpPr txBox="1"/>
          <p:nvPr/>
        </p:nvSpPr>
        <p:spPr>
          <a:xfrm>
            <a:off x="4189599" y="2348880"/>
            <a:ext cx="1368152" cy="923330"/>
          </a:xfrm>
          <a:prstGeom prst="rect">
            <a:avLst/>
          </a:prstGeom>
          <a:noFill/>
        </p:spPr>
        <p:txBody>
          <a:bodyPr wrap="square" rtlCol="0">
            <a:spAutoFit/>
          </a:bodyPr>
          <a:lstStyle/>
          <a:p>
            <a:r>
              <a:rPr lang="en-GB" dirty="0"/>
              <a:t>Adding users and computers</a:t>
            </a:r>
          </a:p>
        </p:txBody>
      </p:sp>
    </p:spTree>
    <p:extLst>
      <p:ext uri="{BB962C8B-B14F-4D97-AF65-F5344CB8AC3E}">
        <p14:creationId xmlns:p14="http://schemas.microsoft.com/office/powerpoint/2010/main" val="29809111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3376C-5AE8-4257-F424-E44C68E73AE7}"/>
              </a:ext>
            </a:extLst>
          </p:cNvPr>
          <p:cNvSpPr>
            <a:spLocks noGrp="1"/>
          </p:cNvSpPr>
          <p:nvPr>
            <p:ph type="title"/>
          </p:nvPr>
        </p:nvSpPr>
        <p:spPr/>
        <p:txBody>
          <a:bodyPr/>
          <a:lstStyle/>
          <a:p>
            <a:r>
              <a:rPr lang="en-GB" dirty="0"/>
              <a:t>Create new users and passwords</a:t>
            </a:r>
          </a:p>
        </p:txBody>
      </p:sp>
      <p:sp>
        <p:nvSpPr>
          <p:cNvPr id="3" name="Content Placeholder 2">
            <a:extLst>
              <a:ext uri="{FF2B5EF4-FFF2-40B4-BE49-F238E27FC236}">
                <a16:creationId xmlns:a16="http://schemas.microsoft.com/office/drawing/2014/main" id="{2C9E73A5-17D6-E808-6C37-3EC9AFF4FC1B}"/>
              </a:ext>
            </a:extLst>
          </p:cNvPr>
          <p:cNvSpPr>
            <a:spLocks noGrp="1"/>
          </p:cNvSpPr>
          <p:nvPr>
            <p:ph idx="1"/>
          </p:nvPr>
        </p:nvSpPr>
        <p:spPr>
          <a:xfrm>
            <a:off x="457200" y="1556792"/>
            <a:ext cx="8229600" cy="3917032"/>
          </a:xfrm>
        </p:spPr>
        <p:txBody>
          <a:bodyPr/>
          <a:lstStyle/>
          <a:p>
            <a:r>
              <a:rPr lang="en-GB" sz="2000" dirty="0"/>
              <a:t>User First name and last name</a:t>
            </a:r>
          </a:p>
          <a:p>
            <a:r>
              <a:rPr lang="en-GB" sz="2000" dirty="0"/>
              <a:t>Password</a:t>
            </a:r>
          </a:p>
          <a:p>
            <a:endParaRPr lang="en-GB" sz="2000" dirty="0"/>
          </a:p>
          <a:p>
            <a:endParaRPr lang="en-GB" sz="2000" dirty="0"/>
          </a:p>
        </p:txBody>
      </p:sp>
      <p:sp>
        <p:nvSpPr>
          <p:cNvPr id="4" name="Date Placeholder 3">
            <a:extLst>
              <a:ext uri="{FF2B5EF4-FFF2-40B4-BE49-F238E27FC236}">
                <a16:creationId xmlns:a16="http://schemas.microsoft.com/office/drawing/2014/main" id="{473CB480-3E90-B7DF-5722-E290E796C247}"/>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C12FEDB8-1A1A-486B-319D-CA8D94799A5A}"/>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pic>
        <p:nvPicPr>
          <p:cNvPr id="7" name="Picture 6">
            <a:extLst>
              <a:ext uri="{FF2B5EF4-FFF2-40B4-BE49-F238E27FC236}">
                <a16:creationId xmlns:a16="http://schemas.microsoft.com/office/drawing/2014/main" id="{7E479B2B-4835-2E24-4CF8-BF07F6887D87}"/>
              </a:ext>
            </a:extLst>
          </p:cNvPr>
          <p:cNvPicPr>
            <a:picLocks noChangeAspect="1"/>
          </p:cNvPicPr>
          <p:nvPr/>
        </p:nvPicPr>
        <p:blipFill>
          <a:blip r:embed="rId2"/>
          <a:stretch>
            <a:fillRect/>
          </a:stretch>
        </p:blipFill>
        <p:spPr>
          <a:xfrm>
            <a:off x="1403648" y="2357921"/>
            <a:ext cx="2880320" cy="3115903"/>
          </a:xfrm>
          <a:prstGeom prst="rect">
            <a:avLst/>
          </a:prstGeom>
        </p:spPr>
      </p:pic>
      <p:pic>
        <p:nvPicPr>
          <p:cNvPr id="11" name="Picture 10">
            <a:extLst>
              <a:ext uri="{FF2B5EF4-FFF2-40B4-BE49-F238E27FC236}">
                <a16:creationId xmlns:a16="http://schemas.microsoft.com/office/drawing/2014/main" id="{A158492A-D297-B45C-12D1-C4A4259A707B}"/>
              </a:ext>
            </a:extLst>
          </p:cNvPr>
          <p:cNvPicPr>
            <a:picLocks noChangeAspect="1"/>
          </p:cNvPicPr>
          <p:nvPr/>
        </p:nvPicPr>
        <p:blipFill>
          <a:blip r:embed="rId3"/>
          <a:stretch>
            <a:fillRect/>
          </a:stretch>
        </p:blipFill>
        <p:spPr>
          <a:xfrm>
            <a:off x="5032630" y="1391233"/>
            <a:ext cx="3676650" cy="4248150"/>
          </a:xfrm>
          <a:prstGeom prst="rect">
            <a:avLst/>
          </a:prstGeom>
        </p:spPr>
      </p:pic>
      <p:cxnSp>
        <p:nvCxnSpPr>
          <p:cNvPr id="13" name="Straight Arrow Connector 12">
            <a:extLst>
              <a:ext uri="{FF2B5EF4-FFF2-40B4-BE49-F238E27FC236}">
                <a16:creationId xmlns:a16="http://schemas.microsoft.com/office/drawing/2014/main" id="{4DB66E6B-CF64-3D44-6C31-FA03092711CB}"/>
              </a:ext>
            </a:extLst>
          </p:cNvPr>
          <p:cNvCxnSpPr/>
          <p:nvPr/>
        </p:nvCxnSpPr>
        <p:spPr>
          <a:xfrm>
            <a:off x="4427984" y="3645024"/>
            <a:ext cx="50405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00724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DBBB-96FA-E891-DBB1-92A729A1949C}"/>
              </a:ext>
            </a:extLst>
          </p:cNvPr>
          <p:cNvSpPr>
            <a:spLocks noGrp="1"/>
          </p:cNvSpPr>
          <p:nvPr>
            <p:ph type="title"/>
          </p:nvPr>
        </p:nvSpPr>
        <p:spPr/>
        <p:txBody>
          <a:bodyPr/>
          <a:lstStyle/>
          <a:p>
            <a:r>
              <a:rPr lang="en-GB" dirty="0"/>
              <a:t>Active Directory Clients</a:t>
            </a:r>
          </a:p>
        </p:txBody>
      </p:sp>
      <p:sp>
        <p:nvSpPr>
          <p:cNvPr id="3" name="Content Placeholder 2">
            <a:extLst>
              <a:ext uri="{FF2B5EF4-FFF2-40B4-BE49-F238E27FC236}">
                <a16:creationId xmlns:a16="http://schemas.microsoft.com/office/drawing/2014/main" id="{8EC5D8B0-0E0A-A4B7-3E80-6AF83AEA4669}"/>
              </a:ext>
            </a:extLst>
          </p:cNvPr>
          <p:cNvSpPr>
            <a:spLocks noGrp="1"/>
          </p:cNvSpPr>
          <p:nvPr>
            <p:ph idx="1"/>
          </p:nvPr>
        </p:nvSpPr>
        <p:spPr/>
        <p:txBody>
          <a:bodyPr/>
          <a:lstStyle/>
          <a:p>
            <a:pPr algn="l"/>
            <a:r>
              <a:rPr lang="en-GB" sz="2000" i="0" dirty="0">
                <a:solidFill>
                  <a:srgbClr val="202124"/>
                </a:solidFill>
                <a:effectLst/>
                <a:latin typeface="arial" panose="020B0604020202020204" pitchFamily="34" charset="0"/>
              </a:rPr>
              <a:t>Active Directory Client is a client on a machine running Microsoft Windows that allows the computers to log on to a network by locating a domain controller and then accessing information published in Active Directory.</a:t>
            </a:r>
          </a:p>
          <a:p>
            <a:pPr algn="l"/>
            <a:endParaRPr lang="en-GB" sz="2000" dirty="0">
              <a:solidFill>
                <a:srgbClr val="202124"/>
              </a:solidFill>
              <a:latin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19837E9B-A0EA-166D-9214-24FACB26D97C}"/>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0269AA6A-0ABB-2FF5-EFC8-E9BBDE1B3797}"/>
              </a:ext>
            </a:extLst>
          </p:cNvPr>
          <p:cNvSpPr>
            <a:spLocks noGrp="1"/>
          </p:cNvSpPr>
          <p:nvPr>
            <p:ph type="sldNum" sz="quarter" idx="12"/>
          </p:nvPr>
        </p:nvSpPr>
        <p:spPr/>
        <p:txBody>
          <a:bodyPr/>
          <a:lstStyle/>
          <a:p>
            <a:pPr>
              <a:defRPr/>
            </a:pPr>
            <a:fld id="{6550E941-99E4-4403-A917-B30FF69A9617}" type="slidenum">
              <a:rPr lang="en-GB" altLang="en-US" smtClean="0"/>
              <a:pPr>
                <a:defRPr/>
              </a:pPr>
              <a:t>37</a:t>
            </a:fld>
            <a:endParaRPr lang="en-GB" altLang="en-US"/>
          </a:p>
        </p:txBody>
      </p:sp>
    </p:spTree>
    <p:extLst>
      <p:ext uri="{BB962C8B-B14F-4D97-AF65-F5344CB8AC3E}">
        <p14:creationId xmlns:p14="http://schemas.microsoft.com/office/powerpoint/2010/main" val="3136156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DCD28-00AB-CE76-3B14-6607275763EF}"/>
              </a:ext>
            </a:extLst>
          </p:cNvPr>
          <p:cNvSpPr>
            <a:spLocks noGrp="1"/>
          </p:cNvSpPr>
          <p:nvPr>
            <p:ph type="title"/>
          </p:nvPr>
        </p:nvSpPr>
        <p:spPr/>
        <p:txBody>
          <a:bodyPr/>
          <a:lstStyle/>
          <a:p>
            <a:r>
              <a:rPr lang="en-GB" dirty="0"/>
              <a:t>Cloud Client Machine</a:t>
            </a:r>
          </a:p>
        </p:txBody>
      </p:sp>
      <p:sp>
        <p:nvSpPr>
          <p:cNvPr id="3" name="Content Placeholder 2">
            <a:extLst>
              <a:ext uri="{FF2B5EF4-FFF2-40B4-BE49-F238E27FC236}">
                <a16:creationId xmlns:a16="http://schemas.microsoft.com/office/drawing/2014/main" id="{FCF1F59A-C88D-C759-5E8C-33979784F906}"/>
              </a:ext>
            </a:extLst>
          </p:cNvPr>
          <p:cNvSpPr>
            <a:spLocks noGrp="1"/>
          </p:cNvSpPr>
          <p:nvPr>
            <p:ph idx="1"/>
          </p:nvPr>
        </p:nvSpPr>
        <p:spPr>
          <a:xfrm>
            <a:off x="506850" y="1268760"/>
            <a:ext cx="8229600" cy="3917032"/>
          </a:xfrm>
        </p:spPr>
        <p:txBody>
          <a:bodyPr/>
          <a:lstStyle/>
          <a:p>
            <a:r>
              <a:rPr lang="en-GB" sz="2400" dirty="0"/>
              <a:t>Client machine creation </a:t>
            </a:r>
          </a:p>
          <a:p>
            <a:r>
              <a:rPr lang="en-GB" sz="2400" dirty="0"/>
              <a:t>Window 10 installation on client machine</a:t>
            </a:r>
          </a:p>
          <a:p>
            <a:endParaRPr lang="en-GB" dirty="0"/>
          </a:p>
        </p:txBody>
      </p:sp>
      <p:sp>
        <p:nvSpPr>
          <p:cNvPr id="4" name="Date Placeholder 3">
            <a:extLst>
              <a:ext uri="{FF2B5EF4-FFF2-40B4-BE49-F238E27FC236}">
                <a16:creationId xmlns:a16="http://schemas.microsoft.com/office/drawing/2014/main" id="{CD737487-2FE5-4AAB-3F24-0511B3EFCD3D}"/>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CC283941-A36C-860B-FACD-F10AB145CDAE}"/>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a:p>
        </p:txBody>
      </p:sp>
      <p:pic>
        <p:nvPicPr>
          <p:cNvPr id="7" name="Picture 6">
            <a:extLst>
              <a:ext uri="{FF2B5EF4-FFF2-40B4-BE49-F238E27FC236}">
                <a16:creationId xmlns:a16="http://schemas.microsoft.com/office/drawing/2014/main" id="{5291BF3B-E4DA-48B7-976C-C81E1A06EDA8}"/>
              </a:ext>
            </a:extLst>
          </p:cNvPr>
          <p:cNvPicPr>
            <a:picLocks noChangeAspect="1"/>
          </p:cNvPicPr>
          <p:nvPr/>
        </p:nvPicPr>
        <p:blipFill>
          <a:blip r:embed="rId2"/>
          <a:stretch>
            <a:fillRect/>
          </a:stretch>
        </p:blipFill>
        <p:spPr>
          <a:xfrm>
            <a:off x="2627784" y="2411760"/>
            <a:ext cx="4658162" cy="3177480"/>
          </a:xfrm>
          <a:prstGeom prst="rect">
            <a:avLst/>
          </a:prstGeom>
        </p:spPr>
      </p:pic>
    </p:spTree>
    <p:extLst>
      <p:ext uri="{BB962C8B-B14F-4D97-AF65-F5344CB8AC3E}">
        <p14:creationId xmlns:p14="http://schemas.microsoft.com/office/powerpoint/2010/main" val="2897832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b="1" dirty="0"/>
              <a:t>TCP/IP overview</a:t>
            </a:r>
            <a:br>
              <a:rPr lang="en-US" b="1" dirty="0"/>
            </a:br>
            <a:endParaRPr lang="en-US" dirty="0"/>
          </a:p>
        </p:txBody>
      </p:sp>
      <p:sp>
        <p:nvSpPr>
          <p:cNvPr id="3" name="Content Placeholder 2"/>
          <p:cNvSpPr>
            <a:spLocks noGrp="1"/>
          </p:cNvSpPr>
          <p:nvPr>
            <p:ph idx="1"/>
          </p:nvPr>
        </p:nvSpPr>
        <p:spPr>
          <a:xfrm>
            <a:off x="457200" y="908720"/>
            <a:ext cx="8229600" cy="4608513"/>
          </a:xfrm>
        </p:spPr>
        <p:txBody>
          <a:bodyPr/>
          <a:lstStyle/>
          <a:p>
            <a:r>
              <a:rPr lang="en-US" sz="2000" dirty="0"/>
              <a:t>TCP/IP in Windows Server 2016 is the following:</a:t>
            </a:r>
          </a:p>
          <a:p>
            <a:r>
              <a:rPr lang="en-US" sz="2000" dirty="0"/>
              <a:t>Networking software based on industry-standard networking protocols.</a:t>
            </a:r>
          </a:p>
          <a:p>
            <a:r>
              <a:rPr lang="en-US" sz="2000" dirty="0"/>
              <a:t>A routable enterprise networking protocol that supports the connection of your Windows-based computer to both local area network (LAN) and wide area network (WAN) environments.</a:t>
            </a:r>
          </a:p>
          <a:p>
            <a:r>
              <a:rPr lang="en-US" sz="2000" dirty="0"/>
              <a:t>Core technologies and utilities for connecting your Windows-based computer with dissimilar systems for the purpose of sharing information.</a:t>
            </a:r>
          </a:p>
          <a:p>
            <a:r>
              <a:rPr lang="en-US" sz="2000" dirty="0"/>
              <a:t>A foundation for gaining access to global Internet services, such as Web and File Transfer Protocol (FTP) servers.</a:t>
            </a:r>
          </a:p>
          <a:p>
            <a:r>
              <a:rPr lang="en-US" sz="2000" dirty="0"/>
              <a:t>A robust, scalable, cross-platform, client/server framework.</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20008458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2407A-1483-BF52-E833-DC476C25FFE0}"/>
              </a:ext>
            </a:extLst>
          </p:cNvPr>
          <p:cNvSpPr>
            <a:spLocks noGrp="1"/>
          </p:cNvSpPr>
          <p:nvPr>
            <p:ph type="title"/>
          </p:nvPr>
        </p:nvSpPr>
        <p:spPr/>
        <p:txBody>
          <a:bodyPr/>
          <a:lstStyle/>
          <a:p>
            <a:r>
              <a:rPr lang="en-GB" dirty="0"/>
              <a:t>Benefits</a:t>
            </a:r>
          </a:p>
        </p:txBody>
      </p:sp>
      <p:sp>
        <p:nvSpPr>
          <p:cNvPr id="3" name="Content Placeholder 2">
            <a:extLst>
              <a:ext uri="{FF2B5EF4-FFF2-40B4-BE49-F238E27FC236}">
                <a16:creationId xmlns:a16="http://schemas.microsoft.com/office/drawing/2014/main" id="{8F50CC37-8727-EB56-59EB-A9799FAD0D0C}"/>
              </a:ext>
            </a:extLst>
          </p:cNvPr>
          <p:cNvSpPr>
            <a:spLocks noGrp="1"/>
          </p:cNvSpPr>
          <p:nvPr>
            <p:ph idx="1"/>
          </p:nvPr>
        </p:nvSpPr>
        <p:spPr/>
        <p:txBody>
          <a:bodyPr/>
          <a:lstStyle/>
          <a:p>
            <a:pPr eaLnBrk="1" hangingPunct="1">
              <a:lnSpc>
                <a:spcPct val="80000"/>
              </a:lnSpc>
            </a:pPr>
            <a:r>
              <a:rPr lang="en-US" altLang="en-US" sz="2400" dirty="0"/>
              <a:t>Access to shared central network disk storage </a:t>
            </a:r>
          </a:p>
          <a:p>
            <a:pPr eaLnBrk="1" hangingPunct="1">
              <a:lnSpc>
                <a:spcPct val="80000"/>
              </a:lnSpc>
            </a:pPr>
            <a:r>
              <a:rPr lang="en-US" altLang="en-US" sz="2400" dirty="0"/>
              <a:t>Ability to share data within departments via departmental shares</a:t>
            </a:r>
          </a:p>
          <a:p>
            <a:pPr eaLnBrk="1" hangingPunct="1">
              <a:lnSpc>
                <a:spcPct val="80000"/>
              </a:lnSpc>
            </a:pPr>
            <a:r>
              <a:rPr lang="en-US" altLang="en-US" sz="2400" dirty="0"/>
              <a:t>Access to personal storage on a centralized secure server</a:t>
            </a:r>
          </a:p>
          <a:p>
            <a:pPr eaLnBrk="1" hangingPunct="1">
              <a:lnSpc>
                <a:spcPct val="80000"/>
              </a:lnSpc>
            </a:pPr>
            <a:r>
              <a:rPr lang="en-US" altLang="en-US" sz="2400" dirty="0"/>
              <a:t>Regular backup of data placed on centralized network disk storage</a:t>
            </a:r>
          </a:p>
          <a:p>
            <a:pPr eaLnBrk="1" hangingPunct="1">
              <a:lnSpc>
                <a:spcPct val="80000"/>
              </a:lnSpc>
            </a:pPr>
            <a:r>
              <a:rPr lang="en-US" altLang="en-US" sz="2400" dirty="0"/>
              <a:t>Easier, searchable access to network services (printers, file servers, etc.) </a:t>
            </a:r>
          </a:p>
          <a:p>
            <a:pPr eaLnBrk="1" hangingPunct="1">
              <a:lnSpc>
                <a:spcPct val="80000"/>
              </a:lnSpc>
            </a:pPr>
            <a:r>
              <a:rPr lang="en-US" altLang="en-US" sz="2400" dirty="0"/>
              <a:t>Centralized support for servers</a:t>
            </a:r>
          </a:p>
          <a:p>
            <a:pPr eaLnBrk="1" hangingPunct="1">
              <a:lnSpc>
                <a:spcPct val="80000"/>
              </a:lnSpc>
            </a:pPr>
            <a:r>
              <a:rPr lang="en-US" altLang="en-US" sz="2400" dirty="0"/>
              <a:t>Remote software installation allowing for more timely software upgrades, patches, and updates</a:t>
            </a:r>
          </a:p>
          <a:p>
            <a:endParaRPr lang="en-GB" dirty="0"/>
          </a:p>
        </p:txBody>
      </p:sp>
      <p:sp>
        <p:nvSpPr>
          <p:cNvPr id="4" name="Date Placeholder 3">
            <a:extLst>
              <a:ext uri="{FF2B5EF4-FFF2-40B4-BE49-F238E27FC236}">
                <a16:creationId xmlns:a16="http://schemas.microsoft.com/office/drawing/2014/main" id="{D27D8EB1-6B09-F4E8-7531-3257ED2E56A3}"/>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FA2E3CA1-257F-F827-D489-33C939747BF9}"/>
              </a:ext>
            </a:extLst>
          </p:cNvPr>
          <p:cNvSpPr>
            <a:spLocks noGrp="1"/>
          </p:cNvSpPr>
          <p:nvPr>
            <p:ph type="sldNum" sz="quarter" idx="12"/>
          </p:nvPr>
        </p:nvSpPr>
        <p:spPr/>
        <p:txBody>
          <a:bodyPr/>
          <a:lstStyle/>
          <a:p>
            <a:pPr>
              <a:defRPr/>
            </a:pPr>
            <a:fld id="{6550E941-99E4-4403-A917-B30FF69A9617}" type="slidenum">
              <a:rPr lang="en-GB" altLang="en-US" smtClean="0"/>
              <a:pPr>
                <a:defRPr/>
              </a:pPr>
              <a:t>40</a:t>
            </a:fld>
            <a:endParaRPr lang="en-GB" altLang="en-US"/>
          </a:p>
        </p:txBody>
      </p:sp>
    </p:spTree>
    <p:extLst>
      <p:ext uri="{BB962C8B-B14F-4D97-AF65-F5344CB8AC3E}">
        <p14:creationId xmlns:p14="http://schemas.microsoft.com/office/powerpoint/2010/main" val="37881330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4C5B-898F-07E6-54E1-B0EB9E40963F}"/>
              </a:ext>
            </a:extLst>
          </p:cNvPr>
          <p:cNvSpPr>
            <a:spLocks noGrp="1"/>
          </p:cNvSpPr>
          <p:nvPr>
            <p:ph type="title"/>
          </p:nvPr>
        </p:nvSpPr>
        <p:spPr/>
        <p:txBody>
          <a:bodyPr/>
          <a:lstStyle/>
          <a:p>
            <a:r>
              <a:rPr lang="en-GB" dirty="0"/>
              <a:t>Active Directory </a:t>
            </a:r>
          </a:p>
        </p:txBody>
      </p:sp>
      <p:sp>
        <p:nvSpPr>
          <p:cNvPr id="3" name="Content Placeholder 2">
            <a:extLst>
              <a:ext uri="{FF2B5EF4-FFF2-40B4-BE49-F238E27FC236}">
                <a16:creationId xmlns:a16="http://schemas.microsoft.com/office/drawing/2014/main" id="{B49A970B-56D2-465A-52DD-64D38170600B}"/>
              </a:ext>
            </a:extLst>
          </p:cNvPr>
          <p:cNvSpPr>
            <a:spLocks noGrp="1"/>
          </p:cNvSpPr>
          <p:nvPr>
            <p:ph idx="1"/>
          </p:nvPr>
        </p:nvSpPr>
        <p:spPr/>
        <p:txBody>
          <a:bodyPr/>
          <a:lstStyle/>
          <a:p>
            <a:pPr eaLnBrk="1" hangingPunct="1"/>
            <a:r>
              <a:rPr lang="en-US" altLang="en-US" sz="2000" dirty="0"/>
              <a:t>Active Directory is a system which supports:</a:t>
            </a:r>
          </a:p>
          <a:p>
            <a:pPr lvl="1" eaLnBrk="1" hangingPunct="1"/>
            <a:r>
              <a:rPr lang="en-US" altLang="en-US" sz="1800" dirty="0">
                <a:ea typeface="ＭＳ Ｐゴシック" panose="020B0600070205080204" pitchFamily="34" charset="-128"/>
              </a:rPr>
              <a:t>A single sign-on environment</a:t>
            </a:r>
          </a:p>
          <a:p>
            <a:pPr lvl="1" eaLnBrk="1" hangingPunct="1"/>
            <a:r>
              <a:rPr lang="en-US" altLang="en-US" sz="1800" dirty="0">
                <a:ea typeface="ＭＳ Ｐゴシック" panose="020B0600070205080204" pitchFamily="34" charset="-128"/>
              </a:rPr>
              <a:t>Improved desktop security</a:t>
            </a:r>
          </a:p>
          <a:p>
            <a:pPr lvl="1" eaLnBrk="1" hangingPunct="1"/>
            <a:r>
              <a:rPr lang="en-US" altLang="en-US" sz="1800" dirty="0">
                <a:ea typeface="ＭＳ Ｐゴシック" panose="020B0600070205080204" pitchFamily="34" charset="-128"/>
              </a:rPr>
              <a:t>Improved management and administration of workstations</a:t>
            </a:r>
          </a:p>
          <a:p>
            <a:pPr lvl="1" eaLnBrk="1" hangingPunct="1"/>
            <a:r>
              <a:rPr lang="en-US" altLang="en-US" sz="1800" dirty="0">
                <a:ea typeface="ＭＳ Ｐゴシック" panose="020B0600070205080204" pitchFamily="34" charset="-128"/>
              </a:rPr>
              <a:t>Consolidation of servers</a:t>
            </a:r>
          </a:p>
          <a:p>
            <a:pPr lvl="1" eaLnBrk="1" hangingPunct="1"/>
            <a:r>
              <a:rPr lang="en-US" altLang="en-US" sz="1800" dirty="0">
                <a:ea typeface="ＭＳ Ｐゴシック" panose="020B0600070205080204" pitchFamily="34" charset="-128"/>
              </a:rPr>
              <a:t>Improved timeframe for updates, patches and installation of new versions of software</a:t>
            </a:r>
          </a:p>
          <a:p>
            <a:pPr lvl="1" eaLnBrk="1" hangingPunct="1"/>
            <a:r>
              <a:rPr lang="en-US" altLang="en-US" sz="1800" dirty="0">
                <a:ea typeface="ＭＳ Ｐゴシック" panose="020B0600070205080204" pitchFamily="34" charset="-128"/>
              </a:rPr>
              <a:t>Quicker support call resolution via Remote Desktop Management</a:t>
            </a:r>
          </a:p>
          <a:p>
            <a:endParaRPr lang="en-GB" dirty="0"/>
          </a:p>
        </p:txBody>
      </p:sp>
      <p:sp>
        <p:nvSpPr>
          <p:cNvPr id="4" name="Date Placeholder 3">
            <a:extLst>
              <a:ext uri="{FF2B5EF4-FFF2-40B4-BE49-F238E27FC236}">
                <a16:creationId xmlns:a16="http://schemas.microsoft.com/office/drawing/2014/main" id="{30FF5521-300C-D703-1989-9A632071FFD8}"/>
              </a:ext>
            </a:extLst>
          </p:cNvPr>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a:extLst>
              <a:ext uri="{FF2B5EF4-FFF2-40B4-BE49-F238E27FC236}">
                <a16:creationId xmlns:a16="http://schemas.microsoft.com/office/drawing/2014/main" id="{5D16F0AA-6790-00E8-A3AE-6A5380B11C34}"/>
              </a:ext>
            </a:extLst>
          </p:cNvPr>
          <p:cNvSpPr>
            <a:spLocks noGrp="1"/>
          </p:cNvSpPr>
          <p:nvPr>
            <p:ph type="sldNum" sz="quarter" idx="12"/>
          </p:nvPr>
        </p:nvSpPr>
        <p:spPr/>
        <p:txBody>
          <a:bodyPr/>
          <a:lstStyle/>
          <a:p>
            <a:pPr>
              <a:defRPr/>
            </a:pPr>
            <a:fld id="{6550E941-99E4-4403-A917-B30FF69A9617}" type="slidenum">
              <a:rPr lang="en-GB" altLang="en-US" smtClean="0"/>
              <a:pPr>
                <a:defRPr/>
              </a:pPr>
              <a:t>41</a:t>
            </a:fld>
            <a:endParaRPr lang="en-GB" altLang="en-US"/>
          </a:p>
        </p:txBody>
      </p:sp>
    </p:spTree>
    <p:extLst>
      <p:ext uri="{BB962C8B-B14F-4D97-AF65-F5344CB8AC3E}">
        <p14:creationId xmlns:p14="http://schemas.microsoft.com/office/powerpoint/2010/main" val="24703990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a:xfrm>
            <a:off x="457200" y="274638"/>
            <a:ext cx="8229600" cy="1066130"/>
          </a:xfrm>
        </p:spPr>
        <p:txBody>
          <a:bodyPr/>
          <a:lstStyle/>
          <a:p>
            <a:br>
              <a:rPr lang="en-US" sz="3600" b="1" dirty="0"/>
            </a:br>
            <a:r>
              <a:rPr lang="en-US" sz="3600" b="1" dirty="0"/>
              <a:t>References</a:t>
            </a:r>
            <a:endParaRPr lang="en-GB" altLang="en-US" sz="3600" dirty="0"/>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484784"/>
            <a:ext cx="8507413" cy="3960341"/>
          </a:xfrm>
        </p:spPr>
        <p:txBody>
          <a:bodyPr/>
          <a:lstStyle/>
          <a:p>
            <a:r>
              <a:rPr lang="en-US" sz="2000" dirty="0"/>
              <a:t>Orin Thomas(2019), Windows Server 2019,Inside Out. Available at https://</a:t>
            </a:r>
            <a:r>
              <a:rPr lang="en-US" sz="2000" dirty="0" err="1"/>
              <a:t>learning.oreilly.com</a:t>
            </a:r>
            <a:r>
              <a:rPr lang="en-US" sz="2000" dirty="0"/>
              <a:t>/home/</a:t>
            </a:r>
          </a:p>
          <a:p>
            <a:r>
              <a:rPr lang="en-US" sz="2000" dirty="0"/>
              <a:t>Jordan Krause,(2019),Mastering Windows Server 2019: The complete guide for IT professionals to install and manage Windows Server 2019 and deploy new capabilities, 2nd Edition.2019</a:t>
            </a:r>
          </a:p>
          <a:p>
            <a:r>
              <a:rPr lang="en-US" sz="2000" dirty="0">
                <a:hlinkClick r:id="rId3"/>
              </a:rPr>
              <a:t>https://docs.microsoft.com/en-us/windows-server/networking/technologies/dhcp/dhcp-top</a:t>
            </a:r>
            <a:endParaRPr lang="en-US" sz="2000" dirty="0"/>
          </a:p>
          <a:p>
            <a:r>
              <a:rPr lang="en-US" sz="2000" dirty="0"/>
              <a:t>https://www.youtube.com/watch?v=i9I5poSokow</a:t>
            </a:r>
          </a:p>
          <a:p>
            <a:pPr marL="0" indent="0" eaLnBrk="1" hangingPunct="1">
              <a:buNone/>
              <a:defRPr/>
            </a:pPr>
            <a:endParaRPr lang="en-GB" altLang="en-US" sz="20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42</a:t>
            </a:fld>
            <a:endParaRPr lang="en-US" altLang="en-US" sz="1400" dirty="0">
              <a:latin typeface="Arial" panose="020B0604020202020204" pitchFamily="34" charset="0"/>
            </a:endParaRPr>
          </a:p>
        </p:txBody>
      </p:sp>
    </p:spTree>
    <p:extLst>
      <p:ext uri="{BB962C8B-B14F-4D97-AF65-F5344CB8AC3E}">
        <p14:creationId xmlns:p14="http://schemas.microsoft.com/office/powerpoint/2010/main" val="36567213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5EAA4F-C685-10B5-13CB-2044F9B56292}"/>
              </a:ext>
            </a:extLst>
          </p:cNvPr>
          <p:cNvSpPr>
            <a:spLocks noGrp="1"/>
          </p:cNvSpPr>
          <p:nvPr>
            <p:ph type="dt" sz="half" idx="10"/>
          </p:nvPr>
        </p:nvSpPr>
        <p:spPr/>
        <p:txBody>
          <a:bodyPr/>
          <a:lstStyle/>
          <a:p>
            <a:pPr>
              <a:defRPr/>
            </a:pPr>
            <a:fld id="{D30023C4-5528-489E-A726-D14A340FF59E}" type="datetime1">
              <a:rPr lang="en-GB" altLang="en-US" smtClean="0"/>
              <a:pPr>
                <a:defRPr/>
              </a:pPr>
              <a:t>10/02/2025</a:t>
            </a:fld>
            <a:endParaRPr lang="en-GB" altLang="en-US"/>
          </a:p>
        </p:txBody>
      </p:sp>
      <p:sp>
        <p:nvSpPr>
          <p:cNvPr id="3" name="Slide Number Placeholder 2">
            <a:extLst>
              <a:ext uri="{FF2B5EF4-FFF2-40B4-BE49-F238E27FC236}">
                <a16:creationId xmlns:a16="http://schemas.microsoft.com/office/drawing/2014/main" id="{39E359B1-D285-2ACE-D843-C1903796541C}"/>
              </a:ext>
            </a:extLst>
          </p:cNvPr>
          <p:cNvSpPr>
            <a:spLocks noGrp="1"/>
          </p:cNvSpPr>
          <p:nvPr>
            <p:ph type="sldNum" sz="quarter" idx="11"/>
          </p:nvPr>
        </p:nvSpPr>
        <p:spPr/>
        <p:txBody>
          <a:bodyPr/>
          <a:lstStyle/>
          <a:p>
            <a:pPr>
              <a:defRPr/>
            </a:pPr>
            <a:fld id="{AA1819AB-B9DA-41D7-8C91-5DE9528F5AA4}" type="slidenum">
              <a:rPr lang="en-GB" altLang="en-US" smtClean="0"/>
              <a:pPr>
                <a:defRPr/>
              </a:pPr>
              <a:t>43</a:t>
            </a:fld>
            <a:endParaRPr lang="en-GB" altLang="en-US"/>
          </a:p>
        </p:txBody>
      </p:sp>
      <p:pic>
        <p:nvPicPr>
          <p:cNvPr id="5" name="Picture 4">
            <a:extLst>
              <a:ext uri="{FF2B5EF4-FFF2-40B4-BE49-F238E27FC236}">
                <a16:creationId xmlns:a16="http://schemas.microsoft.com/office/drawing/2014/main" id="{E15B6BA7-1AAD-F21D-EFF6-6BDED1984EF0}"/>
              </a:ext>
            </a:extLst>
          </p:cNvPr>
          <p:cNvPicPr>
            <a:picLocks noChangeAspect="1"/>
          </p:cNvPicPr>
          <p:nvPr/>
        </p:nvPicPr>
        <p:blipFill>
          <a:blip r:embed="rId2"/>
          <a:stretch>
            <a:fillRect/>
          </a:stretch>
        </p:blipFill>
        <p:spPr>
          <a:xfrm>
            <a:off x="2757487" y="1412776"/>
            <a:ext cx="3629025" cy="3552825"/>
          </a:xfrm>
          <a:prstGeom prst="rect">
            <a:avLst/>
          </a:prstGeom>
        </p:spPr>
      </p:pic>
      <p:sp>
        <p:nvSpPr>
          <p:cNvPr id="6" name="Title 1">
            <a:extLst>
              <a:ext uri="{FF2B5EF4-FFF2-40B4-BE49-F238E27FC236}">
                <a16:creationId xmlns:a16="http://schemas.microsoft.com/office/drawing/2014/main" id="{D42DAA64-8E29-2902-EFFE-24B760103466}"/>
              </a:ext>
            </a:extLst>
          </p:cNvPr>
          <p:cNvSpPr txBox="1">
            <a:spLocks/>
          </p:cNvSpPr>
          <p:nvPr/>
        </p:nvSpPr>
        <p:spPr>
          <a:xfrm>
            <a:off x="469929" y="4949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sz="2800" b="1" dirty="0"/>
              <a:t>Quiz</a:t>
            </a:r>
            <a:r>
              <a:rPr lang="en-GB" sz="2800" dirty="0"/>
              <a:t> - Active Directory, Domain Trees and Forests </a:t>
            </a:r>
          </a:p>
        </p:txBody>
      </p:sp>
    </p:spTree>
    <p:extLst>
      <p:ext uri="{BB962C8B-B14F-4D97-AF65-F5344CB8AC3E}">
        <p14:creationId xmlns:p14="http://schemas.microsoft.com/office/powerpoint/2010/main" val="37379133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Part 2</a:t>
            </a:r>
          </a:p>
        </p:txBody>
      </p:sp>
      <p:sp>
        <p:nvSpPr>
          <p:cNvPr id="6147" name="Subtitle 4"/>
          <p:cNvSpPr>
            <a:spLocks noGrp="1"/>
          </p:cNvSpPr>
          <p:nvPr>
            <p:ph type="subTitle" idx="1"/>
          </p:nvPr>
        </p:nvSpPr>
        <p:spPr>
          <a:xfrm>
            <a:off x="1370012" y="2133600"/>
            <a:ext cx="6874395" cy="3363913"/>
          </a:xfrm>
        </p:spPr>
        <p:txBody>
          <a:bodyPr/>
          <a:lstStyle/>
          <a:p>
            <a:pPr eaLnBrk="1" hangingPunct="1"/>
            <a:endParaRPr lang="en-GB" altLang="en-US" dirty="0">
              <a:solidFill>
                <a:schemeClr val="tx1"/>
              </a:solidFill>
            </a:endParaRPr>
          </a:p>
          <a:p>
            <a:pPr eaLnBrk="1" hangingPunct="1"/>
            <a:r>
              <a:rPr lang="en-GB" altLang="en-US" sz="4000" dirty="0">
                <a:solidFill>
                  <a:schemeClr val="bg1"/>
                </a:solidFill>
              </a:rPr>
              <a:t>Title: </a:t>
            </a:r>
            <a:r>
              <a:rPr lang="en-GB" sz="4000" dirty="0">
                <a:solidFill>
                  <a:schemeClr val="bg1"/>
                </a:solidFill>
              </a:rPr>
              <a:t>Dynamic Host Configuration Protocol (DHCP) </a:t>
            </a:r>
            <a:endParaRPr lang="en-GB" altLang="en-US" sz="4000" dirty="0">
              <a:solidFill>
                <a:schemeClr val="bg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44</a:t>
            </a:fld>
            <a:endParaRPr lang="en-GB" altLang="en-US" sz="1200" dirty="0">
              <a:solidFill>
                <a:srgbClr val="898989"/>
              </a:solidFil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457200" y="6245225"/>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Font typeface="Arial" panose="020B0604020202020204" pitchFamily="34" charset="0"/>
              <a:buNone/>
            </a:pPr>
            <a:endParaRPr lang="en-US" altLang="en-US" sz="1800">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57200" y="1268413"/>
            <a:ext cx="8507413" cy="4176712"/>
          </a:xfrm>
        </p:spPr>
        <p:txBody>
          <a:bodyPr/>
          <a:lstStyle/>
          <a:p>
            <a:pPr eaLnBrk="1" hangingPunct="1">
              <a:defRPr/>
            </a:pPr>
            <a:endParaRPr lang="en-GB" altLang="en-US" sz="2400" dirty="0"/>
          </a:p>
          <a:p>
            <a:pPr eaLnBrk="1" hangingPunct="1">
              <a:defRPr/>
            </a:pPr>
            <a:r>
              <a:rPr lang="en-GB" altLang="en-US" sz="2400" dirty="0"/>
              <a:t>Basic of DHCP</a:t>
            </a:r>
          </a:p>
          <a:p>
            <a:pPr eaLnBrk="1" hangingPunct="1">
              <a:defRPr/>
            </a:pPr>
            <a:r>
              <a:rPr lang="en-GB" sz="2400" dirty="0">
                <a:solidFill>
                  <a:srgbClr val="000000"/>
                </a:solidFill>
              </a:rPr>
              <a:t>Investigate, deploy and configure Dynamic Host Configuration Protocol (DHCP) </a:t>
            </a:r>
            <a:endParaRPr lang="en-GB" altLang="en-US" sz="2400" dirty="0"/>
          </a:p>
          <a:p>
            <a:pPr marL="0" indent="0" eaLnBrk="1" hangingPunct="1">
              <a:buFont typeface="Arial" panose="020B0604020202020204" pitchFamily="34" charset="0"/>
              <a:buNone/>
              <a:defRPr/>
            </a:pPr>
            <a:endParaRPr lang="en-GB" altLang="en-US" sz="2400" dirty="0"/>
          </a:p>
        </p:txBody>
      </p:sp>
      <p:sp>
        <p:nvSpPr>
          <p:cNvPr id="7173" name="Slide Number Placeholder 3"/>
          <p:cNvSpPr>
            <a:spLocks noGrp="1" noChangeArrowheads="1"/>
          </p:cNvSpPr>
          <p:nvPr>
            <p:ph type="sldNum" sz="quarter" idx="11"/>
          </p:nvPr>
        </p:nvSpPr>
        <p:spPr bwMode="auto">
          <a:xfrm>
            <a:off x="6834595" y="6384117"/>
            <a:ext cx="2133600" cy="476250"/>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EAF49C8-D4EC-4CDF-9D19-8D049255FCFE}" type="slidenum">
              <a:rPr lang="en-US" altLang="en-US" sz="1400" smtClean="0">
                <a:latin typeface="Arial" panose="020B0604020202020204" pitchFamily="34" charset="0"/>
              </a:rPr>
              <a:pPr>
                <a:spcBef>
                  <a:spcPct val="0"/>
                </a:spcBef>
                <a:buFontTx/>
                <a:buNone/>
              </a:pPr>
              <a:t>45</a:t>
            </a:fld>
            <a:endParaRPr lang="en-US" altLang="en-US" sz="1400" dirty="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1" end="1"/>
                                            </p:txEl>
                                          </p:spTgt>
                                        </p:tgtEl>
                                        <p:attrNameLst>
                                          <p:attrName>style.visibility</p:attrName>
                                        </p:attrNameLst>
                                      </p:cBhvr>
                                      <p:to>
                                        <p:strVal val="visible"/>
                                      </p:to>
                                    </p:set>
                                    <p:anim calcmode="lin" valueType="num">
                                      <p:cBhvr additive="base">
                                        <p:cTn id="7"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2" end="2"/>
                                            </p:txEl>
                                          </p:spTgt>
                                        </p:tgtEl>
                                        <p:attrNameLst>
                                          <p:attrName>style.visibility</p:attrName>
                                        </p:attrNameLst>
                                      </p:cBhvr>
                                      <p:to>
                                        <p:strVal val="visible"/>
                                      </p:to>
                                    </p:set>
                                    <p:anim calcmode="lin" valueType="num">
                                      <p:cBhvr additive="base">
                                        <p:cTn id="13"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Date Placeholder 3">
            <a:extLst>
              <a:ext uri="{FF2B5EF4-FFF2-40B4-BE49-F238E27FC236}">
                <a16:creationId xmlns:a16="http://schemas.microsoft.com/office/drawing/2014/main" id="{E6283B49-C3AA-45F4-86D2-4A7925567AFB}"/>
              </a:ext>
            </a:extLst>
          </p:cNvPr>
          <p:cNvSpPr>
            <a:spLocks noGrp="1"/>
          </p:cNvSpPr>
          <p:nvPr>
            <p:ph type="dt" sz="quarter" idx="10"/>
          </p:nvPr>
        </p:nvSpPr>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defRPr/>
            </a:pPr>
            <a:endParaRPr lang="en-GB" altLang="en-US" dirty="0"/>
          </a:p>
        </p:txBody>
      </p:sp>
      <p:sp>
        <p:nvSpPr>
          <p:cNvPr id="9219" name="Footer Placeholder 4"/>
          <p:cNvSpPr>
            <a:spLocks noGrp="1" noChangeArrowheads="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FontTx/>
              <a:buNone/>
            </a:pPr>
            <a:endParaRPr lang="en-GB" altLang="en-US" sz="1800">
              <a:latin typeface="Arial" panose="020B0604020202020204" pitchFamily="34" charset="0"/>
              <a:cs typeface="Arial" panose="020B0604020202020204" pitchFamily="34" charset="0"/>
            </a:endParaRPr>
          </a:p>
        </p:txBody>
      </p:sp>
      <p:sp>
        <p:nvSpPr>
          <p:cNvPr id="9220" name="Slide Number Placeholder 5"/>
          <p:cNvSpPr>
            <a:spLocks noGrp="1" noChangeArrowheads="1"/>
          </p:cNvSpPr>
          <p:nvPr>
            <p:ph type="sldNum" sz="quarter" idx="12"/>
          </p:nvPr>
        </p:nvSpPr>
        <p:spPr bwMode="auto">
          <a:xfrm>
            <a:off x="8321675" y="6403975"/>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C0BB46-70EA-400F-A880-7E02F5FEAD8B}" type="slidenum">
              <a:rPr lang="en-GB" altLang="en-US" sz="1200" smtClean="0">
                <a:latin typeface="Arial" panose="020B0604020202020204" pitchFamily="34" charset="0"/>
              </a:rPr>
              <a:pPr>
                <a:spcBef>
                  <a:spcPct val="0"/>
                </a:spcBef>
                <a:buFontTx/>
                <a:buNone/>
              </a:pPr>
              <a:t>46</a:t>
            </a:fld>
            <a:endParaRPr lang="en-GB" altLang="en-US" sz="1200" dirty="0">
              <a:latin typeface="Arial" panose="020B0604020202020204" pitchFamily="34" charset="0"/>
            </a:endParaRPr>
          </a:p>
        </p:txBody>
      </p:sp>
      <p:sp>
        <p:nvSpPr>
          <p:cNvPr id="9221" name="Rectangle 2"/>
          <p:cNvSpPr>
            <a:spLocks noGrp="1"/>
          </p:cNvSpPr>
          <p:nvPr>
            <p:ph type="title"/>
          </p:nvPr>
        </p:nvSpPr>
        <p:spPr/>
        <p:txBody>
          <a:bodyPr/>
          <a:lstStyle/>
          <a:p>
            <a:pPr eaLnBrk="1" hangingPunct="1"/>
            <a:r>
              <a:rPr lang="en-GB" altLang="en-US" dirty="0"/>
              <a:t>DHCP</a:t>
            </a:r>
          </a:p>
        </p:txBody>
      </p:sp>
      <p:sp>
        <p:nvSpPr>
          <p:cNvPr id="9222" name="Rectangle 3"/>
          <p:cNvSpPr>
            <a:spLocks noGrp="1"/>
          </p:cNvSpPr>
          <p:nvPr>
            <p:ph type="body" idx="1"/>
          </p:nvPr>
        </p:nvSpPr>
        <p:spPr>
          <a:xfrm>
            <a:off x="457200" y="1600200"/>
            <a:ext cx="8229600" cy="3916363"/>
          </a:xfrm>
        </p:spPr>
        <p:txBody>
          <a:bodyPr/>
          <a:lstStyle/>
          <a:p>
            <a:pPr algn="just" eaLnBrk="1" hangingPunct="1">
              <a:buFontTx/>
              <a:buNone/>
            </a:pPr>
            <a:r>
              <a:rPr lang="en-US" dirty="0"/>
              <a:t> </a:t>
            </a:r>
            <a:r>
              <a:rPr lang="en-US" b="1" dirty="0"/>
              <a:t>DHCP Server</a:t>
            </a:r>
            <a:r>
              <a:rPr lang="en-US" dirty="0"/>
              <a:t> is a network </a:t>
            </a:r>
            <a:r>
              <a:rPr lang="en-US" b="1" dirty="0"/>
              <a:t>server</a:t>
            </a:r>
            <a:r>
              <a:rPr lang="en-US" dirty="0"/>
              <a:t> that automatically provides and assigns IP addresses, default gateways and other network parameters to client devices. It relies on the standard protocol known as Dynamic Host Configuration Protocol or </a:t>
            </a:r>
            <a:r>
              <a:rPr lang="en-US" b="1" dirty="0"/>
              <a:t>DHCP</a:t>
            </a:r>
            <a:r>
              <a:rPr lang="en-US" dirty="0"/>
              <a:t> to respond to broadcast queries by clients</a:t>
            </a:r>
            <a:endParaRPr lang="en-GB"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How does DHCP works?</a:t>
            </a:r>
          </a:p>
        </p:txBody>
      </p:sp>
      <p:pic>
        <p:nvPicPr>
          <p:cNvPr id="6" name="Content Placeholder 5"/>
          <p:cNvPicPr>
            <a:picLocks noGrp="1" noChangeAspect="1"/>
          </p:cNvPicPr>
          <p:nvPr>
            <p:ph idx="1"/>
          </p:nvPr>
        </p:nvPicPr>
        <p:blipFill>
          <a:blip r:embed="rId2"/>
          <a:srcRect t="3811" b="3811"/>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47</a:t>
            </a:fld>
            <a:endParaRPr lang="en-GB" altLang="en-US"/>
          </a:p>
        </p:txBody>
      </p:sp>
    </p:spTree>
    <p:extLst>
      <p:ext uri="{BB962C8B-B14F-4D97-AF65-F5344CB8AC3E}">
        <p14:creationId xmlns:p14="http://schemas.microsoft.com/office/powerpoint/2010/main" val="71194259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Why DHCP?</a:t>
            </a:r>
          </a:p>
        </p:txBody>
      </p:sp>
      <p:sp>
        <p:nvSpPr>
          <p:cNvPr id="3" name="Content Placeholder 2"/>
          <p:cNvSpPr>
            <a:spLocks noGrp="1"/>
          </p:cNvSpPr>
          <p:nvPr>
            <p:ph idx="1"/>
          </p:nvPr>
        </p:nvSpPr>
        <p:spPr>
          <a:xfrm>
            <a:off x="457200" y="1268760"/>
            <a:ext cx="8229600" cy="4248473"/>
          </a:xfrm>
        </p:spPr>
        <p:txBody>
          <a:bodyPr/>
          <a:lstStyle/>
          <a:p>
            <a:pPr algn="just"/>
            <a:r>
              <a:rPr lang="en-US" sz="2800" dirty="0"/>
              <a:t>Every device on a TCP/IP-based network must have a unique unicast IP address to access the network and its resources. Without DHCP, IP addresses for new computers or computers that are moved from one subnet to another must be configured manually; IP addresses for computers that are removed from the network must be manually reclaimed.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48</a:t>
            </a:fld>
            <a:endParaRPr lang="en-GB" altLang="en-US"/>
          </a:p>
        </p:txBody>
      </p:sp>
    </p:spTree>
    <p:extLst>
      <p:ext uri="{BB962C8B-B14F-4D97-AF65-F5344CB8AC3E}">
        <p14:creationId xmlns:p14="http://schemas.microsoft.com/office/powerpoint/2010/main" val="40951565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lstStyle/>
          <a:p>
            <a:r>
              <a:rPr lang="en-US" b="1" dirty="0"/>
              <a:t>DHCP overview</a:t>
            </a:r>
            <a:br>
              <a:rPr lang="en-US" b="1" dirty="0"/>
            </a:br>
            <a:endParaRPr lang="en-US" dirty="0"/>
          </a:p>
        </p:txBody>
      </p:sp>
      <p:sp>
        <p:nvSpPr>
          <p:cNvPr id="3" name="Content Placeholder 2"/>
          <p:cNvSpPr>
            <a:spLocks noGrp="1"/>
          </p:cNvSpPr>
          <p:nvPr>
            <p:ph idx="1"/>
          </p:nvPr>
        </p:nvSpPr>
        <p:spPr>
          <a:xfrm>
            <a:off x="457200" y="692696"/>
            <a:ext cx="8363272" cy="4824537"/>
          </a:xfrm>
        </p:spPr>
        <p:txBody>
          <a:bodyPr/>
          <a:lstStyle/>
          <a:p>
            <a:r>
              <a:rPr lang="en-US" sz="2800" dirty="0"/>
              <a:t>DHCP is an IP standard for simplifying the management of host IP configuration. The DHCP standard provides for the use of DHCP servers as a way to manage dynamic allocation of IP addresses and other related configuration details for DHCP-enabled clients on your network.</a:t>
            </a:r>
          </a:p>
          <a:p>
            <a:r>
              <a:rPr lang="en-US" sz="2800" dirty="0"/>
              <a:t>DHCP allows you to use a DHCP server to dynamically assign an IP address to a computer or other device, such as a printer, on your local network, rather than manually configuring every device with a static IP address.</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49</a:t>
            </a:fld>
            <a:endParaRPr lang="en-GB" altLang="en-US"/>
          </a:p>
        </p:txBody>
      </p:sp>
    </p:spTree>
    <p:extLst>
      <p:ext uri="{BB962C8B-B14F-4D97-AF65-F5344CB8AC3E}">
        <p14:creationId xmlns:p14="http://schemas.microsoft.com/office/powerpoint/2010/main" val="6811226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US" b="1" dirty="0"/>
              <a:t>DHCP Administration</a:t>
            </a:r>
            <a:br>
              <a:rPr lang="en-US" b="1" dirty="0"/>
            </a:br>
            <a:endParaRPr lang="en-US" dirty="0"/>
          </a:p>
        </p:txBody>
      </p:sp>
      <p:sp>
        <p:nvSpPr>
          <p:cNvPr id="3" name="Content Placeholder 2"/>
          <p:cNvSpPr>
            <a:spLocks noGrp="1"/>
          </p:cNvSpPr>
          <p:nvPr>
            <p:ph idx="1"/>
          </p:nvPr>
        </p:nvSpPr>
        <p:spPr>
          <a:xfrm>
            <a:off x="457200" y="620688"/>
            <a:ext cx="8229600" cy="5040559"/>
          </a:xfrm>
        </p:spPr>
        <p:txBody>
          <a:bodyPr/>
          <a:lstStyle/>
          <a:p>
            <a:pPr algn="just"/>
            <a:r>
              <a:rPr lang="en-US" sz="2400" dirty="0"/>
              <a:t>DHCP servers need to be authorized in Active Directory before they start leasing addresses. DHCP servers on Microsoft operating systems must always be authorized before they start working, simply because this reduces the chance that a rogue DHCP server might start leasing IP addresses. Only the following can authorize DHCP servers:</a:t>
            </a:r>
          </a:p>
          <a:p>
            <a:pPr algn="just"/>
            <a:r>
              <a:rPr lang="en-US" sz="2400" dirty="0"/>
              <a:t>Members of the Enterprise Admins group</a:t>
            </a:r>
          </a:p>
          <a:p>
            <a:pPr algn="just"/>
            <a:r>
              <a:rPr lang="en-US" sz="2400" dirty="0"/>
              <a:t>Members of the Domain Admins group in the forest root domain</a:t>
            </a:r>
          </a:p>
          <a:p>
            <a:pPr algn="just"/>
            <a:r>
              <a:rPr lang="en-US" sz="2400" dirty="0"/>
              <a:t>Accounts delegated the ability to add, modify, or delete new objects of the DHCP class type on the </a:t>
            </a:r>
            <a:r>
              <a:rPr lang="en-US" sz="2400" dirty="0" err="1"/>
              <a:t>NetServices</a:t>
            </a:r>
            <a:r>
              <a:rPr lang="en-US" sz="2400" dirty="0"/>
              <a:t> folder in Active Directory</a:t>
            </a:r>
          </a:p>
          <a:p>
            <a:endParaRPr lang="en-US" sz="1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50</a:t>
            </a:fld>
            <a:endParaRPr lang="en-GB" altLang="en-US"/>
          </a:p>
        </p:txBody>
      </p:sp>
    </p:spTree>
    <p:extLst>
      <p:ext uri="{BB962C8B-B14F-4D97-AF65-F5344CB8AC3E}">
        <p14:creationId xmlns:p14="http://schemas.microsoft.com/office/powerpoint/2010/main" val="40709494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b="1" dirty="0"/>
              <a:t>DHCP server–management permissions to users or groups</a:t>
            </a:r>
          </a:p>
        </p:txBody>
      </p:sp>
      <p:sp>
        <p:nvSpPr>
          <p:cNvPr id="3" name="Content Placeholder 2"/>
          <p:cNvSpPr>
            <a:spLocks noGrp="1"/>
          </p:cNvSpPr>
          <p:nvPr>
            <p:ph idx="1"/>
          </p:nvPr>
        </p:nvSpPr>
        <p:spPr/>
        <p:txBody>
          <a:bodyPr/>
          <a:lstStyle/>
          <a:p>
            <a:pPr algn="just"/>
            <a:r>
              <a:rPr lang="en-US" b="1" dirty="0"/>
              <a:t>DHCP Administrators.</a:t>
            </a:r>
            <a:r>
              <a:rPr lang="en-US" dirty="0"/>
              <a:t> Members of this group can view or modify any DHCP server settings, including configuring DHCP options, failover, and scopes.</a:t>
            </a:r>
          </a:p>
          <a:p>
            <a:pPr algn="just"/>
            <a:r>
              <a:rPr lang="en-US" b="1" dirty="0"/>
              <a:t>DHCP Users.</a:t>
            </a:r>
            <a:r>
              <a:rPr lang="en-US" dirty="0"/>
              <a:t> Members of this group only have read-only access to the DHCP server. They can view, but not modify, DHCP server settings, including scope information and data.</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51</a:t>
            </a:fld>
            <a:endParaRPr lang="en-GB" altLang="en-US"/>
          </a:p>
        </p:txBody>
      </p:sp>
    </p:spTree>
    <p:extLst>
      <p:ext uri="{BB962C8B-B14F-4D97-AF65-F5344CB8AC3E}">
        <p14:creationId xmlns:p14="http://schemas.microsoft.com/office/powerpoint/2010/main" val="1848123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b="1" dirty="0"/>
              <a:t>Benefits of DHCP</a:t>
            </a:r>
            <a:br>
              <a:rPr lang="en-US" b="1" dirty="0"/>
            </a:br>
            <a:endParaRPr lang="en-US" dirty="0"/>
          </a:p>
        </p:txBody>
      </p:sp>
      <p:sp>
        <p:nvSpPr>
          <p:cNvPr id="3" name="Content Placeholder 2"/>
          <p:cNvSpPr>
            <a:spLocks noGrp="1"/>
          </p:cNvSpPr>
          <p:nvPr>
            <p:ph idx="1"/>
          </p:nvPr>
        </p:nvSpPr>
        <p:spPr>
          <a:xfrm>
            <a:off x="0" y="548680"/>
            <a:ext cx="9144000" cy="4968553"/>
          </a:xfrm>
        </p:spPr>
        <p:txBody>
          <a:bodyPr/>
          <a:lstStyle/>
          <a:p>
            <a:pPr marL="0" indent="0">
              <a:buNone/>
            </a:pPr>
            <a:r>
              <a:rPr lang="en-US" sz="2000" b="1" dirty="0"/>
              <a:t>Reliable IP address configuration</a:t>
            </a:r>
            <a:r>
              <a:rPr lang="en-US" sz="2000" dirty="0"/>
              <a:t>. DHCP minimizes configuration errors caused by manual IP address configuration, such as typographical errors, or address conflicts caused by the assignment of an IP address to more than one computer at the same time.</a:t>
            </a:r>
          </a:p>
          <a:p>
            <a:pPr marL="0" indent="0">
              <a:buNone/>
            </a:pPr>
            <a:r>
              <a:rPr lang="en-US" sz="2000" b="1" dirty="0"/>
              <a:t>Reduced network administration</a:t>
            </a:r>
            <a:r>
              <a:rPr lang="en-US" sz="2000" dirty="0"/>
              <a:t>. DHCP includes the following features to reduce network administration:</a:t>
            </a:r>
          </a:p>
          <a:p>
            <a:pPr lvl="1"/>
            <a:r>
              <a:rPr lang="en-US" sz="2000" dirty="0"/>
              <a:t>Centralized and automated TCP/IP configuration.</a:t>
            </a:r>
          </a:p>
          <a:p>
            <a:pPr lvl="1"/>
            <a:r>
              <a:rPr lang="en-US" sz="2000" dirty="0"/>
              <a:t>The ability to define TCP/IP configurations from a central location.</a:t>
            </a:r>
          </a:p>
          <a:p>
            <a:pPr lvl="1"/>
            <a:r>
              <a:rPr lang="en-US" sz="2000" dirty="0"/>
              <a:t>The ability to assign a full range of additional TCP/IP configuration values by means of DHCP options.</a:t>
            </a:r>
          </a:p>
          <a:p>
            <a:pPr lvl="1"/>
            <a:r>
              <a:rPr lang="en-US" sz="2000" dirty="0"/>
              <a:t>The efficient handling of IP address changes for clients that must be updated frequently, such as those for portable devices that move to different locations on a wireless network.</a:t>
            </a:r>
          </a:p>
          <a:p>
            <a:pPr lvl="1"/>
            <a:r>
              <a:rPr lang="en-US" sz="2000" dirty="0"/>
              <a:t>The forwarding of initial DHCP messages by using a DHCP relay agent, which eliminates the need for a DHCP server on every subnet.</a:t>
            </a:r>
          </a:p>
          <a:p>
            <a:endParaRPr lang="en-US"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52</a:t>
            </a:fld>
            <a:endParaRPr lang="en-GB" altLang="en-US"/>
          </a:p>
        </p:txBody>
      </p:sp>
    </p:spTree>
    <p:extLst>
      <p:ext uri="{BB962C8B-B14F-4D97-AF65-F5344CB8AC3E}">
        <p14:creationId xmlns:p14="http://schemas.microsoft.com/office/powerpoint/2010/main" val="12866108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lstStyle/>
          <a:p>
            <a:r>
              <a:rPr lang="en-US" sz="2400" dirty="0"/>
              <a:t>Orin Thomas(2019), Windows Server 2019,Inside Out. Available at https://</a:t>
            </a:r>
            <a:r>
              <a:rPr lang="en-US" sz="2400" dirty="0" err="1"/>
              <a:t>learning.oreilly.com</a:t>
            </a:r>
            <a:r>
              <a:rPr lang="en-US" sz="2400" dirty="0"/>
              <a:t>/home/</a:t>
            </a:r>
          </a:p>
          <a:p>
            <a:r>
              <a:rPr lang="en-US" sz="2400" dirty="0"/>
              <a:t>Jordan Krause,(2019),Mastering Windows Server 2019: The complete guide for IT professionals to install and manage Windows Server 2019 and deploy new capabilities, 2nd Edition.2019</a:t>
            </a:r>
          </a:p>
          <a:p>
            <a:r>
              <a:rPr lang="en-US" sz="2400" dirty="0"/>
              <a:t>https://</a:t>
            </a:r>
            <a:r>
              <a:rPr lang="en-US" sz="2400" dirty="0" err="1"/>
              <a:t>docs.microsoft.com</a:t>
            </a:r>
            <a:r>
              <a:rPr lang="en-US" sz="2400" dirty="0"/>
              <a:t>/en-us/windows-server/networking/technologies/</a:t>
            </a:r>
            <a:r>
              <a:rPr lang="en-US" sz="2400" dirty="0" err="1"/>
              <a:t>dhcp</a:t>
            </a:r>
            <a:r>
              <a:rPr lang="en-US" sz="2400" dirty="0"/>
              <a:t>/</a:t>
            </a:r>
            <a:r>
              <a:rPr lang="en-US" sz="2400" dirty="0" err="1"/>
              <a:t>dhcp</a:t>
            </a:r>
            <a:r>
              <a:rPr lang="en-US" sz="2400" dirty="0"/>
              <a:t>-top</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09/02/2025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53</a:t>
            </a:fld>
            <a:endParaRPr lang="en-GB" altLang="en-US"/>
          </a:p>
        </p:txBody>
      </p:sp>
    </p:spTree>
    <p:extLst>
      <p:ext uri="{BB962C8B-B14F-4D97-AF65-F5344CB8AC3E}">
        <p14:creationId xmlns:p14="http://schemas.microsoft.com/office/powerpoint/2010/main" val="40247839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491AE-CDE9-F07D-514D-4D57012D0E04}"/>
              </a:ext>
            </a:extLst>
          </p:cNvPr>
          <p:cNvSpPr>
            <a:spLocks noGrp="1"/>
          </p:cNvSpPr>
          <p:nvPr>
            <p:ph type="title"/>
          </p:nvPr>
        </p:nvSpPr>
        <p:spPr/>
        <p:txBody>
          <a:bodyPr/>
          <a:lstStyle/>
          <a:p>
            <a:r>
              <a:rPr lang="en-GB" dirty="0"/>
              <a:t>Quiz - DHCP</a:t>
            </a:r>
          </a:p>
        </p:txBody>
      </p:sp>
      <p:sp>
        <p:nvSpPr>
          <p:cNvPr id="3" name="Content Placeholder 2">
            <a:extLst>
              <a:ext uri="{FF2B5EF4-FFF2-40B4-BE49-F238E27FC236}">
                <a16:creationId xmlns:a16="http://schemas.microsoft.com/office/drawing/2014/main" id="{6AD0B23B-B23E-5632-62F7-8A6DCCC1F3AA}"/>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883CC9FA-6C45-8CEB-7307-F3EA60687F9F}"/>
              </a:ext>
            </a:extLst>
          </p:cNvPr>
          <p:cNvSpPr>
            <a:spLocks noGrp="1"/>
          </p:cNvSpPr>
          <p:nvPr>
            <p:ph type="dt" sz="half" idx="10"/>
          </p:nvPr>
        </p:nvSpPr>
        <p:spPr/>
        <p:txBody>
          <a:bodyPr/>
          <a:lstStyle/>
          <a:p>
            <a:pPr>
              <a:defRPr/>
            </a:pPr>
            <a:fld id="{2303D31F-598B-47EE-BA37-93F097A3D676}" type="datetime1">
              <a:rPr lang="en-GB" altLang="en-US" smtClean="0"/>
              <a:pPr>
                <a:defRPr/>
              </a:pPr>
              <a:t>10/02/2025</a:t>
            </a:fld>
            <a:endParaRPr lang="en-GB" altLang="en-US"/>
          </a:p>
        </p:txBody>
      </p:sp>
      <p:sp>
        <p:nvSpPr>
          <p:cNvPr id="5" name="Slide Number Placeholder 4">
            <a:extLst>
              <a:ext uri="{FF2B5EF4-FFF2-40B4-BE49-F238E27FC236}">
                <a16:creationId xmlns:a16="http://schemas.microsoft.com/office/drawing/2014/main" id="{EE379C38-9B2C-128C-8A0C-289FD1750682}"/>
              </a:ext>
            </a:extLst>
          </p:cNvPr>
          <p:cNvSpPr>
            <a:spLocks noGrp="1"/>
          </p:cNvSpPr>
          <p:nvPr>
            <p:ph type="sldNum" sz="quarter" idx="12"/>
          </p:nvPr>
        </p:nvSpPr>
        <p:spPr/>
        <p:txBody>
          <a:bodyPr/>
          <a:lstStyle/>
          <a:p>
            <a:pPr>
              <a:defRPr/>
            </a:pPr>
            <a:fld id="{6550E941-99E4-4403-A917-B30FF69A9617}" type="slidenum">
              <a:rPr lang="en-GB" altLang="en-US" smtClean="0"/>
              <a:pPr>
                <a:defRPr/>
              </a:pPr>
              <a:t>54</a:t>
            </a:fld>
            <a:endParaRPr lang="en-GB" altLang="en-US"/>
          </a:p>
        </p:txBody>
      </p:sp>
      <p:pic>
        <p:nvPicPr>
          <p:cNvPr id="7" name="Picture 6">
            <a:extLst>
              <a:ext uri="{FF2B5EF4-FFF2-40B4-BE49-F238E27FC236}">
                <a16:creationId xmlns:a16="http://schemas.microsoft.com/office/drawing/2014/main" id="{41A889E5-5B09-EC5D-613A-D4B35A1C36F1}"/>
              </a:ext>
            </a:extLst>
          </p:cNvPr>
          <p:cNvPicPr>
            <a:picLocks noChangeAspect="1"/>
          </p:cNvPicPr>
          <p:nvPr/>
        </p:nvPicPr>
        <p:blipFill>
          <a:blip r:embed="rId2"/>
          <a:stretch>
            <a:fillRect/>
          </a:stretch>
        </p:blipFill>
        <p:spPr>
          <a:xfrm>
            <a:off x="2790825" y="1638300"/>
            <a:ext cx="3562350" cy="3581400"/>
          </a:xfrm>
          <a:prstGeom prst="rect">
            <a:avLst/>
          </a:prstGeom>
        </p:spPr>
      </p:pic>
    </p:spTree>
    <p:extLst>
      <p:ext uri="{BB962C8B-B14F-4D97-AF65-F5344CB8AC3E}">
        <p14:creationId xmlns:p14="http://schemas.microsoft.com/office/powerpoint/2010/main" val="192130839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3555</Words>
  <Application>Microsoft Office PowerPoint</Application>
  <PresentationFormat>On-screen Show (4:3)</PresentationFormat>
  <Paragraphs>445</Paragraphs>
  <Slides>54</Slides>
  <Notes>23</Notes>
  <HiddenSlides>5</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54</vt:i4>
      </vt:variant>
    </vt:vector>
  </HeadingPairs>
  <TitlesOfParts>
    <vt:vector size="62" baseType="lpstr">
      <vt:lpstr>ＭＳ Ｐゴシック</vt:lpstr>
      <vt:lpstr>Myriad Pro</vt:lpstr>
      <vt:lpstr>Arial</vt:lpstr>
      <vt:lpstr>Arial</vt:lpstr>
      <vt:lpstr>Calibri</vt:lpstr>
      <vt:lpstr>Verdana</vt:lpstr>
      <vt:lpstr>Wingdings</vt:lpstr>
      <vt:lpstr>20140311PresentationUWTSDTemplate</vt:lpstr>
      <vt:lpstr>Module Code:ACCC5023  </vt:lpstr>
      <vt:lpstr>Lesson Aims</vt:lpstr>
      <vt:lpstr>Active Directory</vt:lpstr>
      <vt:lpstr>PowerPoint Presentation</vt:lpstr>
      <vt:lpstr>PowerPoint Presentation</vt:lpstr>
      <vt:lpstr>PowerPoint Presentation</vt:lpstr>
      <vt:lpstr>PowerPoint Presentation</vt:lpstr>
      <vt:lpstr> Domains </vt:lpstr>
      <vt:lpstr> Domain controllers </vt:lpstr>
      <vt:lpstr>PowerPoint Presentation</vt:lpstr>
      <vt:lpstr>PowerPoint Presentation</vt:lpstr>
      <vt:lpstr> Forests </vt:lpstr>
      <vt:lpstr> Accounts </vt:lpstr>
      <vt:lpstr>PowerPoint Presentation</vt:lpstr>
      <vt:lpstr>PowerPoint Presentation</vt:lpstr>
      <vt:lpstr>PowerPoint Presentation</vt:lpstr>
      <vt:lpstr> Group policy </vt:lpstr>
      <vt:lpstr>Active Directory Domain Services</vt:lpstr>
      <vt:lpstr>Windows Server Table</vt:lpstr>
      <vt:lpstr>  Active Directory administrative tasks </vt:lpstr>
      <vt:lpstr> Active Directory Administrative Center </vt:lpstr>
      <vt:lpstr>Active Directory Administrative Center</vt:lpstr>
      <vt:lpstr>ADAC</vt:lpstr>
      <vt:lpstr>ADAC</vt:lpstr>
      <vt:lpstr>ADUCC</vt:lpstr>
      <vt:lpstr>ADUCC</vt:lpstr>
      <vt:lpstr>Active Directory Sites and Services console</vt:lpstr>
      <vt:lpstr>Active Directory Sites and Services console</vt:lpstr>
      <vt:lpstr>ADSSC</vt:lpstr>
      <vt:lpstr>Active Directory Domains and Trusts console </vt:lpstr>
      <vt:lpstr>Steps for Client-Server LAB Setup for All experiments</vt:lpstr>
      <vt:lpstr> Steps for Client-Server LAB Setup for All experiments </vt:lpstr>
      <vt:lpstr>Active Directory User Creation and Adding Clients </vt:lpstr>
      <vt:lpstr>Creating Administration  </vt:lpstr>
      <vt:lpstr>Creating users and computers </vt:lpstr>
      <vt:lpstr>Create new users and passwords</vt:lpstr>
      <vt:lpstr>Active Directory Clients</vt:lpstr>
      <vt:lpstr>Cloud Client Machine</vt:lpstr>
      <vt:lpstr>TCP/IP overview </vt:lpstr>
      <vt:lpstr>Benefits</vt:lpstr>
      <vt:lpstr>Active Directory </vt:lpstr>
      <vt:lpstr> References</vt:lpstr>
      <vt:lpstr>PowerPoint Presentation</vt:lpstr>
      <vt:lpstr>Part 2</vt:lpstr>
      <vt:lpstr>Lesson Aims</vt:lpstr>
      <vt:lpstr>DHCP</vt:lpstr>
      <vt:lpstr>How does DHCP works?</vt:lpstr>
      <vt:lpstr>Why DHCP?</vt:lpstr>
      <vt:lpstr>DHCP overview </vt:lpstr>
      <vt:lpstr>DHCP Administration </vt:lpstr>
      <vt:lpstr>DHCP server–management permissions to users or groups</vt:lpstr>
      <vt:lpstr>Benefits of DHCP </vt:lpstr>
      <vt:lpstr>References</vt:lpstr>
      <vt:lpstr>Quiz - DHCP</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Aliyu Sambo</cp:lastModifiedBy>
  <cp:revision>173</cp:revision>
  <cp:lastPrinted>2018-07-09T15:27:01Z</cp:lastPrinted>
  <dcterms:created xsi:type="dcterms:W3CDTF">2002-10-07T19:43:58Z</dcterms:created>
  <dcterms:modified xsi:type="dcterms:W3CDTF">2025-02-10T00:40:37Z</dcterms:modified>
</cp:coreProperties>
</file>