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2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BA10D-65BC-48F0-B233-A43F497A4DCF}" type="doc">
      <dgm:prSet loTypeId="urn:microsoft.com/office/officeart/2018/2/layout/IconVerticalSolidList" loCatId="icon" qsTypeId="urn:microsoft.com/office/officeart/2005/8/quickstyle/simple1#160" qsCatId="simple" csTypeId="urn:microsoft.com/office/officeart/2005/8/colors/colorful1#22" csCatId="colorful" phldr="1"/>
      <dgm:spPr/>
      <dgm:t>
        <a:bodyPr/>
        <a:lstStyle/>
        <a:p>
          <a:endParaRPr lang="en-US"/>
        </a:p>
      </dgm:t>
    </dgm:pt>
    <dgm:pt modelId="{2A405391-1937-4FFE-8373-5E2F6EA1216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Student Name:	</a:t>
          </a:r>
          <a:r>
            <a:rPr lang="en-US"/>
            <a:t>Md Ismail Sheikh</a:t>
          </a:r>
        </a:p>
      </dgm:t>
    </dgm:pt>
    <dgm:pt modelId="{BA5E0107-099B-4F10-9726-63F3C33240DE}" type="parTrans" cxnId="{6778485B-4CF6-4C90-B2E5-47705B94C9F5}">
      <dgm:prSet/>
      <dgm:spPr/>
      <dgm:t>
        <a:bodyPr/>
        <a:lstStyle/>
        <a:p>
          <a:endParaRPr lang="en-US"/>
        </a:p>
      </dgm:t>
    </dgm:pt>
    <dgm:pt modelId="{D937B298-184B-4477-8B34-71ED329D8097}" type="sibTrans" cxnId="{6778485B-4CF6-4C90-B2E5-47705B94C9F5}">
      <dgm:prSet/>
      <dgm:spPr/>
      <dgm:t>
        <a:bodyPr/>
        <a:lstStyle/>
        <a:p>
          <a:endParaRPr lang="en-US"/>
        </a:p>
      </dgm:t>
    </dgm:pt>
    <dgm:pt modelId="{65CE74BC-021A-4127-B3DB-34B5E73E96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Student ID:		</a:t>
          </a:r>
          <a:r>
            <a:rPr lang="en-US"/>
            <a:t>2541516</a:t>
          </a:r>
        </a:p>
      </dgm:t>
    </dgm:pt>
    <dgm:pt modelId="{4DFE2EAC-D89E-4C76-AC6E-F395665107F7}" type="parTrans" cxnId="{C468A21D-5D43-42AA-95C9-E391D7EE159F}">
      <dgm:prSet/>
      <dgm:spPr/>
      <dgm:t>
        <a:bodyPr/>
        <a:lstStyle/>
        <a:p>
          <a:endParaRPr lang="en-US"/>
        </a:p>
      </dgm:t>
    </dgm:pt>
    <dgm:pt modelId="{54D02235-5043-4E0F-891A-DB00C8BE0569}" type="sibTrans" cxnId="{C468A21D-5D43-42AA-95C9-E391D7EE159F}">
      <dgm:prSet/>
      <dgm:spPr/>
      <dgm:t>
        <a:bodyPr/>
        <a:lstStyle/>
        <a:p>
          <a:endParaRPr lang="en-US"/>
        </a:p>
      </dgm:t>
    </dgm:pt>
    <dgm:pt modelId="{042BB2ED-AAB0-47BD-8792-E64A5FCC87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Lecturer’s Name:	</a:t>
          </a:r>
          <a:r>
            <a:rPr lang="en-US"/>
            <a:t>Yetunde Everard-Igweh</a:t>
          </a:r>
        </a:p>
      </dgm:t>
    </dgm:pt>
    <dgm:pt modelId="{F97D38BF-F5B6-4128-93DE-83129C9F61D4}" type="parTrans" cxnId="{5504FFB1-6468-4555-B410-C5EBB28F2AB5}">
      <dgm:prSet/>
      <dgm:spPr/>
      <dgm:t>
        <a:bodyPr/>
        <a:lstStyle/>
        <a:p>
          <a:endParaRPr lang="en-US"/>
        </a:p>
      </dgm:t>
    </dgm:pt>
    <dgm:pt modelId="{C2B35E8E-994E-494D-BF6A-568A12FF469E}" type="sibTrans" cxnId="{5504FFB1-6468-4555-B410-C5EBB28F2AB5}">
      <dgm:prSet/>
      <dgm:spPr/>
      <dgm:t>
        <a:bodyPr/>
        <a:lstStyle/>
        <a:p>
          <a:endParaRPr lang="en-US"/>
        </a:p>
      </dgm:t>
    </dgm:pt>
    <dgm:pt modelId="{8BF13115-5497-4033-A072-26EC8D6F1A1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Module Code: 	</a:t>
          </a:r>
          <a:r>
            <a:rPr lang="en-US"/>
            <a:t>LCLM 4004</a:t>
          </a:r>
        </a:p>
      </dgm:t>
    </dgm:pt>
    <dgm:pt modelId="{CF6AFFC1-7DAF-4505-81C8-B22DC2E8C4BF}" type="parTrans" cxnId="{2F3BD7FE-F748-495D-8A8D-68F4267D26FF}">
      <dgm:prSet/>
      <dgm:spPr/>
      <dgm:t>
        <a:bodyPr/>
        <a:lstStyle/>
        <a:p>
          <a:endParaRPr lang="en-US"/>
        </a:p>
      </dgm:t>
    </dgm:pt>
    <dgm:pt modelId="{2ECAE5A3-B8D4-4022-B9CC-63F3EA5DF755}" type="sibTrans" cxnId="{2F3BD7FE-F748-495D-8A8D-68F4267D26FF}">
      <dgm:prSet/>
      <dgm:spPr/>
      <dgm:t>
        <a:bodyPr/>
        <a:lstStyle/>
        <a:p>
          <a:endParaRPr lang="en-US"/>
        </a:p>
      </dgm:t>
    </dgm:pt>
    <dgm:pt modelId="{6EEFA708-1308-4AB3-B53E-D7E219E7297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Module Name: 	</a:t>
          </a:r>
          <a:r>
            <a:rPr lang="en-US"/>
            <a:t>Problem Solving and Decision-Making</a:t>
          </a:r>
        </a:p>
      </dgm:t>
    </dgm:pt>
    <dgm:pt modelId="{6BC487FA-A5F1-4A62-BE2F-0441AC41CE28}" type="parTrans" cxnId="{1EE479DF-E244-462F-AFB6-698430E81880}">
      <dgm:prSet/>
      <dgm:spPr/>
      <dgm:t>
        <a:bodyPr/>
        <a:lstStyle/>
        <a:p>
          <a:endParaRPr lang="en-US"/>
        </a:p>
      </dgm:t>
    </dgm:pt>
    <dgm:pt modelId="{DD4EE569-A50B-4B49-A38F-713E0E242C38}" type="sibTrans" cxnId="{1EE479DF-E244-462F-AFB6-698430E81880}">
      <dgm:prSet/>
      <dgm:spPr/>
      <dgm:t>
        <a:bodyPr/>
        <a:lstStyle/>
        <a:p>
          <a:endParaRPr lang="en-US"/>
        </a:p>
      </dgm:t>
    </dgm:pt>
    <dgm:pt modelId="{84B7E65B-5621-4B18-8161-CD48A703B92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Component 1: 	</a:t>
          </a:r>
          <a:r>
            <a:rPr lang="en-US"/>
            <a:t>Basil’s Bakery</a:t>
          </a:r>
        </a:p>
      </dgm:t>
    </dgm:pt>
    <dgm:pt modelId="{7F142677-D364-4032-B5CE-64F811A58129}" type="parTrans" cxnId="{052303C9-8FBC-4877-8B86-694869EAEAF0}">
      <dgm:prSet/>
      <dgm:spPr/>
      <dgm:t>
        <a:bodyPr/>
        <a:lstStyle/>
        <a:p>
          <a:endParaRPr lang="en-US"/>
        </a:p>
      </dgm:t>
    </dgm:pt>
    <dgm:pt modelId="{3FEB2384-8C7E-4928-9104-2800FF73DE4F}" type="sibTrans" cxnId="{052303C9-8FBC-4877-8B86-694869EAEAF0}">
      <dgm:prSet/>
      <dgm:spPr/>
      <dgm:t>
        <a:bodyPr/>
        <a:lstStyle/>
        <a:p>
          <a:endParaRPr lang="en-US"/>
        </a:p>
      </dgm:t>
    </dgm:pt>
    <dgm:pt modelId="{658FF3BD-D79A-4062-8944-8353CE5BEA65}" type="pres">
      <dgm:prSet presAssocID="{ED6BA10D-65BC-48F0-B233-A43F497A4DCF}" presName="root" presStyleCnt="0">
        <dgm:presLayoutVars>
          <dgm:dir/>
          <dgm:resizeHandles val="exact"/>
        </dgm:presLayoutVars>
      </dgm:prSet>
      <dgm:spPr/>
    </dgm:pt>
    <dgm:pt modelId="{5BB3F534-6724-489E-A107-B8DEE70543D3}" type="pres">
      <dgm:prSet presAssocID="{2A405391-1937-4FFE-8373-5E2F6EA12160}" presName="compNode" presStyleCnt="0"/>
      <dgm:spPr/>
    </dgm:pt>
    <dgm:pt modelId="{EFC12EC4-6448-4AC8-896D-27C30D8B1423}" type="pres">
      <dgm:prSet presAssocID="{2A405391-1937-4FFE-8373-5E2F6EA12160}" presName="bgRect" presStyleLbl="bgShp" presStyleIdx="0" presStyleCnt="6"/>
      <dgm:spPr/>
    </dgm:pt>
    <dgm:pt modelId="{F5A769A2-22A0-4290-8762-F259C5044F7C}" type="pres">
      <dgm:prSet presAssocID="{2A405391-1937-4FFE-8373-5E2F6EA12160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F60C35D5-1B60-4AD3-8363-07419A4E0F6D}" type="pres">
      <dgm:prSet presAssocID="{2A405391-1937-4FFE-8373-5E2F6EA12160}" presName="spaceRect" presStyleCnt="0"/>
      <dgm:spPr/>
    </dgm:pt>
    <dgm:pt modelId="{2961EAD9-432D-4A4E-9BAA-6AA2E18B4255}" type="pres">
      <dgm:prSet presAssocID="{2A405391-1937-4FFE-8373-5E2F6EA12160}" presName="parTx" presStyleLbl="revTx" presStyleIdx="0" presStyleCnt="6">
        <dgm:presLayoutVars>
          <dgm:chMax val="0"/>
          <dgm:chPref val="0"/>
        </dgm:presLayoutVars>
      </dgm:prSet>
      <dgm:spPr/>
    </dgm:pt>
    <dgm:pt modelId="{DC405D8F-4800-468C-ADC4-359B46CCAE70}" type="pres">
      <dgm:prSet presAssocID="{D937B298-184B-4477-8B34-71ED329D8097}" presName="sibTrans" presStyleCnt="0"/>
      <dgm:spPr/>
    </dgm:pt>
    <dgm:pt modelId="{5B1E335F-6D9F-4163-BDB3-226A0B08CC2C}" type="pres">
      <dgm:prSet presAssocID="{65CE74BC-021A-4127-B3DB-34B5E73E96B5}" presName="compNode" presStyleCnt="0"/>
      <dgm:spPr/>
    </dgm:pt>
    <dgm:pt modelId="{2864ED7D-FED5-45CE-8197-B8B2A121DBCC}" type="pres">
      <dgm:prSet presAssocID="{65CE74BC-021A-4127-B3DB-34B5E73E96B5}" presName="bgRect" presStyleLbl="bgShp" presStyleIdx="1" presStyleCnt="6"/>
      <dgm:spPr/>
    </dgm:pt>
    <dgm:pt modelId="{19D82EAA-00D6-4AFA-AC9B-2BB88AC9895B}" type="pres">
      <dgm:prSet presAssocID="{65CE74BC-021A-4127-B3DB-34B5E73E96B5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2FB5D57F-47E0-47B2-B173-205058988B10}" type="pres">
      <dgm:prSet presAssocID="{65CE74BC-021A-4127-B3DB-34B5E73E96B5}" presName="spaceRect" presStyleCnt="0"/>
      <dgm:spPr/>
    </dgm:pt>
    <dgm:pt modelId="{759D2626-3E15-4A27-B961-5B15C79B4B1F}" type="pres">
      <dgm:prSet presAssocID="{65CE74BC-021A-4127-B3DB-34B5E73E96B5}" presName="parTx" presStyleLbl="revTx" presStyleIdx="1" presStyleCnt="6">
        <dgm:presLayoutVars>
          <dgm:chMax val="0"/>
          <dgm:chPref val="0"/>
        </dgm:presLayoutVars>
      </dgm:prSet>
      <dgm:spPr/>
    </dgm:pt>
    <dgm:pt modelId="{04B89FCC-B4D8-453F-B75E-E669EC6CC34B}" type="pres">
      <dgm:prSet presAssocID="{54D02235-5043-4E0F-891A-DB00C8BE0569}" presName="sibTrans" presStyleCnt="0"/>
      <dgm:spPr/>
    </dgm:pt>
    <dgm:pt modelId="{947FD4CD-C80F-411A-A052-7BBEDAD3DA86}" type="pres">
      <dgm:prSet presAssocID="{042BB2ED-AAB0-47BD-8792-E64A5FCC8790}" presName="compNode" presStyleCnt="0"/>
      <dgm:spPr/>
    </dgm:pt>
    <dgm:pt modelId="{7310CAA8-4451-4C0E-856A-ABDE351A6C48}" type="pres">
      <dgm:prSet presAssocID="{042BB2ED-AAB0-47BD-8792-E64A5FCC8790}" presName="bgRect" presStyleLbl="bgShp" presStyleIdx="2" presStyleCnt="6"/>
      <dgm:spPr/>
    </dgm:pt>
    <dgm:pt modelId="{11CEF1E1-2D62-4D36-8DA5-069F62530610}" type="pres">
      <dgm:prSet presAssocID="{042BB2ED-AAB0-47BD-8792-E64A5FCC8790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E4195EF6-67CF-455E-9709-8927B0E51000}" type="pres">
      <dgm:prSet presAssocID="{042BB2ED-AAB0-47BD-8792-E64A5FCC8790}" presName="spaceRect" presStyleCnt="0"/>
      <dgm:spPr/>
    </dgm:pt>
    <dgm:pt modelId="{35932486-3FA0-49CB-A91E-5E09C58BCE11}" type="pres">
      <dgm:prSet presAssocID="{042BB2ED-AAB0-47BD-8792-E64A5FCC8790}" presName="parTx" presStyleLbl="revTx" presStyleIdx="2" presStyleCnt="6">
        <dgm:presLayoutVars>
          <dgm:chMax val="0"/>
          <dgm:chPref val="0"/>
        </dgm:presLayoutVars>
      </dgm:prSet>
      <dgm:spPr/>
    </dgm:pt>
    <dgm:pt modelId="{C3B39F7A-C638-4A91-A01A-79F9C7AF3A35}" type="pres">
      <dgm:prSet presAssocID="{C2B35E8E-994E-494D-BF6A-568A12FF469E}" presName="sibTrans" presStyleCnt="0"/>
      <dgm:spPr/>
    </dgm:pt>
    <dgm:pt modelId="{9DE1CBF1-1CCC-4C45-8919-6E67FA9C7549}" type="pres">
      <dgm:prSet presAssocID="{8BF13115-5497-4033-A072-26EC8D6F1A15}" presName="compNode" presStyleCnt="0"/>
      <dgm:spPr/>
    </dgm:pt>
    <dgm:pt modelId="{C82B10E1-9DA6-4286-B436-75A6057D02CC}" type="pres">
      <dgm:prSet presAssocID="{8BF13115-5497-4033-A072-26EC8D6F1A15}" presName="bgRect" presStyleLbl="bgShp" presStyleIdx="3" presStyleCnt="6"/>
      <dgm:spPr/>
    </dgm:pt>
    <dgm:pt modelId="{EF4FE0E9-6DB1-4D3F-A054-EFA97E6DE214}" type="pres">
      <dgm:prSet presAssocID="{8BF13115-5497-4033-A072-26EC8D6F1A15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D83B9C30-234D-4755-BAD9-1E314521D84D}" type="pres">
      <dgm:prSet presAssocID="{8BF13115-5497-4033-A072-26EC8D6F1A15}" presName="spaceRect" presStyleCnt="0"/>
      <dgm:spPr/>
    </dgm:pt>
    <dgm:pt modelId="{6C08AC72-A2CD-4A83-B88C-DBD82A295C15}" type="pres">
      <dgm:prSet presAssocID="{8BF13115-5497-4033-A072-26EC8D6F1A15}" presName="parTx" presStyleLbl="revTx" presStyleIdx="3" presStyleCnt="6">
        <dgm:presLayoutVars>
          <dgm:chMax val="0"/>
          <dgm:chPref val="0"/>
        </dgm:presLayoutVars>
      </dgm:prSet>
      <dgm:spPr/>
    </dgm:pt>
    <dgm:pt modelId="{A325CEE3-55BB-4B22-B5DB-414A6E4CC5DD}" type="pres">
      <dgm:prSet presAssocID="{2ECAE5A3-B8D4-4022-B9CC-63F3EA5DF755}" presName="sibTrans" presStyleCnt="0"/>
      <dgm:spPr/>
    </dgm:pt>
    <dgm:pt modelId="{4BED4650-98DF-4232-901A-6C9EC0E1DE75}" type="pres">
      <dgm:prSet presAssocID="{6EEFA708-1308-4AB3-B53E-D7E219E7297D}" presName="compNode" presStyleCnt="0"/>
      <dgm:spPr/>
    </dgm:pt>
    <dgm:pt modelId="{AEEB9899-8B33-4F54-A6F5-4268E36C0D93}" type="pres">
      <dgm:prSet presAssocID="{6EEFA708-1308-4AB3-B53E-D7E219E7297D}" presName="bgRect" presStyleLbl="bgShp" presStyleIdx="4" presStyleCnt="6"/>
      <dgm:spPr/>
    </dgm:pt>
    <dgm:pt modelId="{DABF5F88-C364-43CC-BE5D-18D605CCA784}" type="pres">
      <dgm:prSet presAssocID="{6EEFA708-1308-4AB3-B53E-D7E219E7297D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E934272-55F0-4C24-8292-7A4B51EA49A7}" type="pres">
      <dgm:prSet presAssocID="{6EEFA708-1308-4AB3-B53E-D7E219E7297D}" presName="spaceRect" presStyleCnt="0"/>
      <dgm:spPr/>
    </dgm:pt>
    <dgm:pt modelId="{E2C4FFE4-BADA-4763-8368-13C4B5D1CCD6}" type="pres">
      <dgm:prSet presAssocID="{6EEFA708-1308-4AB3-B53E-D7E219E7297D}" presName="parTx" presStyleLbl="revTx" presStyleIdx="4" presStyleCnt="6">
        <dgm:presLayoutVars>
          <dgm:chMax val="0"/>
          <dgm:chPref val="0"/>
        </dgm:presLayoutVars>
      </dgm:prSet>
      <dgm:spPr/>
    </dgm:pt>
    <dgm:pt modelId="{8B0D7F8C-86D9-4B5F-BBAE-65E50EEACDF7}" type="pres">
      <dgm:prSet presAssocID="{DD4EE569-A50B-4B49-A38F-713E0E242C38}" presName="sibTrans" presStyleCnt="0"/>
      <dgm:spPr/>
    </dgm:pt>
    <dgm:pt modelId="{84D9AAFF-E09E-4A2C-A48A-96181A18122E}" type="pres">
      <dgm:prSet presAssocID="{84B7E65B-5621-4B18-8161-CD48A703B923}" presName="compNode" presStyleCnt="0"/>
      <dgm:spPr/>
    </dgm:pt>
    <dgm:pt modelId="{6DE88429-C0C1-4C95-8605-EF68FB751C4F}" type="pres">
      <dgm:prSet presAssocID="{84B7E65B-5621-4B18-8161-CD48A703B923}" presName="bgRect" presStyleLbl="bgShp" presStyleIdx="5" presStyleCnt="6"/>
      <dgm:spPr/>
    </dgm:pt>
    <dgm:pt modelId="{CD764548-6BA2-4523-893A-88E146E485BE}" type="pres">
      <dgm:prSet presAssocID="{84B7E65B-5621-4B18-8161-CD48A703B923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upcake"/>
        </a:ext>
      </dgm:extLst>
    </dgm:pt>
    <dgm:pt modelId="{85298581-1BBA-4952-B20E-D4F1AED7948C}" type="pres">
      <dgm:prSet presAssocID="{84B7E65B-5621-4B18-8161-CD48A703B923}" presName="spaceRect" presStyleCnt="0"/>
      <dgm:spPr/>
    </dgm:pt>
    <dgm:pt modelId="{35BC377F-B14A-4529-827C-EB40C90E85D3}" type="pres">
      <dgm:prSet presAssocID="{84B7E65B-5621-4B18-8161-CD48A703B923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CEA2A710-51D6-4463-A80D-DE00119F828E}" type="presOf" srcId="{65CE74BC-021A-4127-B3DB-34B5E73E96B5}" destId="{759D2626-3E15-4A27-B961-5B15C79B4B1F}" srcOrd="0" destOrd="0" presId="urn:microsoft.com/office/officeart/2018/2/layout/IconVerticalSolidList"/>
    <dgm:cxn modelId="{92913916-A8B5-4B03-997E-BBE69DAEAEC0}" type="presOf" srcId="{ED6BA10D-65BC-48F0-B233-A43F497A4DCF}" destId="{658FF3BD-D79A-4062-8944-8353CE5BEA65}" srcOrd="0" destOrd="0" presId="urn:microsoft.com/office/officeart/2018/2/layout/IconVerticalSolidList"/>
    <dgm:cxn modelId="{C468A21D-5D43-42AA-95C9-E391D7EE159F}" srcId="{ED6BA10D-65BC-48F0-B233-A43F497A4DCF}" destId="{65CE74BC-021A-4127-B3DB-34B5E73E96B5}" srcOrd="1" destOrd="0" parTransId="{4DFE2EAC-D89E-4C76-AC6E-F395665107F7}" sibTransId="{54D02235-5043-4E0F-891A-DB00C8BE0569}"/>
    <dgm:cxn modelId="{6778485B-4CF6-4C90-B2E5-47705B94C9F5}" srcId="{ED6BA10D-65BC-48F0-B233-A43F497A4DCF}" destId="{2A405391-1937-4FFE-8373-5E2F6EA12160}" srcOrd="0" destOrd="0" parTransId="{BA5E0107-099B-4F10-9726-63F3C33240DE}" sibTransId="{D937B298-184B-4477-8B34-71ED329D8097}"/>
    <dgm:cxn modelId="{25F3F675-6A3E-421F-A30D-2876A44B49A8}" type="presOf" srcId="{2A405391-1937-4FFE-8373-5E2F6EA12160}" destId="{2961EAD9-432D-4A4E-9BAA-6AA2E18B4255}" srcOrd="0" destOrd="0" presId="urn:microsoft.com/office/officeart/2018/2/layout/IconVerticalSolidList"/>
    <dgm:cxn modelId="{EF4DFD87-CF87-4D6B-AE4B-60EE083D58EF}" type="presOf" srcId="{84B7E65B-5621-4B18-8161-CD48A703B923}" destId="{35BC377F-B14A-4529-827C-EB40C90E85D3}" srcOrd="0" destOrd="0" presId="urn:microsoft.com/office/officeart/2018/2/layout/IconVerticalSolidList"/>
    <dgm:cxn modelId="{5504FFB1-6468-4555-B410-C5EBB28F2AB5}" srcId="{ED6BA10D-65BC-48F0-B233-A43F497A4DCF}" destId="{042BB2ED-AAB0-47BD-8792-E64A5FCC8790}" srcOrd="2" destOrd="0" parTransId="{F97D38BF-F5B6-4128-93DE-83129C9F61D4}" sibTransId="{C2B35E8E-994E-494D-BF6A-568A12FF469E}"/>
    <dgm:cxn modelId="{F53140BB-722D-4D5D-8404-F679671C9D90}" type="presOf" srcId="{8BF13115-5497-4033-A072-26EC8D6F1A15}" destId="{6C08AC72-A2CD-4A83-B88C-DBD82A295C15}" srcOrd="0" destOrd="0" presId="urn:microsoft.com/office/officeart/2018/2/layout/IconVerticalSolidList"/>
    <dgm:cxn modelId="{052303C9-8FBC-4877-8B86-694869EAEAF0}" srcId="{ED6BA10D-65BC-48F0-B233-A43F497A4DCF}" destId="{84B7E65B-5621-4B18-8161-CD48A703B923}" srcOrd="5" destOrd="0" parTransId="{7F142677-D364-4032-B5CE-64F811A58129}" sibTransId="{3FEB2384-8C7E-4928-9104-2800FF73DE4F}"/>
    <dgm:cxn modelId="{F0BC88DB-BFA5-4F9C-9694-CD0BC0AF3D73}" type="presOf" srcId="{6EEFA708-1308-4AB3-B53E-D7E219E7297D}" destId="{E2C4FFE4-BADA-4763-8368-13C4B5D1CCD6}" srcOrd="0" destOrd="0" presId="urn:microsoft.com/office/officeart/2018/2/layout/IconVerticalSolidList"/>
    <dgm:cxn modelId="{1EE479DF-E244-462F-AFB6-698430E81880}" srcId="{ED6BA10D-65BC-48F0-B233-A43F497A4DCF}" destId="{6EEFA708-1308-4AB3-B53E-D7E219E7297D}" srcOrd="4" destOrd="0" parTransId="{6BC487FA-A5F1-4A62-BE2F-0441AC41CE28}" sibTransId="{DD4EE569-A50B-4B49-A38F-713E0E242C38}"/>
    <dgm:cxn modelId="{2F3BD7FE-F748-495D-8A8D-68F4267D26FF}" srcId="{ED6BA10D-65BC-48F0-B233-A43F497A4DCF}" destId="{8BF13115-5497-4033-A072-26EC8D6F1A15}" srcOrd="3" destOrd="0" parTransId="{CF6AFFC1-7DAF-4505-81C8-B22DC2E8C4BF}" sibTransId="{2ECAE5A3-B8D4-4022-B9CC-63F3EA5DF755}"/>
    <dgm:cxn modelId="{B00BE9FF-967C-4DB3-8346-ADB4CA82C384}" type="presOf" srcId="{042BB2ED-AAB0-47BD-8792-E64A5FCC8790}" destId="{35932486-3FA0-49CB-A91E-5E09C58BCE11}" srcOrd="0" destOrd="0" presId="urn:microsoft.com/office/officeart/2018/2/layout/IconVerticalSolidList"/>
    <dgm:cxn modelId="{0962CC6F-B2D3-4826-95C4-FB111ACE4143}" type="presParOf" srcId="{658FF3BD-D79A-4062-8944-8353CE5BEA65}" destId="{5BB3F534-6724-489E-A107-B8DEE70543D3}" srcOrd="0" destOrd="0" presId="urn:microsoft.com/office/officeart/2018/2/layout/IconVerticalSolidList"/>
    <dgm:cxn modelId="{49F90AF5-11B1-4E5F-9D14-70325088031D}" type="presParOf" srcId="{5BB3F534-6724-489E-A107-B8DEE70543D3}" destId="{EFC12EC4-6448-4AC8-896D-27C30D8B1423}" srcOrd="0" destOrd="0" presId="urn:microsoft.com/office/officeart/2018/2/layout/IconVerticalSolidList"/>
    <dgm:cxn modelId="{14900C4C-36A5-4636-AFEF-685BF16BC35C}" type="presParOf" srcId="{5BB3F534-6724-489E-A107-B8DEE70543D3}" destId="{F5A769A2-22A0-4290-8762-F259C5044F7C}" srcOrd="1" destOrd="0" presId="urn:microsoft.com/office/officeart/2018/2/layout/IconVerticalSolidList"/>
    <dgm:cxn modelId="{4F5CD5A8-D6EC-4D6F-BCF9-4D79EE83E7E8}" type="presParOf" srcId="{5BB3F534-6724-489E-A107-B8DEE70543D3}" destId="{F60C35D5-1B60-4AD3-8363-07419A4E0F6D}" srcOrd="2" destOrd="0" presId="urn:microsoft.com/office/officeart/2018/2/layout/IconVerticalSolidList"/>
    <dgm:cxn modelId="{C42621CA-6916-46CD-BCE7-0E2070084163}" type="presParOf" srcId="{5BB3F534-6724-489E-A107-B8DEE70543D3}" destId="{2961EAD9-432D-4A4E-9BAA-6AA2E18B4255}" srcOrd="3" destOrd="0" presId="urn:microsoft.com/office/officeart/2018/2/layout/IconVerticalSolidList"/>
    <dgm:cxn modelId="{6875A80D-5943-43BC-B7F1-D06F6F881F47}" type="presParOf" srcId="{658FF3BD-D79A-4062-8944-8353CE5BEA65}" destId="{DC405D8F-4800-468C-ADC4-359B46CCAE70}" srcOrd="1" destOrd="0" presId="urn:microsoft.com/office/officeart/2018/2/layout/IconVerticalSolidList"/>
    <dgm:cxn modelId="{9601B3DE-7089-4A3B-B259-2D10B030CB61}" type="presParOf" srcId="{658FF3BD-D79A-4062-8944-8353CE5BEA65}" destId="{5B1E335F-6D9F-4163-BDB3-226A0B08CC2C}" srcOrd="2" destOrd="0" presId="urn:microsoft.com/office/officeart/2018/2/layout/IconVerticalSolidList"/>
    <dgm:cxn modelId="{52AF2F73-4E53-4C0B-8EDA-274CFB7D084B}" type="presParOf" srcId="{5B1E335F-6D9F-4163-BDB3-226A0B08CC2C}" destId="{2864ED7D-FED5-45CE-8197-B8B2A121DBCC}" srcOrd="0" destOrd="0" presId="urn:microsoft.com/office/officeart/2018/2/layout/IconVerticalSolidList"/>
    <dgm:cxn modelId="{568EF66C-A856-4563-92C9-D843897754C1}" type="presParOf" srcId="{5B1E335F-6D9F-4163-BDB3-226A0B08CC2C}" destId="{19D82EAA-00D6-4AFA-AC9B-2BB88AC9895B}" srcOrd="1" destOrd="0" presId="urn:microsoft.com/office/officeart/2018/2/layout/IconVerticalSolidList"/>
    <dgm:cxn modelId="{B68C6CFA-51DE-4B58-B85D-8E4C0EDCAEA5}" type="presParOf" srcId="{5B1E335F-6D9F-4163-BDB3-226A0B08CC2C}" destId="{2FB5D57F-47E0-47B2-B173-205058988B10}" srcOrd="2" destOrd="0" presId="urn:microsoft.com/office/officeart/2018/2/layout/IconVerticalSolidList"/>
    <dgm:cxn modelId="{2C788780-1191-4827-9CF1-E27AF5916B9B}" type="presParOf" srcId="{5B1E335F-6D9F-4163-BDB3-226A0B08CC2C}" destId="{759D2626-3E15-4A27-B961-5B15C79B4B1F}" srcOrd="3" destOrd="0" presId="urn:microsoft.com/office/officeart/2018/2/layout/IconVerticalSolidList"/>
    <dgm:cxn modelId="{DDEDCAB1-CAB4-4031-9B9E-387B4EC847C6}" type="presParOf" srcId="{658FF3BD-D79A-4062-8944-8353CE5BEA65}" destId="{04B89FCC-B4D8-453F-B75E-E669EC6CC34B}" srcOrd="3" destOrd="0" presId="urn:microsoft.com/office/officeart/2018/2/layout/IconVerticalSolidList"/>
    <dgm:cxn modelId="{CFDD0EF7-72FC-4035-96E3-6C54B8BB62BB}" type="presParOf" srcId="{658FF3BD-D79A-4062-8944-8353CE5BEA65}" destId="{947FD4CD-C80F-411A-A052-7BBEDAD3DA86}" srcOrd="4" destOrd="0" presId="urn:microsoft.com/office/officeart/2018/2/layout/IconVerticalSolidList"/>
    <dgm:cxn modelId="{51765958-FEAD-4C41-88F6-F1F1B21E50ED}" type="presParOf" srcId="{947FD4CD-C80F-411A-A052-7BBEDAD3DA86}" destId="{7310CAA8-4451-4C0E-856A-ABDE351A6C48}" srcOrd="0" destOrd="0" presId="urn:microsoft.com/office/officeart/2018/2/layout/IconVerticalSolidList"/>
    <dgm:cxn modelId="{CFBB9220-51BB-45D1-8469-B536D15EFF2A}" type="presParOf" srcId="{947FD4CD-C80F-411A-A052-7BBEDAD3DA86}" destId="{11CEF1E1-2D62-4D36-8DA5-069F62530610}" srcOrd="1" destOrd="0" presId="urn:microsoft.com/office/officeart/2018/2/layout/IconVerticalSolidList"/>
    <dgm:cxn modelId="{72E941DC-A471-4E21-B59A-5237FFBD52F5}" type="presParOf" srcId="{947FD4CD-C80F-411A-A052-7BBEDAD3DA86}" destId="{E4195EF6-67CF-455E-9709-8927B0E51000}" srcOrd="2" destOrd="0" presId="urn:microsoft.com/office/officeart/2018/2/layout/IconVerticalSolidList"/>
    <dgm:cxn modelId="{516478EF-7E35-4B28-BEFA-E0B61DB8FE99}" type="presParOf" srcId="{947FD4CD-C80F-411A-A052-7BBEDAD3DA86}" destId="{35932486-3FA0-49CB-A91E-5E09C58BCE11}" srcOrd="3" destOrd="0" presId="urn:microsoft.com/office/officeart/2018/2/layout/IconVerticalSolidList"/>
    <dgm:cxn modelId="{AF4F35B6-C01A-48E7-930C-F2771402BD69}" type="presParOf" srcId="{658FF3BD-D79A-4062-8944-8353CE5BEA65}" destId="{C3B39F7A-C638-4A91-A01A-79F9C7AF3A35}" srcOrd="5" destOrd="0" presId="urn:microsoft.com/office/officeart/2018/2/layout/IconVerticalSolidList"/>
    <dgm:cxn modelId="{61D00644-6B42-42E1-A01B-5AFACB7260CD}" type="presParOf" srcId="{658FF3BD-D79A-4062-8944-8353CE5BEA65}" destId="{9DE1CBF1-1CCC-4C45-8919-6E67FA9C7549}" srcOrd="6" destOrd="0" presId="urn:microsoft.com/office/officeart/2018/2/layout/IconVerticalSolidList"/>
    <dgm:cxn modelId="{BEF0645E-42E4-405C-96F0-CF36D34E7799}" type="presParOf" srcId="{9DE1CBF1-1CCC-4C45-8919-6E67FA9C7549}" destId="{C82B10E1-9DA6-4286-B436-75A6057D02CC}" srcOrd="0" destOrd="0" presId="urn:microsoft.com/office/officeart/2018/2/layout/IconVerticalSolidList"/>
    <dgm:cxn modelId="{1153856E-EC2B-41D8-BCB8-CD045D7AA4BA}" type="presParOf" srcId="{9DE1CBF1-1CCC-4C45-8919-6E67FA9C7549}" destId="{EF4FE0E9-6DB1-4D3F-A054-EFA97E6DE214}" srcOrd="1" destOrd="0" presId="urn:microsoft.com/office/officeart/2018/2/layout/IconVerticalSolidList"/>
    <dgm:cxn modelId="{D4F02044-BAFA-4DBC-AA3F-E84DA0B28A5B}" type="presParOf" srcId="{9DE1CBF1-1CCC-4C45-8919-6E67FA9C7549}" destId="{D83B9C30-234D-4755-BAD9-1E314521D84D}" srcOrd="2" destOrd="0" presId="urn:microsoft.com/office/officeart/2018/2/layout/IconVerticalSolidList"/>
    <dgm:cxn modelId="{A992060B-800C-4EC7-BA88-57097E4DFA80}" type="presParOf" srcId="{9DE1CBF1-1CCC-4C45-8919-6E67FA9C7549}" destId="{6C08AC72-A2CD-4A83-B88C-DBD82A295C15}" srcOrd="3" destOrd="0" presId="urn:microsoft.com/office/officeart/2018/2/layout/IconVerticalSolidList"/>
    <dgm:cxn modelId="{5D6F702B-5588-4FA3-847B-1E5ABD1FB140}" type="presParOf" srcId="{658FF3BD-D79A-4062-8944-8353CE5BEA65}" destId="{A325CEE3-55BB-4B22-B5DB-414A6E4CC5DD}" srcOrd="7" destOrd="0" presId="urn:microsoft.com/office/officeart/2018/2/layout/IconVerticalSolidList"/>
    <dgm:cxn modelId="{F01C90A0-7BEE-4131-9EBD-1B53E7594B26}" type="presParOf" srcId="{658FF3BD-D79A-4062-8944-8353CE5BEA65}" destId="{4BED4650-98DF-4232-901A-6C9EC0E1DE75}" srcOrd="8" destOrd="0" presId="urn:microsoft.com/office/officeart/2018/2/layout/IconVerticalSolidList"/>
    <dgm:cxn modelId="{8795B07B-D8CE-4494-A708-506A74F872DF}" type="presParOf" srcId="{4BED4650-98DF-4232-901A-6C9EC0E1DE75}" destId="{AEEB9899-8B33-4F54-A6F5-4268E36C0D93}" srcOrd="0" destOrd="0" presId="urn:microsoft.com/office/officeart/2018/2/layout/IconVerticalSolidList"/>
    <dgm:cxn modelId="{E74931EB-19C6-43A9-A3B6-197C62708F51}" type="presParOf" srcId="{4BED4650-98DF-4232-901A-6C9EC0E1DE75}" destId="{DABF5F88-C364-43CC-BE5D-18D605CCA784}" srcOrd="1" destOrd="0" presId="urn:microsoft.com/office/officeart/2018/2/layout/IconVerticalSolidList"/>
    <dgm:cxn modelId="{4FFC282A-8676-41BA-AB88-E9DE540F5679}" type="presParOf" srcId="{4BED4650-98DF-4232-901A-6C9EC0E1DE75}" destId="{1E934272-55F0-4C24-8292-7A4B51EA49A7}" srcOrd="2" destOrd="0" presId="urn:microsoft.com/office/officeart/2018/2/layout/IconVerticalSolidList"/>
    <dgm:cxn modelId="{930BFB97-1FB7-4A48-996C-A5A2CAEAA3A5}" type="presParOf" srcId="{4BED4650-98DF-4232-901A-6C9EC0E1DE75}" destId="{E2C4FFE4-BADA-4763-8368-13C4B5D1CCD6}" srcOrd="3" destOrd="0" presId="urn:microsoft.com/office/officeart/2018/2/layout/IconVerticalSolidList"/>
    <dgm:cxn modelId="{FC83151E-DE29-4BBB-8404-9CE1232066B2}" type="presParOf" srcId="{658FF3BD-D79A-4062-8944-8353CE5BEA65}" destId="{8B0D7F8C-86D9-4B5F-BBAE-65E50EEACDF7}" srcOrd="9" destOrd="0" presId="urn:microsoft.com/office/officeart/2018/2/layout/IconVerticalSolidList"/>
    <dgm:cxn modelId="{565A0838-2203-461D-9F01-EE5C41BDAC9A}" type="presParOf" srcId="{658FF3BD-D79A-4062-8944-8353CE5BEA65}" destId="{84D9AAFF-E09E-4A2C-A48A-96181A18122E}" srcOrd="10" destOrd="0" presId="urn:microsoft.com/office/officeart/2018/2/layout/IconVerticalSolidList"/>
    <dgm:cxn modelId="{281B842D-C9CC-45C8-A0E0-1188EE57C913}" type="presParOf" srcId="{84D9AAFF-E09E-4A2C-A48A-96181A18122E}" destId="{6DE88429-C0C1-4C95-8605-EF68FB751C4F}" srcOrd="0" destOrd="0" presId="urn:microsoft.com/office/officeart/2018/2/layout/IconVerticalSolidList"/>
    <dgm:cxn modelId="{4ABB28A9-8A24-444D-B649-592658DC768A}" type="presParOf" srcId="{84D9AAFF-E09E-4A2C-A48A-96181A18122E}" destId="{CD764548-6BA2-4523-893A-88E146E485BE}" srcOrd="1" destOrd="0" presId="urn:microsoft.com/office/officeart/2018/2/layout/IconVerticalSolidList"/>
    <dgm:cxn modelId="{6BE1A01C-50C1-4568-8A27-186A13AC0BD6}" type="presParOf" srcId="{84D9AAFF-E09E-4A2C-A48A-96181A18122E}" destId="{85298581-1BBA-4952-B20E-D4F1AED7948C}" srcOrd="2" destOrd="0" presId="urn:microsoft.com/office/officeart/2018/2/layout/IconVerticalSolidList"/>
    <dgm:cxn modelId="{4F2AE24C-F89D-42E3-B252-CAD9EABAA3F1}" type="presParOf" srcId="{84D9AAFF-E09E-4A2C-A48A-96181A18122E}" destId="{35BC377F-B14A-4529-827C-EB40C90E85D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E46A33-0BF0-4056-9FA1-8FF6764AFBBB}" type="doc">
      <dgm:prSet loTypeId="urn:microsoft.com/office/officeart/2018/2/layout/IconCircleList" loCatId="icon" qsTypeId="urn:microsoft.com/office/officeart/2005/8/quickstyle/simple1#117" qsCatId="simple" csTypeId="urn:microsoft.com/office/officeart/2018/5/colors/Iconchunking_neutralicon_colorful5" csCatId="colorful" phldr="1"/>
      <dgm:spPr/>
      <dgm:t>
        <a:bodyPr/>
        <a:lstStyle/>
        <a:p>
          <a:endParaRPr lang="en-US"/>
        </a:p>
      </dgm:t>
    </dgm:pt>
    <dgm:pt modelId="{5BA052F2-4797-4BA5-B256-7AFC0656B5CC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PESTEL is a strategic tool used to analyse the external macro-environment, breaking it into six categories: Political, Economic, Social, Technological, Legal and Environmental.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7DC45C-FFB8-4902-9E79-775ABACF8382}" type="parTrans" cxnId="{4B934609-E59E-41EA-9752-D456399C3F69}">
      <dgm:prSet/>
      <dgm:spPr/>
      <dgm:t>
        <a:bodyPr/>
        <a:lstStyle/>
        <a:p>
          <a:endParaRPr lang="en-US"/>
        </a:p>
      </dgm:t>
    </dgm:pt>
    <dgm:pt modelId="{D51EC235-FD11-4046-BE28-652B7F7EC1D6}" type="sibTrans" cxnId="{4B934609-E59E-41EA-9752-D456399C3F69}">
      <dgm:prSet/>
      <dgm:spPr/>
      <dgm:t>
        <a:bodyPr/>
        <a:lstStyle/>
        <a:p>
          <a:endParaRPr lang="en-US"/>
        </a:p>
      </dgm:t>
    </dgm:pt>
    <dgm:pt modelId="{3C156F77-E231-4641-8EC0-62E174470040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It helps identify opportunities and threats outside the business that may impact performance (Johnson et al., 2022).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5F4AA9-8B15-404F-92C4-23489111D2BF}" type="parTrans" cxnId="{D0BD2069-6D69-4A0D-BA6B-5571C44C59A4}">
      <dgm:prSet/>
      <dgm:spPr/>
      <dgm:t>
        <a:bodyPr/>
        <a:lstStyle/>
        <a:p>
          <a:endParaRPr lang="en-US"/>
        </a:p>
      </dgm:t>
    </dgm:pt>
    <dgm:pt modelId="{462AAC70-833E-452A-85D7-EEC530264568}" type="sibTrans" cxnId="{D0BD2069-6D69-4A0D-BA6B-5571C44C59A4}">
      <dgm:prSet/>
      <dgm:spPr/>
      <dgm:t>
        <a:bodyPr/>
        <a:lstStyle/>
        <a:p>
          <a:endParaRPr lang="en-US"/>
        </a:p>
      </dgm:t>
    </dgm:pt>
    <dgm:pt modelId="{77C68E25-0948-4DEA-90AE-24C34253FDD8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Benefits: Provides broad systematic coverage; encourages long-term thinking; highlights emerging external risks.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8DE97A-9526-4759-B541-F074A39AF8B1}" type="parTrans" cxnId="{B314D699-493C-49B8-B38E-F6701C730343}">
      <dgm:prSet/>
      <dgm:spPr/>
      <dgm:t>
        <a:bodyPr/>
        <a:lstStyle/>
        <a:p>
          <a:endParaRPr lang="en-US"/>
        </a:p>
      </dgm:t>
    </dgm:pt>
    <dgm:pt modelId="{DA489838-34A3-4636-8149-7CF7C31117C8}" type="sibTrans" cxnId="{B314D699-493C-49B8-B38E-F6701C730343}">
      <dgm:prSet/>
      <dgm:spPr/>
      <dgm:t>
        <a:bodyPr/>
        <a:lstStyle/>
        <a:p>
          <a:endParaRPr lang="en-US"/>
        </a:p>
      </dgm:t>
    </dgm:pt>
    <dgm:pt modelId="{F559F899-54AB-4D08-AEEA-556974D96F40}">
      <dgm:prSet/>
      <dgm:spPr/>
      <dgm:t>
        <a:bodyPr/>
        <a:lstStyle/>
        <a:p>
          <a:pPr>
            <a:lnSpc>
              <a:spcPct val="15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Criticisms: Can produce large amounts of low-impact information; does not indicate which factors matter most; is static and does not account for rapid change; treats factors as separate when they often overlap (Henry, 2021)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2B053-CDF3-4BE2-B826-C7363A86799E}" type="parTrans" cxnId="{9725CD30-7A77-4002-AF08-CA4B0A43B670}">
      <dgm:prSet/>
      <dgm:spPr/>
      <dgm:t>
        <a:bodyPr/>
        <a:lstStyle/>
        <a:p>
          <a:endParaRPr lang="en-US"/>
        </a:p>
      </dgm:t>
    </dgm:pt>
    <dgm:pt modelId="{ED06B0DB-A5BB-40FF-8D07-E71E83B3CC02}" type="sibTrans" cxnId="{9725CD30-7A77-4002-AF08-CA4B0A43B670}">
      <dgm:prSet/>
      <dgm:spPr/>
      <dgm:t>
        <a:bodyPr/>
        <a:lstStyle/>
        <a:p>
          <a:endParaRPr lang="en-US"/>
        </a:p>
      </dgm:t>
    </dgm:pt>
    <dgm:pt modelId="{D73252D0-C7EA-4492-B2FB-4634932C3259}" type="pres">
      <dgm:prSet presAssocID="{86E46A33-0BF0-4056-9FA1-8FF6764AFBBB}" presName="root" presStyleCnt="0">
        <dgm:presLayoutVars>
          <dgm:dir/>
          <dgm:resizeHandles val="exact"/>
        </dgm:presLayoutVars>
      </dgm:prSet>
      <dgm:spPr/>
    </dgm:pt>
    <dgm:pt modelId="{D9C87160-0069-4185-A94F-2BF24239B2D0}" type="pres">
      <dgm:prSet presAssocID="{86E46A33-0BF0-4056-9FA1-8FF6764AFBBB}" presName="container" presStyleCnt="0">
        <dgm:presLayoutVars>
          <dgm:dir/>
          <dgm:resizeHandles val="exact"/>
        </dgm:presLayoutVars>
      </dgm:prSet>
      <dgm:spPr/>
    </dgm:pt>
    <dgm:pt modelId="{F1D06228-8006-4AEA-9CEE-5CDD78B91B0B}" type="pres">
      <dgm:prSet presAssocID="{5BA052F2-4797-4BA5-B256-7AFC0656B5CC}" presName="compNode" presStyleCnt="0"/>
      <dgm:spPr/>
    </dgm:pt>
    <dgm:pt modelId="{0D85027A-07FF-42BB-B9AA-C7FD29F16B03}" type="pres">
      <dgm:prSet presAssocID="{5BA052F2-4797-4BA5-B256-7AFC0656B5CC}" presName="iconBgRect" presStyleLbl="bgShp" presStyleIdx="0" presStyleCnt="4"/>
      <dgm:spPr/>
    </dgm:pt>
    <dgm:pt modelId="{63C12999-A128-42B5-A453-887BD4852F7B}" type="pres">
      <dgm:prSet presAssocID="{5BA052F2-4797-4BA5-B256-7AFC0656B5CC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3E811FC-3F40-4476-83EF-EEB1B6EF5151}" type="pres">
      <dgm:prSet presAssocID="{5BA052F2-4797-4BA5-B256-7AFC0656B5CC}" presName="spaceRect" presStyleCnt="0"/>
      <dgm:spPr/>
    </dgm:pt>
    <dgm:pt modelId="{759C3B1E-0DC3-480E-9D3A-AA970CB151EB}" type="pres">
      <dgm:prSet presAssocID="{5BA052F2-4797-4BA5-B256-7AFC0656B5CC}" presName="textRect" presStyleLbl="revTx" presStyleIdx="0" presStyleCnt="4">
        <dgm:presLayoutVars>
          <dgm:chMax val="1"/>
          <dgm:chPref val="1"/>
        </dgm:presLayoutVars>
      </dgm:prSet>
      <dgm:spPr/>
    </dgm:pt>
    <dgm:pt modelId="{A583B90C-2C61-4904-A4FA-BFF9D3EA9C34}" type="pres">
      <dgm:prSet presAssocID="{D51EC235-FD11-4046-BE28-652B7F7EC1D6}" presName="sibTrans" presStyleLbl="sibTrans2D1" presStyleIdx="0" presStyleCnt="0"/>
      <dgm:spPr/>
    </dgm:pt>
    <dgm:pt modelId="{B5D4BA23-8F20-4467-9403-F8B9D7C16EEB}" type="pres">
      <dgm:prSet presAssocID="{3C156F77-E231-4641-8EC0-62E174470040}" presName="compNode" presStyleCnt="0"/>
      <dgm:spPr/>
    </dgm:pt>
    <dgm:pt modelId="{FF4AE349-B025-480C-B21C-A6F5CCB86A2B}" type="pres">
      <dgm:prSet presAssocID="{3C156F77-E231-4641-8EC0-62E174470040}" presName="iconBgRect" presStyleLbl="bgShp" presStyleIdx="1" presStyleCnt="4"/>
      <dgm:spPr/>
    </dgm:pt>
    <dgm:pt modelId="{B9A1D147-1527-4DFB-9E14-01FFF31E405F}" type="pres">
      <dgm:prSet presAssocID="{3C156F77-E231-4641-8EC0-62E174470040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d Bump"/>
        </a:ext>
      </dgm:extLst>
    </dgm:pt>
    <dgm:pt modelId="{5BBC29A8-D6A2-46CF-9909-9D2F5BBBFA9C}" type="pres">
      <dgm:prSet presAssocID="{3C156F77-E231-4641-8EC0-62E174470040}" presName="spaceRect" presStyleCnt="0"/>
      <dgm:spPr/>
    </dgm:pt>
    <dgm:pt modelId="{0493B8BD-924F-467E-9A90-72B99C4750C6}" type="pres">
      <dgm:prSet presAssocID="{3C156F77-E231-4641-8EC0-62E174470040}" presName="textRect" presStyleLbl="revTx" presStyleIdx="1" presStyleCnt="4">
        <dgm:presLayoutVars>
          <dgm:chMax val="1"/>
          <dgm:chPref val="1"/>
        </dgm:presLayoutVars>
      </dgm:prSet>
      <dgm:spPr/>
    </dgm:pt>
    <dgm:pt modelId="{FA14884A-A461-4A44-BFCD-B3083909F898}" type="pres">
      <dgm:prSet presAssocID="{462AAC70-833E-452A-85D7-EEC530264568}" presName="sibTrans" presStyleLbl="sibTrans2D1" presStyleIdx="0" presStyleCnt="0"/>
      <dgm:spPr/>
    </dgm:pt>
    <dgm:pt modelId="{C23D7835-A302-4EA9-AAE4-C6C358C3A179}" type="pres">
      <dgm:prSet presAssocID="{77C68E25-0948-4DEA-90AE-24C34253FDD8}" presName="compNode" presStyleCnt="0"/>
      <dgm:spPr/>
    </dgm:pt>
    <dgm:pt modelId="{C4DAABE2-6A98-40B8-9298-35A2767329D9}" type="pres">
      <dgm:prSet presAssocID="{77C68E25-0948-4DEA-90AE-24C34253FDD8}" presName="iconBgRect" presStyleLbl="bgShp" presStyleIdx="2" presStyleCnt="4"/>
      <dgm:spPr/>
    </dgm:pt>
    <dgm:pt modelId="{95F51A90-B66B-4DD1-9034-F34EEDF16623}" type="pres">
      <dgm:prSet presAssocID="{77C68E25-0948-4DEA-90AE-24C34253FDD8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2DCEA7B-9701-471E-AE4B-B8A16978CFF1}" type="pres">
      <dgm:prSet presAssocID="{77C68E25-0948-4DEA-90AE-24C34253FDD8}" presName="spaceRect" presStyleCnt="0"/>
      <dgm:spPr/>
    </dgm:pt>
    <dgm:pt modelId="{FD9D7D3E-31FF-4FE9-BA28-9383AEB9E0DF}" type="pres">
      <dgm:prSet presAssocID="{77C68E25-0948-4DEA-90AE-24C34253FDD8}" presName="textRect" presStyleLbl="revTx" presStyleIdx="2" presStyleCnt="4">
        <dgm:presLayoutVars>
          <dgm:chMax val="1"/>
          <dgm:chPref val="1"/>
        </dgm:presLayoutVars>
      </dgm:prSet>
      <dgm:spPr/>
    </dgm:pt>
    <dgm:pt modelId="{816479E1-8E6E-4893-A5C0-30E0706D99A3}" type="pres">
      <dgm:prSet presAssocID="{DA489838-34A3-4636-8149-7CF7C31117C8}" presName="sibTrans" presStyleLbl="sibTrans2D1" presStyleIdx="0" presStyleCnt="0"/>
      <dgm:spPr/>
    </dgm:pt>
    <dgm:pt modelId="{EB07DC19-68E7-4B20-BBDF-07BC127F5429}" type="pres">
      <dgm:prSet presAssocID="{F559F899-54AB-4D08-AEEA-556974D96F40}" presName="compNode" presStyleCnt="0"/>
      <dgm:spPr/>
    </dgm:pt>
    <dgm:pt modelId="{9F39C9B4-CBDA-4CC5-8D4F-5F3B26D02512}" type="pres">
      <dgm:prSet presAssocID="{F559F899-54AB-4D08-AEEA-556974D96F40}" presName="iconBgRect" presStyleLbl="bgShp" presStyleIdx="3" presStyleCnt="4"/>
      <dgm:spPr/>
    </dgm:pt>
    <dgm:pt modelId="{85EF5EF9-0AE8-4351-840B-EC00236352FF}" type="pres">
      <dgm:prSet presAssocID="{F559F899-54AB-4D08-AEEA-556974D96F40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E6ED10FD-A2FC-4B55-B3ED-3B455751B869}" type="pres">
      <dgm:prSet presAssocID="{F559F899-54AB-4D08-AEEA-556974D96F40}" presName="spaceRect" presStyleCnt="0"/>
      <dgm:spPr/>
    </dgm:pt>
    <dgm:pt modelId="{490CC4DD-BEE5-4055-9A87-31C71E8C45AD}" type="pres">
      <dgm:prSet presAssocID="{F559F899-54AB-4D08-AEEA-556974D96F4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B934609-E59E-41EA-9752-D456399C3F69}" srcId="{86E46A33-0BF0-4056-9FA1-8FF6764AFBBB}" destId="{5BA052F2-4797-4BA5-B256-7AFC0656B5CC}" srcOrd="0" destOrd="0" parTransId="{6F7DC45C-FFB8-4902-9E79-775ABACF8382}" sibTransId="{D51EC235-FD11-4046-BE28-652B7F7EC1D6}"/>
    <dgm:cxn modelId="{E0E6F20B-5AEA-4B17-AE33-C02A5DDF47D4}" type="presOf" srcId="{D51EC235-FD11-4046-BE28-652B7F7EC1D6}" destId="{A583B90C-2C61-4904-A4FA-BFF9D3EA9C34}" srcOrd="0" destOrd="0" presId="urn:microsoft.com/office/officeart/2018/2/layout/IconCircleList"/>
    <dgm:cxn modelId="{BC4E9510-77A7-471A-926B-07243EA710DE}" type="presOf" srcId="{DA489838-34A3-4636-8149-7CF7C31117C8}" destId="{816479E1-8E6E-4893-A5C0-30E0706D99A3}" srcOrd="0" destOrd="0" presId="urn:microsoft.com/office/officeart/2018/2/layout/IconCircleList"/>
    <dgm:cxn modelId="{FBA42F11-AFA1-4CAC-9DE8-17B562E373E9}" type="presOf" srcId="{3C156F77-E231-4641-8EC0-62E174470040}" destId="{0493B8BD-924F-467E-9A90-72B99C4750C6}" srcOrd="0" destOrd="0" presId="urn:microsoft.com/office/officeart/2018/2/layout/IconCircleList"/>
    <dgm:cxn modelId="{9725CD30-7A77-4002-AF08-CA4B0A43B670}" srcId="{86E46A33-0BF0-4056-9FA1-8FF6764AFBBB}" destId="{F559F899-54AB-4D08-AEEA-556974D96F40}" srcOrd="3" destOrd="0" parTransId="{51B2B053-CDF3-4BE2-B826-C7363A86799E}" sibTransId="{ED06B0DB-A5BB-40FF-8D07-E71E83B3CC02}"/>
    <dgm:cxn modelId="{39842D67-D5FE-4A30-A23B-50879D78879A}" type="presOf" srcId="{F559F899-54AB-4D08-AEEA-556974D96F40}" destId="{490CC4DD-BEE5-4055-9A87-31C71E8C45AD}" srcOrd="0" destOrd="0" presId="urn:microsoft.com/office/officeart/2018/2/layout/IconCircleList"/>
    <dgm:cxn modelId="{6466B468-4AE5-4796-AE1C-CA44094D0837}" type="presOf" srcId="{462AAC70-833E-452A-85D7-EEC530264568}" destId="{FA14884A-A461-4A44-BFCD-B3083909F898}" srcOrd="0" destOrd="0" presId="urn:microsoft.com/office/officeart/2018/2/layout/IconCircleList"/>
    <dgm:cxn modelId="{D0BD2069-6D69-4A0D-BA6B-5571C44C59A4}" srcId="{86E46A33-0BF0-4056-9FA1-8FF6764AFBBB}" destId="{3C156F77-E231-4641-8EC0-62E174470040}" srcOrd="1" destOrd="0" parTransId="{E65F4AA9-8B15-404F-92C4-23489111D2BF}" sibTransId="{462AAC70-833E-452A-85D7-EEC530264568}"/>
    <dgm:cxn modelId="{B314D699-493C-49B8-B38E-F6701C730343}" srcId="{86E46A33-0BF0-4056-9FA1-8FF6764AFBBB}" destId="{77C68E25-0948-4DEA-90AE-24C34253FDD8}" srcOrd="2" destOrd="0" parTransId="{B78DE97A-9526-4759-B541-F074A39AF8B1}" sibTransId="{DA489838-34A3-4636-8149-7CF7C31117C8}"/>
    <dgm:cxn modelId="{C6365BAF-A0E1-47FC-BE20-528A7EDD1E8F}" type="presOf" srcId="{77C68E25-0948-4DEA-90AE-24C34253FDD8}" destId="{FD9D7D3E-31FF-4FE9-BA28-9383AEB9E0DF}" srcOrd="0" destOrd="0" presId="urn:microsoft.com/office/officeart/2018/2/layout/IconCircleList"/>
    <dgm:cxn modelId="{1D1DEAD6-E71D-4E72-B70C-3050CA55130F}" type="presOf" srcId="{86E46A33-0BF0-4056-9FA1-8FF6764AFBBB}" destId="{D73252D0-C7EA-4492-B2FB-4634932C3259}" srcOrd="0" destOrd="0" presId="urn:microsoft.com/office/officeart/2018/2/layout/IconCircleList"/>
    <dgm:cxn modelId="{7E9D68E0-C3FB-43B8-AD22-185F23EBAE7A}" type="presOf" srcId="{5BA052F2-4797-4BA5-B256-7AFC0656B5CC}" destId="{759C3B1E-0DC3-480E-9D3A-AA970CB151EB}" srcOrd="0" destOrd="0" presId="urn:microsoft.com/office/officeart/2018/2/layout/IconCircleList"/>
    <dgm:cxn modelId="{0A9D0C8B-33C7-45E3-A57F-3694EE373BFD}" type="presParOf" srcId="{D73252D0-C7EA-4492-B2FB-4634932C3259}" destId="{D9C87160-0069-4185-A94F-2BF24239B2D0}" srcOrd="0" destOrd="0" presId="urn:microsoft.com/office/officeart/2018/2/layout/IconCircleList"/>
    <dgm:cxn modelId="{CABF9F47-F708-4524-B167-601D73FDF470}" type="presParOf" srcId="{D9C87160-0069-4185-A94F-2BF24239B2D0}" destId="{F1D06228-8006-4AEA-9CEE-5CDD78B91B0B}" srcOrd="0" destOrd="0" presId="urn:microsoft.com/office/officeart/2018/2/layout/IconCircleList"/>
    <dgm:cxn modelId="{D89E186A-26FB-497F-A77C-CAA7CC0DAD43}" type="presParOf" srcId="{F1D06228-8006-4AEA-9CEE-5CDD78B91B0B}" destId="{0D85027A-07FF-42BB-B9AA-C7FD29F16B03}" srcOrd="0" destOrd="0" presId="urn:microsoft.com/office/officeart/2018/2/layout/IconCircleList"/>
    <dgm:cxn modelId="{7533059B-2CB1-418A-9EBF-BA643B759E1E}" type="presParOf" srcId="{F1D06228-8006-4AEA-9CEE-5CDD78B91B0B}" destId="{63C12999-A128-42B5-A453-887BD4852F7B}" srcOrd="1" destOrd="0" presId="urn:microsoft.com/office/officeart/2018/2/layout/IconCircleList"/>
    <dgm:cxn modelId="{BCE4783A-EE1D-4EED-880E-DBC498A1A9D9}" type="presParOf" srcId="{F1D06228-8006-4AEA-9CEE-5CDD78B91B0B}" destId="{73E811FC-3F40-4476-83EF-EEB1B6EF5151}" srcOrd="2" destOrd="0" presId="urn:microsoft.com/office/officeart/2018/2/layout/IconCircleList"/>
    <dgm:cxn modelId="{5AF76B0B-E54B-4556-B4C1-68EC629116B5}" type="presParOf" srcId="{F1D06228-8006-4AEA-9CEE-5CDD78B91B0B}" destId="{759C3B1E-0DC3-480E-9D3A-AA970CB151EB}" srcOrd="3" destOrd="0" presId="urn:microsoft.com/office/officeart/2018/2/layout/IconCircleList"/>
    <dgm:cxn modelId="{437D5260-0C82-459F-9CDD-D4428B74DFED}" type="presParOf" srcId="{D9C87160-0069-4185-A94F-2BF24239B2D0}" destId="{A583B90C-2C61-4904-A4FA-BFF9D3EA9C34}" srcOrd="1" destOrd="0" presId="urn:microsoft.com/office/officeart/2018/2/layout/IconCircleList"/>
    <dgm:cxn modelId="{A8A2717D-6770-47C2-8E40-F906CAC1CE57}" type="presParOf" srcId="{D9C87160-0069-4185-A94F-2BF24239B2D0}" destId="{B5D4BA23-8F20-4467-9403-F8B9D7C16EEB}" srcOrd="2" destOrd="0" presId="urn:microsoft.com/office/officeart/2018/2/layout/IconCircleList"/>
    <dgm:cxn modelId="{AA534842-E3E0-4BC4-A1A1-BD70E8D81FEE}" type="presParOf" srcId="{B5D4BA23-8F20-4467-9403-F8B9D7C16EEB}" destId="{FF4AE349-B025-480C-B21C-A6F5CCB86A2B}" srcOrd="0" destOrd="0" presId="urn:microsoft.com/office/officeart/2018/2/layout/IconCircleList"/>
    <dgm:cxn modelId="{EC87D225-098F-46A6-9663-24CDF3841247}" type="presParOf" srcId="{B5D4BA23-8F20-4467-9403-F8B9D7C16EEB}" destId="{B9A1D147-1527-4DFB-9E14-01FFF31E405F}" srcOrd="1" destOrd="0" presId="urn:microsoft.com/office/officeart/2018/2/layout/IconCircleList"/>
    <dgm:cxn modelId="{B45F5E53-29AA-4C72-967F-BB1B3B4E659D}" type="presParOf" srcId="{B5D4BA23-8F20-4467-9403-F8B9D7C16EEB}" destId="{5BBC29A8-D6A2-46CF-9909-9D2F5BBBFA9C}" srcOrd="2" destOrd="0" presId="urn:microsoft.com/office/officeart/2018/2/layout/IconCircleList"/>
    <dgm:cxn modelId="{140BA375-D71A-4043-891E-0309F4937513}" type="presParOf" srcId="{B5D4BA23-8F20-4467-9403-F8B9D7C16EEB}" destId="{0493B8BD-924F-467E-9A90-72B99C4750C6}" srcOrd="3" destOrd="0" presId="urn:microsoft.com/office/officeart/2018/2/layout/IconCircleList"/>
    <dgm:cxn modelId="{AED14CAE-01F2-4514-B6C5-0F5D4189AE25}" type="presParOf" srcId="{D9C87160-0069-4185-A94F-2BF24239B2D0}" destId="{FA14884A-A461-4A44-BFCD-B3083909F898}" srcOrd="3" destOrd="0" presId="urn:microsoft.com/office/officeart/2018/2/layout/IconCircleList"/>
    <dgm:cxn modelId="{785EA741-1050-4580-8887-449D32F7819B}" type="presParOf" srcId="{D9C87160-0069-4185-A94F-2BF24239B2D0}" destId="{C23D7835-A302-4EA9-AAE4-C6C358C3A179}" srcOrd="4" destOrd="0" presId="urn:microsoft.com/office/officeart/2018/2/layout/IconCircleList"/>
    <dgm:cxn modelId="{A52B9585-9672-4A63-A6FB-B9957CD846C8}" type="presParOf" srcId="{C23D7835-A302-4EA9-AAE4-C6C358C3A179}" destId="{C4DAABE2-6A98-40B8-9298-35A2767329D9}" srcOrd="0" destOrd="0" presId="urn:microsoft.com/office/officeart/2018/2/layout/IconCircleList"/>
    <dgm:cxn modelId="{9E24134E-A628-4DAD-8D6E-84EE99BBF57D}" type="presParOf" srcId="{C23D7835-A302-4EA9-AAE4-C6C358C3A179}" destId="{95F51A90-B66B-4DD1-9034-F34EEDF16623}" srcOrd="1" destOrd="0" presId="urn:microsoft.com/office/officeart/2018/2/layout/IconCircleList"/>
    <dgm:cxn modelId="{E6A7EEF4-E177-4804-B237-0733140679BE}" type="presParOf" srcId="{C23D7835-A302-4EA9-AAE4-C6C358C3A179}" destId="{72DCEA7B-9701-471E-AE4B-B8A16978CFF1}" srcOrd="2" destOrd="0" presId="urn:microsoft.com/office/officeart/2018/2/layout/IconCircleList"/>
    <dgm:cxn modelId="{586442B6-F1F6-4CD9-A6D0-D5175D7A519E}" type="presParOf" srcId="{C23D7835-A302-4EA9-AAE4-C6C358C3A179}" destId="{FD9D7D3E-31FF-4FE9-BA28-9383AEB9E0DF}" srcOrd="3" destOrd="0" presId="urn:microsoft.com/office/officeart/2018/2/layout/IconCircleList"/>
    <dgm:cxn modelId="{4CE8CAF9-4D1C-4926-A232-8DDCF2F7074D}" type="presParOf" srcId="{D9C87160-0069-4185-A94F-2BF24239B2D0}" destId="{816479E1-8E6E-4893-A5C0-30E0706D99A3}" srcOrd="5" destOrd="0" presId="urn:microsoft.com/office/officeart/2018/2/layout/IconCircleList"/>
    <dgm:cxn modelId="{6E92B593-1F05-4AB7-8FAE-F78F80EA6939}" type="presParOf" srcId="{D9C87160-0069-4185-A94F-2BF24239B2D0}" destId="{EB07DC19-68E7-4B20-BBDF-07BC127F5429}" srcOrd="6" destOrd="0" presId="urn:microsoft.com/office/officeart/2018/2/layout/IconCircleList"/>
    <dgm:cxn modelId="{838D4424-3BA9-4E23-8F0E-0C00F88F47A5}" type="presParOf" srcId="{EB07DC19-68E7-4B20-BBDF-07BC127F5429}" destId="{9F39C9B4-CBDA-4CC5-8D4F-5F3B26D02512}" srcOrd="0" destOrd="0" presId="urn:microsoft.com/office/officeart/2018/2/layout/IconCircleList"/>
    <dgm:cxn modelId="{845803D0-31C3-4B93-9490-D88A8B02164C}" type="presParOf" srcId="{EB07DC19-68E7-4B20-BBDF-07BC127F5429}" destId="{85EF5EF9-0AE8-4351-840B-EC00236352FF}" srcOrd="1" destOrd="0" presId="urn:microsoft.com/office/officeart/2018/2/layout/IconCircleList"/>
    <dgm:cxn modelId="{A3A558D0-045B-4895-953C-24FAC6A5B985}" type="presParOf" srcId="{EB07DC19-68E7-4B20-BBDF-07BC127F5429}" destId="{E6ED10FD-A2FC-4B55-B3ED-3B455751B869}" srcOrd="2" destOrd="0" presId="urn:microsoft.com/office/officeart/2018/2/layout/IconCircleList"/>
    <dgm:cxn modelId="{4AC6EA0D-224C-45E6-BD0D-8B76CF2259CA}" type="presParOf" srcId="{EB07DC19-68E7-4B20-BBDF-07BC127F5429}" destId="{490CC4DD-BEE5-4055-9A87-31C71E8C45AD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C12EC4-6448-4AC8-896D-27C30D8B1423}">
      <dsp:nvSpPr>
        <dsp:cNvPr id="0" name=""/>
        <dsp:cNvSpPr/>
      </dsp:nvSpPr>
      <dsp:spPr>
        <a:xfrm>
          <a:off x="0" y="1356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A769A2-22A0-4290-8762-F259C5044F7C}">
      <dsp:nvSpPr>
        <dsp:cNvPr id="0" name=""/>
        <dsp:cNvSpPr/>
      </dsp:nvSpPr>
      <dsp:spPr>
        <a:xfrm>
          <a:off x="174827" y="131393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61EAD9-432D-4A4E-9BAA-6AA2E18B4255}">
      <dsp:nvSpPr>
        <dsp:cNvPr id="0" name=""/>
        <dsp:cNvSpPr/>
      </dsp:nvSpPr>
      <dsp:spPr>
        <a:xfrm>
          <a:off x="667525" y="1356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Student Name:	</a:t>
          </a:r>
          <a:r>
            <a:rPr lang="en-US" sz="1900" kern="1200"/>
            <a:t>Md Ismail Sheikh</a:t>
          </a:r>
        </a:p>
      </dsp:txBody>
      <dsp:txXfrm>
        <a:off x="667525" y="1356"/>
        <a:ext cx="10260303" cy="577943"/>
      </dsp:txXfrm>
    </dsp:sp>
    <dsp:sp modelId="{2864ED7D-FED5-45CE-8197-B8B2A121DBCC}">
      <dsp:nvSpPr>
        <dsp:cNvPr id="0" name=""/>
        <dsp:cNvSpPr/>
      </dsp:nvSpPr>
      <dsp:spPr>
        <a:xfrm>
          <a:off x="0" y="723786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D82EAA-00D6-4AFA-AC9B-2BB88AC9895B}">
      <dsp:nvSpPr>
        <dsp:cNvPr id="0" name=""/>
        <dsp:cNvSpPr/>
      </dsp:nvSpPr>
      <dsp:spPr>
        <a:xfrm>
          <a:off x="174827" y="853823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9D2626-3E15-4A27-B961-5B15C79B4B1F}">
      <dsp:nvSpPr>
        <dsp:cNvPr id="0" name=""/>
        <dsp:cNvSpPr/>
      </dsp:nvSpPr>
      <dsp:spPr>
        <a:xfrm>
          <a:off x="667525" y="723786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Student ID:		</a:t>
          </a:r>
          <a:r>
            <a:rPr lang="en-US" sz="1900" kern="1200"/>
            <a:t>2541516</a:t>
          </a:r>
        </a:p>
      </dsp:txBody>
      <dsp:txXfrm>
        <a:off x="667525" y="723786"/>
        <a:ext cx="10260303" cy="577943"/>
      </dsp:txXfrm>
    </dsp:sp>
    <dsp:sp modelId="{7310CAA8-4451-4C0E-856A-ABDE351A6C48}">
      <dsp:nvSpPr>
        <dsp:cNvPr id="0" name=""/>
        <dsp:cNvSpPr/>
      </dsp:nvSpPr>
      <dsp:spPr>
        <a:xfrm>
          <a:off x="0" y="1446215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EF1E1-2D62-4D36-8DA5-069F62530610}">
      <dsp:nvSpPr>
        <dsp:cNvPr id="0" name=""/>
        <dsp:cNvSpPr/>
      </dsp:nvSpPr>
      <dsp:spPr>
        <a:xfrm>
          <a:off x="174827" y="1576253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932486-3FA0-49CB-A91E-5E09C58BCE11}">
      <dsp:nvSpPr>
        <dsp:cNvPr id="0" name=""/>
        <dsp:cNvSpPr/>
      </dsp:nvSpPr>
      <dsp:spPr>
        <a:xfrm>
          <a:off x="667525" y="1446215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Lecturer’s Name:	</a:t>
          </a:r>
          <a:r>
            <a:rPr lang="en-US" sz="1900" kern="1200"/>
            <a:t>Yetunde Everard-Igweh</a:t>
          </a:r>
        </a:p>
      </dsp:txBody>
      <dsp:txXfrm>
        <a:off x="667525" y="1446215"/>
        <a:ext cx="10260303" cy="577943"/>
      </dsp:txXfrm>
    </dsp:sp>
    <dsp:sp modelId="{C82B10E1-9DA6-4286-B436-75A6057D02CC}">
      <dsp:nvSpPr>
        <dsp:cNvPr id="0" name=""/>
        <dsp:cNvSpPr/>
      </dsp:nvSpPr>
      <dsp:spPr>
        <a:xfrm>
          <a:off x="0" y="2168645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FE0E9-6DB1-4D3F-A054-EFA97E6DE214}">
      <dsp:nvSpPr>
        <dsp:cNvPr id="0" name=""/>
        <dsp:cNvSpPr/>
      </dsp:nvSpPr>
      <dsp:spPr>
        <a:xfrm>
          <a:off x="174827" y="2298682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8AC72-A2CD-4A83-B88C-DBD82A295C15}">
      <dsp:nvSpPr>
        <dsp:cNvPr id="0" name=""/>
        <dsp:cNvSpPr/>
      </dsp:nvSpPr>
      <dsp:spPr>
        <a:xfrm>
          <a:off x="667525" y="2168645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Module Code: 	</a:t>
          </a:r>
          <a:r>
            <a:rPr lang="en-US" sz="1900" kern="1200"/>
            <a:t>LCLM 4004</a:t>
          </a:r>
        </a:p>
      </dsp:txBody>
      <dsp:txXfrm>
        <a:off x="667525" y="2168645"/>
        <a:ext cx="10260303" cy="577943"/>
      </dsp:txXfrm>
    </dsp:sp>
    <dsp:sp modelId="{AEEB9899-8B33-4F54-A6F5-4268E36C0D93}">
      <dsp:nvSpPr>
        <dsp:cNvPr id="0" name=""/>
        <dsp:cNvSpPr/>
      </dsp:nvSpPr>
      <dsp:spPr>
        <a:xfrm>
          <a:off x="0" y="2891075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BF5F88-C364-43CC-BE5D-18D605CCA784}">
      <dsp:nvSpPr>
        <dsp:cNvPr id="0" name=""/>
        <dsp:cNvSpPr/>
      </dsp:nvSpPr>
      <dsp:spPr>
        <a:xfrm>
          <a:off x="174827" y="3021112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C4FFE4-BADA-4763-8368-13C4B5D1CCD6}">
      <dsp:nvSpPr>
        <dsp:cNvPr id="0" name=""/>
        <dsp:cNvSpPr/>
      </dsp:nvSpPr>
      <dsp:spPr>
        <a:xfrm>
          <a:off x="667525" y="2891075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Module Name: 	</a:t>
          </a:r>
          <a:r>
            <a:rPr lang="en-US" sz="1900" kern="1200"/>
            <a:t>Problem Solving and Decision-Making</a:t>
          </a:r>
        </a:p>
      </dsp:txBody>
      <dsp:txXfrm>
        <a:off x="667525" y="2891075"/>
        <a:ext cx="10260303" cy="577943"/>
      </dsp:txXfrm>
    </dsp:sp>
    <dsp:sp modelId="{6DE88429-C0C1-4C95-8605-EF68FB751C4F}">
      <dsp:nvSpPr>
        <dsp:cNvPr id="0" name=""/>
        <dsp:cNvSpPr/>
      </dsp:nvSpPr>
      <dsp:spPr>
        <a:xfrm>
          <a:off x="0" y="3613504"/>
          <a:ext cx="10927829" cy="5779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764548-6BA2-4523-893A-88E146E485BE}">
      <dsp:nvSpPr>
        <dsp:cNvPr id="0" name=""/>
        <dsp:cNvSpPr/>
      </dsp:nvSpPr>
      <dsp:spPr>
        <a:xfrm>
          <a:off x="174827" y="3743542"/>
          <a:ext cx="317869" cy="3178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BC377F-B14A-4529-827C-EB40C90E85D3}">
      <dsp:nvSpPr>
        <dsp:cNvPr id="0" name=""/>
        <dsp:cNvSpPr/>
      </dsp:nvSpPr>
      <dsp:spPr>
        <a:xfrm>
          <a:off x="667525" y="3613504"/>
          <a:ext cx="10260303" cy="57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166" tIns="61166" rIns="61166" bIns="611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Component 1: 	</a:t>
          </a:r>
          <a:r>
            <a:rPr lang="en-US" sz="1900" kern="1200"/>
            <a:t>Basil’s Bakery</a:t>
          </a:r>
        </a:p>
      </dsp:txBody>
      <dsp:txXfrm>
        <a:off x="667525" y="3613504"/>
        <a:ext cx="10260303" cy="5779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85027A-07FF-42BB-B9AA-C7FD29F16B03}">
      <dsp:nvSpPr>
        <dsp:cNvPr id="0" name=""/>
        <dsp:cNvSpPr/>
      </dsp:nvSpPr>
      <dsp:spPr>
        <a:xfrm>
          <a:off x="212335" y="470390"/>
          <a:ext cx="1335915" cy="13359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C12999-A128-42B5-A453-887BD4852F7B}">
      <dsp:nvSpPr>
        <dsp:cNvPr id="0" name=""/>
        <dsp:cNvSpPr/>
      </dsp:nvSpPr>
      <dsp:spPr>
        <a:xfrm>
          <a:off x="492877" y="750932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9C3B1E-0DC3-480E-9D3A-AA970CB151EB}">
      <dsp:nvSpPr>
        <dsp:cNvPr id="0" name=""/>
        <dsp:cNvSpPr/>
      </dsp:nvSpPr>
      <dsp:spPr>
        <a:xfrm>
          <a:off x="1834517" y="4703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PESTEL is a strategic tool used to analyse the external macro-environment, breaking it into six categories: Political, Economic, Social, Technological, Legal and Environmental.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34517" y="470390"/>
        <a:ext cx="3148942" cy="1335915"/>
      </dsp:txXfrm>
    </dsp:sp>
    <dsp:sp modelId="{FF4AE349-B025-480C-B21C-A6F5CCB86A2B}">
      <dsp:nvSpPr>
        <dsp:cNvPr id="0" name=""/>
        <dsp:cNvSpPr/>
      </dsp:nvSpPr>
      <dsp:spPr>
        <a:xfrm>
          <a:off x="5532139" y="470390"/>
          <a:ext cx="1335915" cy="1335915"/>
        </a:xfrm>
        <a:prstGeom prst="ellips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A1D147-1527-4DFB-9E14-01FFF31E405F}">
      <dsp:nvSpPr>
        <dsp:cNvPr id="0" name=""/>
        <dsp:cNvSpPr/>
      </dsp:nvSpPr>
      <dsp:spPr>
        <a:xfrm>
          <a:off x="5812681" y="750932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3B8BD-924F-467E-9A90-72B99C4750C6}">
      <dsp:nvSpPr>
        <dsp:cNvPr id="0" name=""/>
        <dsp:cNvSpPr/>
      </dsp:nvSpPr>
      <dsp:spPr>
        <a:xfrm>
          <a:off x="7154322" y="4703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It helps identify opportunities and threats outside the business that may impact performance (Johnson et al., 2022).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54322" y="470390"/>
        <a:ext cx="3148942" cy="1335915"/>
      </dsp:txXfrm>
    </dsp:sp>
    <dsp:sp modelId="{C4DAABE2-6A98-40B8-9298-35A2767329D9}">
      <dsp:nvSpPr>
        <dsp:cNvPr id="0" name=""/>
        <dsp:cNvSpPr/>
      </dsp:nvSpPr>
      <dsp:spPr>
        <a:xfrm>
          <a:off x="212335" y="2546238"/>
          <a:ext cx="1335915" cy="1335915"/>
        </a:xfrm>
        <a:prstGeom prst="ellips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F51A90-B66B-4DD1-9034-F34EEDF16623}">
      <dsp:nvSpPr>
        <dsp:cNvPr id="0" name=""/>
        <dsp:cNvSpPr/>
      </dsp:nvSpPr>
      <dsp:spPr>
        <a:xfrm>
          <a:off x="492877" y="2826780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D7D3E-31FF-4FE9-BA28-9383AEB9E0DF}">
      <dsp:nvSpPr>
        <dsp:cNvPr id="0" name=""/>
        <dsp:cNvSpPr/>
      </dsp:nvSpPr>
      <dsp:spPr>
        <a:xfrm>
          <a:off x="1834517" y="254623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Benefits: Provides broad systematic coverage; encourages long-term thinking; highlights emerging external risks.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34517" y="2546238"/>
        <a:ext cx="3148942" cy="1335915"/>
      </dsp:txXfrm>
    </dsp:sp>
    <dsp:sp modelId="{9F39C9B4-CBDA-4CC5-8D4F-5F3B26D02512}">
      <dsp:nvSpPr>
        <dsp:cNvPr id="0" name=""/>
        <dsp:cNvSpPr/>
      </dsp:nvSpPr>
      <dsp:spPr>
        <a:xfrm>
          <a:off x="5532139" y="2546238"/>
          <a:ext cx="1335915" cy="1335915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F5EF9-0AE8-4351-840B-EC00236352FF}">
      <dsp:nvSpPr>
        <dsp:cNvPr id="0" name=""/>
        <dsp:cNvSpPr/>
      </dsp:nvSpPr>
      <dsp:spPr>
        <a:xfrm>
          <a:off x="5812681" y="2826780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CC4DD-BEE5-4055-9A87-31C71E8C45AD}">
      <dsp:nvSpPr>
        <dsp:cNvPr id="0" name=""/>
        <dsp:cNvSpPr/>
      </dsp:nvSpPr>
      <dsp:spPr>
        <a:xfrm>
          <a:off x="7154322" y="254623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Criticisms: Can produce large amounts of low-impact information; does not indicate which factors matter most; is static and does not account for rapid change; treats factors as separate when they often overlap (Henry, 2021)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54322" y="2546238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6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1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21532476@N00/5816626874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6" name="TextBox 3">
            <a:extLst>
              <a:ext uri="{FF2B5EF4-FFF2-40B4-BE49-F238E27FC236}">
                <a16:creationId xmlns:a16="http://schemas.microsoft.com/office/drawing/2014/main" id="{99F72756-9426-6E8A-2228-B8F0C66C6B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069150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700" b="1" u="sng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Overview of presentation. </a:t>
            </a:r>
            <a:br>
              <a:rPr lang="en-GB" sz="37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7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Arc 10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020" y="1153572"/>
            <a:ext cx="6752299" cy="5585620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morning. My name is Md Ismail Sheikh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and the nature and scope of the problems they are encountering.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Critique and application of the PESTEL framework.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Critique and application of the Cause-and-Effect model.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 b="1" u="sng" dirty="0">
                <a:latin typeface="Arial" panose="020B0604020202020204" pitchFamily="34" charset="0"/>
                <a:cs typeface="Arial" panose="020B0604020202020204" pitchFamily="34" charset="0"/>
              </a:rPr>
              <a:t>Overview of Basil’s Bakery</a:t>
            </a:r>
            <a:endParaRPr lang="en-GB" sz="4600" dirty="0"/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Basil’s Bakery is a small independent business located in a retail park in Coventry. It opened in 2015 and is run by Basil, a skilled baker who makes bread, cakes and pastries using high-quality organic ingredients.</a:t>
            </a:r>
          </a:p>
          <a:p>
            <a:pPr>
              <a:lnSpc>
                <a:spcPct val="150000"/>
              </a:lnSpc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Its customers are local shoppers, plus office and warehouse workers from nearby industrial areas. Sales grew steadily until 2020, fell sharply during Covid, and have remained around 25% below 2019 levels ever since.</a:t>
            </a:r>
          </a:p>
          <a:p>
            <a:pPr marL="0" indent="0"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CED16E-A878-62B5-4C2B-55409DE95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5271" r="10535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8D0BDF5-FB86-03BA-9392-FE57138E2A35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21532476@N00/5816626874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7024687B-3153-123C-0A8C-D7D007FAF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29768"/>
            <a:ext cx="12202175" cy="1519356"/>
            <a:chOff x="-1" y="-29768"/>
            <a:chExt cx="12202175" cy="1519356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D6305F5-7509-0BF5-12D3-30451FCD7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71C5C7A-6D55-5B27-646E-39C962693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8917093" y="-1801610"/>
              <a:ext cx="1507122" cy="5063040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3B3B1F4-948C-963C-E6EA-60CF7FBFA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3100712" y="-3130481"/>
              <a:ext cx="1519356" cy="7720782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1" y="301843"/>
            <a:ext cx="10477109" cy="10035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&amp; Scope of Problems.</a:t>
            </a: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503162-7D29-0F7A-6139-E9CCB1B431E0}"/>
              </a:ext>
            </a:extLst>
          </p:cNvPr>
          <p:cNvSpPr txBox="1"/>
          <p:nvPr/>
        </p:nvSpPr>
        <p:spPr>
          <a:xfrm>
            <a:off x="876301" y="2308124"/>
            <a:ext cx="5025735" cy="11208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16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core problem is stagnant sales at 25% below 2019 levels. Several contributing factors fall into internal and external categories: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A6C967-7AB4-1515-037A-D1FBACEE0D35}"/>
              </a:ext>
            </a:extLst>
          </p:cNvPr>
          <p:cNvSpPr txBox="1"/>
          <p:nvPr/>
        </p:nvSpPr>
        <p:spPr>
          <a:xfrm>
            <a:off x="519047" y="5866664"/>
            <a:ext cx="10930128" cy="7853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External factors are structural and largely outside Basil’s control. Internal factors are service gaps that he can address directly.(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Management, Institute of Leadership &amp;, 2026).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F4BF6C5-F77C-B3A0-A85B-9A56DB0813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941536"/>
              </p:ext>
            </p:extLst>
          </p:nvPr>
        </p:nvGraphicFramePr>
        <p:xfrm>
          <a:off x="5984111" y="1909823"/>
          <a:ext cx="5787341" cy="3956841"/>
        </p:xfrm>
        <a:graphic>
          <a:graphicData uri="http://schemas.openxmlformats.org/drawingml/2006/table">
            <a:tbl>
              <a:tblPr/>
              <a:tblGrid>
                <a:gridCol w="1592499">
                  <a:extLst>
                    <a:ext uri="{9D8B030D-6E8A-4147-A177-3AD203B41FA5}">
                      <a16:colId xmlns:a16="http://schemas.microsoft.com/office/drawing/2014/main" val="1421335433"/>
                    </a:ext>
                  </a:extLst>
                </a:gridCol>
                <a:gridCol w="2341546">
                  <a:extLst>
                    <a:ext uri="{9D8B030D-6E8A-4147-A177-3AD203B41FA5}">
                      <a16:colId xmlns:a16="http://schemas.microsoft.com/office/drawing/2014/main" val="2293230722"/>
                    </a:ext>
                  </a:extLst>
                </a:gridCol>
                <a:gridCol w="937495">
                  <a:extLst>
                    <a:ext uri="{9D8B030D-6E8A-4147-A177-3AD203B41FA5}">
                      <a16:colId xmlns:a16="http://schemas.microsoft.com/office/drawing/2014/main" val="688386209"/>
                    </a:ext>
                  </a:extLst>
                </a:gridCol>
                <a:gridCol w="915801">
                  <a:extLst>
                    <a:ext uri="{9D8B030D-6E8A-4147-A177-3AD203B41FA5}">
                      <a16:colId xmlns:a16="http://schemas.microsoft.com/office/drawing/2014/main" val="150076104"/>
                    </a:ext>
                  </a:extLst>
                </a:gridCol>
              </a:tblGrid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Factor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Detail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Type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Level of Control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4286145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Retail park decline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Empty units, fewer visitors, job losses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External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None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2406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Hybrid/remote work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Fewer office workers visiting daily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External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None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3015525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No delivery service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Customers cannot order from home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Internal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High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260416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Unreliable pre-ordering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Missed phone calls, long wait times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Internal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High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8525915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Rising overheads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Rent, utilities, rates, insurance up sharply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Mixed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Low–Medium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571845"/>
                  </a:ext>
                </a:extLst>
              </a:tr>
              <a:tr h="56526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Volatile supply costs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Organic produce pricing unpredictable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Mixed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400" b="0" i="0" u="none" strike="noStrike" dirty="0">
                          <a:effectLst/>
                          <a:latin typeface="Arial" panose="020B0604020202020204" pitchFamily="34" charset="0"/>
                        </a:rPr>
                        <a:t>Low</a:t>
                      </a:r>
                    </a:p>
                  </a:txBody>
                  <a:tcPr marL="49932" marR="49932" marT="49932" marB="4993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37573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>
                <a:latin typeface="Arial" panose="020B0604020202020204" pitchFamily="34" charset="0"/>
                <a:cs typeface="Arial" panose="020B0604020202020204" pitchFamily="34" charset="0"/>
              </a:rPr>
              <a:t>Critique of the PESTEL Framework </a:t>
            </a:r>
            <a:br>
              <a:rPr lang="en-GB" sz="36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62511427-B458-B187-F3FD-071BE3FBCF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30392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04" y="489116"/>
            <a:ext cx="10827390" cy="1179002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Application – PESTEL Analysis</a:t>
            </a: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Factors Affecting Basil’s Bakery</a:t>
            </a: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827392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(Ingham, 2026).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926382"/>
              </p:ext>
            </p:extLst>
          </p:nvPr>
        </p:nvGraphicFramePr>
        <p:xfrm>
          <a:off x="682304" y="2132013"/>
          <a:ext cx="10827391" cy="3209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0977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38367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751626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2000579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564597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31245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Local business support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Economic regeneration policies</a:t>
                      </a: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Cost-of-living squeeze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Higher rent, energy &amp; rates</a:t>
                      </a: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de-CH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Hybrid work → fewer daily visitors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Customers want delivery &amp; pre-ordering</a:t>
                      </a: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Online ordering is standard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Digital marketing reaches customers</a:t>
                      </a: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de-CH" sz="1400" b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Food safety &amp; hygiene rules</a:t>
                      </a:r>
                    </a:p>
                    <a:p>
                      <a:pPr marL="285750" marR="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de-CH" sz="1400" b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Lease &amp; business rate obligation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Climate affects organic crop supply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Buyers seek sustainable sourcing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Critique of the Cause-and-Effect model </a:t>
            </a:r>
            <a:endParaRPr lang="en-GB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Cause-and-Effect or Fishbone Diagram was developed by Kaoru Ishikawa.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It visually maps all potential causes of a problem, grouping them into categories: Methods, Machines, People, Materials, Measurement and Environment (Ishikawa, 1982).</a:t>
            </a:r>
          </a:p>
          <a:p>
            <a:pPr>
              <a:lnSpc>
                <a:spcPct val="15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Encourages structured, comprehensive thinking; separates symptoms from root causes; easy to communicate and collaborative; focuses attention on where action is needed (Oakland, 2020).</a:t>
            </a:r>
          </a:p>
          <a:p>
            <a:pPr>
              <a:lnSpc>
                <a:spcPct val="15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Criticisms: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become cluttered if overpopulated; does not prioritise causes quantitatively; relies on user knowledge and objectivity; may identify issues without showing how they interact (Harrington, 2018).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Sales 25% below 2019 levels</a:t>
            </a: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Covid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etail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park shop close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ess people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ob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losses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aiting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time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 digital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upplier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availability </a:t>
            </a:r>
            <a:r>
              <a:rPr lang="en-GB" sz="1200" dirty="0"/>
              <a:t>uncertain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ills overhead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No didicated ordering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imited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tech systems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 online pre-order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hone orders unreliable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Application- Cause-and-Effect diagram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 txBox="1"/>
          <p:nvPr/>
        </p:nvSpPr>
        <p:spPr>
          <a:xfrm>
            <a:off x="1932318" y="5874927"/>
            <a:ext cx="10041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CH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dapted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from: Super series Solving Problems and Making Decisions (2013, page 31)</a:t>
            </a: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5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Summary of Key Findings </a:t>
            </a:r>
            <a:br>
              <a:rPr lang="en-US" sz="25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5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0B3DB95-4C32-AD99-BE24-12318C4A77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947950"/>
              </p:ext>
            </p:extLst>
          </p:nvPr>
        </p:nvGraphicFramePr>
        <p:xfrm>
          <a:off x="1355522" y="1806231"/>
          <a:ext cx="9480956" cy="4536914"/>
        </p:xfrm>
        <a:graphic>
          <a:graphicData uri="http://schemas.openxmlformats.org/drawingml/2006/table">
            <a:tbl>
              <a:tblPr/>
              <a:tblGrid>
                <a:gridCol w="874784">
                  <a:extLst>
                    <a:ext uri="{9D8B030D-6E8A-4147-A177-3AD203B41FA5}">
                      <a16:colId xmlns:a16="http://schemas.microsoft.com/office/drawing/2014/main" val="2461323514"/>
                    </a:ext>
                  </a:extLst>
                </a:gridCol>
                <a:gridCol w="8606172">
                  <a:extLst>
                    <a:ext uri="{9D8B030D-6E8A-4147-A177-3AD203B41FA5}">
                      <a16:colId xmlns:a16="http://schemas.microsoft.com/office/drawing/2014/main" val="3981879158"/>
                    </a:ext>
                  </a:extLst>
                </a:gridCol>
              </a:tblGrid>
              <a:tr h="56409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900" b="0" i="0" u="none" strike="noStrike">
                          <a:effectLst/>
                          <a:latin typeface="Arial" panose="020B0604020202020204" pitchFamily="34" charset="0"/>
                        </a:rPr>
                        <a:t>#</a:t>
                      </a: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Finding</a:t>
                      </a: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0834132"/>
                  </a:ext>
                </a:extLst>
              </a:tr>
              <a:tr h="91357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9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buNone/>
                      </a:pPr>
                      <a:r>
                        <a:rPr lang="en-GB" sz="1400" b="0" i="0" u="none" strike="noStrike" dirty="0">
                          <a:effectLst/>
                          <a:latin typeface="Arial" panose="020B0604020202020204" pitchFamily="34" charset="0"/>
                        </a:rPr>
                        <a:t>The sales decline is driven by </a:t>
                      </a:r>
                      <a:r>
                        <a:rPr lang="en-GB" sz="1400" b="1" i="0" u="none" strike="noStrike" dirty="0">
                          <a:effectLst/>
                          <a:latin typeface="Arial" panose="020B0604020202020204" pitchFamily="34" charset="0"/>
                        </a:rPr>
                        <a:t>permanent structural changes</a:t>
                      </a:r>
                      <a:r>
                        <a:rPr lang="en-GB" sz="1400" b="0" i="0" u="none" strike="noStrike" dirty="0">
                          <a:effectLst/>
                          <a:latin typeface="Arial" panose="020B0604020202020204" pitchFamily="34" charset="0"/>
                        </a:rPr>
                        <a:t> — hybrid work and retail park contraction — not a temporary blip</a:t>
                      </a: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15758"/>
                  </a:ext>
                </a:extLst>
              </a:tr>
              <a:tr h="123210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9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Basil’s core strengths — product quality, organic reputation, loyal customers — remain intact; the barrier is </a:t>
                      </a:r>
                      <a:r>
                        <a:rPr lang="en-GB" sz="1400" b="1" i="0" u="none" strike="noStrike">
                          <a:effectLst/>
                          <a:latin typeface="Arial" panose="020B0604020202020204" pitchFamily="34" charset="0"/>
                        </a:rPr>
                        <a:t>convenience and access</a:t>
                      </a: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, not product demand</a:t>
                      </a: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5768785"/>
                  </a:ext>
                </a:extLst>
              </a:tr>
              <a:tr h="91357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9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buNone/>
                      </a:pP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Internal service limitations (no delivery, unreliable pre-ordering) are </a:t>
                      </a:r>
                      <a:r>
                        <a:rPr lang="en-GB" sz="1400" b="1" i="0" u="none" strike="noStrike">
                          <a:effectLst/>
                          <a:latin typeface="Arial" panose="020B0604020202020204" pitchFamily="34" charset="0"/>
                        </a:rPr>
                        <a:t>directly preventable</a:t>
                      </a:r>
                      <a:r>
                        <a:rPr lang="en-GB" sz="1400" b="0" i="0" u="none" strike="noStrike">
                          <a:effectLst/>
                          <a:latin typeface="Arial" panose="020B0604020202020204" pitchFamily="34" charset="0"/>
                        </a:rPr>
                        <a:t> and are now the main brake on recovery</a:t>
                      </a: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001368"/>
                  </a:ext>
                </a:extLst>
              </a:tr>
              <a:tr h="91357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9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  <a:endParaRPr lang="en-GB" sz="19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  <a:buNone/>
                      </a:pPr>
                      <a:r>
                        <a:rPr lang="en-GB" sz="1400" b="0" i="0" u="none" strike="noStrike" dirty="0">
                          <a:effectLst/>
                          <a:latin typeface="Arial" panose="020B0604020202020204" pitchFamily="34" charset="0"/>
                        </a:rPr>
                        <a:t>Rising costs and supply volatility compound the problem, making </a:t>
                      </a:r>
                      <a:r>
                        <a:rPr lang="en-GB" sz="1400" b="1" i="0" u="none" strike="noStrike" dirty="0">
                          <a:effectLst/>
                          <a:latin typeface="Arial" panose="020B0604020202020204" pitchFamily="34" charset="0"/>
                        </a:rPr>
                        <a:t>status quo operation financially unsustainable</a:t>
                      </a:r>
                      <a:endParaRPr lang="en-GB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1572" marR="81572" marT="81572" marB="81572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0612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946B3E9-7AFC-22FE-9937-D76320E7046E}"/>
              </a:ext>
            </a:extLst>
          </p:cNvPr>
          <p:cNvSpPr txBox="1"/>
          <p:nvPr/>
        </p:nvSpPr>
        <p:spPr>
          <a:xfrm>
            <a:off x="7917084" y="6363586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(Sophie, 2025)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Harrington, H.J. (2018) Process Improvement in Quality Management. London: Kogan Page.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Henry, A. (2021) Understanding Strategic Management. 3rd edition. Oxford: Oxford University Press.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Ingham, A. (2026). 5,500 Small firms urge Reeves to halt ‘apocalyptic’ business rates shock. [online] Business Matters. Available at: https://bmmagazine.co.uk/news/5500-small-businesses-business-rates-review-reeves.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Ishikawa, K. (1982) Guide to Quality Control. Tokyo: Asian Productivity Organisation.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Johnson, G., Whittington, R. and Scholes, K. (2022) Exploring Corporate Strategy. 12th edition. Harlow: Pearson.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Management, Institute of Leadership &amp; (2026). Shibboleth authentication request. [online] Oclc.org. Available at: https://www-vlebooks-com.uwtsd.idm.oclc.org/Product/Index/253239?page=0&amp;startBookmarkId=-1.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Oakland, J.S. (2020) Total Quality Management: Text and Cases. 4th edition. Oxford: Butterworth-Heinemann.</a:t>
            </a:r>
          </a:p>
          <a:p>
            <a:pPr>
              <a:lnSpc>
                <a:spcPct val="170000"/>
              </a:lnSpc>
            </a:pP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Sophie (2025). The sandwich revolution: From humble Sarnie to hottest food trend - NCASS. [online] NCASS. Available at: https://www.ncass.org.uk/news/the-sandwich-revolution-from-humble-sarnie-to-hottest-food-trend.</a:t>
            </a:r>
          </a:p>
          <a:p>
            <a:pPr>
              <a:lnSpc>
                <a:spcPct val="170000"/>
              </a:lnSpc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600" dirty="0">
              <a:effectLst/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Bjorn</Template>
  <TotalTime>2364</TotalTime>
  <Words>1082</Words>
  <Application>Microsoft Office PowerPoint</Application>
  <PresentationFormat>Widescreen</PresentationFormat>
  <Paragraphs>150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PowerPoint Presentation</vt:lpstr>
      <vt:lpstr> Overview of presentation.  </vt:lpstr>
      <vt:lpstr>Overview of Basil’s Bakery</vt:lpstr>
      <vt:lpstr>Nature &amp; Scope of Problems.</vt:lpstr>
      <vt:lpstr>Critique of the PESTEL Framework  </vt:lpstr>
      <vt:lpstr>  Application – PESTEL Analysis  Factors Affecting Basil’s Bakery  </vt:lpstr>
      <vt:lpstr>Critique of the Cause-and-Effect model </vt:lpstr>
      <vt:lpstr>PowerPoint Presentation</vt:lpstr>
      <vt:lpstr>Summary of Key Findings 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Md Ismail Sheikh (2541516)</cp:lastModifiedBy>
  <cp:revision>101</cp:revision>
  <dcterms:created xsi:type="dcterms:W3CDTF">2024-01-29T11:42:05Z</dcterms:created>
  <dcterms:modified xsi:type="dcterms:W3CDTF">2026-10-12T21:18:02Z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