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9" r:id="rId4"/>
  </p:sldMasterIdLst>
  <p:sldIdLst>
    <p:sldId id="256" r:id="rId5"/>
    <p:sldId id="257" r:id="rId6"/>
    <p:sldId id="270" r:id="rId7"/>
    <p:sldId id="258" r:id="rId8"/>
    <p:sldId id="269" r:id="rId9"/>
    <p:sldId id="260" r:id="rId10"/>
    <p:sldId id="259" r:id="rId11"/>
    <p:sldId id="261" r:id="rId12"/>
    <p:sldId id="266" r:id="rId13"/>
    <p:sldId id="263" r:id="rId14"/>
    <p:sldId id="272" r:id="rId15"/>
    <p:sldId id="265" r:id="rId16"/>
    <p:sldId id="264" r:id="rId17"/>
    <p:sldId id="267" r:id="rId18"/>
    <p:sldId id="271" r:id="rId1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B44CF6C-41EF-422C-8C28-ADA3E77F63A4}" v="597" dt="2021-12-03T15:40:52.594"/>
    <p1510:client id="{743D7662-91EB-48A9-9790-C749F9B2613E}" v="50" dt="2021-12-03T15:26:39.320"/>
    <p1510:client id="{85ABAD88-5C59-4788-A8D3-63721C4061C7}" v="3" dt="2021-12-03T14:46:16.323"/>
    <p1510:client id="{B75FF6DE-70CC-4DBC-A83A-BC5B81408C92}" v="4" vWet="5" dt="2021-12-03T15:38:58.795"/>
    <p1510:client id="{F277F27D-1B0A-41D4-955C-0F4C7B59C169}" v="479" dt="2021-12-03T15:34:50.26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79" d="100"/>
          <a:sy n="79" d="100"/>
        </p:scale>
        <p:origin x="821"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C86CC10-0BFF-4418-AB8B-09B2341E264A}" type="doc">
      <dgm:prSet loTypeId="urn:microsoft.com/office/officeart/2008/layout/LinedList" loCatId="list" qsTypeId="urn:microsoft.com/office/officeart/2005/8/quickstyle/simple1" qsCatId="simple" csTypeId="urn:microsoft.com/office/officeart/2005/8/colors/colorful2" csCatId="colorful" phldr="1"/>
      <dgm:spPr/>
      <dgm:t>
        <a:bodyPr/>
        <a:lstStyle/>
        <a:p>
          <a:endParaRPr lang="en-US"/>
        </a:p>
      </dgm:t>
    </dgm:pt>
    <dgm:pt modelId="{C85B7F8D-B224-461D-875C-C43F3A26C44D}">
      <dgm:prSet/>
      <dgm:spPr/>
      <dgm:t>
        <a:bodyPr/>
        <a:lstStyle/>
        <a:p>
          <a:pPr rtl="0"/>
          <a:r>
            <a:rPr lang="en-GB" dirty="0">
              <a:latin typeface="Calibri Light" panose="020F0302020204030204"/>
            </a:rPr>
            <a:t>Access</a:t>
          </a:r>
          <a:r>
            <a:rPr lang="en-GB" dirty="0"/>
            <a:t> </a:t>
          </a:r>
          <a:r>
            <a:rPr lang="en-GB" dirty="0">
              <a:latin typeface="Calibri Light" panose="020F0302020204030204"/>
            </a:rPr>
            <a:t>to work scheme 1994 </a:t>
          </a:r>
          <a:endParaRPr lang="en-US" dirty="0"/>
        </a:p>
      </dgm:t>
    </dgm:pt>
    <dgm:pt modelId="{0FCF4FEE-B6D3-4594-8955-7DF1C21BA0DF}" type="parTrans" cxnId="{F034983B-D5AC-4A29-9AB1-F59679623715}">
      <dgm:prSet/>
      <dgm:spPr/>
      <dgm:t>
        <a:bodyPr/>
        <a:lstStyle/>
        <a:p>
          <a:endParaRPr lang="en-US"/>
        </a:p>
      </dgm:t>
    </dgm:pt>
    <dgm:pt modelId="{CA1A4857-8BDC-409E-9B00-AFECAB99EA7C}" type="sibTrans" cxnId="{F034983B-D5AC-4A29-9AB1-F59679623715}">
      <dgm:prSet/>
      <dgm:spPr/>
      <dgm:t>
        <a:bodyPr/>
        <a:lstStyle/>
        <a:p>
          <a:endParaRPr lang="en-US"/>
        </a:p>
      </dgm:t>
    </dgm:pt>
    <dgm:pt modelId="{88539290-D072-4190-8C1B-0B578BDE452F}">
      <dgm:prSet/>
      <dgm:spPr/>
      <dgm:t>
        <a:bodyPr/>
        <a:lstStyle/>
        <a:p>
          <a:pPr rtl="0"/>
          <a:r>
            <a:rPr lang="en-GB" dirty="0"/>
            <a:t>8.4 million people of working age are disabled</a:t>
          </a:r>
        </a:p>
      </dgm:t>
    </dgm:pt>
    <dgm:pt modelId="{D811DD16-EE97-4F9A-B7BD-9B90213AB97F}" type="parTrans" cxnId="{9E0600E3-1F33-4EDF-B51E-2E617DD87F92}">
      <dgm:prSet/>
      <dgm:spPr/>
      <dgm:t>
        <a:bodyPr/>
        <a:lstStyle/>
        <a:p>
          <a:endParaRPr lang="en-GB"/>
        </a:p>
      </dgm:t>
    </dgm:pt>
    <dgm:pt modelId="{20274A7E-EAB7-4068-BB93-737AAD82F9EF}" type="sibTrans" cxnId="{9E0600E3-1F33-4EDF-B51E-2E617DD87F92}">
      <dgm:prSet/>
      <dgm:spPr/>
      <dgm:t>
        <a:bodyPr/>
        <a:lstStyle/>
        <a:p>
          <a:endParaRPr lang="en-GB"/>
        </a:p>
      </dgm:t>
    </dgm:pt>
    <dgm:pt modelId="{D146BD59-E98A-44AC-8BC4-4B932F441076}">
      <dgm:prSet/>
      <dgm:spPr/>
      <dgm:t>
        <a:bodyPr/>
        <a:lstStyle/>
        <a:p>
          <a:pPr rtl="0"/>
          <a:r>
            <a:rPr lang="en-GB">
              <a:latin typeface="Calibri Light" panose="020F0302020204030204"/>
            </a:rPr>
            <a:t>Legal requirements</a:t>
          </a:r>
          <a:r>
            <a:rPr lang="en-GB"/>
            <a:t> </a:t>
          </a:r>
          <a:r>
            <a:rPr lang="en-GB">
              <a:latin typeface="Calibri Light" panose="020F0302020204030204"/>
            </a:rPr>
            <a:t>put on</a:t>
          </a:r>
          <a:r>
            <a:rPr lang="en-GB"/>
            <a:t> employers</a:t>
          </a:r>
          <a:r>
            <a:rPr lang="en-GB">
              <a:latin typeface="Calibri Light" panose="020F0302020204030204"/>
            </a:rPr>
            <a:t> </a:t>
          </a:r>
          <a:endParaRPr lang="en-US"/>
        </a:p>
      </dgm:t>
    </dgm:pt>
    <dgm:pt modelId="{5D3B82A6-6416-4CCB-B15D-1DDA6A884AFA}" type="parTrans" cxnId="{622506FC-64FE-48C2-B9A6-93366389BC82}">
      <dgm:prSet/>
      <dgm:spPr/>
      <dgm:t>
        <a:bodyPr/>
        <a:lstStyle/>
        <a:p>
          <a:endParaRPr lang="en-GB"/>
        </a:p>
      </dgm:t>
    </dgm:pt>
    <dgm:pt modelId="{D5F7D4C3-7BDB-40B2-9819-17D7C92BFA62}" type="sibTrans" cxnId="{622506FC-64FE-48C2-B9A6-93366389BC82}">
      <dgm:prSet/>
      <dgm:spPr/>
      <dgm:t>
        <a:bodyPr/>
        <a:lstStyle/>
        <a:p>
          <a:endParaRPr lang="en-GB"/>
        </a:p>
      </dgm:t>
    </dgm:pt>
    <dgm:pt modelId="{5FE064DA-E645-4D89-8BF9-5615686765B1}">
      <dgm:prSet phldr="0"/>
      <dgm:spPr/>
      <dgm:t>
        <a:bodyPr/>
        <a:lstStyle/>
        <a:p>
          <a:pPr rtl="0"/>
          <a:r>
            <a:rPr lang="en-GB">
              <a:latin typeface="Calibri Light" panose="020F0302020204030204"/>
            </a:rPr>
            <a:t>Research is needed to evaluate the effectiveness of current support</a:t>
          </a:r>
        </a:p>
      </dgm:t>
    </dgm:pt>
    <dgm:pt modelId="{5ADBB805-DB21-4541-B4BD-0FF72715DFCD}" type="parTrans" cxnId="{86AEC54A-6D85-40F6-85DB-B06E3566D133}">
      <dgm:prSet/>
      <dgm:spPr/>
      <dgm:t>
        <a:bodyPr/>
        <a:lstStyle/>
        <a:p>
          <a:endParaRPr lang="en-GB"/>
        </a:p>
      </dgm:t>
    </dgm:pt>
    <dgm:pt modelId="{3508E53E-9AC7-4DEE-B767-E56191ABA61A}" type="sibTrans" cxnId="{86AEC54A-6D85-40F6-85DB-B06E3566D133}">
      <dgm:prSet/>
      <dgm:spPr/>
      <dgm:t>
        <a:bodyPr/>
        <a:lstStyle/>
        <a:p>
          <a:endParaRPr lang="en-GB"/>
        </a:p>
      </dgm:t>
    </dgm:pt>
    <dgm:pt modelId="{90F71836-48CF-4768-B45C-0CA6A4707918}" type="pres">
      <dgm:prSet presAssocID="{FC86CC10-0BFF-4418-AB8B-09B2341E264A}" presName="vert0" presStyleCnt="0">
        <dgm:presLayoutVars>
          <dgm:dir/>
          <dgm:animOne val="branch"/>
          <dgm:animLvl val="lvl"/>
        </dgm:presLayoutVars>
      </dgm:prSet>
      <dgm:spPr/>
    </dgm:pt>
    <dgm:pt modelId="{14AE3733-E6D4-42F0-9081-36E8C441B219}" type="pres">
      <dgm:prSet presAssocID="{88539290-D072-4190-8C1B-0B578BDE452F}" presName="thickLine" presStyleLbl="alignNode1" presStyleIdx="0" presStyleCnt="4"/>
      <dgm:spPr/>
    </dgm:pt>
    <dgm:pt modelId="{855F0B97-62D5-420C-9840-4702FAA2D200}" type="pres">
      <dgm:prSet presAssocID="{88539290-D072-4190-8C1B-0B578BDE452F}" presName="horz1" presStyleCnt="0"/>
      <dgm:spPr/>
    </dgm:pt>
    <dgm:pt modelId="{D5B64DB7-DF11-44BB-BEF2-8C1D537D2DEA}" type="pres">
      <dgm:prSet presAssocID="{88539290-D072-4190-8C1B-0B578BDE452F}" presName="tx1" presStyleLbl="revTx" presStyleIdx="0" presStyleCnt="4"/>
      <dgm:spPr/>
    </dgm:pt>
    <dgm:pt modelId="{94F63961-6E17-4C99-BE61-52E6AF93FA1E}" type="pres">
      <dgm:prSet presAssocID="{88539290-D072-4190-8C1B-0B578BDE452F}" presName="vert1" presStyleCnt="0"/>
      <dgm:spPr/>
    </dgm:pt>
    <dgm:pt modelId="{8476095A-3B86-4A3D-8D82-72B2D7517598}" type="pres">
      <dgm:prSet presAssocID="{C85B7F8D-B224-461D-875C-C43F3A26C44D}" presName="thickLine" presStyleLbl="alignNode1" presStyleIdx="1" presStyleCnt="4"/>
      <dgm:spPr/>
    </dgm:pt>
    <dgm:pt modelId="{3EEF5EE4-5FCE-4295-B975-7080B83090BB}" type="pres">
      <dgm:prSet presAssocID="{C85B7F8D-B224-461D-875C-C43F3A26C44D}" presName="horz1" presStyleCnt="0"/>
      <dgm:spPr/>
    </dgm:pt>
    <dgm:pt modelId="{249BAF48-A210-47B8-800A-7D51DC240945}" type="pres">
      <dgm:prSet presAssocID="{C85B7F8D-B224-461D-875C-C43F3A26C44D}" presName="tx1" presStyleLbl="revTx" presStyleIdx="1" presStyleCnt="4"/>
      <dgm:spPr/>
    </dgm:pt>
    <dgm:pt modelId="{461F97B8-FF30-460C-907E-53505CC6C05F}" type="pres">
      <dgm:prSet presAssocID="{C85B7F8D-B224-461D-875C-C43F3A26C44D}" presName="vert1" presStyleCnt="0"/>
      <dgm:spPr/>
    </dgm:pt>
    <dgm:pt modelId="{6EA374FF-54A0-4CF5-9D30-168C2B1A19E5}" type="pres">
      <dgm:prSet presAssocID="{D146BD59-E98A-44AC-8BC4-4B932F441076}" presName="thickLine" presStyleLbl="alignNode1" presStyleIdx="2" presStyleCnt="4"/>
      <dgm:spPr/>
    </dgm:pt>
    <dgm:pt modelId="{5DC58A54-A39D-48E6-9EFD-AC693983D4CA}" type="pres">
      <dgm:prSet presAssocID="{D146BD59-E98A-44AC-8BC4-4B932F441076}" presName="horz1" presStyleCnt="0"/>
      <dgm:spPr/>
    </dgm:pt>
    <dgm:pt modelId="{FAC5ECAA-E778-4AFC-9DE3-145FAD205E1F}" type="pres">
      <dgm:prSet presAssocID="{D146BD59-E98A-44AC-8BC4-4B932F441076}" presName="tx1" presStyleLbl="revTx" presStyleIdx="2" presStyleCnt="4"/>
      <dgm:spPr/>
    </dgm:pt>
    <dgm:pt modelId="{72D1521A-36E5-4A1C-AE88-A8E45ED7AFBA}" type="pres">
      <dgm:prSet presAssocID="{D146BD59-E98A-44AC-8BC4-4B932F441076}" presName="vert1" presStyleCnt="0"/>
      <dgm:spPr/>
    </dgm:pt>
    <dgm:pt modelId="{52B0B196-D10C-44F9-8709-7BB2ED970416}" type="pres">
      <dgm:prSet presAssocID="{5FE064DA-E645-4D89-8BF9-5615686765B1}" presName="thickLine" presStyleLbl="alignNode1" presStyleIdx="3" presStyleCnt="4"/>
      <dgm:spPr/>
    </dgm:pt>
    <dgm:pt modelId="{CFE3C7C5-FE4D-4AF2-B944-D6924ACA22E5}" type="pres">
      <dgm:prSet presAssocID="{5FE064DA-E645-4D89-8BF9-5615686765B1}" presName="horz1" presStyleCnt="0"/>
      <dgm:spPr/>
    </dgm:pt>
    <dgm:pt modelId="{DBE51EED-1F30-44C3-BEB7-9D056EAEF32B}" type="pres">
      <dgm:prSet presAssocID="{5FE064DA-E645-4D89-8BF9-5615686765B1}" presName="tx1" presStyleLbl="revTx" presStyleIdx="3" presStyleCnt="4"/>
      <dgm:spPr/>
    </dgm:pt>
    <dgm:pt modelId="{1D51088D-C2EA-4617-B2D0-C93F7E027A1F}" type="pres">
      <dgm:prSet presAssocID="{5FE064DA-E645-4D89-8BF9-5615686765B1}" presName="vert1" presStyleCnt="0"/>
      <dgm:spPr/>
    </dgm:pt>
  </dgm:ptLst>
  <dgm:cxnLst>
    <dgm:cxn modelId="{F034983B-D5AC-4A29-9AB1-F59679623715}" srcId="{FC86CC10-0BFF-4418-AB8B-09B2341E264A}" destId="{C85B7F8D-B224-461D-875C-C43F3A26C44D}" srcOrd="1" destOrd="0" parTransId="{0FCF4FEE-B6D3-4594-8955-7DF1C21BA0DF}" sibTransId="{CA1A4857-8BDC-409E-9B00-AFECAB99EA7C}"/>
    <dgm:cxn modelId="{26688061-4BAC-4D99-A61F-A69403DD62E5}" type="presOf" srcId="{C85B7F8D-B224-461D-875C-C43F3A26C44D}" destId="{249BAF48-A210-47B8-800A-7D51DC240945}" srcOrd="0" destOrd="0" presId="urn:microsoft.com/office/officeart/2008/layout/LinedList"/>
    <dgm:cxn modelId="{86AEC54A-6D85-40F6-85DB-B06E3566D133}" srcId="{FC86CC10-0BFF-4418-AB8B-09B2341E264A}" destId="{5FE064DA-E645-4D89-8BF9-5615686765B1}" srcOrd="3" destOrd="0" parTransId="{5ADBB805-DB21-4541-B4BD-0FF72715DFCD}" sibTransId="{3508E53E-9AC7-4DEE-B767-E56191ABA61A}"/>
    <dgm:cxn modelId="{EB15DF89-956B-4EA7-9D54-05068CFE2439}" type="presOf" srcId="{88539290-D072-4190-8C1B-0B578BDE452F}" destId="{D5B64DB7-DF11-44BB-BEF2-8C1D537D2DEA}" srcOrd="0" destOrd="0" presId="urn:microsoft.com/office/officeart/2008/layout/LinedList"/>
    <dgm:cxn modelId="{BB7B0CB7-28E4-4400-928E-282E9DB25688}" type="presOf" srcId="{FC86CC10-0BFF-4418-AB8B-09B2341E264A}" destId="{90F71836-48CF-4768-B45C-0CA6A4707918}" srcOrd="0" destOrd="0" presId="urn:microsoft.com/office/officeart/2008/layout/LinedList"/>
    <dgm:cxn modelId="{DF9F93D6-5150-4115-8AE9-1A4BDFC9CBBF}" type="presOf" srcId="{5FE064DA-E645-4D89-8BF9-5615686765B1}" destId="{DBE51EED-1F30-44C3-BEB7-9D056EAEF32B}" srcOrd="0" destOrd="0" presId="urn:microsoft.com/office/officeart/2008/layout/LinedList"/>
    <dgm:cxn modelId="{9958D3D9-68EC-4EDA-80AA-6BDBB1F3DB24}" type="presOf" srcId="{D146BD59-E98A-44AC-8BC4-4B932F441076}" destId="{FAC5ECAA-E778-4AFC-9DE3-145FAD205E1F}" srcOrd="0" destOrd="0" presId="urn:microsoft.com/office/officeart/2008/layout/LinedList"/>
    <dgm:cxn modelId="{9E0600E3-1F33-4EDF-B51E-2E617DD87F92}" srcId="{FC86CC10-0BFF-4418-AB8B-09B2341E264A}" destId="{88539290-D072-4190-8C1B-0B578BDE452F}" srcOrd="0" destOrd="0" parTransId="{D811DD16-EE97-4F9A-B7BD-9B90213AB97F}" sibTransId="{20274A7E-EAB7-4068-BB93-737AAD82F9EF}"/>
    <dgm:cxn modelId="{622506FC-64FE-48C2-B9A6-93366389BC82}" srcId="{FC86CC10-0BFF-4418-AB8B-09B2341E264A}" destId="{D146BD59-E98A-44AC-8BC4-4B932F441076}" srcOrd="2" destOrd="0" parTransId="{5D3B82A6-6416-4CCB-B15D-1DDA6A884AFA}" sibTransId="{D5F7D4C3-7BDB-40B2-9819-17D7C92BFA62}"/>
    <dgm:cxn modelId="{AA3D72D5-8595-443C-91C9-C90EF2CF188D}" type="presParOf" srcId="{90F71836-48CF-4768-B45C-0CA6A4707918}" destId="{14AE3733-E6D4-42F0-9081-36E8C441B219}" srcOrd="0" destOrd="0" presId="urn:microsoft.com/office/officeart/2008/layout/LinedList"/>
    <dgm:cxn modelId="{91E8D0D5-F40D-4D48-B45A-383658E86070}" type="presParOf" srcId="{90F71836-48CF-4768-B45C-0CA6A4707918}" destId="{855F0B97-62D5-420C-9840-4702FAA2D200}" srcOrd="1" destOrd="0" presId="urn:microsoft.com/office/officeart/2008/layout/LinedList"/>
    <dgm:cxn modelId="{8BC215A1-69DF-4A1E-AC14-49C8DC498EF9}" type="presParOf" srcId="{855F0B97-62D5-420C-9840-4702FAA2D200}" destId="{D5B64DB7-DF11-44BB-BEF2-8C1D537D2DEA}" srcOrd="0" destOrd="0" presId="urn:microsoft.com/office/officeart/2008/layout/LinedList"/>
    <dgm:cxn modelId="{F5B82AC9-A992-48E0-AEC1-8185DAB4BDEE}" type="presParOf" srcId="{855F0B97-62D5-420C-9840-4702FAA2D200}" destId="{94F63961-6E17-4C99-BE61-52E6AF93FA1E}" srcOrd="1" destOrd="0" presId="urn:microsoft.com/office/officeart/2008/layout/LinedList"/>
    <dgm:cxn modelId="{6D0614CD-43FC-49F1-972E-6E077927BF8C}" type="presParOf" srcId="{90F71836-48CF-4768-B45C-0CA6A4707918}" destId="{8476095A-3B86-4A3D-8D82-72B2D7517598}" srcOrd="2" destOrd="0" presId="urn:microsoft.com/office/officeart/2008/layout/LinedList"/>
    <dgm:cxn modelId="{2EFF0CBF-CEB2-4B18-A457-7B5C146DBE6B}" type="presParOf" srcId="{90F71836-48CF-4768-B45C-0CA6A4707918}" destId="{3EEF5EE4-5FCE-4295-B975-7080B83090BB}" srcOrd="3" destOrd="0" presId="urn:microsoft.com/office/officeart/2008/layout/LinedList"/>
    <dgm:cxn modelId="{991FC207-6C27-4217-A8DD-95AE5E64E67D}" type="presParOf" srcId="{3EEF5EE4-5FCE-4295-B975-7080B83090BB}" destId="{249BAF48-A210-47B8-800A-7D51DC240945}" srcOrd="0" destOrd="0" presId="urn:microsoft.com/office/officeart/2008/layout/LinedList"/>
    <dgm:cxn modelId="{69B272BE-3157-46E8-9F97-8CA443B54F07}" type="presParOf" srcId="{3EEF5EE4-5FCE-4295-B975-7080B83090BB}" destId="{461F97B8-FF30-460C-907E-53505CC6C05F}" srcOrd="1" destOrd="0" presId="urn:microsoft.com/office/officeart/2008/layout/LinedList"/>
    <dgm:cxn modelId="{0C96FDB1-F363-420F-BD05-6C4D98942227}" type="presParOf" srcId="{90F71836-48CF-4768-B45C-0CA6A4707918}" destId="{6EA374FF-54A0-4CF5-9D30-168C2B1A19E5}" srcOrd="4" destOrd="0" presId="urn:microsoft.com/office/officeart/2008/layout/LinedList"/>
    <dgm:cxn modelId="{00960167-0AE3-4AEF-BD26-7E6A9C2C1F1D}" type="presParOf" srcId="{90F71836-48CF-4768-B45C-0CA6A4707918}" destId="{5DC58A54-A39D-48E6-9EFD-AC693983D4CA}" srcOrd="5" destOrd="0" presId="urn:microsoft.com/office/officeart/2008/layout/LinedList"/>
    <dgm:cxn modelId="{AE95EA24-2794-4C5E-ADB5-E3D9BD9390AF}" type="presParOf" srcId="{5DC58A54-A39D-48E6-9EFD-AC693983D4CA}" destId="{FAC5ECAA-E778-4AFC-9DE3-145FAD205E1F}" srcOrd="0" destOrd="0" presId="urn:microsoft.com/office/officeart/2008/layout/LinedList"/>
    <dgm:cxn modelId="{DADBF883-673B-413B-ADC6-B975FB61D4F0}" type="presParOf" srcId="{5DC58A54-A39D-48E6-9EFD-AC693983D4CA}" destId="{72D1521A-36E5-4A1C-AE88-A8E45ED7AFBA}" srcOrd="1" destOrd="0" presId="urn:microsoft.com/office/officeart/2008/layout/LinedList"/>
    <dgm:cxn modelId="{904D3628-A1BC-40EB-9921-411EEC3A4E8C}" type="presParOf" srcId="{90F71836-48CF-4768-B45C-0CA6A4707918}" destId="{52B0B196-D10C-44F9-8709-7BB2ED970416}" srcOrd="6" destOrd="0" presId="urn:microsoft.com/office/officeart/2008/layout/LinedList"/>
    <dgm:cxn modelId="{69CF2325-2B80-4A4C-B838-CD8D31166E07}" type="presParOf" srcId="{90F71836-48CF-4768-B45C-0CA6A4707918}" destId="{CFE3C7C5-FE4D-4AF2-B944-D6924ACA22E5}" srcOrd="7" destOrd="0" presId="urn:microsoft.com/office/officeart/2008/layout/LinedList"/>
    <dgm:cxn modelId="{34CA78AF-EA09-4AA9-96BA-DE2FD64565FA}" type="presParOf" srcId="{CFE3C7C5-FE4D-4AF2-B944-D6924ACA22E5}" destId="{DBE51EED-1F30-44C3-BEB7-9D056EAEF32B}" srcOrd="0" destOrd="0" presId="urn:microsoft.com/office/officeart/2008/layout/LinedList"/>
    <dgm:cxn modelId="{6FA00FA1-7848-4DF9-8D57-60E9DA8BEE22}" type="presParOf" srcId="{CFE3C7C5-FE4D-4AF2-B944-D6924ACA22E5}" destId="{1D51088D-C2EA-4617-B2D0-C93F7E027A1F}"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C86CC10-0BFF-4418-AB8B-09B2341E264A}" type="doc">
      <dgm:prSet loTypeId="urn:microsoft.com/office/officeart/2008/layout/LinedList" loCatId="list" qsTypeId="urn:microsoft.com/office/officeart/2005/8/quickstyle/simple1" qsCatId="simple" csTypeId="urn:microsoft.com/office/officeart/2005/8/colors/colorful2" csCatId="colorful" phldr="1"/>
      <dgm:spPr/>
      <dgm:t>
        <a:bodyPr/>
        <a:lstStyle/>
        <a:p>
          <a:endParaRPr lang="en-US"/>
        </a:p>
      </dgm:t>
    </dgm:pt>
    <dgm:pt modelId="{11CADE60-8386-4892-8CF0-FC276AB49C2E}">
      <dgm:prSet/>
      <dgm:spPr/>
      <dgm:t>
        <a:bodyPr/>
        <a:lstStyle/>
        <a:p>
          <a:pPr rtl="0"/>
          <a:r>
            <a:rPr lang="en-GB"/>
            <a:t>What support is currently available for disabled people</a:t>
          </a:r>
          <a:r>
            <a:rPr lang="en-GB">
              <a:latin typeface="Calibri Light" panose="020F0302020204030204"/>
            </a:rPr>
            <a:t>? </a:t>
          </a:r>
          <a:endParaRPr lang="en-US"/>
        </a:p>
      </dgm:t>
    </dgm:pt>
    <dgm:pt modelId="{ABAAED4A-4600-4D1B-A9E9-B65DB7709B5D}" type="parTrans" cxnId="{D9B05254-4E3F-453A-AD33-18D3FF8B07D8}">
      <dgm:prSet/>
      <dgm:spPr/>
      <dgm:t>
        <a:bodyPr/>
        <a:lstStyle/>
        <a:p>
          <a:endParaRPr lang="en-US"/>
        </a:p>
      </dgm:t>
    </dgm:pt>
    <dgm:pt modelId="{E3E66ECC-F707-4EE4-ADEE-225FAB9F8798}" type="sibTrans" cxnId="{D9B05254-4E3F-453A-AD33-18D3FF8B07D8}">
      <dgm:prSet/>
      <dgm:spPr/>
      <dgm:t>
        <a:bodyPr/>
        <a:lstStyle/>
        <a:p>
          <a:endParaRPr lang="en-US"/>
        </a:p>
      </dgm:t>
    </dgm:pt>
    <dgm:pt modelId="{2A3911A4-0FA6-44E7-8084-6433F1F1A8D4}">
      <dgm:prSet/>
      <dgm:spPr/>
      <dgm:t>
        <a:bodyPr/>
        <a:lstStyle/>
        <a:p>
          <a:pPr rtl="0"/>
          <a:r>
            <a:rPr lang="en-GB">
              <a:latin typeface="Calibri Light" panose="020F0302020204030204"/>
            </a:rPr>
            <a:t>What are the gaps </a:t>
          </a:r>
          <a:r>
            <a:rPr lang="en-GB"/>
            <a:t>within the system</a:t>
          </a:r>
          <a:r>
            <a:rPr lang="en-GB">
              <a:latin typeface="Calibri Light" panose="020F0302020204030204"/>
            </a:rPr>
            <a:t>? </a:t>
          </a:r>
          <a:endParaRPr lang="en-US"/>
        </a:p>
      </dgm:t>
    </dgm:pt>
    <dgm:pt modelId="{3F66BA0A-F2B4-44FB-B1AC-2F1846EE4A04}" type="parTrans" cxnId="{CDDB09E1-BA0D-43F4-A1C2-58A7910B2DA8}">
      <dgm:prSet/>
      <dgm:spPr/>
      <dgm:t>
        <a:bodyPr/>
        <a:lstStyle/>
        <a:p>
          <a:endParaRPr lang="en-US"/>
        </a:p>
      </dgm:t>
    </dgm:pt>
    <dgm:pt modelId="{A12C4E6E-701B-4757-A7FF-0DCB28D19B7E}" type="sibTrans" cxnId="{CDDB09E1-BA0D-43F4-A1C2-58A7910B2DA8}">
      <dgm:prSet/>
      <dgm:spPr/>
      <dgm:t>
        <a:bodyPr/>
        <a:lstStyle/>
        <a:p>
          <a:endParaRPr lang="en-US"/>
        </a:p>
      </dgm:t>
    </dgm:pt>
    <dgm:pt modelId="{0C95020C-E68D-41D1-A7A5-D039CCC07058}">
      <dgm:prSet/>
      <dgm:spPr/>
      <dgm:t>
        <a:bodyPr/>
        <a:lstStyle/>
        <a:p>
          <a:pPr rtl="0"/>
          <a:r>
            <a:rPr lang="en-GB">
              <a:latin typeface="Calibri Light" panose="020F0302020204030204"/>
            </a:rPr>
            <a:t>Is there equality</a:t>
          </a:r>
          <a:r>
            <a:rPr lang="en-GB"/>
            <a:t> and equity</a:t>
          </a:r>
          <a:r>
            <a:rPr lang="en-GB">
              <a:latin typeface="Calibri Light" panose="020F0302020204030204"/>
            </a:rPr>
            <a:t>?</a:t>
          </a:r>
          <a:endParaRPr lang="en-US"/>
        </a:p>
      </dgm:t>
    </dgm:pt>
    <dgm:pt modelId="{7BEBD148-C250-4F12-A965-51CA68455E7B}" type="parTrans" cxnId="{96D2C8F1-54DB-4C80-AD35-05B6A3AE2AD7}">
      <dgm:prSet/>
      <dgm:spPr/>
      <dgm:t>
        <a:bodyPr/>
        <a:lstStyle/>
        <a:p>
          <a:endParaRPr lang="en-US"/>
        </a:p>
      </dgm:t>
    </dgm:pt>
    <dgm:pt modelId="{63DCB598-6A5D-4671-95C0-6C0B82725658}" type="sibTrans" cxnId="{96D2C8F1-54DB-4C80-AD35-05B6A3AE2AD7}">
      <dgm:prSet/>
      <dgm:spPr/>
      <dgm:t>
        <a:bodyPr/>
        <a:lstStyle/>
        <a:p>
          <a:endParaRPr lang="en-US"/>
        </a:p>
      </dgm:t>
    </dgm:pt>
    <dgm:pt modelId="{47C23368-D25D-44C2-B315-9B7EFA9342A4}">
      <dgm:prSet/>
      <dgm:spPr/>
      <dgm:t>
        <a:bodyPr/>
        <a:lstStyle/>
        <a:p>
          <a:pPr rtl="0"/>
          <a:r>
            <a:rPr lang="en-US">
              <a:latin typeface="Calibri Light" panose="020F0302020204030204"/>
            </a:rPr>
            <a:t>Is there a need for future</a:t>
          </a:r>
          <a:r>
            <a:rPr lang="en-US"/>
            <a:t> </a:t>
          </a:r>
          <a:r>
            <a:rPr lang="en-US">
              <a:latin typeface="Calibri Light" panose="020F0302020204030204"/>
            </a:rPr>
            <a:t>research and changes to practice?</a:t>
          </a:r>
          <a:endParaRPr lang="en-US"/>
        </a:p>
      </dgm:t>
    </dgm:pt>
    <dgm:pt modelId="{22913D7E-9C16-489F-97FB-78E4AB724970}" type="parTrans" cxnId="{A1055251-DD77-43D8-8688-7A4437D2EE8E}">
      <dgm:prSet/>
      <dgm:spPr/>
      <dgm:t>
        <a:bodyPr/>
        <a:lstStyle/>
        <a:p>
          <a:endParaRPr lang="en-GB"/>
        </a:p>
      </dgm:t>
    </dgm:pt>
    <dgm:pt modelId="{480EB77F-B500-44AE-9A53-4FC300C314EE}" type="sibTrans" cxnId="{A1055251-DD77-43D8-8688-7A4437D2EE8E}">
      <dgm:prSet/>
      <dgm:spPr/>
      <dgm:t>
        <a:bodyPr/>
        <a:lstStyle/>
        <a:p>
          <a:endParaRPr lang="en-GB"/>
        </a:p>
      </dgm:t>
    </dgm:pt>
    <dgm:pt modelId="{762554D7-CC20-4FAA-85FE-61B9F9DA3453}" type="pres">
      <dgm:prSet presAssocID="{FC86CC10-0BFF-4418-AB8B-09B2341E264A}" presName="vert0" presStyleCnt="0">
        <dgm:presLayoutVars>
          <dgm:dir/>
          <dgm:animOne val="branch"/>
          <dgm:animLvl val="lvl"/>
        </dgm:presLayoutVars>
      </dgm:prSet>
      <dgm:spPr/>
    </dgm:pt>
    <dgm:pt modelId="{221260E4-064A-4D68-BD8F-86EE6828180E}" type="pres">
      <dgm:prSet presAssocID="{11CADE60-8386-4892-8CF0-FC276AB49C2E}" presName="thickLine" presStyleLbl="alignNode1" presStyleIdx="0" presStyleCnt="4"/>
      <dgm:spPr/>
    </dgm:pt>
    <dgm:pt modelId="{422B6DAD-6CCE-41E1-89BB-4720DB811BA0}" type="pres">
      <dgm:prSet presAssocID="{11CADE60-8386-4892-8CF0-FC276AB49C2E}" presName="horz1" presStyleCnt="0"/>
      <dgm:spPr/>
    </dgm:pt>
    <dgm:pt modelId="{89F86941-CA93-427D-BCBB-69FD94E333E7}" type="pres">
      <dgm:prSet presAssocID="{11CADE60-8386-4892-8CF0-FC276AB49C2E}" presName="tx1" presStyleLbl="revTx" presStyleIdx="0" presStyleCnt="4"/>
      <dgm:spPr/>
    </dgm:pt>
    <dgm:pt modelId="{D81FD4A2-71B9-4DD4-8C02-E11CA53B33DA}" type="pres">
      <dgm:prSet presAssocID="{11CADE60-8386-4892-8CF0-FC276AB49C2E}" presName="vert1" presStyleCnt="0"/>
      <dgm:spPr/>
    </dgm:pt>
    <dgm:pt modelId="{35A9F8FC-9D50-48BB-B366-65F402CA3C46}" type="pres">
      <dgm:prSet presAssocID="{2A3911A4-0FA6-44E7-8084-6433F1F1A8D4}" presName="thickLine" presStyleLbl="alignNode1" presStyleIdx="1" presStyleCnt="4"/>
      <dgm:spPr/>
    </dgm:pt>
    <dgm:pt modelId="{4124C9B8-4142-479B-8A95-DE5DE4C8D1D5}" type="pres">
      <dgm:prSet presAssocID="{2A3911A4-0FA6-44E7-8084-6433F1F1A8D4}" presName="horz1" presStyleCnt="0"/>
      <dgm:spPr/>
    </dgm:pt>
    <dgm:pt modelId="{FF63B839-B99D-4EA7-98A4-7995D62DF80D}" type="pres">
      <dgm:prSet presAssocID="{2A3911A4-0FA6-44E7-8084-6433F1F1A8D4}" presName="tx1" presStyleLbl="revTx" presStyleIdx="1" presStyleCnt="4"/>
      <dgm:spPr/>
    </dgm:pt>
    <dgm:pt modelId="{AAE94A9A-52ED-4F2C-BEBE-D5675EB9CACD}" type="pres">
      <dgm:prSet presAssocID="{2A3911A4-0FA6-44E7-8084-6433F1F1A8D4}" presName="vert1" presStyleCnt="0"/>
      <dgm:spPr/>
    </dgm:pt>
    <dgm:pt modelId="{8483C6EB-81B3-4494-84A0-79009522A4BC}" type="pres">
      <dgm:prSet presAssocID="{0C95020C-E68D-41D1-A7A5-D039CCC07058}" presName="thickLine" presStyleLbl="alignNode1" presStyleIdx="2" presStyleCnt="4"/>
      <dgm:spPr/>
    </dgm:pt>
    <dgm:pt modelId="{7152C1C8-110D-443A-AE22-706D09DB527A}" type="pres">
      <dgm:prSet presAssocID="{0C95020C-E68D-41D1-A7A5-D039CCC07058}" presName="horz1" presStyleCnt="0"/>
      <dgm:spPr/>
    </dgm:pt>
    <dgm:pt modelId="{A137CCA3-74E1-4BF0-815B-800DE5A86DBB}" type="pres">
      <dgm:prSet presAssocID="{0C95020C-E68D-41D1-A7A5-D039CCC07058}" presName="tx1" presStyleLbl="revTx" presStyleIdx="2" presStyleCnt="4"/>
      <dgm:spPr/>
    </dgm:pt>
    <dgm:pt modelId="{C8ADF49C-FEB0-41E7-B099-1881ABC7BD6A}" type="pres">
      <dgm:prSet presAssocID="{0C95020C-E68D-41D1-A7A5-D039CCC07058}" presName="vert1" presStyleCnt="0"/>
      <dgm:spPr/>
    </dgm:pt>
    <dgm:pt modelId="{5B19B3CD-FBF2-4BB7-B378-3C868A971DB6}" type="pres">
      <dgm:prSet presAssocID="{47C23368-D25D-44C2-B315-9B7EFA9342A4}" presName="thickLine" presStyleLbl="alignNode1" presStyleIdx="3" presStyleCnt="4"/>
      <dgm:spPr/>
    </dgm:pt>
    <dgm:pt modelId="{965AC21F-46EB-493F-9662-C1A43C0DA3E3}" type="pres">
      <dgm:prSet presAssocID="{47C23368-D25D-44C2-B315-9B7EFA9342A4}" presName="horz1" presStyleCnt="0"/>
      <dgm:spPr/>
    </dgm:pt>
    <dgm:pt modelId="{5F7A9036-3669-47A3-8799-C83B5020A397}" type="pres">
      <dgm:prSet presAssocID="{47C23368-D25D-44C2-B315-9B7EFA9342A4}" presName="tx1" presStyleLbl="revTx" presStyleIdx="3" presStyleCnt="4"/>
      <dgm:spPr/>
    </dgm:pt>
    <dgm:pt modelId="{A304B183-142B-451B-A0AF-071F56ED2386}" type="pres">
      <dgm:prSet presAssocID="{47C23368-D25D-44C2-B315-9B7EFA9342A4}" presName="vert1" presStyleCnt="0"/>
      <dgm:spPr/>
    </dgm:pt>
  </dgm:ptLst>
  <dgm:cxnLst>
    <dgm:cxn modelId="{E6A3B134-A000-4F9D-9EE2-AE8BB2E82C74}" type="presOf" srcId="{FC86CC10-0BFF-4418-AB8B-09B2341E264A}" destId="{762554D7-CC20-4FAA-85FE-61B9F9DA3453}" srcOrd="0" destOrd="0" presId="urn:microsoft.com/office/officeart/2008/layout/LinedList"/>
    <dgm:cxn modelId="{16A5AA5E-922E-4A99-ACDA-0115CE3AC7D4}" type="presOf" srcId="{11CADE60-8386-4892-8CF0-FC276AB49C2E}" destId="{89F86941-CA93-427D-BCBB-69FD94E333E7}" srcOrd="0" destOrd="0" presId="urn:microsoft.com/office/officeart/2008/layout/LinedList"/>
    <dgm:cxn modelId="{C3417A42-6615-44A4-A3F3-EB291A1CAFB9}" type="presOf" srcId="{47C23368-D25D-44C2-B315-9B7EFA9342A4}" destId="{5F7A9036-3669-47A3-8799-C83B5020A397}" srcOrd="0" destOrd="0" presId="urn:microsoft.com/office/officeart/2008/layout/LinedList"/>
    <dgm:cxn modelId="{A1055251-DD77-43D8-8688-7A4437D2EE8E}" srcId="{FC86CC10-0BFF-4418-AB8B-09B2341E264A}" destId="{47C23368-D25D-44C2-B315-9B7EFA9342A4}" srcOrd="3" destOrd="0" parTransId="{22913D7E-9C16-489F-97FB-78E4AB724970}" sibTransId="{480EB77F-B500-44AE-9A53-4FC300C314EE}"/>
    <dgm:cxn modelId="{D9B05254-4E3F-453A-AD33-18D3FF8B07D8}" srcId="{FC86CC10-0BFF-4418-AB8B-09B2341E264A}" destId="{11CADE60-8386-4892-8CF0-FC276AB49C2E}" srcOrd="0" destOrd="0" parTransId="{ABAAED4A-4600-4D1B-A9E9-B65DB7709B5D}" sibTransId="{E3E66ECC-F707-4EE4-ADEE-225FAB9F8798}"/>
    <dgm:cxn modelId="{D7802B59-B5B4-46C5-A985-AD2427327DBE}" type="presOf" srcId="{0C95020C-E68D-41D1-A7A5-D039CCC07058}" destId="{A137CCA3-74E1-4BF0-815B-800DE5A86DBB}" srcOrd="0" destOrd="0" presId="urn:microsoft.com/office/officeart/2008/layout/LinedList"/>
    <dgm:cxn modelId="{CDDB09E1-BA0D-43F4-A1C2-58A7910B2DA8}" srcId="{FC86CC10-0BFF-4418-AB8B-09B2341E264A}" destId="{2A3911A4-0FA6-44E7-8084-6433F1F1A8D4}" srcOrd="1" destOrd="0" parTransId="{3F66BA0A-F2B4-44FB-B1AC-2F1846EE4A04}" sibTransId="{A12C4E6E-701B-4757-A7FF-0DCB28D19B7E}"/>
    <dgm:cxn modelId="{96D2C8F1-54DB-4C80-AD35-05B6A3AE2AD7}" srcId="{FC86CC10-0BFF-4418-AB8B-09B2341E264A}" destId="{0C95020C-E68D-41D1-A7A5-D039CCC07058}" srcOrd="2" destOrd="0" parTransId="{7BEBD148-C250-4F12-A965-51CA68455E7B}" sibTransId="{63DCB598-6A5D-4671-95C0-6C0B82725658}"/>
    <dgm:cxn modelId="{811A7EF8-0AF5-47AC-B1B1-2E235FF820ED}" type="presOf" srcId="{2A3911A4-0FA6-44E7-8084-6433F1F1A8D4}" destId="{FF63B839-B99D-4EA7-98A4-7995D62DF80D}" srcOrd="0" destOrd="0" presId="urn:microsoft.com/office/officeart/2008/layout/LinedList"/>
    <dgm:cxn modelId="{7F360031-F90A-4499-AE63-D85760C139AC}" type="presParOf" srcId="{762554D7-CC20-4FAA-85FE-61B9F9DA3453}" destId="{221260E4-064A-4D68-BD8F-86EE6828180E}" srcOrd="0" destOrd="0" presId="urn:microsoft.com/office/officeart/2008/layout/LinedList"/>
    <dgm:cxn modelId="{91A9343D-038C-49D8-8821-6DE9A89B92C2}" type="presParOf" srcId="{762554D7-CC20-4FAA-85FE-61B9F9DA3453}" destId="{422B6DAD-6CCE-41E1-89BB-4720DB811BA0}" srcOrd="1" destOrd="0" presId="urn:microsoft.com/office/officeart/2008/layout/LinedList"/>
    <dgm:cxn modelId="{62ADF507-DF23-4C8A-B489-439F4BAFF189}" type="presParOf" srcId="{422B6DAD-6CCE-41E1-89BB-4720DB811BA0}" destId="{89F86941-CA93-427D-BCBB-69FD94E333E7}" srcOrd="0" destOrd="0" presId="urn:microsoft.com/office/officeart/2008/layout/LinedList"/>
    <dgm:cxn modelId="{0D36DD7B-C82F-42B0-80A0-99EC31123611}" type="presParOf" srcId="{422B6DAD-6CCE-41E1-89BB-4720DB811BA0}" destId="{D81FD4A2-71B9-4DD4-8C02-E11CA53B33DA}" srcOrd="1" destOrd="0" presId="urn:microsoft.com/office/officeart/2008/layout/LinedList"/>
    <dgm:cxn modelId="{625CF46F-2B7F-4856-A892-A129EFFE6AA7}" type="presParOf" srcId="{762554D7-CC20-4FAA-85FE-61B9F9DA3453}" destId="{35A9F8FC-9D50-48BB-B366-65F402CA3C46}" srcOrd="2" destOrd="0" presId="urn:microsoft.com/office/officeart/2008/layout/LinedList"/>
    <dgm:cxn modelId="{5E925501-1AAC-429D-A26F-37EDAA8171F5}" type="presParOf" srcId="{762554D7-CC20-4FAA-85FE-61B9F9DA3453}" destId="{4124C9B8-4142-479B-8A95-DE5DE4C8D1D5}" srcOrd="3" destOrd="0" presId="urn:microsoft.com/office/officeart/2008/layout/LinedList"/>
    <dgm:cxn modelId="{ED47B419-A763-40A9-8E5B-2EF04FE7D9BE}" type="presParOf" srcId="{4124C9B8-4142-479B-8A95-DE5DE4C8D1D5}" destId="{FF63B839-B99D-4EA7-98A4-7995D62DF80D}" srcOrd="0" destOrd="0" presId="urn:microsoft.com/office/officeart/2008/layout/LinedList"/>
    <dgm:cxn modelId="{A3878AE1-34B2-4DFF-AA01-DE3E6E175AE4}" type="presParOf" srcId="{4124C9B8-4142-479B-8A95-DE5DE4C8D1D5}" destId="{AAE94A9A-52ED-4F2C-BEBE-D5675EB9CACD}" srcOrd="1" destOrd="0" presId="urn:microsoft.com/office/officeart/2008/layout/LinedList"/>
    <dgm:cxn modelId="{4CC65C32-703E-4F51-89C6-EA06BB6824CD}" type="presParOf" srcId="{762554D7-CC20-4FAA-85FE-61B9F9DA3453}" destId="{8483C6EB-81B3-4494-84A0-79009522A4BC}" srcOrd="4" destOrd="0" presId="urn:microsoft.com/office/officeart/2008/layout/LinedList"/>
    <dgm:cxn modelId="{694B2B6F-9CDA-46FA-83E7-668F78E55E59}" type="presParOf" srcId="{762554D7-CC20-4FAA-85FE-61B9F9DA3453}" destId="{7152C1C8-110D-443A-AE22-706D09DB527A}" srcOrd="5" destOrd="0" presId="urn:microsoft.com/office/officeart/2008/layout/LinedList"/>
    <dgm:cxn modelId="{936A885C-8776-430A-A7CE-D61341AC5604}" type="presParOf" srcId="{7152C1C8-110D-443A-AE22-706D09DB527A}" destId="{A137CCA3-74E1-4BF0-815B-800DE5A86DBB}" srcOrd="0" destOrd="0" presId="urn:microsoft.com/office/officeart/2008/layout/LinedList"/>
    <dgm:cxn modelId="{CA9C2794-69CE-42AA-A875-FC7A258B5336}" type="presParOf" srcId="{7152C1C8-110D-443A-AE22-706D09DB527A}" destId="{C8ADF49C-FEB0-41E7-B099-1881ABC7BD6A}" srcOrd="1" destOrd="0" presId="urn:microsoft.com/office/officeart/2008/layout/LinedList"/>
    <dgm:cxn modelId="{876298F2-61D3-4B0A-A1C1-D6444D46AC3B}" type="presParOf" srcId="{762554D7-CC20-4FAA-85FE-61B9F9DA3453}" destId="{5B19B3CD-FBF2-4BB7-B378-3C868A971DB6}" srcOrd="6" destOrd="0" presId="urn:microsoft.com/office/officeart/2008/layout/LinedList"/>
    <dgm:cxn modelId="{BC3570CC-7D1B-4E9C-90A2-51A90B17DF8B}" type="presParOf" srcId="{762554D7-CC20-4FAA-85FE-61B9F9DA3453}" destId="{965AC21F-46EB-493F-9662-C1A43C0DA3E3}" srcOrd="7" destOrd="0" presId="urn:microsoft.com/office/officeart/2008/layout/LinedList"/>
    <dgm:cxn modelId="{3336DFEF-803A-43E6-AB46-76E90485299E}" type="presParOf" srcId="{965AC21F-46EB-493F-9662-C1A43C0DA3E3}" destId="{5F7A9036-3669-47A3-8799-C83B5020A397}" srcOrd="0" destOrd="0" presId="urn:microsoft.com/office/officeart/2008/layout/LinedList"/>
    <dgm:cxn modelId="{4F14AB30-83E6-4B00-BABA-A80C87A60733}" type="presParOf" srcId="{965AC21F-46EB-493F-9662-C1A43C0DA3E3}" destId="{A304B183-142B-451B-A0AF-071F56ED2386}"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C86CC10-0BFF-4418-AB8B-09B2341E264A}" type="doc">
      <dgm:prSet loTypeId="urn:microsoft.com/office/officeart/2005/8/layout/default" loCatId="list" qsTypeId="urn:microsoft.com/office/officeart/2005/8/quickstyle/simple1" qsCatId="simple" csTypeId="urn:microsoft.com/office/officeart/2005/8/colors/colorful2" csCatId="colorful" phldr="1"/>
      <dgm:spPr/>
      <dgm:t>
        <a:bodyPr/>
        <a:lstStyle/>
        <a:p>
          <a:endParaRPr lang="en-US"/>
        </a:p>
      </dgm:t>
    </dgm:pt>
    <dgm:pt modelId="{0C95020C-E68D-41D1-A7A5-D039CCC07058}">
      <dgm:prSet/>
      <dgm:spPr/>
      <dgm:t>
        <a:bodyPr/>
        <a:lstStyle/>
        <a:p>
          <a:r>
            <a:rPr lang="en-GB" b="0" i="0"/>
            <a:t>adaptations to your vehicle so you can get to work</a:t>
          </a:r>
          <a:endParaRPr lang="en-US"/>
        </a:p>
      </dgm:t>
    </dgm:pt>
    <dgm:pt modelId="{7BEBD148-C250-4F12-A965-51CA68455E7B}" type="parTrans" cxnId="{96D2C8F1-54DB-4C80-AD35-05B6A3AE2AD7}">
      <dgm:prSet/>
      <dgm:spPr/>
      <dgm:t>
        <a:bodyPr/>
        <a:lstStyle/>
        <a:p>
          <a:endParaRPr lang="en-US"/>
        </a:p>
      </dgm:t>
    </dgm:pt>
    <dgm:pt modelId="{63DCB598-6A5D-4671-95C0-6C0B82725658}" type="sibTrans" cxnId="{96D2C8F1-54DB-4C80-AD35-05B6A3AE2AD7}">
      <dgm:prSet/>
      <dgm:spPr/>
      <dgm:t>
        <a:bodyPr/>
        <a:lstStyle/>
        <a:p>
          <a:endParaRPr lang="en-US"/>
        </a:p>
      </dgm:t>
    </dgm:pt>
    <dgm:pt modelId="{65D3BEAA-B743-43A3-8BE1-9762576E23C4}">
      <dgm:prSet/>
      <dgm:spPr/>
      <dgm:t>
        <a:bodyPr/>
        <a:lstStyle/>
        <a:p>
          <a:r>
            <a:rPr lang="en-GB" b="0" i="0"/>
            <a:t>BSL interpreters, lip speakers or note takers</a:t>
          </a:r>
          <a:endParaRPr lang="en-GB"/>
        </a:p>
      </dgm:t>
    </dgm:pt>
    <dgm:pt modelId="{B76A2264-4FBB-4CB9-9915-CB19881B2BA5}" type="parTrans" cxnId="{7A1C3C9B-A4C8-474C-9F23-9CA2D8DF47EB}">
      <dgm:prSet/>
      <dgm:spPr/>
      <dgm:t>
        <a:bodyPr/>
        <a:lstStyle/>
        <a:p>
          <a:endParaRPr lang="en-GB"/>
        </a:p>
      </dgm:t>
    </dgm:pt>
    <dgm:pt modelId="{9CA05B76-0371-4859-91BF-FF9A4784C7A5}" type="sibTrans" cxnId="{7A1C3C9B-A4C8-474C-9F23-9CA2D8DF47EB}">
      <dgm:prSet/>
      <dgm:spPr/>
      <dgm:t>
        <a:bodyPr/>
        <a:lstStyle/>
        <a:p>
          <a:endParaRPr lang="en-GB"/>
        </a:p>
      </dgm:t>
    </dgm:pt>
    <dgm:pt modelId="{449EF565-2518-4A4D-BC0A-D66ACF894EAD}">
      <dgm:prSet/>
      <dgm:spPr/>
      <dgm:t>
        <a:bodyPr/>
        <a:lstStyle/>
        <a:p>
          <a:r>
            <a:rPr lang="en-GB"/>
            <a:t>taxi fares to work or a support worker if you cannot use public transport</a:t>
          </a:r>
        </a:p>
      </dgm:t>
    </dgm:pt>
    <dgm:pt modelId="{F70FDFC5-A5C4-419F-A8C8-E465160AF8D6}" type="parTrans" cxnId="{107540EF-A432-47D4-9582-911B0754EC90}">
      <dgm:prSet/>
      <dgm:spPr/>
      <dgm:t>
        <a:bodyPr/>
        <a:lstStyle/>
        <a:p>
          <a:endParaRPr lang="en-GB"/>
        </a:p>
      </dgm:t>
    </dgm:pt>
    <dgm:pt modelId="{0C59BC01-AAD6-48B1-A612-8096DC0B262F}" type="sibTrans" cxnId="{107540EF-A432-47D4-9582-911B0754EC90}">
      <dgm:prSet/>
      <dgm:spPr/>
      <dgm:t>
        <a:bodyPr/>
        <a:lstStyle/>
        <a:p>
          <a:endParaRPr lang="en-GB"/>
        </a:p>
      </dgm:t>
    </dgm:pt>
    <dgm:pt modelId="{F0B72225-A974-4764-8F15-8BBD64753DCD}">
      <dgm:prSet/>
      <dgm:spPr/>
      <dgm:t>
        <a:bodyPr/>
        <a:lstStyle/>
        <a:p>
          <a:pPr>
            <a:buFont typeface="Arial" panose="020B0604020202020204" pitchFamily="34" charset="0"/>
            <a:buChar char="•"/>
          </a:pPr>
          <a:r>
            <a:rPr lang="en-GB" b="0" i="0"/>
            <a:t>a support worker or job coach to help you in your workplace</a:t>
          </a:r>
        </a:p>
      </dgm:t>
    </dgm:pt>
    <dgm:pt modelId="{365E251C-404E-4494-BF5D-DAF07E82379F}" type="parTrans" cxnId="{F12EDC11-2E2F-4A1C-BDD7-5BE7C8E4A212}">
      <dgm:prSet/>
      <dgm:spPr/>
      <dgm:t>
        <a:bodyPr/>
        <a:lstStyle/>
        <a:p>
          <a:endParaRPr lang="en-GB"/>
        </a:p>
      </dgm:t>
    </dgm:pt>
    <dgm:pt modelId="{EAC9E75E-7813-4EB5-BC0E-7DE24EC04644}" type="sibTrans" cxnId="{F12EDC11-2E2F-4A1C-BDD7-5BE7C8E4A212}">
      <dgm:prSet/>
      <dgm:spPr/>
      <dgm:t>
        <a:bodyPr/>
        <a:lstStyle/>
        <a:p>
          <a:endParaRPr lang="en-GB"/>
        </a:p>
      </dgm:t>
    </dgm:pt>
    <dgm:pt modelId="{D10AA7A6-ECDD-456E-859B-72FDC069910F}">
      <dgm:prSet/>
      <dgm:spPr/>
      <dgm:t>
        <a:bodyPr/>
        <a:lstStyle/>
        <a:p>
          <a:pPr>
            <a:buFont typeface="Arial" panose="020B0604020202020204" pitchFamily="34" charset="0"/>
            <a:buChar char="•"/>
          </a:pPr>
          <a:r>
            <a:rPr lang="en-GB" b="0" i="0"/>
            <a:t>a grant to help pay for practical support with your work</a:t>
          </a:r>
        </a:p>
      </dgm:t>
    </dgm:pt>
    <dgm:pt modelId="{045A16AD-0A09-4D2E-86D4-5AAA56B99037}" type="parTrans" cxnId="{279DF7DC-2E42-4695-B6B8-793B841E462E}">
      <dgm:prSet/>
      <dgm:spPr/>
      <dgm:t>
        <a:bodyPr/>
        <a:lstStyle/>
        <a:p>
          <a:endParaRPr lang="en-GB"/>
        </a:p>
      </dgm:t>
    </dgm:pt>
    <dgm:pt modelId="{86B8CDA7-EC59-477D-99B5-80F3BA003836}" type="sibTrans" cxnId="{279DF7DC-2E42-4695-B6B8-793B841E462E}">
      <dgm:prSet/>
      <dgm:spPr/>
      <dgm:t>
        <a:bodyPr/>
        <a:lstStyle/>
        <a:p>
          <a:endParaRPr lang="en-GB"/>
        </a:p>
      </dgm:t>
    </dgm:pt>
    <dgm:pt modelId="{90C0932B-6CC0-489B-A097-EB32D4B4F88D}" type="pres">
      <dgm:prSet presAssocID="{FC86CC10-0BFF-4418-AB8B-09B2341E264A}" presName="diagram" presStyleCnt="0">
        <dgm:presLayoutVars>
          <dgm:dir/>
          <dgm:resizeHandles val="exact"/>
        </dgm:presLayoutVars>
      </dgm:prSet>
      <dgm:spPr/>
    </dgm:pt>
    <dgm:pt modelId="{9DFEBD21-0AEE-4301-9E67-FF1087F12DB0}" type="pres">
      <dgm:prSet presAssocID="{65D3BEAA-B743-43A3-8BE1-9762576E23C4}" presName="node" presStyleLbl="node1" presStyleIdx="0" presStyleCnt="5">
        <dgm:presLayoutVars>
          <dgm:bulletEnabled val="1"/>
        </dgm:presLayoutVars>
      </dgm:prSet>
      <dgm:spPr/>
    </dgm:pt>
    <dgm:pt modelId="{09871288-C8E1-4ADA-8E01-2F41443D23D3}" type="pres">
      <dgm:prSet presAssocID="{9CA05B76-0371-4859-91BF-FF9A4784C7A5}" presName="sibTrans" presStyleCnt="0"/>
      <dgm:spPr/>
    </dgm:pt>
    <dgm:pt modelId="{AEB8F48B-2953-4E16-8C63-6412D611AA92}" type="pres">
      <dgm:prSet presAssocID="{0C95020C-E68D-41D1-A7A5-D039CCC07058}" presName="node" presStyleLbl="node1" presStyleIdx="1" presStyleCnt="5">
        <dgm:presLayoutVars>
          <dgm:bulletEnabled val="1"/>
        </dgm:presLayoutVars>
      </dgm:prSet>
      <dgm:spPr/>
    </dgm:pt>
    <dgm:pt modelId="{5E685D54-F5F2-4290-B001-BD6F59A0A453}" type="pres">
      <dgm:prSet presAssocID="{63DCB598-6A5D-4671-95C0-6C0B82725658}" presName="sibTrans" presStyleCnt="0"/>
      <dgm:spPr/>
    </dgm:pt>
    <dgm:pt modelId="{3D3ABD4D-1A1F-42F4-9034-ED01F5C4A93C}" type="pres">
      <dgm:prSet presAssocID="{449EF565-2518-4A4D-BC0A-D66ACF894EAD}" presName="node" presStyleLbl="node1" presStyleIdx="2" presStyleCnt="5">
        <dgm:presLayoutVars>
          <dgm:bulletEnabled val="1"/>
        </dgm:presLayoutVars>
      </dgm:prSet>
      <dgm:spPr/>
    </dgm:pt>
    <dgm:pt modelId="{EA26272E-1593-4641-BD90-33A47903E07B}" type="pres">
      <dgm:prSet presAssocID="{0C59BC01-AAD6-48B1-A612-8096DC0B262F}" presName="sibTrans" presStyleCnt="0"/>
      <dgm:spPr/>
    </dgm:pt>
    <dgm:pt modelId="{FC46ABC4-885F-4B49-B889-73D9BA052CD6}" type="pres">
      <dgm:prSet presAssocID="{F0B72225-A974-4764-8F15-8BBD64753DCD}" presName="node" presStyleLbl="node1" presStyleIdx="3" presStyleCnt="5">
        <dgm:presLayoutVars>
          <dgm:bulletEnabled val="1"/>
        </dgm:presLayoutVars>
      </dgm:prSet>
      <dgm:spPr/>
    </dgm:pt>
    <dgm:pt modelId="{BFBFC4A2-210A-4E51-BA99-AA230F030297}" type="pres">
      <dgm:prSet presAssocID="{EAC9E75E-7813-4EB5-BC0E-7DE24EC04644}" presName="sibTrans" presStyleCnt="0"/>
      <dgm:spPr/>
    </dgm:pt>
    <dgm:pt modelId="{D85975E6-9FAA-418A-ADE6-37D4447E73FF}" type="pres">
      <dgm:prSet presAssocID="{D10AA7A6-ECDD-456E-859B-72FDC069910F}" presName="node" presStyleLbl="node1" presStyleIdx="4" presStyleCnt="5">
        <dgm:presLayoutVars>
          <dgm:bulletEnabled val="1"/>
        </dgm:presLayoutVars>
      </dgm:prSet>
      <dgm:spPr/>
    </dgm:pt>
  </dgm:ptLst>
  <dgm:cxnLst>
    <dgm:cxn modelId="{F12EDC11-2E2F-4A1C-BDD7-5BE7C8E4A212}" srcId="{FC86CC10-0BFF-4418-AB8B-09B2341E264A}" destId="{F0B72225-A974-4764-8F15-8BBD64753DCD}" srcOrd="3" destOrd="0" parTransId="{365E251C-404E-4494-BF5D-DAF07E82379F}" sibTransId="{EAC9E75E-7813-4EB5-BC0E-7DE24EC04644}"/>
    <dgm:cxn modelId="{21799A24-3248-4A93-93DC-785496DCA5EC}" type="presOf" srcId="{449EF565-2518-4A4D-BC0A-D66ACF894EAD}" destId="{3D3ABD4D-1A1F-42F4-9034-ED01F5C4A93C}" srcOrd="0" destOrd="0" presId="urn:microsoft.com/office/officeart/2005/8/layout/default"/>
    <dgm:cxn modelId="{182B6F43-FF95-4C1F-9A4A-1E314E5B1B80}" type="presOf" srcId="{D10AA7A6-ECDD-456E-859B-72FDC069910F}" destId="{D85975E6-9FAA-418A-ADE6-37D4447E73FF}" srcOrd="0" destOrd="0" presId="urn:microsoft.com/office/officeart/2005/8/layout/default"/>
    <dgm:cxn modelId="{B1935966-CB26-4752-A7D0-3CDD40340C70}" type="presOf" srcId="{65D3BEAA-B743-43A3-8BE1-9762576E23C4}" destId="{9DFEBD21-0AEE-4301-9E67-FF1087F12DB0}" srcOrd="0" destOrd="0" presId="urn:microsoft.com/office/officeart/2005/8/layout/default"/>
    <dgm:cxn modelId="{BD1B8A57-5D6F-4514-BC89-733C3AECED76}" type="presOf" srcId="{0C95020C-E68D-41D1-A7A5-D039CCC07058}" destId="{AEB8F48B-2953-4E16-8C63-6412D611AA92}" srcOrd="0" destOrd="0" presId="urn:microsoft.com/office/officeart/2005/8/layout/default"/>
    <dgm:cxn modelId="{3E1D638E-F377-46F9-90BC-ACB327BD6AAE}" type="presOf" srcId="{FC86CC10-0BFF-4418-AB8B-09B2341E264A}" destId="{90C0932B-6CC0-489B-A097-EB32D4B4F88D}" srcOrd="0" destOrd="0" presId="urn:microsoft.com/office/officeart/2005/8/layout/default"/>
    <dgm:cxn modelId="{7A1C3C9B-A4C8-474C-9F23-9CA2D8DF47EB}" srcId="{FC86CC10-0BFF-4418-AB8B-09B2341E264A}" destId="{65D3BEAA-B743-43A3-8BE1-9762576E23C4}" srcOrd="0" destOrd="0" parTransId="{B76A2264-4FBB-4CB9-9915-CB19881B2BA5}" sibTransId="{9CA05B76-0371-4859-91BF-FF9A4784C7A5}"/>
    <dgm:cxn modelId="{A35385D8-5245-4769-B9B4-7F0F93579FA0}" type="presOf" srcId="{F0B72225-A974-4764-8F15-8BBD64753DCD}" destId="{FC46ABC4-885F-4B49-B889-73D9BA052CD6}" srcOrd="0" destOrd="0" presId="urn:microsoft.com/office/officeart/2005/8/layout/default"/>
    <dgm:cxn modelId="{279DF7DC-2E42-4695-B6B8-793B841E462E}" srcId="{FC86CC10-0BFF-4418-AB8B-09B2341E264A}" destId="{D10AA7A6-ECDD-456E-859B-72FDC069910F}" srcOrd="4" destOrd="0" parTransId="{045A16AD-0A09-4D2E-86D4-5AAA56B99037}" sibTransId="{86B8CDA7-EC59-477D-99B5-80F3BA003836}"/>
    <dgm:cxn modelId="{107540EF-A432-47D4-9582-911B0754EC90}" srcId="{FC86CC10-0BFF-4418-AB8B-09B2341E264A}" destId="{449EF565-2518-4A4D-BC0A-D66ACF894EAD}" srcOrd="2" destOrd="0" parTransId="{F70FDFC5-A5C4-419F-A8C8-E465160AF8D6}" sibTransId="{0C59BC01-AAD6-48B1-A612-8096DC0B262F}"/>
    <dgm:cxn modelId="{96D2C8F1-54DB-4C80-AD35-05B6A3AE2AD7}" srcId="{FC86CC10-0BFF-4418-AB8B-09B2341E264A}" destId="{0C95020C-E68D-41D1-A7A5-D039CCC07058}" srcOrd="1" destOrd="0" parTransId="{7BEBD148-C250-4F12-A965-51CA68455E7B}" sibTransId="{63DCB598-6A5D-4671-95C0-6C0B82725658}"/>
    <dgm:cxn modelId="{567F88F6-C7C5-4781-A349-07F8F4F3D945}" type="presParOf" srcId="{90C0932B-6CC0-489B-A097-EB32D4B4F88D}" destId="{9DFEBD21-0AEE-4301-9E67-FF1087F12DB0}" srcOrd="0" destOrd="0" presId="urn:microsoft.com/office/officeart/2005/8/layout/default"/>
    <dgm:cxn modelId="{9A655F88-2A14-4E6A-8BD6-13CEF9C8A1BB}" type="presParOf" srcId="{90C0932B-6CC0-489B-A097-EB32D4B4F88D}" destId="{09871288-C8E1-4ADA-8E01-2F41443D23D3}" srcOrd="1" destOrd="0" presId="urn:microsoft.com/office/officeart/2005/8/layout/default"/>
    <dgm:cxn modelId="{3BE090CB-6962-4858-A8F4-5CE2EF8591CC}" type="presParOf" srcId="{90C0932B-6CC0-489B-A097-EB32D4B4F88D}" destId="{AEB8F48B-2953-4E16-8C63-6412D611AA92}" srcOrd="2" destOrd="0" presId="urn:microsoft.com/office/officeart/2005/8/layout/default"/>
    <dgm:cxn modelId="{27468590-114D-4478-8CD6-A96EA3DCD17C}" type="presParOf" srcId="{90C0932B-6CC0-489B-A097-EB32D4B4F88D}" destId="{5E685D54-F5F2-4290-B001-BD6F59A0A453}" srcOrd="3" destOrd="0" presId="urn:microsoft.com/office/officeart/2005/8/layout/default"/>
    <dgm:cxn modelId="{188AF9A0-5DEF-456C-9600-544A7355CA39}" type="presParOf" srcId="{90C0932B-6CC0-489B-A097-EB32D4B4F88D}" destId="{3D3ABD4D-1A1F-42F4-9034-ED01F5C4A93C}" srcOrd="4" destOrd="0" presId="urn:microsoft.com/office/officeart/2005/8/layout/default"/>
    <dgm:cxn modelId="{B9F5F9BE-3E8E-466C-BFA4-474275A0DE9F}" type="presParOf" srcId="{90C0932B-6CC0-489B-A097-EB32D4B4F88D}" destId="{EA26272E-1593-4641-BD90-33A47903E07B}" srcOrd="5" destOrd="0" presId="urn:microsoft.com/office/officeart/2005/8/layout/default"/>
    <dgm:cxn modelId="{BE93B418-C4A2-45BB-83FC-6B9F5C481FF3}" type="presParOf" srcId="{90C0932B-6CC0-489B-A097-EB32D4B4F88D}" destId="{FC46ABC4-885F-4B49-B889-73D9BA052CD6}" srcOrd="6" destOrd="0" presId="urn:microsoft.com/office/officeart/2005/8/layout/default"/>
    <dgm:cxn modelId="{CD7BD88C-CF98-412C-AB6B-28A708169CE4}" type="presParOf" srcId="{90C0932B-6CC0-489B-A097-EB32D4B4F88D}" destId="{BFBFC4A2-210A-4E51-BA99-AA230F030297}" srcOrd="7" destOrd="0" presId="urn:microsoft.com/office/officeart/2005/8/layout/default"/>
    <dgm:cxn modelId="{EDFE8DF8-3A24-41BA-A50C-5B64441F1A85}" type="presParOf" srcId="{90C0932B-6CC0-489B-A097-EB32D4B4F88D}" destId="{D85975E6-9FAA-418A-ADE6-37D4447E73FF}" srcOrd="8"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4AE3733-E6D4-42F0-9081-36E8C441B219}">
      <dsp:nvSpPr>
        <dsp:cNvPr id="0" name=""/>
        <dsp:cNvSpPr/>
      </dsp:nvSpPr>
      <dsp:spPr>
        <a:xfrm>
          <a:off x="0" y="0"/>
          <a:ext cx="10900477" cy="0"/>
        </a:xfrm>
        <a:prstGeom prst="line">
          <a:avLst/>
        </a:prstGeom>
        <a:solidFill>
          <a:schemeClr val="accent2">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5B64DB7-DF11-44BB-BEF2-8C1D537D2DEA}">
      <dsp:nvSpPr>
        <dsp:cNvPr id="0" name=""/>
        <dsp:cNvSpPr/>
      </dsp:nvSpPr>
      <dsp:spPr>
        <a:xfrm>
          <a:off x="0" y="0"/>
          <a:ext cx="10900477" cy="9048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rtl="0">
            <a:lnSpc>
              <a:spcPct val="90000"/>
            </a:lnSpc>
            <a:spcBef>
              <a:spcPct val="0"/>
            </a:spcBef>
            <a:spcAft>
              <a:spcPct val="35000"/>
            </a:spcAft>
            <a:buNone/>
          </a:pPr>
          <a:r>
            <a:rPr lang="en-GB" sz="3100" kern="1200" dirty="0"/>
            <a:t>8.4 million people of working age are disabled</a:t>
          </a:r>
        </a:p>
      </dsp:txBody>
      <dsp:txXfrm>
        <a:off x="0" y="0"/>
        <a:ext cx="10900477" cy="904810"/>
      </dsp:txXfrm>
    </dsp:sp>
    <dsp:sp modelId="{8476095A-3B86-4A3D-8D82-72B2D7517598}">
      <dsp:nvSpPr>
        <dsp:cNvPr id="0" name=""/>
        <dsp:cNvSpPr/>
      </dsp:nvSpPr>
      <dsp:spPr>
        <a:xfrm>
          <a:off x="0" y="904810"/>
          <a:ext cx="10900477" cy="0"/>
        </a:xfrm>
        <a:prstGeom prst="line">
          <a:avLst/>
        </a:prstGeom>
        <a:solidFill>
          <a:schemeClr val="accent2">
            <a:hueOff val="-482067"/>
            <a:satOff val="-3308"/>
            <a:lumOff val="1699"/>
            <a:alphaOff val="0"/>
          </a:schemeClr>
        </a:solidFill>
        <a:ln w="15875" cap="flat" cmpd="sng" algn="ctr">
          <a:solidFill>
            <a:schemeClr val="accent2">
              <a:hueOff val="-482067"/>
              <a:satOff val="-3308"/>
              <a:lumOff val="1699"/>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49BAF48-A210-47B8-800A-7D51DC240945}">
      <dsp:nvSpPr>
        <dsp:cNvPr id="0" name=""/>
        <dsp:cNvSpPr/>
      </dsp:nvSpPr>
      <dsp:spPr>
        <a:xfrm>
          <a:off x="0" y="904810"/>
          <a:ext cx="10900477" cy="9048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rtl="0">
            <a:lnSpc>
              <a:spcPct val="90000"/>
            </a:lnSpc>
            <a:spcBef>
              <a:spcPct val="0"/>
            </a:spcBef>
            <a:spcAft>
              <a:spcPct val="35000"/>
            </a:spcAft>
            <a:buNone/>
          </a:pPr>
          <a:r>
            <a:rPr lang="en-GB" sz="3100" kern="1200" dirty="0">
              <a:latin typeface="Calibri Light" panose="020F0302020204030204"/>
            </a:rPr>
            <a:t>Access</a:t>
          </a:r>
          <a:r>
            <a:rPr lang="en-GB" sz="3100" kern="1200" dirty="0"/>
            <a:t> </a:t>
          </a:r>
          <a:r>
            <a:rPr lang="en-GB" sz="3100" kern="1200" dirty="0">
              <a:latin typeface="Calibri Light" panose="020F0302020204030204"/>
            </a:rPr>
            <a:t>to work scheme 1994 </a:t>
          </a:r>
          <a:endParaRPr lang="en-US" sz="3100" kern="1200" dirty="0"/>
        </a:p>
      </dsp:txBody>
      <dsp:txXfrm>
        <a:off x="0" y="904810"/>
        <a:ext cx="10900477" cy="904810"/>
      </dsp:txXfrm>
    </dsp:sp>
    <dsp:sp modelId="{6EA374FF-54A0-4CF5-9D30-168C2B1A19E5}">
      <dsp:nvSpPr>
        <dsp:cNvPr id="0" name=""/>
        <dsp:cNvSpPr/>
      </dsp:nvSpPr>
      <dsp:spPr>
        <a:xfrm>
          <a:off x="0" y="1809620"/>
          <a:ext cx="10900477" cy="0"/>
        </a:xfrm>
        <a:prstGeom prst="line">
          <a:avLst/>
        </a:prstGeom>
        <a:solidFill>
          <a:schemeClr val="accent2">
            <a:hueOff val="-964133"/>
            <a:satOff val="-6616"/>
            <a:lumOff val="3399"/>
            <a:alphaOff val="0"/>
          </a:schemeClr>
        </a:solidFill>
        <a:ln w="15875" cap="flat" cmpd="sng" algn="ctr">
          <a:solidFill>
            <a:schemeClr val="accent2">
              <a:hueOff val="-964133"/>
              <a:satOff val="-6616"/>
              <a:lumOff val="3399"/>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AC5ECAA-E778-4AFC-9DE3-145FAD205E1F}">
      <dsp:nvSpPr>
        <dsp:cNvPr id="0" name=""/>
        <dsp:cNvSpPr/>
      </dsp:nvSpPr>
      <dsp:spPr>
        <a:xfrm>
          <a:off x="0" y="1809621"/>
          <a:ext cx="10900477" cy="9048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rtl="0">
            <a:lnSpc>
              <a:spcPct val="90000"/>
            </a:lnSpc>
            <a:spcBef>
              <a:spcPct val="0"/>
            </a:spcBef>
            <a:spcAft>
              <a:spcPct val="35000"/>
            </a:spcAft>
            <a:buNone/>
          </a:pPr>
          <a:r>
            <a:rPr lang="en-GB" sz="3100" kern="1200">
              <a:latin typeface="Calibri Light" panose="020F0302020204030204"/>
            </a:rPr>
            <a:t>Legal requirements</a:t>
          </a:r>
          <a:r>
            <a:rPr lang="en-GB" sz="3100" kern="1200"/>
            <a:t> </a:t>
          </a:r>
          <a:r>
            <a:rPr lang="en-GB" sz="3100" kern="1200">
              <a:latin typeface="Calibri Light" panose="020F0302020204030204"/>
            </a:rPr>
            <a:t>put on</a:t>
          </a:r>
          <a:r>
            <a:rPr lang="en-GB" sz="3100" kern="1200"/>
            <a:t> employers</a:t>
          </a:r>
          <a:r>
            <a:rPr lang="en-GB" sz="3100" kern="1200">
              <a:latin typeface="Calibri Light" panose="020F0302020204030204"/>
            </a:rPr>
            <a:t> </a:t>
          </a:r>
          <a:endParaRPr lang="en-US" sz="3100" kern="1200"/>
        </a:p>
      </dsp:txBody>
      <dsp:txXfrm>
        <a:off x="0" y="1809621"/>
        <a:ext cx="10900477" cy="904810"/>
      </dsp:txXfrm>
    </dsp:sp>
    <dsp:sp modelId="{52B0B196-D10C-44F9-8709-7BB2ED970416}">
      <dsp:nvSpPr>
        <dsp:cNvPr id="0" name=""/>
        <dsp:cNvSpPr/>
      </dsp:nvSpPr>
      <dsp:spPr>
        <a:xfrm>
          <a:off x="0" y="2714431"/>
          <a:ext cx="10900477" cy="0"/>
        </a:xfrm>
        <a:prstGeom prst="line">
          <a:avLst/>
        </a:prstGeom>
        <a:solidFill>
          <a:schemeClr val="accent2">
            <a:hueOff val="-1446200"/>
            <a:satOff val="-9924"/>
            <a:lumOff val="5098"/>
            <a:alphaOff val="0"/>
          </a:schemeClr>
        </a:solidFill>
        <a:ln w="15875" cap="flat" cmpd="sng" algn="ctr">
          <a:solidFill>
            <a:schemeClr val="accent2">
              <a:hueOff val="-1446200"/>
              <a:satOff val="-9924"/>
              <a:lumOff val="5098"/>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BE51EED-1F30-44C3-BEB7-9D056EAEF32B}">
      <dsp:nvSpPr>
        <dsp:cNvPr id="0" name=""/>
        <dsp:cNvSpPr/>
      </dsp:nvSpPr>
      <dsp:spPr>
        <a:xfrm>
          <a:off x="0" y="2714431"/>
          <a:ext cx="10900477" cy="9048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8110" tIns="118110" rIns="118110" bIns="118110" numCol="1" spcCol="1270" anchor="t" anchorCtr="0">
          <a:noAutofit/>
        </a:bodyPr>
        <a:lstStyle/>
        <a:p>
          <a:pPr marL="0" lvl="0" indent="0" algn="l" defTabSz="1377950" rtl="0">
            <a:lnSpc>
              <a:spcPct val="90000"/>
            </a:lnSpc>
            <a:spcBef>
              <a:spcPct val="0"/>
            </a:spcBef>
            <a:spcAft>
              <a:spcPct val="35000"/>
            </a:spcAft>
            <a:buNone/>
          </a:pPr>
          <a:r>
            <a:rPr lang="en-GB" sz="3100" kern="1200">
              <a:latin typeface="Calibri Light" panose="020F0302020204030204"/>
            </a:rPr>
            <a:t>Research is needed to evaluate the effectiveness of current support</a:t>
          </a:r>
        </a:p>
      </dsp:txBody>
      <dsp:txXfrm>
        <a:off x="0" y="2714431"/>
        <a:ext cx="10900477" cy="90481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21260E4-064A-4D68-BD8F-86EE6828180E}">
      <dsp:nvSpPr>
        <dsp:cNvPr id="0" name=""/>
        <dsp:cNvSpPr/>
      </dsp:nvSpPr>
      <dsp:spPr>
        <a:xfrm>
          <a:off x="0" y="0"/>
          <a:ext cx="6797675" cy="0"/>
        </a:xfrm>
        <a:prstGeom prst="line">
          <a:avLst/>
        </a:prstGeom>
        <a:solidFill>
          <a:schemeClr val="accent2">
            <a:hueOff val="0"/>
            <a:satOff val="0"/>
            <a:lumOff val="0"/>
            <a:alphaOff val="0"/>
          </a:schemeClr>
        </a:solidFill>
        <a:ln w="15875"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9F86941-CA93-427D-BCBB-69FD94E333E7}">
      <dsp:nvSpPr>
        <dsp:cNvPr id="0" name=""/>
        <dsp:cNvSpPr/>
      </dsp:nvSpPr>
      <dsp:spPr>
        <a:xfrm>
          <a:off x="0" y="0"/>
          <a:ext cx="6797675" cy="14124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0970" tIns="140970" rIns="140970" bIns="140970" numCol="1" spcCol="1270" anchor="t" anchorCtr="0">
          <a:noAutofit/>
        </a:bodyPr>
        <a:lstStyle/>
        <a:p>
          <a:pPr marL="0" lvl="0" indent="0" algn="l" defTabSz="1644650" rtl="0">
            <a:lnSpc>
              <a:spcPct val="90000"/>
            </a:lnSpc>
            <a:spcBef>
              <a:spcPct val="0"/>
            </a:spcBef>
            <a:spcAft>
              <a:spcPct val="35000"/>
            </a:spcAft>
            <a:buNone/>
          </a:pPr>
          <a:r>
            <a:rPr lang="en-GB" sz="3700" kern="1200"/>
            <a:t>What support is currently available for disabled people</a:t>
          </a:r>
          <a:r>
            <a:rPr lang="en-GB" sz="3700" kern="1200">
              <a:latin typeface="Calibri Light" panose="020F0302020204030204"/>
            </a:rPr>
            <a:t>? </a:t>
          </a:r>
          <a:endParaRPr lang="en-US" sz="3700" kern="1200"/>
        </a:p>
      </dsp:txBody>
      <dsp:txXfrm>
        <a:off x="0" y="0"/>
        <a:ext cx="6797675" cy="1412477"/>
      </dsp:txXfrm>
    </dsp:sp>
    <dsp:sp modelId="{35A9F8FC-9D50-48BB-B366-65F402CA3C46}">
      <dsp:nvSpPr>
        <dsp:cNvPr id="0" name=""/>
        <dsp:cNvSpPr/>
      </dsp:nvSpPr>
      <dsp:spPr>
        <a:xfrm>
          <a:off x="0" y="1412478"/>
          <a:ext cx="6797675" cy="0"/>
        </a:xfrm>
        <a:prstGeom prst="line">
          <a:avLst/>
        </a:prstGeom>
        <a:solidFill>
          <a:schemeClr val="accent2">
            <a:hueOff val="-482067"/>
            <a:satOff val="-3308"/>
            <a:lumOff val="1699"/>
            <a:alphaOff val="0"/>
          </a:schemeClr>
        </a:solidFill>
        <a:ln w="15875" cap="flat" cmpd="sng" algn="ctr">
          <a:solidFill>
            <a:schemeClr val="accent2">
              <a:hueOff val="-482067"/>
              <a:satOff val="-3308"/>
              <a:lumOff val="1699"/>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F63B839-B99D-4EA7-98A4-7995D62DF80D}">
      <dsp:nvSpPr>
        <dsp:cNvPr id="0" name=""/>
        <dsp:cNvSpPr/>
      </dsp:nvSpPr>
      <dsp:spPr>
        <a:xfrm>
          <a:off x="0" y="1412477"/>
          <a:ext cx="6797675" cy="14124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0970" tIns="140970" rIns="140970" bIns="140970" numCol="1" spcCol="1270" anchor="t" anchorCtr="0">
          <a:noAutofit/>
        </a:bodyPr>
        <a:lstStyle/>
        <a:p>
          <a:pPr marL="0" lvl="0" indent="0" algn="l" defTabSz="1644650" rtl="0">
            <a:lnSpc>
              <a:spcPct val="90000"/>
            </a:lnSpc>
            <a:spcBef>
              <a:spcPct val="0"/>
            </a:spcBef>
            <a:spcAft>
              <a:spcPct val="35000"/>
            </a:spcAft>
            <a:buNone/>
          </a:pPr>
          <a:r>
            <a:rPr lang="en-GB" sz="3700" kern="1200">
              <a:latin typeface="Calibri Light" panose="020F0302020204030204"/>
            </a:rPr>
            <a:t>What are the gaps </a:t>
          </a:r>
          <a:r>
            <a:rPr lang="en-GB" sz="3700" kern="1200"/>
            <a:t>within the system</a:t>
          </a:r>
          <a:r>
            <a:rPr lang="en-GB" sz="3700" kern="1200">
              <a:latin typeface="Calibri Light" panose="020F0302020204030204"/>
            </a:rPr>
            <a:t>? </a:t>
          </a:r>
          <a:endParaRPr lang="en-US" sz="3700" kern="1200"/>
        </a:p>
      </dsp:txBody>
      <dsp:txXfrm>
        <a:off x="0" y="1412477"/>
        <a:ext cx="6797675" cy="1412477"/>
      </dsp:txXfrm>
    </dsp:sp>
    <dsp:sp modelId="{8483C6EB-81B3-4494-84A0-79009522A4BC}">
      <dsp:nvSpPr>
        <dsp:cNvPr id="0" name=""/>
        <dsp:cNvSpPr/>
      </dsp:nvSpPr>
      <dsp:spPr>
        <a:xfrm>
          <a:off x="0" y="2824956"/>
          <a:ext cx="6797675" cy="0"/>
        </a:xfrm>
        <a:prstGeom prst="line">
          <a:avLst/>
        </a:prstGeom>
        <a:solidFill>
          <a:schemeClr val="accent2">
            <a:hueOff val="-964133"/>
            <a:satOff val="-6616"/>
            <a:lumOff val="3399"/>
            <a:alphaOff val="0"/>
          </a:schemeClr>
        </a:solidFill>
        <a:ln w="15875" cap="flat" cmpd="sng" algn="ctr">
          <a:solidFill>
            <a:schemeClr val="accent2">
              <a:hueOff val="-964133"/>
              <a:satOff val="-6616"/>
              <a:lumOff val="3399"/>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137CCA3-74E1-4BF0-815B-800DE5A86DBB}">
      <dsp:nvSpPr>
        <dsp:cNvPr id="0" name=""/>
        <dsp:cNvSpPr/>
      </dsp:nvSpPr>
      <dsp:spPr>
        <a:xfrm>
          <a:off x="0" y="2824955"/>
          <a:ext cx="6797675" cy="14124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0970" tIns="140970" rIns="140970" bIns="140970" numCol="1" spcCol="1270" anchor="t" anchorCtr="0">
          <a:noAutofit/>
        </a:bodyPr>
        <a:lstStyle/>
        <a:p>
          <a:pPr marL="0" lvl="0" indent="0" algn="l" defTabSz="1644650" rtl="0">
            <a:lnSpc>
              <a:spcPct val="90000"/>
            </a:lnSpc>
            <a:spcBef>
              <a:spcPct val="0"/>
            </a:spcBef>
            <a:spcAft>
              <a:spcPct val="35000"/>
            </a:spcAft>
            <a:buNone/>
          </a:pPr>
          <a:r>
            <a:rPr lang="en-GB" sz="3700" kern="1200">
              <a:latin typeface="Calibri Light" panose="020F0302020204030204"/>
            </a:rPr>
            <a:t>Is there equality</a:t>
          </a:r>
          <a:r>
            <a:rPr lang="en-GB" sz="3700" kern="1200"/>
            <a:t> and equity</a:t>
          </a:r>
          <a:r>
            <a:rPr lang="en-GB" sz="3700" kern="1200">
              <a:latin typeface="Calibri Light" panose="020F0302020204030204"/>
            </a:rPr>
            <a:t>?</a:t>
          </a:r>
          <a:endParaRPr lang="en-US" sz="3700" kern="1200"/>
        </a:p>
      </dsp:txBody>
      <dsp:txXfrm>
        <a:off x="0" y="2824955"/>
        <a:ext cx="6797675" cy="1412477"/>
      </dsp:txXfrm>
    </dsp:sp>
    <dsp:sp modelId="{5B19B3CD-FBF2-4BB7-B378-3C868A971DB6}">
      <dsp:nvSpPr>
        <dsp:cNvPr id="0" name=""/>
        <dsp:cNvSpPr/>
      </dsp:nvSpPr>
      <dsp:spPr>
        <a:xfrm>
          <a:off x="0" y="4237434"/>
          <a:ext cx="6797675" cy="0"/>
        </a:xfrm>
        <a:prstGeom prst="line">
          <a:avLst/>
        </a:prstGeom>
        <a:solidFill>
          <a:schemeClr val="accent2">
            <a:hueOff val="-1446200"/>
            <a:satOff val="-9924"/>
            <a:lumOff val="5098"/>
            <a:alphaOff val="0"/>
          </a:schemeClr>
        </a:solidFill>
        <a:ln w="15875" cap="flat" cmpd="sng" algn="ctr">
          <a:solidFill>
            <a:schemeClr val="accent2">
              <a:hueOff val="-1446200"/>
              <a:satOff val="-9924"/>
              <a:lumOff val="5098"/>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F7A9036-3669-47A3-8799-C83B5020A397}">
      <dsp:nvSpPr>
        <dsp:cNvPr id="0" name=""/>
        <dsp:cNvSpPr/>
      </dsp:nvSpPr>
      <dsp:spPr>
        <a:xfrm>
          <a:off x="0" y="4237433"/>
          <a:ext cx="6797675" cy="141247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0970" tIns="140970" rIns="140970" bIns="140970" numCol="1" spcCol="1270" anchor="t" anchorCtr="0">
          <a:noAutofit/>
        </a:bodyPr>
        <a:lstStyle/>
        <a:p>
          <a:pPr marL="0" lvl="0" indent="0" algn="l" defTabSz="1644650" rtl="0">
            <a:lnSpc>
              <a:spcPct val="90000"/>
            </a:lnSpc>
            <a:spcBef>
              <a:spcPct val="0"/>
            </a:spcBef>
            <a:spcAft>
              <a:spcPct val="35000"/>
            </a:spcAft>
            <a:buNone/>
          </a:pPr>
          <a:r>
            <a:rPr lang="en-US" sz="3700" kern="1200">
              <a:latin typeface="Calibri Light" panose="020F0302020204030204"/>
            </a:rPr>
            <a:t>Is there a need for future</a:t>
          </a:r>
          <a:r>
            <a:rPr lang="en-US" sz="3700" kern="1200"/>
            <a:t> </a:t>
          </a:r>
          <a:r>
            <a:rPr lang="en-US" sz="3700" kern="1200">
              <a:latin typeface="Calibri Light" panose="020F0302020204030204"/>
            </a:rPr>
            <a:t>research and changes to practice?</a:t>
          </a:r>
          <a:endParaRPr lang="en-US" sz="3700" kern="1200"/>
        </a:p>
      </dsp:txBody>
      <dsp:txXfrm>
        <a:off x="0" y="4237433"/>
        <a:ext cx="6797675" cy="141247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DFEBD21-0AEE-4301-9E67-FF1087F12DB0}">
      <dsp:nvSpPr>
        <dsp:cNvPr id="0" name=""/>
        <dsp:cNvSpPr/>
      </dsp:nvSpPr>
      <dsp:spPr>
        <a:xfrm>
          <a:off x="996371" y="237"/>
          <a:ext cx="2783666" cy="1670200"/>
        </a:xfrm>
        <a:prstGeom prst="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b="0" i="0" kern="1200"/>
            <a:t>BSL interpreters, lip speakers or note takers</a:t>
          </a:r>
          <a:endParaRPr lang="en-GB" sz="2500" kern="1200"/>
        </a:p>
      </dsp:txBody>
      <dsp:txXfrm>
        <a:off x="996371" y="237"/>
        <a:ext cx="2783666" cy="1670200"/>
      </dsp:txXfrm>
    </dsp:sp>
    <dsp:sp modelId="{AEB8F48B-2953-4E16-8C63-6412D611AA92}">
      <dsp:nvSpPr>
        <dsp:cNvPr id="0" name=""/>
        <dsp:cNvSpPr/>
      </dsp:nvSpPr>
      <dsp:spPr>
        <a:xfrm>
          <a:off x="4058405" y="237"/>
          <a:ext cx="2783666" cy="1670200"/>
        </a:xfrm>
        <a:prstGeom prst="rect">
          <a:avLst/>
        </a:prstGeom>
        <a:solidFill>
          <a:schemeClr val="accent2">
            <a:hueOff val="-361550"/>
            <a:satOff val="-2481"/>
            <a:lumOff val="1275"/>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b="0" i="0" kern="1200"/>
            <a:t>adaptations to your vehicle so you can get to work</a:t>
          </a:r>
          <a:endParaRPr lang="en-US" sz="2500" kern="1200"/>
        </a:p>
      </dsp:txBody>
      <dsp:txXfrm>
        <a:off x="4058405" y="237"/>
        <a:ext cx="2783666" cy="1670200"/>
      </dsp:txXfrm>
    </dsp:sp>
    <dsp:sp modelId="{3D3ABD4D-1A1F-42F4-9034-ED01F5C4A93C}">
      <dsp:nvSpPr>
        <dsp:cNvPr id="0" name=""/>
        <dsp:cNvSpPr/>
      </dsp:nvSpPr>
      <dsp:spPr>
        <a:xfrm>
          <a:off x="7120438" y="237"/>
          <a:ext cx="2783666" cy="1670200"/>
        </a:xfrm>
        <a:prstGeom prst="rect">
          <a:avLst/>
        </a:prstGeom>
        <a:solidFill>
          <a:schemeClr val="accent2">
            <a:hueOff val="-723100"/>
            <a:satOff val="-4962"/>
            <a:lumOff val="2549"/>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GB" sz="2500" kern="1200"/>
            <a:t>taxi fares to work or a support worker if you cannot use public transport</a:t>
          </a:r>
        </a:p>
      </dsp:txBody>
      <dsp:txXfrm>
        <a:off x="7120438" y="237"/>
        <a:ext cx="2783666" cy="1670200"/>
      </dsp:txXfrm>
    </dsp:sp>
    <dsp:sp modelId="{FC46ABC4-885F-4B49-B889-73D9BA052CD6}">
      <dsp:nvSpPr>
        <dsp:cNvPr id="0" name=""/>
        <dsp:cNvSpPr/>
      </dsp:nvSpPr>
      <dsp:spPr>
        <a:xfrm>
          <a:off x="2527388" y="1948804"/>
          <a:ext cx="2783666" cy="1670200"/>
        </a:xfrm>
        <a:prstGeom prst="rect">
          <a:avLst/>
        </a:prstGeom>
        <a:solidFill>
          <a:schemeClr val="accent2">
            <a:hueOff val="-1084650"/>
            <a:satOff val="-7443"/>
            <a:lumOff val="3824"/>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Font typeface="Arial" panose="020B0604020202020204" pitchFamily="34" charset="0"/>
            <a:buNone/>
          </a:pPr>
          <a:r>
            <a:rPr lang="en-GB" sz="2500" b="0" i="0" kern="1200"/>
            <a:t>a support worker or job coach to help you in your workplace</a:t>
          </a:r>
        </a:p>
      </dsp:txBody>
      <dsp:txXfrm>
        <a:off x="2527388" y="1948804"/>
        <a:ext cx="2783666" cy="1670200"/>
      </dsp:txXfrm>
    </dsp:sp>
    <dsp:sp modelId="{D85975E6-9FAA-418A-ADE6-37D4447E73FF}">
      <dsp:nvSpPr>
        <dsp:cNvPr id="0" name=""/>
        <dsp:cNvSpPr/>
      </dsp:nvSpPr>
      <dsp:spPr>
        <a:xfrm>
          <a:off x="5589421" y="1948804"/>
          <a:ext cx="2783666" cy="1670200"/>
        </a:xfrm>
        <a:prstGeom prst="rect">
          <a:avLst/>
        </a:prstGeom>
        <a:solidFill>
          <a:schemeClr val="accent2">
            <a:hueOff val="-1446200"/>
            <a:satOff val="-9924"/>
            <a:lumOff val="5098"/>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Font typeface="Arial" panose="020B0604020202020204" pitchFamily="34" charset="0"/>
            <a:buNone/>
          </a:pPr>
          <a:r>
            <a:rPr lang="en-GB" sz="2500" b="0" i="0" kern="1200"/>
            <a:t>a grant to help pay for practical support with your work</a:t>
          </a:r>
        </a:p>
      </dsp:txBody>
      <dsp:txXfrm>
        <a:off x="5589421" y="1948804"/>
        <a:ext cx="2783666" cy="1670200"/>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p>
        </p:txBody>
      </p:sp>
      <p:sp>
        <p:nvSpPr>
          <p:cNvPr id="3" name="Subtitle 2"/>
          <p:cNvSpPr>
            <a:spLocks noGrp="1"/>
          </p:cNvSpPr>
          <p:nvPr>
            <p:ph type="subTitle" idx="1"/>
          </p:nvPr>
        </p:nvSpPr>
        <p:spPr>
          <a:xfrm>
            <a:off x="1100051" y="4455620"/>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p>
        </p:txBody>
      </p:sp>
      <p:sp>
        <p:nvSpPr>
          <p:cNvPr id="4" name="Date Placeholder 3"/>
          <p:cNvSpPr>
            <a:spLocks noGrp="1"/>
          </p:cNvSpPr>
          <p:nvPr>
            <p:ph type="dt" sz="half" idx="10"/>
          </p:nvPr>
        </p:nvSpPr>
        <p:spPr/>
        <p:txBody>
          <a:bodyPr/>
          <a:lstStyle/>
          <a:p>
            <a:fld id="{C42FFD75-D75B-4C4A-8641-2D7BE21575BA}" type="datetimeFigureOut">
              <a:rPr lang="en-GB" smtClean="0"/>
              <a:t>08/12/2021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F946438-D183-4CEC-B7C3-AA7A2BE0E5AF}"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4077804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marL="0">
              <a:defRPr/>
            </a:lvl1p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42FFD75-D75B-4C4A-8641-2D7BE21575BA}" type="datetimeFigureOut">
              <a:rPr lang="en-GB" smtClean="0"/>
              <a:t>08/12/2021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F946438-D183-4CEC-B7C3-AA7A2BE0E5AF}" type="slidenum">
              <a:rPr lang="en-GB" smtClean="0"/>
              <a:t>‹#›</a:t>
            </a:fld>
            <a:endParaRPr lang="en-GB"/>
          </a:p>
        </p:txBody>
      </p:sp>
    </p:spTree>
    <p:extLst>
      <p:ext uri="{BB962C8B-B14F-4D97-AF65-F5344CB8AC3E}">
        <p14:creationId xmlns:p14="http://schemas.microsoft.com/office/powerpoint/2010/main" val="170703810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42FFD75-D75B-4C4A-8641-2D7BE21575BA}" type="datetimeFigureOut">
              <a:rPr lang="en-GB" smtClean="0"/>
              <a:t>08/12/2021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F946438-D183-4CEC-B7C3-AA7A2BE0E5AF}"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3352253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p>
        </p:txBody>
      </p:sp>
      <p:sp>
        <p:nvSpPr>
          <p:cNvPr id="3" name="Content Placeholder 2"/>
          <p:cNvSpPr>
            <a:spLocks noGrp="1"/>
          </p:cNvSpPr>
          <p:nvPr>
            <p:ph sz="half" idx="1"/>
          </p:nvPr>
        </p:nvSpPr>
        <p:spPr>
          <a:xfrm>
            <a:off x="1097279" y="1845734"/>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217920" y="1845735"/>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C42FFD75-D75B-4C4A-8641-2D7BE21575BA}" type="datetimeFigureOut">
              <a:rPr lang="en-GB" smtClean="0"/>
              <a:t>08/12/2021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F946438-D183-4CEC-B7C3-AA7A2BE0E5AF}" type="slidenum">
              <a:rPr lang="en-GB" smtClean="0"/>
              <a:t>‹#›</a:t>
            </a:fld>
            <a:endParaRPr lang="en-GB"/>
          </a:p>
        </p:txBody>
      </p:sp>
    </p:spTree>
    <p:extLst>
      <p:ext uri="{BB962C8B-B14F-4D97-AF65-F5344CB8AC3E}">
        <p14:creationId xmlns:p14="http://schemas.microsoft.com/office/powerpoint/2010/main" val="105027497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1792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C42FFD75-D75B-4C4A-8641-2D7BE21575BA}" type="datetimeFigureOut">
              <a:rPr lang="en-GB" smtClean="0"/>
              <a:t>08/12/2021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F946438-D183-4CEC-B7C3-AA7A2BE0E5AF}" type="slidenum">
              <a:rPr lang="en-GB" smtClean="0"/>
              <a:t>‹#›</a:t>
            </a:fld>
            <a:endParaRPr lang="en-GB"/>
          </a:p>
        </p:txBody>
      </p:sp>
    </p:spTree>
    <p:extLst>
      <p:ext uri="{BB962C8B-B14F-4D97-AF65-F5344CB8AC3E}">
        <p14:creationId xmlns:p14="http://schemas.microsoft.com/office/powerpoint/2010/main" val="10548902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C42FFD75-D75B-4C4A-8641-2D7BE21575BA}" type="datetimeFigureOut">
              <a:rPr lang="en-GB" smtClean="0"/>
              <a:t>08/12/2021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F946438-D183-4CEC-B7C3-AA7A2BE0E5AF}" type="slidenum">
              <a:rPr lang="en-GB" smtClean="0"/>
              <a:t>‹#›</a:t>
            </a:fld>
            <a:endParaRPr lang="en-GB"/>
          </a:p>
        </p:txBody>
      </p:sp>
    </p:spTree>
    <p:extLst>
      <p:ext uri="{BB962C8B-B14F-4D97-AF65-F5344CB8AC3E}">
        <p14:creationId xmlns:p14="http://schemas.microsoft.com/office/powerpoint/2010/main" val="208400832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C42FFD75-D75B-4C4A-8641-2D7BE21575BA}" type="datetimeFigureOut">
              <a:rPr lang="en-GB" smtClean="0"/>
              <a:t>08/12/2021</a:t>
            </a:fld>
            <a:endParaRPr lang="en-GB"/>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GB"/>
          </a:p>
        </p:txBody>
      </p:sp>
      <p:sp>
        <p:nvSpPr>
          <p:cNvPr id="9" name="Slide Number Placeholder 8"/>
          <p:cNvSpPr>
            <a:spLocks noGrp="1"/>
          </p:cNvSpPr>
          <p:nvPr>
            <p:ph type="sldNum" sz="quarter" idx="12"/>
          </p:nvPr>
        </p:nvSpPr>
        <p:spPr/>
        <p:txBody>
          <a:bodyPr/>
          <a:lstStyle/>
          <a:p>
            <a:fld id="{3F946438-D183-4CEC-B7C3-AA7A2BE0E5AF}" type="slidenum">
              <a:rPr lang="en-GB" smtClean="0"/>
              <a:t>‹#›</a:t>
            </a:fld>
            <a:endParaRPr lang="en-GB"/>
          </a:p>
        </p:txBody>
      </p:sp>
    </p:spTree>
    <p:extLst>
      <p:ext uri="{BB962C8B-B14F-4D97-AF65-F5344CB8AC3E}">
        <p14:creationId xmlns:p14="http://schemas.microsoft.com/office/powerpoint/2010/main" val="323489554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a:t>Click to edit Master title style</a:t>
            </a:r>
          </a:p>
        </p:txBody>
      </p:sp>
      <p:sp>
        <p:nvSpPr>
          <p:cNvPr id="3" name="Content Placeholder 2"/>
          <p:cNvSpPr>
            <a:spLocks noGrp="1"/>
          </p:cNvSpPr>
          <p:nvPr>
            <p:ph idx="1"/>
          </p:nvPr>
        </p:nvSpPr>
        <p:spPr>
          <a:xfrm>
            <a:off x="4800600" y="731520"/>
            <a:ext cx="6492240" cy="5257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C42FFD75-D75B-4C4A-8641-2D7BE21575BA}" type="datetimeFigureOut">
              <a:rPr lang="en-GB" smtClean="0"/>
              <a:t>08/12/2021</a:t>
            </a:fld>
            <a:endParaRPr lang="en-GB"/>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GB"/>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3F946438-D183-4CEC-B7C3-AA7A2BE0E5AF}" type="slidenum">
              <a:rPr lang="en-GB" smtClean="0"/>
              <a:t>‹#›</a:t>
            </a:fld>
            <a:endParaRPr lang="en-GB"/>
          </a:p>
        </p:txBody>
      </p:sp>
    </p:spTree>
    <p:extLst>
      <p:ext uri="{BB962C8B-B14F-4D97-AF65-F5344CB8AC3E}">
        <p14:creationId xmlns:p14="http://schemas.microsoft.com/office/powerpoint/2010/main" val="269415743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264" cy="822960"/>
          </a:xfrm>
        </p:spPr>
        <p:txBody>
          <a:bodyPr lIns="91440" tIns="0" rIns="91440" bIns="0" anchor="b">
            <a:noAutofit/>
          </a:bodyPr>
          <a:lstStyle>
            <a:lvl1pPr>
              <a:defRPr sz="3600" b="0">
                <a:solidFill>
                  <a:srgbClr val="FFFFFF"/>
                </a:solidFill>
              </a:defRPr>
            </a:lvl1pPr>
          </a:lstStyle>
          <a:p>
            <a:r>
              <a:rPr lang="en-US"/>
              <a:t>Click to edit Master title style</a:t>
            </a:r>
          </a:p>
        </p:txBody>
      </p:sp>
      <p:sp>
        <p:nvSpPr>
          <p:cNvPr id="3" name="Picture Placeholder 2"/>
          <p:cNvSpPr>
            <a:spLocks noGrp="1" noChangeAspect="1"/>
          </p:cNvSpPr>
          <p:nvPr>
            <p:ph type="pic" idx="1"/>
          </p:nvPr>
        </p:nvSpPr>
        <p:spPr>
          <a:xfrm>
            <a:off x="15" y="0"/>
            <a:ext cx="12191985" cy="4915076"/>
          </a:xfrm>
          <a:blipFill>
            <a:blip r:embed="rId2"/>
            <a:stretch>
              <a:fillRect/>
            </a:stretch>
          </a:blipFill>
        </p:spPr>
        <p:txBody>
          <a:bodyPr lIns="457200" tIns="457200"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1097280" y="5907023"/>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42FFD75-D75B-4C4A-8641-2D7BE21575BA}" type="datetimeFigureOut">
              <a:rPr lang="en-GB" smtClean="0"/>
              <a:t>08/12/2021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F946438-D183-4CEC-B7C3-AA7A2BE0E5AF}" type="slidenum">
              <a:rPr lang="en-GB" smtClean="0"/>
              <a:t>‹#›</a:t>
            </a:fld>
            <a:endParaRPr lang="en-GB"/>
          </a:p>
        </p:txBody>
      </p:sp>
    </p:spTree>
    <p:extLst>
      <p:ext uri="{BB962C8B-B14F-4D97-AF65-F5344CB8AC3E}">
        <p14:creationId xmlns:p14="http://schemas.microsoft.com/office/powerpoint/2010/main" val="131095422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42FFD75-D75B-4C4A-8641-2D7BE21575BA}" type="datetimeFigureOut">
              <a:rPr lang="en-GB" smtClean="0"/>
              <a:t>08/12/2021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F946438-D183-4CEC-B7C3-AA7A2BE0E5AF}" type="slidenum">
              <a:rPr lang="en-GB" smtClean="0"/>
              <a:t>‹#›</a:t>
            </a:fld>
            <a:endParaRPr lang="en-GB"/>
          </a:p>
        </p:txBody>
      </p:sp>
    </p:spTree>
    <p:extLst>
      <p:ext uri="{BB962C8B-B14F-4D97-AF65-F5344CB8AC3E}">
        <p14:creationId xmlns:p14="http://schemas.microsoft.com/office/powerpoint/2010/main" val="361860876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4778"/>
            <a:ext cx="2628900" cy="5757421"/>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414778"/>
            <a:ext cx="7734300" cy="5757422"/>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42FFD75-D75B-4C4A-8641-2D7BE21575BA}" type="datetimeFigureOut">
              <a:rPr lang="en-GB" smtClean="0"/>
              <a:t>08/12/2021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F946438-D183-4CEC-B7C3-AA7A2BE0E5AF}" type="slidenum">
              <a:rPr lang="en-GB" smtClean="0"/>
              <a:t>‹#›</a:t>
            </a:fld>
            <a:endParaRPr lang="en-GB"/>
          </a:p>
        </p:txBody>
      </p:sp>
    </p:spTree>
    <p:extLst>
      <p:ext uri="{BB962C8B-B14F-4D97-AF65-F5344CB8AC3E}">
        <p14:creationId xmlns:p14="http://schemas.microsoft.com/office/powerpoint/2010/main" val="140057356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0" y="633431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C42FFD75-D75B-4C4A-8641-2D7BE21575BA}" type="datetimeFigureOut">
              <a:rPr lang="en-GB" smtClean="0"/>
              <a:t>08/12/2021</a:t>
            </a:fld>
            <a:endParaRPr lang="en-GB"/>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GB"/>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3F946438-D183-4CEC-B7C3-AA7A2BE0E5AF}" type="slidenum">
              <a:rPr lang="en-GB" smtClean="0"/>
              <a:t>‹#›</a:t>
            </a:fld>
            <a:endParaRPr lang="en-GB"/>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08116987"/>
      </p:ext>
    </p:extLst>
  </p:cSld>
  <p:clrMap bg1="lt1" tx1="dk1" bg2="lt2" tx2="dk2" accent1="accent1" accent2="accent2" accent3="accent3" accent4="accent4" accent5="accent5" accent6="accent6" hlink="hlink" folHlink="folHlink"/>
  <p:sldLayoutIdLst>
    <p:sldLayoutId id="2147483690" r:id="rId1"/>
    <p:sldLayoutId id="2147483691" r:id="rId2"/>
    <p:sldLayoutId id="2147483692" r:id="rId3"/>
    <p:sldLayoutId id="2147483693" r:id="rId4"/>
    <p:sldLayoutId id="2147483694" r:id="rId5"/>
    <p:sldLayoutId id="2147483695" r:id="rId6"/>
    <p:sldLayoutId id="2147483696" r:id="rId7"/>
    <p:sldLayoutId id="2147483697" r:id="rId8"/>
    <p:sldLayoutId id="2147483698" r:id="rId9"/>
    <p:sldLayoutId id="2147483699" r:id="rId10"/>
    <p:sldLayoutId id="2147483700"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2.png"/><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hyperlink" Target="https://creativecommons.org/licenses/by-nc/3.0/" TargetMode="External"/><Relationship Id="rId5" Type="http://schemas.openxmlformats.org/officeDocument/2006/relationships/hyperlink" Target="https://www.freepngimg.com/png/88516-blue-product-faq-question-mark-free-clipart-hd" TargetMode="External"/><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slideLayout" Target="../slideLayouts/slideLayout2.xml"/><Relationship Id="rId7" Type="http://schemas.openxmlformats.org/officeDocument/2006/relationships/diagramColors" Target="../diagrams/colors1.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 Id="rId9" Type="http://schemas.openxmlformats.org/officeDocument/2006/relationships/image" Target="../media/image2.png"/></Relationships>
</file>

<file path=ppt/slides/_rels/slide4.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slideLayout" Target="../slideLayouts/slideLayout2.xml"/><Relationship Id="rId7" Type="http://schemas.openxmlformats.org/officeDocument/2006/relationships/diagramColors" Target="../diagrams/colors2.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 Id="rId9" Type="http://schemas.openxmlformats.org/officeDocument/2006/relationships/image" Target="../media/image2.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C6E698C-8155-4B8B-BDC9-B7299772B5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A6AC051-E54D-457B-A464-F43835B7FD3F}"/>
              </a:ext>
            </a:extLst>
          </p:cNvPr>
          <p:cNvSpPr>
            <a:spLocks noGrp="1"/>
          </p:cNvSpPr>
          <p:nvPr>
            <p:ph type="ctrTitle"/>
          </p:nvPr>
        </p:nvSpPr>
        <p:spPr>
          <a:xfrm>
            <a:off x="965201" y="643467"/>
            <a:ext cx="6255026" cy="5054008"/>
          </a:xfrm>
        </p:spPr>
        <p:txBody>
          <a:bodyPr anchor="ctr">
            <a:normAutofit/>
          </a:bodyPr>
          <a:lstStyle/>
          <a:p>
            <a:pPr algn="r"/>
            <a:r>
              <a:rPr lang="en-GB"/>
              <a:t>Presentation Pitch </a:t>
            </a:r>
            <a:br>
              <a:rPr lang="en-GB"/>
            </a:br>
            <a:r>
              <a:rPr lang="en-GB"/>
              <a:t>for scoping review</a:t>
            </a:r>
          </a:p>
        </p:txBody>
      </p:sp>
      <p:sp>
        <p:nvSpPr>
          <p:cNvPr id="3" name="Subtitle 2">
            <a:extLst>
              <a:ext uri="{FF2B5EF4-FFF2-40B4-BE49-F238E27FC236}">
                <a16:creationId xmlns:a16="http://schemas.microsoft.com/office/drawing/2014/main" id="{F118A402-269C-4F10-8FEC-74AD08BF4C88}"/>
              </a:ext>
            </a:extLst>
          </p:cNvPr>
          <p:cNvSpPr>
            <a:spLocks noGrp="1"/>
          </p:cNvSpPr>
          <p:nvPr>
            <p:ph type="subTitle" idx="1"/>
          </p:nvPr>
        </p:nvSpPr>
        <p:spPr>
          <a:xfrm>
            <a:off x="7870995" y="643467"/>
            <a:ext cx="3341488" cy="5054008"/>
          </a:xfrm>
        </p:spPr>
        <p:txBody>
          <a:bodyPr anchor="ctr">
            <a:normAutofit/>
          </a:bodyPr>
          <a:lstStyle/>
          <a:p>
            <a:r>
              <a:rPr lang="en-GB" cap="none"/>
              <a:t>Nicola Jackson </a:t>
            </a:r>
            <a:r>
              <a:rPr lang="en-GB" sz="2000"/>
              <a:t>(2011065)</a:t>
            </a:r>
          </a:p>
        </p:txBody>
      </p:sp>
      <p:cxnSp>
        <p:nvCxnSpPr>
          <p:cNvPr id="10" name="Straight Connector 9">
            <a:extLst>
              <a:ext uri="{FF2B5EF4-FFF2-40B4-BE49-F238E27FC236}">
                <a16:creationId xmlns:a16="http://schemas.microsoft.com/office/drawing/2014/main" id="{09525C9A-1972-4836-BA7A-706C946EF4D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34656" y="1391367"/>
            <a:ext cx="0" cy="3558208"/>
          </a:xfrm>
          <a:prstGeom prst="line">
            <a:avLst/>
          </a:prstGeom>
          <a:ln>
            <a:solidFill>
              <a:schemeClr val="tx2"/>
            </a:solidFill>
          </a:ln>
        </p:spPr>
        <p:style>
          <a:lnRef idx="1">
            <a:schemeClr val="accent1"/>
          </a:lnRef>
          <a:fillRef idx="0">
            <a:schemeClr val="accent1"/>
          </a:fillRef>
          <a:effectRef idx="0">
            <a:schemeClr val="accent1"/>
          </a:effectRef>
          <a:fontRef idx="minor">
            <a:schemeClr val="tx1"/>
          </a:fontRef>
        </p:style>
      </p:cxnSp>
      <p:sp>
        <p:nvSpPr>
          <p:cNvPr id="12" name="Rectangle 11">
            <a:extLst>
              <a:ext uri="{FF2B5EF4-FFF2-40B4-BE49-F238E27FC236}">
                <a16:creationId xmlns:a16="http://schemas.microsoft.com/office/drawing/2014/main" id="{8A549DE7-671D-4575-AF43-858FD99981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Rectangle 13">
            <a:extLst>
              <a:ext uri="{FF2B5EF4-FFF2-40B4-BE49-F238E27FC236}">
                <a16:creationId xmlns:a16="http://schemas.microsoft.com/office/drawing/2014/main" id="{C22D9B36-9BE7-472B-8808-7E0D681073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40942"/>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4" name="1">
            <a:hlinkClick r:id="" action="ppaction://media"/>
            <a:extLst>
              <a:ext uri="{FF2B5EF4-FFF2-40B4-BE49-F238E27FC236}">
                <a16:creationId xmlns:a16="http://schemas.microsoft.com/office/drawing/2014/main" id="{891D1FA5-E0B0-4DF5-8028-D955FF75D6EC}"/>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548821" y="5693329"/>
            <a:ext cx="487363" cy="487363"/>
          </a:xfrm>
          <a:prstGeom prst="rect">
            <a:avLst/>
          </a:prstGeom>
        </p:spPr>
      </p:pic>
    </p:spTree>
    <p:extLst>
      <p:ext uri="{BB962C8B-B14F-4D97-AF65-F5344CB8AC3E}">
        <p14:creationId xmlns:p14="http://schemas.microsoft.com/office/powerpoint/2010/main" val="3238306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7533"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25C8D2C1-DA83-420D-9635-D52CE066B5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434F74C9-6A0B-409E-AD1C-45B58BE91B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5" name="Straight Connector 14">
            <a:extLst>
              <a:ext uri="{FF2B5EF4-FFF2-40B4-BE49-F238E27FC236}">
                <a16:creationId xmlns:a16="http://schemas.microsoft.com/office/drawing/2014/main" id="{F5486A9D-1265-4B57-91E6-68E666B978B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7" name="Rectangle 16">
            <a:extLst>
              <a:ext uri="{FF2B5EF4-FFF2-40B4-BE49-F238E27FC236}">
                <a16:creationId xmlns:a16="http://schemas.microsoft.com/office/drawing/2014/main" id="{90AA6468-80AC-4DDF-9CFB-C7A9507E20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6" y="0"/>
            <a:ext cx="4584734"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E9D8A87E-CE4D-4536-8DB4-DB22281A1588}"/>
              </a:ext>
            </a:extLst>
          </p:cNvPr>
          <p:cNvSpPr>
            <a:spLocks noGrp="1"/>
          </p:cNvSpPr>
          <p:nvPr>
            <p:ph type="title"/>
          </p:nvPr>
        </p:nvSpPr>
        <p:spPr>
          <a:xfrm>
            <a:off x="462760" y="1194557"/>
            <a:ext cx="3659246" cy="2926080"/>
          </a:xfrm>
        </p:spPr>
        <p:txBody>
          <a:bodyPr vert="horz" lIns="91440" tIns="45720" rIns="91440" bIns="45720" rtlCol="0" anchor="b">
            <a:normAutofit/>
          </a:bodyPr>
          <a:lstStyle/>
          <a:p>
            <a:pPr algn="r"/>
            <a:r>
              <a:rPr lang="en-US" sz="3400" dirty="0">
                <a:solidFill>
                  <a:srgbClr val="FFFFFF"/>
                </a:solidFill>
              </a:rPr>
              <a:t>Support for Disabled people within employment</a:t>
            </a:r>
            <a:br>
              <a:rPr lang="en-US" sz="3400"/>
            </a:br>
            <a:r>
              <a:rPr lang="en-US" sz="3400">
                <a:solidFill>
                  <a:srgbClr val="FFFFFF"/>
                </a:solidFill>
              </a:rPr>
              <a:t>a scoping</a:t>
            </a:r>
            <a:r>
              <a:rPr lang="en-US" sz="3400" dirty="0">
                <a:solidFill>
                  <a:srgbClr val="FFFFFF"/>
                </a:solidFill>
              </a:rPr>
              <a:t> review</a:t>
            </a:r>
            <a:br>
              <a:rPr lang="en-US" sz="3400"/>
            </a:br>
            <a:endParaRPr lang="en-US" sz="3400" dirty="0">
              <a:solidFill>
                <a:srgbClr val="FFFFFF"/>
              </a:solidFill>
            </a:endParaRPr>
          </a:p>
        </p:txBody>
      </p:sp>
      <p:pic>
        <p:nvPicPr>
          <p:cNvPr id="5" name="Picture 4" descr="A picture containing vector graphics&#10;&#10;Description automatically generated">
            <a:extLst>
              <a:ext uri="{FF2B5EF4-FFF2-40B4-BE49-F238E27FC236}">
                <a16:creationId xmlns:a16="http://schemas.microsoft.com/office/drawing/2014/main" id="{E7A8F1AD-E934-46DA-A6E6-B4273503E66D}"/>
              </a:ext>
            </a:extLst>
          </p:cNvPr>
          <p:cNvPicPr>
            <a:picLocks noChangeAspect="1"/>
          </p:cNvPicPr>
          <p:nvPr/>
        </p:nvPicPr>
        <p:blipFill rotWithShape="1">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r="42185"/>
          <a:stretch/>
        </p:blipFill>
        <p:spPr>
          <a:xfrm>
            <a:off x="4650938" y="134480"/>
            <a:ext cx="7552266" cy="6857990"/>
          </a:xfrm>
          <a:prstGeom prst="rect">
            <a:avLst/>
          </a:prstGeom>
        </p:spPr>
      </p:pic>
      <p:sp>
        <p:nvSpPr>
          <p:cNvPr id="19" name="Rectangle 18">
            <a:extLst>
              <a:ext uri="{FF2B5EF4-FFF2-40B4-BE49-F238E27FC236}">
                <a16:creationId xmlns:a16="http://schemas.microsoft.com/office/drawing/2014/main" id="{4AB900CC-5074-4746-A1A4-AF640455BD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475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TextBox 5">
            <a:extLst>
              <a:ext uri="{FF2B5EF4-FFF2-40B4-BE49-F238E27FC236}">
                <a16:creationId xmlns:a16="http://schemas.microsoft.com/office/drawing/2014/main" id="{D6A5EABA-C6CB-4B1A-86AA-250C7915238A}"/>
              </a:ext>
            </a:extLst>
          </p:cNvPr>
          <p:cNvSpPr txBox="1"/>
          <p:nvPr/>
        </p:nvSpPr>
        <p:spPr>
          <a:xfrm>
            <a:off x="9872133" y="6657945"/>
            <a:ext cx="2319866"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5" tooltip="https://www.freepngimg.com/png/88516-blue-product-faq-question-mark-free-clipart-hd">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6" tooltip="https://creativecommons.org/licenses/by-nc/3.0/">
                  <a:extLst>
                    <a:ext uri="{A12FA001-AC4F-418D-AE19-62706E023703}">
                      <ahyp:hlinkClr xmlns:ahyp="http://schemas.microsoft.com/office/drawing/2018/hyperlinkcolor" val="tx"/>
                    </a:ext>
                  </a:extLst>
                </a:hlinkClick>
              </a:rPr>
              <a:t>CC BY-NC</a:t>
            </a:r>
            <a:endParaRPr lang="en-GB" sz="700">
              <a:solidFill>
                <a:srgbClr val="FFFFFF"/>
              </a:solidFill>
            </a:endParaRPr>
          </a:p>
        </p:txBody>
      </p:sp>
      <p:pic>
        <p:nvPicPr>
          <p:cNvPr id="3" name="2">
            <a:hlinkClick r:id="" action="ppaction://media"/>
            <a:extLst>
              <a:ext uri="{FF2B5EF4-FFF2-40B4-BE49-F238E27FC236}">
                <a16:creationId xmlns:a16="http://schemas.microsoft.com/office/drawing/2014/main" id="{5CD6D6FE-D655-4008-B8F2-E134270D7A48}"/>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620027" y="6142037"/>
            <a:ext cx="487363" cy="487363"/>
          </a:xfrm>
          <a:prstGeom prst="rect">
            <a:avLst/>
          </a:prstGeom>
        </p:spPr>
      </p:pic>
    </p:spTree>
    <p:extLst>
      <p:ext uri="{BB962C8B-B14F-4D97-AF65-F5344CB8AC3E}">
        <p14:creationId xmlns:p14="http://schemas.microsoft.com/office/powerpoint/2010/main" val="39169295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 presetClass="mediacall" presetSubtype="0" fill="hold" nodeType="clickEffect">
                                  <p:stCondLst>
                                    <p:cond delay="0"/>
                                  </p:stCondLst>
                                  <p:childTnLst>
                                    <p:cmd type="call" cmd="playFrom(0.0)">
                                      <p:cBhvr>
                                        <p:cTn id="11" dur="9566"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2" fill="hold" display="0">
                  <p:stCondLst>
                    <p:cond delay="indefinite"/>
                  </p:stCondLst>
                  <p:endCondLst>
                    <p:cond evt="onStopAudio" delay="0">
                      <p:tgtEl>
                        <p:sldTgt/>
                      </p:tgtEl>
                    </p:cond>
                  </p:endCondLst>
                </p:cTn>
                <p:tgtEl>
                  <p:spTgt spid="3"/>
                </p:tgtEl>
              </p:cMediaNode>
            </p:audio>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9E80720-23E6-4B89-B77E-04A7689F1B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07"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1D3CA1-3EB6-41F3-A419-8424B56BE6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07" y="4953000"/>
            <a:ext cx="12188952"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CE63768D-1B0C-45B0-937D-E00D7C9ECE08}"/>
              </a:ext>
            </a:extLst>
          </p:cNvPr>
          <p:cNvSpPr>
            <a:spLocks noGrp="1"/>
          </p:cNvSpPr>
          <p:nvPr>
            <p:ph type="title"/>
          </p:nvPr>
        </p:nvSpPr>
        <p:spPr>
          <a:xfrm>
            <a:off x="1066800" y="5252936"/>
            <a:ext cx="10058400" cy="1028715"/>
          </a:xfrm>
        </p:spPr>
        <p:txBody>
          <a:bodyPr>
            <a:normAutofit/>
          </a:bodyPr>
          <a:lstStyle/>
          <a:p>
            <a:pPr algn="ctr"/>
            <a:r>
              <a:rPr lang="en-GB">
                <a:solidFill>
                  <a:srgbClr val="FFFFFF"/>
                </a:solidFill>
              </a:rPr>
              <a:t>Rationale  - Background </a:t>
            </a:r>
          </a:p>
        </p:txBody>
      </p:sp>
      <p:sp>
        <p:nvSpPr>
          <p:cNvPr id="14" name="Rectangle 13">
            <a:extLst>
              <a:ext uri="{FF2B5EF4-FFF2-40B4-BE49-F238E27FC236}">
                <a16:creationId xmlns:a16="http://schemas.microsoft.com/office/drawing/2014/main" id="{4D87F7B2-AA36-4B58-BC2C-1BBA135E8B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07" y="4906176"/>
            <a:ext cx="12188952"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18" name="Content Placeholder 2">
            <a:extLst>
              <a:ext uri="{FF2B5EF4-FFF2-40B4-BE49-F238E27FC236}">
                <a16:creationId xmlns:a16="http://schemas.microsoft.com/office/drawing/2014/main" id="{7F6BC139-269F-42CF-BC7E-B6A5A95B5B42}"/>
              </a:ext>
            </a:extLst>
          </p:cNvPr>
          <p:cNvGraphicFramePr>
            <a:graphicFrameLocks/>
          </p:cNvGraphicFramePr>
          <p:nvPr>
            <p:extLst>
              <p:ext uri="{D42A27DB-BD31-4B8C-83A1-F6EECF244321}">
                <p14:modId xmlns:p14="http://schemas.microsoft.com/office/powerpoint/2010/main" val="2817780037"/>
              </p:ext>
            </p:extLst>
          </p:nvPr>
        </p:nvGraphicFramePr>
        <p:xfrm>
          <a:off x="643466" y="643467"/>
          <a:ext cx="10900477" cy="361924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4" name="2">
            <a:hlinkClick r:id="" action="ppaction://media"/>
            <a:extLst>
              <a:ext uri="{FF2B5EF4-FFF2-40B4-BE49-F238E27FC236}">
                <a16:creationId xmlns:a16="http://schemas.microsoft.com/office/drawing/2014/main" id="{07590F08-EBF3-4751-AA7F-7A1BD005F9F4}"/>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1421083" y="6037969"/>
            <a:ext cx="487363" cy="487363"/>
          </a:xfrm>
          <a:prstGeom prst="rect">
            <a:avLst/>
          </a:prstGeom>
        </p:spPr>
      </p:pic>
    </p:spTree>
    <p:extLst>
      <p:ext uri="{BB962C8B-B14F-4D97-AF65-F5344CB8AC3E}">
        <p14:creationId xmlns:p14="http://schemas.microsoft.com/office/powerpoint/2010/main" val="25514390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172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8">
            <a:extLst>
              <a:ext uri="{FF2B5EF4-FFF2-40B4-BE49-F238E27FC236}">
                <a16:creationId xmlns:a16="http://schemas.microsoft.com/office/drawing/2014/main" id="{FB5993E2-C02B-4335-ABA5-D8EC465551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7" name="Rectangle 20">
            <a:extLst>
              <a:ext uri="{FF2B5EF4-FFF2-40B4-BE49-F238E27FC236}">
                <a16:creationId xmlns:a16="http://schemas.microsoft.com/office/drawing/2014/main" id="{C0B801A2-5622-4BE8-9AD2-C337A2CD00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CE63768D-1B0C-45B0-937D-E00D7C9ECE08}"/>
              </a:ext>
            </a:extLst>
          </p:cNvPr>
          <p:cNvSpPr>
            <a:spLocks noGrp="1"/>
          </p:cNvSpPr>
          <p:nvPr>
            <p:ph type="title"/>
          </p:nvPr>
        </p:nvSpPr>
        <p:spPr>
          <a:xfrm>
            <a:off x="492370" y="516835"/>
            <a:ext cx="3084844" cy="5772840"/>
          </a:xfrm>
        </p:spPr>
        <p:txBody>
          <a:bodyPr anchor="ctr">
            <a:normAutofit/>
          </a:bodyPr>
          <a:lstStyle/>
          <a:p>
            <a:r>
              <a:rPr lang="en-GB" sz="3600">
                <a:solidFill>
                  <a:srgbClr val="FFFFFF"/>
                </a:solidFill>
              </a:rPr>
              <a:t>Rationale -</a:t>
            </a:r>
            <a:br>
              <a:rPr lang="en-GB" sz="3600">
                <a:solidFill>
                  <a:srgbClr val="FFFFFF"/>
                </a:solidFill>
              </a:rPr>
            </a:br>
            <a:r>
              <a:rPr lang="en-GB" sz="3600">
                <a:solidFill>
                  <a:srgbClr val="FFFFFF"/>
                </a:solidFill>
                <a:cs typeface="Calibri Light"/>
              </a:rPr>
              <a:t>Objectives</a:t>
            </a:r>
          </a:p>
        </p:txBody>
      </p:sp>
      <p:sp>
        <p:nvSpPr>
          <p:cNvPr id="18" name="Rectangle 22">
            <a:extLst>
              <a:ext uri="{FF2B5EF4-FFF2-40B4-BE49-F238E27FC236}">
                <a16:creationId xmlns:a16="http://schemas.microsoft.com/office/drawing/2014/main" id="{B7AF614F-5BC3-4086-99F5-B87C5847A0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5" name="Content Placeholder 2">
            <a:extLst>
              <a:ext uri="{FF2B5EF4-FFF2-40B4-BE49-F238E27FC236}">
                <a16:creationId xmlns:a16="http://schemas.microsoft.com/office/drawing/2014/main" id="{89C5CA08-E2E1-43D0-9D7E-600B3AD1ACC9}"/>
              </a:ext>
            </a:extLst>
          </p:cNvPr>
          <p:cNvGraphicFramePr>
            <a:graphicFrameLocks noGrp="1"/>
          </p:cNvGraphicFramePr>
          <p:nvPr>
            <p:ph idx="1"/>
            <p:extLst>
              <p:ext uri="{D42A27DB-BD31-4B8C-83A1-F6EECF244321}">
                <p14:modId xmlns:p14="http://schemas.microsoft.com/office/powerpoint/2010/main" val="1911880230"/>
              </p:ext>
            </p:extLst>
          </p:nvPr>
        </p:nvGraphicFramePr>
        <p:xfrm>
          <a:off x="4741863" y="639763"/>
          <a:ext cx="6797675" cy="564991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3" name="4">
            <a:hlinkClick r:id="" action="ppaction://media"/>
            <a:extLst>
              <a:ext uri="{FF2B5EF4-FFF2-40B4-BE49-F238E27FC236}">
                <a16:creationId xmlns:a16="http://schemas.microsoft.com/office/drawing/2014/main" id="{27B81B0E-2369-4905-A618-1E96C9F99564}"/>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1375563" y="6218237"/>
            <a:ext cx="487363" cy="487363"/>
          </a:xfrm>
          <a:prstGeom prst="rect">
            <a:avLst/>
          </a:prstGeom>
        </p:spPr>
      </p:pic>
    </p:spTree>
    <p:extLst>
      <p:ext uri="{BB962C8B-B14F-4D97-AF65-F5344CB8AC3E}">
        <p14:creationId xmlns:p14="http://schemas.microsoft.com/office/powerpoint/2010/main" val="30396973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425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407F4C-938E-4DD9-8281-F8AAFD5D049F}"/>
              </a:ext>
            </a:extLst>
          </p:cNvPr>
          <p:cNvSpPr>
            <a:spLocks noGrp="1"/>
          </p:cNvSpPr>
          <p:nvPr>
            <p:ph type="title"/>
          </p:nvPr>
        </p:nvSpPr>
        <p:spPr/>
        <p:txBody>
          <a:bodyPr/>
          <a:lstStyle/>
          <a:p>
            <a:r>
              <a:rPr lang="en-GB">
                <a:cs typeface="Calibri Light"/>
              </a:rPr>
              <a:t>Methodology</a:t>
            </a:r>
            <a:endParaRPr lang="en-GB"/>
          </a:p>
        </p:txBody>
      </p:sp>
      <p:sp>
        <p:nvSpPr>
          <p:cNvPr id="3" name="Content Placeholder 2">
            <a:extLst>
              <a:ext uri="{FF2B5EF4-FFF2-40B4-BE49-F238E27FC236}">
                <a16:creationId xmlns:a16="http://schemas.microsoft.com/office/drawing/2014/main" id="{46308C13-18B9-4861-B8C9-F23E2DA56AFE}"/>
              </a:ext>
            </a:extLst>
          </p:cNvPr>
          <p:cNvSpPr>
            <a:spLocks noGrp="1"/>
          </p:cNvSpPr>
          <p:nvPr>
            <p:ph idx="1"/>
          </p:nvPr>
        </p:nvSpPr>
        <p:spPr/>
        <p:txBody>
          <a:bodyPr vert="horz" lIns="0" tIns="45720" rIns="0" bIns="45720" rtlCol="0" anchor="t">
            <a:normAutofit/>
          </a:bodyPr>
          <a:lstStyle/>
          <a:p>
            <a:pPr marL="0" indent="0">
              <a:buNone/>
            </a:pPr>
            <a:r>
              <a:rPr lang="en-GB" b="0" i="0">
                <a:solidFill>
                  <a:srgbClr val="333333"/>
                </a:solidFill>
                <a:effectLst/>
                <a:latin typeface="Arial"/>
                <a:cs typeface="Arial"/>
              </a:rPr>
              <a:t>A scoping review is a relatively new way to </a:t>
            </a:r>
            <a:r>
              <a:rPr lang="en-GB">
                <a:solidFill>
                  <a:srgbClr val="333333"/>
                </a:solidFill>
                <a:latin typeface="Arial"/>
                <a:cs typeface="Arial"/>
              </a:rPr>
              <a:t>determine the scope or coverage of a collection of literature on a specific topic of interest.  It highlights the volume of literature available while showing if there are any gaps that need research into the topic in question (Munn, Z. et al. 2018). </a:t>
            </a:r>
            <a:endParaRPr lang="en-GB">
              <a:solidFill>
                <a:srgbClr val="333333"/>
              </a:solidFill>
              <a:latin typeface="Arial" panose="020B0604020202020204" pitchFamily="34" charset="0"/>
              <a:cs typeface="Arial" panose="020B0604020202020204" pitchFamily="34" charset="0"/>
            </a:endParaRPr>
          </a:p>
          <a:p>
            <a:pPr marL="0" indent="0">
              <a:buNone/>
            </a:pPr>
            <a:endParaRPr lang="en-GB">
              <a:solidFill>
                <a:srgbClr val="333333"/>
              </a:solidFill>
              <a:latin typeface="Arial" panose="020B0604020202020204" pitchFamily="34" charset="0"/>
              <a:cs typeface="Arial" panose="020B0604020202020204" pitchFamily="34" charset="0"/>
            </a:endParaRPr>
          </a:p>
          <a:p>
            <a:pPr marL="0" indent="0">
              <a:buNone/>
            </a:pPr>
            <a:r>
              <a:rPr lang="en-GB">
                <a:solidFill>
                  <a:srgbClr val="333333"/>
                </a:solidFill>
                <a:latin typeface="Arial"/>
                <a:cs typeface="Arial"/>
              </a:rPr>
              <a:t>This research will use the PRISMA-</a:t>
            </a:r>
            <a:r>
              <a:rPr lang="en-GB" err="1">
                <a:solidFill>
                  <a:srgbClr val="333333"/>
                </a:solidFill>
                <a:latin typeface="Arial"/>
                <a:cs typeface="Arial"/>
              </a:rPr>
              <a:t>ScR</a:t>
            </a:r>
            <a:r>
              <a:rPr lang="en-GB" b="0" i="0">
                <a:solidFill>
                  <a:srgbClr val="333333"/>
                </a:solidFill>
                <a:effectLst/>
                <a:latin typeface="Arial"/>
                <a:cs typeface="Arial"/>
              </a:rPr>
              <a:t> checklist while </a:t>
            </a:r>
            <a:r>
              <a:rPr lang="en-GB">
                <a:solidFill>
                  <a:srgbClr val="333333"/>
                </a:solidFill>
                <a:latin typeface="Arial"/>
                <a:cs typeface="Arial"/>
              </a:rPr>
              <a:t>conducting the scoping review and pitch. This checklist provides a guide of criteria that is essential to include within a scoping review (</a:t>
            </a:r>
            <a:r>
              <a:rPr lang="en-GB" err="1">
                <a:solidFill>
                  <a:srgbClr val="333333"/>
                </a:solidFill>
                <a:latin typeface="Arial"/>
                <a:cs typeface="Arial"/>
              </a:rPr>
              <a:t>Tricco</a:t>
            </a:r>
            <a:r>
              <a:rPr lang="en-GB">
                <a:solidFill>
                  <a:srgbClr val="333333"/>
                </a:solidFill>
                <a:latin typeface="Arial"/>
                <a:cs typeface="Arial"/>
              </a:rPr>
              <a:t>, Et al.  2018).</a:t>
            </a:r>
          </a:p>
          <a:p>
            <a:endParaRPr lang="en-GB">
              <a:latin typeface="Arial" panose="020B0604020202020204" pitchFamily="34" charset="0"/>
              <a:ea typeface="+mn-lt"/>
              <a:cs typeface="Arial" panose="020B0604020202020204" pitchFamily="34" charset="0"/>
            </a:endParaRPr>
          </a:p>
          <a:p>
            <a:pPr marL="0" indent="0">
              <a:buNone/>
            </a:pPr>
            <a:r>
              <a:rPr lang="en-GB">
                <a:latin typeface="Arial"/>
                <a:ea typeface="+mn-lt"/>
                <a:cs typeface="Arial"/>
              </a:rPr>
              <a:t>This will ensure the validity and strength of evidence (Evans, D. 2003).</a:t>
            </a:r>
            <a:endParaRPr lang="en-GB">
              <a:latin typeface="Arial"/>
              <a:cs typeface="Arial"/>
            </a:endParaRPr>
          </a:p>
        </p:txBody>
      </p:sp>
    </p:spTree>
    <p:extLst>
      <p:ext uri="{BB962C8B-B14F-4D97-AF65-F5344CB8AC3E}">
        <p14:creationId xmlns:p14="http://schemas.microsoft.com/office/powerpoint/2010/main" val="42220035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Rectangle 15">
            <a:extLst>
              <a:ext uri="{FF2B5EF4-FFF2-40B4-BE49-F238E27FC236}">
                <a16:creationId xmlns:a16="http://schemas.microsoft.com/office/drawing/2014/main" id="{054B3F04-9EAC-45C0-B3CE-0387EEA10A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 name="TextBox 4">
            <a:extLst>
              <a:ext uri="{FF2B5EF4-FFF2-40B4-BE49-F238E27FC236}">
                <a16:creationId xmlns:a16="http://schemas.microsoft.com/office/drawing/2014/main" id="{E5AB7995-649B-4D24-9A56-307A62D4AF9A}"/>
              </a:ext>
            </a:extLst>
          </p:cNvPr>
          <p:cNvSpPr txBox="1"/>
          <p:nvPr/>
        </p:nvSpPr>
        <p:spPr>
          <a:xfrm>
            <a:off x="4714171" y="461818"/>
            <a:ext cx="7131222" cy="6003637"/>
          </a:xfrm>
          <a:prstGeom prst="rect">
            <a:avLst/>
          </a:prstGeom>
        </p:spPr>
        <p:txBody>
          <a:bodyPr vert="horz" lIns="0" tIns="45720" rIns="0" bIns="45720" rtlCol="0" anchor="ctr">
            <a:normAutofit/>
          </a:bodyPr>
          <a:lstStyle/>
          <a:p>
            <a:pPr defTabSz="914400" fontAlgn="base">
              <a:lnSpc>
                <a:spcPct val="90000"/>
              </a:lnSpc>
              <a:spcAft>
                <a:spcPts val="600"/>
              </a:spcAft>
              <a:buClr>
                <a:schemeClr val="accent1"/>
              </a:buClr>
            </a:pPr>
            <a:endParaRPr lang="en-US" sz="2400" b="0" i="0">
              <a:solidFill>
                <a:schemeClr val="tx1">
                  <a:lumMod val="75000"/>
                  <a:lumOff val="25000"/>
                </a:schemeClr>
              </a:solidFill>
              <a:effectLst/>
              <a:cs typeface="Calibri"/>
            </a:endParaRPr>
          </a:p>
          <a:p>
            <a:pPr defTabSz="914400" fontAlgn="base">
              <a:lnSpc>
                <a:spcPct val="90000"/>
              </a:lnSpc>
              <a:spcAft>
                <a:spcPts val="600"/>
              </a:spcAft>
              <a:buClr>
                <a:schemeClr val="accent1"/>
              </a:buClr>
              <a:buFont typeface="Calibri" panose="020F0502020204030204" pitchFamily="34" charset="0"/>
              <a:buChar char="•"/>
            </a:pPr>
            <a:endParaRPr lang="en-US" sz="2400" b="0" i="0">
              <a:solidFill>
                <a:schemeClr val="tx1">
                  <a:lumMod val="75000"/>
                  <a:lumOff val="25000"/>
                </a:schemeClr>
              </a:solidFill>
              <a:effectLst/>
            </a:endParaRPr>
          </a:p>
          <a:p>
            <a:pPr defTabSz="914400">
              <a:lnSpc>
                <a:spcPct val="90000"/>
              </a:lnSpc>
              <a:spcAft>
                <a:spcPts val="600"/>
              </a:spcAft>
              <a:buClr>
                <a:srgbClr val="3494BA"/>
              </a:buClr>
              <a:defRPr/>
            </a:pPr>
            <a:endParaRPr lang="en-US" sz="2400">
              <a:latin typeface="Calibri" panose="020F0502020204030204"/>
              <a:cs typeface="Calibri"/>
            </a:endParaRPr>
          </a:p>
          <a:p>
            <a:pPr defTabSz="914400">
              <a:lnSpc>
                <a:spcPct val="90000"/>
              </a:lnSpc>
              <a:spcAft>
                <a:spcPts val="600"/>
              </a:spcAft>
              <a:buClr>
                <a:srgbClr val="3494BA"/>
              </a:buClr>
              <a:buFont typeface="Calibri" panose="020F0502020204030204" pitchFamily="34" charset="0"/>
              <a:buChar char="•"/>
              <a:defRPr/>
            </a:pPr>
            <a:r>
              <a:rPr lang="en-US">
                <a:cs typeface="Calibri"/>
              </a:rPr>
              <a:t>  </a:t>
            </a:r>
            <a:r>
              <a:rPr lang="en-US" sz="2400">
                <a:solidFill>
                  <a:schemeClr val="tx1">
                    <a:lumMod val="75000"/>
                    <a:lumOff val="25000"/>
                  </a:schemeClr>
                </a:solidFill>
              </a:rPr>
              <a:t>Include information from academic research papers and official government documents</a:t>
            </a:r>
            <a:endParaRPr lang="en-US" sz="2400">
              <a:solidFill>
                <a:schemeClr val="tx1">
                  <a:lumMod val="75000"/>
                  <a:lumOff val="25000"/>
                </a:schemeClr>
              </a:solidFill>
              <a:cs typeface="Calibri"/>
            </a:endParaRPr>
          </a:p>
          <a:p>
            <a:pPr defTabSz="914400" fontAlgn="base">
              <a:lnSpc>
                <a:spcPct val="90000"/>
              </a:lnSpc>
              <a:spcAft>
                <a:spcPts val="600"/>
              </a:spcAft>
              <a:buClr>
                <a:schemeClr val="accent1"/>
              </a:buClr>
            </a:pPr>
            <a:endParaRPr lang="en-US" sz="2400" b="0" i="0">
              <a:solidFill>
                <a:schemeClr val="tx1">
                  <a:lumMod val="75000"/>
                  <a:lumOff val="25000"/>
                </a:schemeClr>
              </a:solidFill>
              <a:effectLst/>
            </a:endParaRPr>
          </a:p>
          <a:p>
            <a:pPr defTabSz="914400" fontAlgn="base">
              <a:lnSpc>
                <a:spcPct val="90000"/>
              </a:lnSpc>
              <a:spcAft>
                <a:spcPts val="600"/>
              </a:spcAft>
              <a:buClr>
                <a:schemeClr val="accent1"/>
              </a:buClr>
              <a:buFont typeface="Calibri" panose="020F0502020204030204" pitchFamily="34" charset="0"/>
              <a:buChar char="•"/>
            </a:pPr>
            <a:r>
              <a:rPr lang="en-US" sz="2400">
                <a:solidFill>
                  <a:schemeClr val="tx1">
                    <a:lumMod val="75000"/>
                    <a:lumOff val="25000"/>
                  </a:schemeClr>
                </a:solidFill>
              </a:rPr>
              <a:t> Include peer</a:t>
            </a:r>
            <a:r>
              <a:rPr lang="en-US" sz="2400" b="0" i="0">
                <a:solidFill>
                  <a:schemeClr val="tx1">
                    <a:lumMod val="75000"/>
                    <a:lumOff val="25000"/>
                  </a:schemeClr>
                </a:solidFill>
                <a:effectLst/>
              </a:rPr>
              <a:t> reviewed journal articles from the past 20 years​</a:t>
            </a:r>
            <a:endParaRPr lang="en-US" sz="2400" b="0" i="0">
              <a:solidFill>
                <a:schemeClr val="tx1">
                  <a:lumMod val="75000"/>
                  <a:lumOff val="25000"/>
                </a:schemeClr>
              </a:solidFill>
              <a:effectLst/>
              <a:cs typeface="Calibri"/>
            </a:endParaRPr>
          </a:p>
          <a:p>
            <a:pPr defTabSz="914400" fontAlgn="base">
              <a:lnSpc>
                <a:spcPct val="90000"/>
              </a:lnSpc>
              <a:spcAft>
                <a:spcPts val="600"/>
              </a:spcAft>
              <a:buClr>
                <a:schemeClr val="accent1"/>
              </a:buClr>
              <a:buFont typeface="Calibri" panose="020F0502020204030204" pitchFamily="34" charset="0"/>
              <a:buChar char="•"/>
            </a:pPr>
            <a:endParaRPr lang="en-US" sz="2400" b="0" i="0">
              <a:solidFill>
                <a:schemeClr val="tx1">
                  <a:lumMod val="75000"/>
                  <a:lumOff val="25000"/>
                </a:schemeClr>
              </a:solidFill>
              <a:effectLst/>
            </a:endParaRPr>
          </a:p>
          <a:p>
            <a:pPr defTabSz="914400" fontAlgn="base">
              <a:lnSpc>
                <a:spcPct val="90000"/>
              </a:lnSpc>
              <a:spcAft>
                <a:spcPts val="600"/>
              </a:spcAft>
              <a:buClr>
                <a:schemeClr val="accent1"/>
              </a:buClr>
              <a:buFont typeface="Calibri" panose="020F0502020204030204" pitchFamily="34" charset="0"/>
              <a:buChar char="•"/>
            </a:pPr>
            <a:r>
              <a:rPr lang="en-US" sz="2400">
                <a:solidFill>
                  <a:schemeClr val="tx1">
                    <a:lumMod val="75000"/>
                    <a:lumOff val="25000"/>
                  </a:schemeClr>
                </a:solidFill>
              </a:rPr>
              <a:t> Exclude research from outside of UK.</a:t>
            </a:r>
            <a:endParaRPr lang="en-US" sz="2400">
              <a:solidFill>
                <a:schemeClr val="tx1">
                  <a:lumMod val="75000"/>
                  <a:lumOff val="25000"/>
                </a:schemeClr>
              </a:solidFill>
              <a:cs typeface="Calibri"/>
            </a:endParaRPr>
          </a:p>
          <a:p>
            <a:pPr defTabSz="914400" fontAlgn="base">
              <a:lnSpc>
                <a:spcPct val="90000"/>
              </a:lnSpc>
              <a:spcAft>
                <a:spcPts val="600"/>
              </a:spcAft>
              <a:buClr>
                <a:schemeClr val="accent1"/>
              </a:buClr>
            </a:pPr>
            <a:r>
              <a:rPr lang="en-US" sz="2400">
                <a:solidFill>
                  <a:schemeClr val="tx1">
                    <a:lumMod val="75000"/>
                    <a:lumOff val="25000"/>
                  </a:schemeClr>
                </a:solidFill>
              </a:rPr>
              <a:t> </a:t>
            </a:r>
          </a:p>
          <a:p>
            <a:pPr defTabSz="914400" fontAlgn="base">
              <a:lnSpc>
                <a:spcPct val="90000"/>
              </a:lnSpc>
              <a:spcAft>
                <a:spcPts val="600"/>
              </a:spcAft>
              <a:buClr>
                <a:schemeClr val="accent1"/>
              </a:buClr>
              <a:buFont typeface="Calibri" panose="020F0502020204030204" pitchFamily="34" charset="0"/>
              <a:buChar char="•"/>
            </a:pPr>
            <a:r>
              <a:rPr lang="en-US" sz="2400">
                <a:solidFill>
                  <a:schemeClr val="tx1">
                    <a:lumMod val="75000"/>
                    <a:lumOff val="25000"/>
                  </a:schemeClr>
                </a:solidFill>
              </a:rPr>
              <a:t> Exclude unreliable sources such as newspapers and websites</a:t>
            </a:r>
            <a:endParaRPr lang="en-US" sz="2400" b="0" i="0">
              <a:solidFill>
                <a:schemeClr val="tx1">
                  <a:lumMod val="75000"/>
                  <a:lumOff val="25000"/>
                </a:schemeClr>
              </a:solidFill>
              <a:effectLst/>
              <a:cs typeface="Calibri"/>
            </a:endParaRPr>
          </a:p>
          <a:p>
            <a:pPr defTabSz="914400" fontAlgn="base">
              <a:lnSpc>
                <a:spcPct val="90000"/>
              </a:lnSpc>
              <a:spcAft>
                <a:spcPts val="600"/>
              </a:spcAft>
              <a:buClr>
                <a:schemeClr val="accent1"/>
              </a:buClr>
              <a:buFont typeface="Calibri" panose="020F0502020204030204" pitchFamily="34" charset="0"/>
              <a:buChar char="•"/>
            </a:pPr>
            <a:endParaRPr lang="en-US" sz="2400">
              <a:solidFill>
                <a:schemeClr val="tx1">
                  <a:lumMod val="75000"/>
                  <a:lumOff val="25000"/>
                </a:schemeClr>
              </a:solidFill>
            </a:endParaRPr>
          </a:p>
          <a:p>
            <a:pPr defTabSz="914400" fontAlgn="base">
              <a:lnSpc>
                <a:spcPct val="90000"/>
              </a:lnSpc>
              <a:spcAft>
                <a:spcPts val="600"/>
              </a:spcAft>
              <a:buClr>
                <a:schemeClr val="accent1"/>
              </a:buClr>
              <a:buFont typeface="Calibri" panose="020F0502020204030204" pitchFamily="34" charset="0"/>
              <a:buChar char="•"/>
            </a:pPr>
            <a:endParaRPr lang="en-US" sz="2400" b="0" i="0">
              <a:solidFill>
                <a:schemeClr val="tx1">
                  <a:lumMod val="75000"/>
                  <a:lumOff val="25000"/>
                </a:schemeClr>
              </a:solidFill>
              <a:effectLst/>
            </a:endParaRPr>
          </a:p>
        </p:txBody>
      </p:sp>
      <p:sp>
        <p:nvSpPr>
          <p:cNvPr id="7" name="TextBox 6">
            <a:extLst>
              <a:ext uri="{FF2B5EF4-FFF2-40B4-BE49-F238E27FC236}">
                <a16:creationId xmlns:a16="http://schemas.microsoft.com/office/drawing/2014/main" id="{0E5A2C32-93F5-4615-8F4E-7230604D0310}"/>
              </a:ext>
            </a:extLst>
          </p:cNvPr>
          <p:cNvSpPr txBox="1"/>
          <p:nvPr/>
        </p:nvSpPr>
        <p:spPr>
          <a:xfrm>
            <a:off x="663380" y="1462520"/>
            <a:ext cx="3408948" cy="1569660"/>
          </a:xfrm>
          <a:prstGeom prst="rect">
            <a:avLst/>
          </a:prstGeom>
          <a:noFill/>
        </p:spPr>
        <p:txBody>
          <a:bodyPr wrap="square" lIns="91440" tIns="45720" rIns="91440" bIns="45720" anchor="t">
            <a:spAutoFit/>
          </a:bodyPr>
          <a:lstStyle/>
          <a:p>
            <a:pPr>
              <a:spcAft>
                <a:spcPts val="600"/>
              </a:spcAft>
            </a:pPr>
            <a:r>
              <a:rPr lang="en-GB" sz="3200" b="1">
                <a:solidFill>
                  <a:schemeClr val="bg1"/>
                </a:solidFill>
                <a:latin typeface="Trebuchet MS"/>
              </a:rPr>
              <a:t>Inclusion and Exclusion Criteria</a:t>
            </a:r>
            <a:endParaRPr lang="en-GB" sz="3200" b="1">
              <a:solidFill>
                <a:schemeClr val="bg1"/>
              </a:solidFill>
            </a:endParaRPr>
          </a:p>
        </p:txBody>
      </p:sp>
    </p:spTree>
    <p:extLst>
      <p:ext uri="{BB962C8B-B14F-4D97-AF65-F5344CB8AC3E}">
        <p14:creationId xmlns:p14="http://schemas.microsoft.com/office/powerpoint/2010/main" val="72162854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9713B401-9C71-4A1E-85EA-0F1714F903E0}"/>
              </a:ext>
            </a:extLst>
          </p:cNvPr>
          <p:cNvSpPr txBox="1"/>
          <p:nvPr/>
        </p:nvSpPr>
        <p:spPr>
          <a:xfrm>
            <a:off x="4036291" y="1877675"/>
            <a:ext cx="6096000" cy="3416320"/>
          </a:xfrm>
          <a:prstGeom prst="rect">
            <a:avLst/>
          </a:prstGeom>
          <a:noFill/>
        </p:spPr>
        <p:txBody>
          <a:bodyPr wrap="square">
            <a:spAutoFit/>
          </a:bodyPr>
          <a:lstStyle/>
          <a:p>
            <a:pPr algn="l" rtl="0" fontAlgn="base">
              <a:buFont typeface="Arial" panose="020B0604020202020204" pitchFamily="34" charset="0"/>
              <a:buChar char="•"/>
            </a:pPr>
            <a:r>
              <a:rPr lang="en-US" sz="2400">
                <a:solidFill>
                  <a:srgbClr val="404040"/>
                </a:solidFill>
                <a:latin typeface="Trebuchet MS" panose="020B0603020202020204" pitchFamily="34" charset="0"/>
              </a:rPr>
              <a:t> Disability </a:t>
            </a:r>
            <a:endParaRPr lang="en-US" sz="2400" b="0" i="0">
              <a:solidFill>
                <a:srgbClr val="000000"/>
              </a:solidFill>
              <a:effectLst/>
              <a:latin typeface="Arial" panose="020B0604020202020204" pitchFamily="34" charset="0"/>
            </a:endParaRPr>
          </a:p>
          <a:p>
            <a:pPr algn="l" rtl="0" fontAlgn="base">
              <a:buFont typeface="Arial" panose="020B0604020202020204" pitchFamily="34" charset="0"/>
              <a:buChar char="•"/>
            </a:pPr>
            <a:r>
              <a:rPr lang="en-US" sz="2400" b="0" i="0">
                <a:solidFill>
                  <a:srgbClr val="000000"/>
                </a:solidFill>
                <a:effectLst/>
                <a:latin typeface="Trebuchet MS" panose="020B0603020202020204" pitchFamily="34" charset="0"/>
              </a:rPr>
              <a:t>​ workplace </a:t>
            </a:r>
            <a:endParaRPr lang="en-US" sz="2400" b="0" i="0">
              <a:solidFill>
                <a:srgbClr val="000000"/>
              </a:solidFill>
              <a:effectLst/>
              <a:latin typeface="Arial" panose="020B0604020202020204" pitchFamily="34" charset="0"/>
            </a:endParaRPr>
          </a:p>
          <a:p>
            <a:pPr algn="l" rtl="0" fontAlgn="base">
              <a:buFont typeface="Arial" panose="020B0604020202020204" pitchFamily="34" charset="0"/>
              <a:buChar char="•"/>
            </a:pPr>
            <a:r>
              <a:rPr lang="en-US" sz="2400">
                <a:solidFill>
                  <a:srgbClr val="404040"/>
                </a:solidFill>
                <a:latin typeface="Trebuchet MS" panose="020B0603020202020204" pitchFamily="34" charset="0"/>
              </a:rPr>
              <a:t> access to work </a:t>
            </a:r>
            <a:r>
              <a:rPr lang="en-US" sz="2400" b="0" i="0">
                <a:solidFill>
                  <a:srgbClr val="000000"/>
                </a:solidFill>
                <a:effectLst/>
                <a:latin typeface="Trebuchet MS" panose="020B0603020202020204" pitchFamily="34" charset="0"/>
              </a:rPr>
              <a:t>​</a:t>
            </a:r>
            <a:endParaRPr lang="en-US" sz="2400" b="0" i="0">
              <a:solidFill>
                <a:srgbClr val="000000"/>
              </a:solidFill>
              <a:effectLst/>
              <a:latin typeface="Arial" panose="020B0604020202020204" pitchFamily="34" charset="0"/>
            </a:endParaRPr>
          </a:p>
          <a:p>
            <a:pPr algn="l" rtl="0" fontAlgn="base">
              <a:buFont typeface="Arial" panose="020B0604020202020204" pitchFamily="34" charset="0"/>
              <a:buChar char="•"/>
            </a:pPr>
            <a:r>
              <a:rPr lang="en-US" sz="2400" b="0" i="0">
                <a:solidFill>
                  <a:srgbClr val="000000"/>
                </a:solidFill>
                <a:effectLst/>
                <a:latin typeface="Trebuchet MS" panose="020B0603020202020204" pitchFamily="34" charset="0"/>
              </a:rPr>
              <a:t> ​Employee rights</a:t>
            </a:r>
          </a:p>
          <a:p>
            <a:pPr algn="l" rtl="0" fontAlgn="base">
              <a:buFont typeface="Arial" panose="020B0604020202020204" pitchFamily="34" charset="0"/>
              <a:buChar char="•"/>
            </a:pPr>
            <a:r>
              <a:rPr lang="en-US" sz="2400">
                <a:solidFill>
                  <a:srgbClr val="000000"/>
                </a:solidFill>
                <a:latin typeface="Trebuchet MS" panose="020B0603020202020204" pitchFamily="34" charset="0"/>
              </a:rPr>
              <a:t> Employment law</a:t>
            </a:r>
            <a:endParaRPr lang="en-US" sz="2400" b="0" i="0">
              <a:solidFill>
                <a:srgbClr val="000000"/>
              </a:solidFill>
              <a:effectLst/>
              <a:latin typeface="Trebuchet MS" panose="020B0603020202020204" pitchFamily="34" charset="0"/>
            </a:endParaRPr>
          </a:p>
          <a:p>
            <a:pPr algn="l" rtl="0" fontAlgn="base">
              <a:buFont typeface="Arial" panose="020B0604020202020204" pitchFamily="34" charset="0"/>
              <a:buChar char="•"/>
            </a:pPr>
            <a:r>
              <a:rPr lang="en-US" sz="2400">
                <a:solidFill>
                  <a:srgbClr val="000000"/>
                </a:solidFill>
                <a:latin typeface="Trebuchet MS" panose="020B0603020202020204" pitchFamily="34" charset="0"/>
              </a:rPr>
              <a:t> Disability rights </a:t>
            </a:r>
            <a:endParaRPr lang="en-US" sz="2400" b="0" i="0">
              <a:solidFill>
                <a:srgbClr val="000000"/>
              </a:solidFill>
              <a:effectLst/>
              <a:latin typeface="Arial" panose="020B0604020202020204" pitchFamily="34" charset="0"/>
            </a:endParaRPr>
          </a:p>
          <a:p>
            <a:pPr algn="l" rtl="0" fontAlgn="base">
              <a:buFont typeface="Arial" panose="020B0604020202020204" pitchFamily="34" charset="0"/>
              <a:buChar char="•"/>
            </a:pPr>
            <a:r>
              <a:rPr lang="en-US" sz="2400" b="0" i="0" u="none" strike="noStrike">
                <a:solidFill>
                  <a:srgbClr val="404040"/>
                </a:solidFill>
                <a:effectLst/>
                <a:latin typeface="Trebuchet MS" panose="020B0603020202020204" pitchFamily="34" charset="0"/>
              </a:rPr>
              <a:t> UK</a:t>
            </a:r>
            <a:r>
              <a:rPr lang="en-US" sz="2400" b="0" i="0">
                <a:solidFill>
                  <a:srgbClr val="000000"/>
                </a:solidFill>
                <a:effectLst/>
                <a:latin typeface="Trebuchet MS" panose="020B0603020202020204" pitchFamily="34" charset="0"/>
              </a:rPr>
              <a:t>​</a:t>
            </a:r>
            <a:r>
              <a:rPr lang="en-US" sz="2400" b="0" i="0" u="none" strike="noStrike">
                <a:solidFill>
                  <a:srgbClr val="404040"/>
                </a:solidFill>
                <a:effectLst/>
                <a:latin typeface="Trebuchet MS" panose="020B0603020202020204" pitchFamily="34" charset="0"/>
              </a:rPr>
              <a:t> </a:t>
            </a:r>
            <a:r>
              <a:rPr lang="en-US" sz="2400" b="0" i="0">
                <a:solidFill>
                  <a:srgbClr val="000000"/>
                </a:solidFill>
                <a:effectLst/>
                <a:latin typeface="Trebuchet MS" panose="020B0603020202020204" pitchFamily="34" charset="0"/>
              </a:rPr>
              <a:t>​</a:t>
            </a:r>
            <a:endParaRPr lang="en-US" sz="2400" b="0" i="0">
              <a:solidFill>
                <a:srgbClr val="000000"/>
              </a:solidFill>
              <a:effectLst/>
              <a:latin typeface="Arial" panose="020B0604020202020204" pitchFamily="34" charset="0"/>
            </a:endParaRPr>
          </a:p>
          <a:p>
            <a:pPr algn="l" rtl="0" fontAlgn="base">
              <a:buFont typeface="Arial" panose="020B0604020202020204" pitchFamily="34" charset="0"/>
              <a:buChar char="•"/>
            </a:pPr>
            <a:r>
              <a:rPr lang="en-US" sz="2400" b="0" i="0" u="none" strike="noStrike">
                <a:solidFill>
                  <a:srgbClr val="404040"/>
                </a:solidFill>
                <a:effectLst/>
                <a:latin typeface="Trebuchet MS" panose="020B0603020202020204" pitchFamily="34" charset="0"/>
              </a:rPr>
              <a:t> Equality</a:t>
            </a:r>
            <a:r>
              <a:rPr lang="en-US" sz="2400" b="0" i="0">
                <a:solidFill>
                  <a:srgbClr val="000000"/>
                </a:solidFill>
                <a:effectLst/>
                <a:latin typeface="Trebuchet MS" panose="020B0603020202020204" pitchFamily="34" charset="0"/>
              </a:rPr>
              <a:t>​</a:t>
            </a:r>
            <a:endParaRPr lang="en-US" sz="2400" b="0" i="0">
              <a:solidFill>
                <a:srgbClr val="000000"/>
              </a:solidFill>
              <a:effectLst/>
              <a:latin typeface="Arial" panose="020B0604020202020204" pitchFamily="34" charset="0"/>
            </a:endParaRPr>
          </a:p>
          <a:p>
            <a:pPr algn="l" rtl="0" fontAlgn="base"/>
            <a:endParaRPr lang="en-US" sz="2400" b="0" i="0">
              <a:solidFill>
                <a:srgbClr val="000000"/>
              </a:solidFill>
              <a:effectLst/>
              <a:latin typeface="Arial" panose="020B0604020202020204" pitchFamily="34" charset="0"/>
            </a:endParaRPr>
          </a:p>
        </p:txBody>
      </p:sp>
      <p:sp>
        <p:nvSpPr>
          <p:cNvPr id="7" name="TextBox 6">
            <a:extLst>
              <a:ext uri="{FF2B5EF4-FFF2-40B4-BE49-F238E27FC236}">
                <a16:creationId xmlns:a16="http://schemas.microsoft.com/office/drawing/2014/main" id="{53401F43-F98C-4CF5-9FB9-0686BEB34E50}"/>
              </a:ext>
            </a:extLst>
          </p:cNvPr>
          <p:cNvSpPr txBox="1"/>
          <p:nvPr/>
        </p:nvSpPr>
        <p:spPr>
          <a:xfrm>
            <a:off x="1681018" y="1131516"/>
            <a:ext cx="6096000" cy="584775"/>
          </a:xfrm>
          <a:prstGeom prst="rect">
            <a:avLst/>
          </a:prstGeom>
          <a:noFill/>
        </p:spPr>
        <p:txBody>
          <a:bodyPr wrap="square">
            <a:spAutoFit/>
          </a:bodyPr>
          <a:lstStyle/>
          <a:p>
            <a:r>
              <a:rPr lang="en-GB" sz="3200" b="0" i="0">
                <a:solidFill>
                  <a:srgbClr val="5FCBEF"/>
                </a:solidFill>
                <a:effectLst/>
                <a:latin typeface="Trebuchet MS" panose="020B0603020202020204" pitchFamily="34" charset="0"/>
              </a:rPr>
              <a:t>Search terms</a:t>
            </a:r>
            <a:endParaRPr lang="en-GB" sz="3200"/>
          </a:p>
        </p:txBody>
      </p:sp>
    </p:spTree>
    <p:extLst>
      <p:ext uri="{BB962C8B-B14F-4D97-AF65-F5344CB8AC3E}">
        <p14:creationId xmlns:p14="http://schemas.microsoft.com/office/powerpoint/2010/main" val="392178612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850F600C-B7EE-4A00-9091-09EA02AD4BAE}"/>
              </a:ext>
            </a:extLst>
          </p:cNvPr>
          <p:cNvSpPr txBox="1"/>
          <p:nvPr/>
        </p:nvSpPr>
        <p:spPr>
          <a:xfrm>
            <a:off x="4054763" y="2427109"/>
            <a:ext cx="6096000" cy="2677656"/>
          </a:xfrm>
          <a:prstGeom prst="rect">
            <a:avLst/>
          </a:prstGeom>
          <a:noFill/>
        </p:spPr>
        <p:txBody>
          <a:bodyPr wrap="square">
            <a:spAutoFit/>
          </a:bodyPr>
          <a:lstStyle/>
          <a:p>
            <a:pPr algn="l" rtl="0" fontAlgn="base">
              <a:buFont typeface="Arial" panose="020B0604020202020204" pitchFamily="34" charset="0"/>
              <a:buChar char="•"/>
            </a:pPr>
            <a:r>
              <a:rPr lang="en-US" sz="2400" b="0" i="0" u="none" strike="noStrike">
                <a:solidFill>
                  <a:srgbClr val="404040"/>
                </a:solidFill>
                <a:effectLst/>
                <a:latin typeface="Trebuchet MS" panose="020B0603020202020204" pitchFamily="34" charset="0"/>
              </a:rPr>
              <a:t> Academic Search Premier</a:t>
            </a:r>
            <a:r>
              <a:rPr lang="en-US" sz="2400" b="0" i="0">
                <a:solidFill>
                  <a:srgbClr val="000000"/>
                </a:solidFill>
                <a:effectLst/>
                <a:latin typeface="Trebuchet MS" panose="020B0603020202020204" pitchFamily="34" charset="0"/>
              </a:rPr>
              <a:t>​</a:t>
            </a:r>
            <a:endParaRPr lang="en-US" sz="2400" b="0" i="0">
              <a:solidFill>
                <a:srgbClr val="000000"/>
              </a:solidFill>
              <a:effectLst/>
              <a:latin typeface="Arial" panose="020B0604020202020204" pitchFamily="34" charset="0"/>
            </a:endParaRPr>
          </a:p>
          <a:p>
            <a:pPr algn="l" rtl="0" fontAlgn="base">
              <a:buFont typeface="Arial" panose="020B0604020202020204" pitchFamily="34" charset="0"/>
              <a:buChar char="•"/>
            </a:pPr>
            <a:r>
              <a:rPr lang="en-US" sz="2400" b="0" i="0" u="none" strike="noStrike">
                <a:solidFill>
                  <a:srgbClr val="404040"/>
                </a:solidFill>
                <a:effectLst/>
                <a:latin typeface="Trebuchet MS" panose="020B0603020202020204" pitchFamily="34" charset="0"/>
              </a:rPr>
              <a:t> Pro Quest Central</a:t>
            </a:r>
            <a:r>
              <a:rPr lang="en-US" sz="2400" b="0" i="0">
                <a:solidFill>
                  <a:srgbClr val="000000"/>
                </a:solidFill>
                <a:effectLst/>
                <a:latin typeface="Trebuchet MS" panose="020B0603020202020204" pitchFamily="34" charset="0"/>
              </a:rPr>
              <a:t>​</a:t>
            </a:r>
            <a:endParaRPr lang="en-US" sz="2400" b="0" i="0">
              <a:solidFill>
                <a:srgbClr val="000000"/>
              </a:solidFill>
              <a:effectLst/>
              <a:latin typeface="Arial" panose="020B0604020202020204" pitchFamily="34" charset="0"/>
            </a:endParaRPr>
          </a:p>
          <a:p>
            <a:pPr algn="l" rtl="0" fontAlgn="base">
              <a:buFont typeface="Arial" panose="020B0604020202020204" pitchFamily="34" charset="0"/>
              <a:buChar char="•"/>
            </a:pPr>
            <a:r>
              <a:rPr lang="en-US" sz="2400" b="0" i="0" u="none" strike="noStrike">
                <a:solidFill>
                  <a:srgbClr val="404040"/>
                </a:solidFill>
                <a:effectLst/>
                <a:latin typeface="Trebuchet MS" panose="020B0603020202020204" pitchFamily="34" charset="0"/>
              </a:rPr>
              <a:t> Education Source</a:t>
            </a:r>
            <a:r>
              <a:rPr lang="en-US" sz="2400" b="0" i="0">
                <a:solidFill>
                  <a:srgbClr val="000000"/>
                </a:solidFill>
                <a:effectLst/>
                <a:latin typeface="Trebuchet MS" panose="020B0603020202020204" pitchFamily="34" charset="0"/>
              </a:rPr>
              <a:t>​</a:t>
            </a:r>
            <a:endParaRPr lang="en-US" sz="2400" b="0" i="0">
              <a:solidFill>
                <a:srgbClr val="000000"/>
              </a:solidFill>
              <a:effectLst/>
              <a:latin typeface="Arial" panose="020B0604020202020204" pitchFamily="34" charset="0"/>
            </a:endParaRPr>
          </a:p>
          <a:p>
            <a:pPr algn="l" rtl="0" fontAlgn="base">
              <a:buFont typeface="Arial" panose="020B0604020202020204" pitchFamily="34" charset="0"/>
              <a:buChar char="•"/>
            </a:pPr>
            <a:r>
              <a:rPr lang="en-US" sz="2400" b="0" i="0" u="none" strike="noStrike">
                <a:solidFill>
                  <a:srgbClr val="404040"/>
                </a:solidFill>
                <a:effectLst/>
                <a:latin typeface="Trebuchet MS" panose="020B0603020202020204" pitchFamily="34" charset="0"/>
              </a:rPr>
              <a:t> Oxford reference</a:t>
            </a:r>
            <a:r>
              <a:rPr lang="en-US" sz="2400" b="0" i="0">
                <a:solidFill>
                  <a:srgbClr val="000000"/>
                </a:solidFill>
                <a:effectLst/>
                <a:latin typeface="Trebuchet MS" panose="020B0603020202020204" pitchFamily="34" charset="0"/>
              </a:rPr>
              <a:t>​</a:t>
            </a:r>
            <a:endParaRPr lang="en-US" sz="2400" b="0" i="0">
              <a:solidFill>
                <a:srgbClr val="000000"/>
              </a:solidFill>
              <a:effectLst/>
              <a:latin typeface="Arial" panose="020B0604020202020204" pitchFamily="34" charset="0"/>
            </a:endParaRPr>
          </a:p>
          <a:p>
            <a:pPr algn="l" rtl="0" fontAlgn="base">
              <a:buFont typeface="Arial" panose="020B0604020202020204" pitchFamily="34" charset="0"/>
              <a:buChar char="•"/>
            </a:pPr>
            <a:r>
              <a:rPr lang="en-US" sz="2400" b="0" i="0" u="none" strike="noStrike">
                <a:solidFill>
                  <a:srgbClr val="404040"/>
                </a:solidFill>
                <a:effectLst/>
                <a:latin typeface="Trebuchet MS" panose="020B0603020202020204" pitchFamily="34" charset="0"/>
              </a:rPr>
              <a:t> Google scholar</a:t>
            </a:r>
            <a:r>
              <a:rPr lang="en-US" sz="2400" b="0" i="0">
                <a:solidFill>
                  <a:srgbClr val="000000"/>
                </a:solidFill>
                <a:effectLst/>
                <a:latin typeface="Trebuchet MS" panose="020B0603020202020204" pitchFamily="34" charset="0"/>
              </a:rPr>
              <a:t>​</a:t>
            </a:r>
            <a:endParaRPr lang="en-US" sz="2400" b="0" i="0">
              <a:solidFill>
                <a:srgbClr val="000000"/>
              </a:solidFill>
              <a:effectLst/>
              <a:latin typeface="Arial" panose="020B0604020202020204" pitchFamily="34" charset="0"/>
            </a:endParaRPr>
          </a:p>
          <a:p>
            <a:pPr algn="l" rtl="0" fontAlgn="base">
              <a:buFont typeface="Arial" panose="020B0604020202020204" pitchFamily="34" charset="0"/>
              <a:buChar char="•"/>
            </a:pPr>
            <a:r>
              <a:rPr lang="en-US" sz="2400" b="0" i="0" u="none" strike="noStrike">
                <a:solidFill>
                  <a:srgbClr val="404040"/>
                </a:solidFill>
                <a:effectLst/>
                <a:latin typeface="Trebuchet MS" panose="020B0603020202020204" pitchFamily="34" charset="0"/>
              </a:rPr>
              <a:t> Welsh Government online</a:t>
            </a:r>
            <a:r>
              <a:rPr lang="en-US" sz="2400" b="0" i="0">
                <a:solidFill>
                  <a:srgbClr val="000000"/>
                </a:solidFill>
                <a:effectLst/>
                <a:latin typeface="Trebuchet MS" panose="020B0603020202020204" pitchFamily="34" charset="0"/>
              </a:rPr>
              <a:t>​</a:t>
            </a:r>
            <a:endParaRPr lang="en-US" sz="2400" b="0" i="0">
              <a:solidFill>
                <a:srgbClr val="000000"/>
              </a:solidFill>
              <a:effectLst/>
              <a:latin typeface="Arial" panose="020B0604020202020204" pitchFamily="34" charset="0"/>
            </a:endParaRPr>
          </a:p>
          <a:p>
            <a:pPr algn="l" rtl="0" fontAlgn="base">
              <a:buFont typeface="Arial" panose="020B0604020202020204" pitchFamily="34" charset="0"/>
              <a:buChar char="•"/>
            </a:pPr>
            <a:r>
              <a:rPr lang="en-US" sz="2400" b="0" i="0" u="none" strike="noStrike">
                <a:solidFill>
                  <a:srgbClr val="404040"/>
                </a:solidFill>
                <a:effectLst/>
                <a:latin typeface="Trebuchet MS" panose="020B0603020202020204" pitchFamily="34" charset="0"/>
              </a:rPr>
              <a:t> UK Government online</a:t>
            </a:r>
            <a:endParaRPr lang="en-US" sz="2400" b="0" i="0">
              <a:solidFill>
                <a:srgbClr val="000000"/>
              </a:solidFill>
              <a:effectLst/>
              <a:latin typeface="Arial" panose="020B0604020202020204" pitchFamily="34" charset="0"/>
            </a:endParaRPr>
          </a:p>
        </p:txBody>
      </p:sp>
      <p:sp>
        <p:nvSpPr>
          <p:cNvPr id="6" name="TextBox 5">
            <a:extLst>
              <a:ext uri="{FF2B5EF4-FFF2-40B4-BE49-F238E27FC236}">
                <a16:creationId xmlns:a16="http://schemas.microsoft.com/office/drawing/2014/main" id="{A5893420-358F-41B2-9D15-D001FEA759F2}"/>
              </a:ext>
            </a:extLst>
          </p:cNvPr>
          <p:cNvSpPr txBox="1"/>
          <p:nvPr/>
        </p:nvSpPr>
        <p:spPr>
          <a:xfrm>
            <a:off x="1551709" y="1168461"/>
            <a:ext cx="6096000" cy="584775"/>
          </a:xfrm>
          <a:prstGeom prst="rect">
            <a:avLst/>
          </a:prstGeom>
          <a:noFill/>
        </p:spPr>
        <p:txBody>
          <a:bodyPr wrap="square">
            <a:spAutoFit/>
          </a:bodyPr>
          <a:lstStyle/>
          <a:p>
            <a:r>
              <a:rPr lang="en-GB" sz="3200" b="0" i="0">
                <a:solidFill>
                  <a:srgbClr val="5FCBEF"/>
                </a:solidFill>
                <a:effectLst/>
                <a:latin typeface="Trebuchet MS" panose="020B0603020202020204" pitchFamily="34" charset="0"/>
              </a:rPr>
              <a:t>Search </a:t>
            </a:r>
            <a:r>
              <a:rPr lang="en-GB" sz="3200">
                <a:solidFill>
                  <a:srgbClr val="5FCBEF"/>
                </a:solidFill>
                <a:latin typeface="Trebuchet MS" panose="020B0603020202020204" pitchFamily="34" charset="0"/>
              </a:rPr>
              <a:t>Databases </a:t>
            </a:r>
            <a:endParaRPr lang="en-GB" sz="3200"/>
          </a:p>
        </p:txBody>
      </p:sp>
    </p:spTree>
    <p:extLst>
      <p:ext uri="{BB962C8B-B14F-4D97-AF65-F5344CB8AC3E}">
        <p14:creationId xmlns:p14="http://schemas.microsoft.com/office/powerpoint/2010/main" val="261623585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741B58E-3B65-4A01-A276-975AB2CF8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6315" cy="6858000"/>
          </a:xfrm>
          <a:prstGeom prst="rect">
            <a:avLst/>
          </a:prstGeom>
          <a:ln>
            <a:noFill/>
          </a:ln>
        </p:spPr>
        <p:style>
          <a:lnRef idx="2">
            <a:schemeClr val="accent6">
              <a:shade val="50000"/>
            </a:schemeClr>
          </a:lnRef>
          <a:fillRef idx="1001">
            <a:schemeClr val="lt1"/>
          </a:fillRef>
          <a:effectRef idx="0">
            <a:schemeClr val="accent6"/>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AAC67C3-831B-4AB1-A259-DFB839CAFA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9ACE5BC5-133E-4C0B-9F6E-3809C1093416}"/>
              </a:ext>
            </a:extLst>
          </p:cNvPr>
          <p:cNvSpPr>
            <a:spLocks noGrp="1"/>
          </p:cNvSpPr>
          <p:nvPr>
            <p:ph type="title"/>
          </p:nvPr>
        </p:nvSpPr>
        <p:spPr>
          <a:xfrm>
            <a:off x="492370" y="605896"/>
            <a:ext cx="3084844" cy="5646208"/>
          </a:xfrm>
        </p:spPr>
        <p:txBody>
          <a:bodyPr anchor="ctr">
            <a:normAutofit/>
          </a:bodyPr>
          <a:lstStyle/>
          <a:p>
            <a:r>
              <a:rPr lang="en-GB" sz="3600" dirty="0">
                <a:solidFill>
                  <a:srgbClr val="FFFFFF"/>
                </a:solidFill>
              </a:rPr>
              <a:t>RESEARCH</a:t>
            </a:r>
          </a:p>
        </p:txBody>
      </p:sp>
      <p:sp>
        <p:nvSpPr>
          <p:cNvPr id="12" name="Rectangle 11">
            <a:extLst>
              <a:ext uri="{FF2B5EF4-FFF2-40B4-BE49-F238E27FC236}">
                <a16:creationId xmlns:a16="http://schemas.microsoft.com/office/drawing/2014/main" id="{054B3F04-9EAC-45C0-B3CE-0387EEA10A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 name="TextBox 3">
            <a:extLst>
              <a:ext uri="{FF2B5EF4-FFF2-40B4-BE49-F238E27FC236}">
                <a16:creationId xmlns:a16="http://schemas.microsoft.com/office/drawing/2014/main" id="{33CC3AFE-C1AA-44B3-834B-CE2CFF1B2CE0}"/>
              </a:ext>
            </a:extLst>
          </p:cNvPr>
          <p:cNvSpPr txBox="1"/>
          <p:nvPr/>
        </p:nvSpPr>
        <p:spPr>
          <a:xfrm>
            <a:off x="4774423" y="1985186"/>
            <a:ext cx="4853353"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after an initial search it has been documented that there are still boundaries for disabled workers despite support schemes (Khan, et al. 2019).</a:t>
            </a:r>
          </a:p>
        </p:txBody>
      </p:sp>
      <p:sp>
        <p:nvSpPr>
          <p:cNvPr id="5" name="TextBox 4">
            <a:extLst>
              <a:ext uri="{FF2B5EF4-FFF2-40B4-BE49-F238E27FC236}">
                <a16:creationId xmlns:a16="http://schemas.microsoft.com/office/drawing/2014/main" id="{7F2781EC-9D42-46F6-9FEF-ADBAEB787000}"/>
              </a:ext>
            </a:extLst>
          </p:cNvPr>
          <p:cNvSpPr txBox="1"/>
          <p:nvPr/>
        </p:nvSpPr>
        <p:spPr>
          <a:xfrm>
            <a:off x="4774423" y="5790439"/>
            <a:ext cx="5685692"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Calibri"/>
              </a:rPr>
              <a:t>Many studies have shown that accessibility within specific work environments has not been adequately adapted for disabled workers (</a:t>
            </a:r>
            <a:r>
              <a:rPr lang="en-GB">
                <a:ea typeface="+mn-lt"/>
                <a:cs typeface="+mn-lt"/>
              </a:rPr>
              <a:t>Newton, and Ormerod. 2005).</a:t>
            </a:r>
            <a:endParaRPr lang="en-GB">
              <a:cs typeface="Calibri"/>
            </a:endParaRPr>
          </a:p>
        </p:txBody>
      </p:sp>
      <p:sp>
        <p:nvSpPr>
          <p:cNvPr id="6" name="TextBox 5">
            <a:extLst>
              <a:ext uri="{FF2B5EF4-FFF2-40B4-BE49-F238E27FC236}">
                <a16:creationId xmlns:a16="http://schemas.microsoft.com/office/drawing/2014/main" id="{636AC7EA-82C1-41C4-88F7-CFE71FC9F85C}"/>
              </a:ext>
            </a:extLst>
          </p:cNvPr>
          <p:cNvSpPr txBox="1"/>
          <p:nvPr/>
        </p:nvSpPr>
        <p:spPr>
          <a:xfrm>
            <a:off x="4774423" y="4464562"/>
            <a:ext cx="6261847"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ea typeface="+mn-lt"/>
                <a:cs typeface="+mn-lt"/>
              </a:rPr>
              <a:t>Secondary analysis of qualitative data focusing on workplace treatment for disabled people suggests employers need to provide adequate adaptions for the employee's needs (Foster, and Scott. 2015). </a:t>
            </a:r>
            <a:endParaRPr lang="en-US"/>
          </a:p>
        </p:txBody>
      </p:sp>
      <p:sp>
        <p:nvSpPr>
          <p:cNvPr id="11" name="TextBox 10">
            <a:extLst>
              <a:ext uri="{FF2B5EF4-FFF2-40B4-BE49-F238E27FC236}">
                <a16:creationId xmlns:a16="http://schemas.microsoft.com/office/drawing/2014/main" id="{D1448D2E-DD7C-455D-9210-0851D6D82269}"/>
              </a:ext>
            </a:extLst>
          </p:cNvPr>
          <p:cNvSpPr txBox="1"/>
          <p:nvPr/>
        </p:nvSpPr>
        <p:spPr>
          <a:xfrm>
            <a:off x="4774423" y="400342"/>
            <a:ext cx="6094378" cy="1477328"/>
          </a:xfrm>
          <a:prstGeom prst="rect">
            <a:avLst/>
          </a:prstGeom>
          <a:noFill/>
        </p:spPr>
        <p:txBody>
          <a:bodyPr wrap="square" lIns="91440" tIns="45720" rIns="91440" bIns="45720" anchor="t">
            <a:spAutoFit/>
          </a:bodyPr>
          <a:lstStyle/>
          <a:p>
            <a:r>
              <a:rPr lang="en-GB"/>
              <a:t>An Issue I have become aware of from literature is that people with invisible disability find it challenging to disclose their disability and needs to an employer for fear of discrimination or not being offered the job based on the information they provide (Prince, 2017). </a:t>
            </a:r>
          </a:p>
        </p:txBody>
      </p:sp>
      <p:sp>
        <p:nvSpPr>
          <p:cNvPr id="13" name="TextBox 12">
            <a:extLst>
              <a:ext uri="{FF2B5EF4-FFF2-40B4-BE49-F238E27FC236}">
                <a16:creationId xmlns:a16="http://schemas.microsoft.com/office/drawing/2014/main" id="{A4CDB54C-DFFA-44E4-B613-F44D1D7612B3}"/>
              </a:ext>
            </a:extLst>
          </p:cNvPr>
          <p:cNvSpPr txBox="1"/>
          <p:nvPr/>
        </p:nvSpPr>
        <p:spPr>
          <a:xfrm>
            <a:off x="4774423" y="3320404"/>
            <a:ext cx="6094378" cy="923330"/>
          </a:xfrm>
          <a:prstGeom prst="rect">
            <a:avLst/>
          </a:prstGeom>
          <a:noFill/>
        </p:spPr>
        <p:txBody>
          <a:bodyPr wrap="square" lIns="91440" tIns="45720" rIns="91440" bIns="45720" anchor="t">
            <a:spAutoFit/>
          </a:bodyPr>
          <a:lstStyle/>
          <a:p>
            <a:r>
              <a:rPr lang="it-IT" dirty="0"/>
              <a:t>Despite legislation disabled workers have voiced that they are still not offered the same opportunities as their fellow colleagues within the workplace (Bonaccio,  et al. 2020) </a:t>
            </a:r>
            <a:endParaRPr lang="en-GB" dirty="0"/>
          </a:p>
        </p:txBody>
      </p:sp>
    </p:spTree>
    <p:extLst>
      <p:ext uri="{BB962C8B-B14F-4D97-AF65-F5344CB8AC3E}">
        <p14:creationId xmlns:p14="http://schemas.microsoft.com/office/powerpoint/2010/main" val="140247756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9E80720-23E6-4B89-B77E-04A7689F1B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07"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D1D3CA1-3EB6-41F3-A419-8424B56BE6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07" y="4953000"/>
            <a:ext cx="12188952"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80BEC251-84B7-4E47-BC52-9466E89098A5}"/>
              </a:ext>
            </a:extLst>
          </p:cNvPr>
          <p:cNvSpPr>
            <a:spLocks noGrp="1"/>
          </p:cNvSpPr>
          <p:nvPr>
            <p:ph type="title"/>
          </p:nvPr>
        </p:nvSpPr>
        <p:spPr>
          <a:xfrm>
            <a:off x="1066800" y="5252936"/>
            <a:ext cx="10058400" cy="1028715"/>
          </a:xfrm>
        </p:spPr>
        <p:txBody>
          <a:bodyPr>
            <a:normAutofit/>
          </a:bodyPr>
          <a:lstStyle/>
          <a:p>
            <a:pPr algn="ctr"/>
            <a:r>
              <a:rPr lang="en-GB">
                <a:solidFill>
                  <a:srgbClr val="FFFFFF"/>
                </a:solidFill>
              </a:rPr>
              <a:t>Acts &amp; Code of practise</a:t>
            </a:r>
          </a:p>
        </p:txBody>
      </p:sp>
      <p:sp>
        <p:nvSpPr>
          <p:cNvPr id="13" name="Rectangle 12">
            <a:extLst>
              <a:ext uri="{FF2B5EF4-FFF2-40B4-BE49-F238E27FC236}">
                <a16:creationId xmlns:a16="http://schemas.microsoft.com/office/drawing/2014/main" id="{4D87F7B2-AA36-4B58-BC2C-1BBA135E8B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07" y="4906176"/>
            <a:ext cx="12188952"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Content Placeholder 5">
            <a:extLst>
              <a:ext uri="{FF2B5EF4-FFF2-40B4-BE49-F238E27FC236}">
                <a16:creationId xmlns:a16="http://schemas.microsoft.com/office/drawing/2014/main" id="{56293B84-6D85-45D3-8901-841299C2EECF}"/>
              </a:ext>
            </a:extLst>
          </p:cNvPr>
          <p:cNvSpPr>
            <a:spLocks noGrp="1"/>
          </p:cNvSpPr>
          <p:nvPr>
            <p:ph idx="1"/>
          </p:nvPr>
        </p:nvSpPr>
        <p:spPr>
          <a:xfrm>
            <a:off x="971436" y="261364"/>
            <a:ext cx="10249094" cy="4850196"/>
          </a:xfrm>
        </p:spPr>
        <p:txBody>
          <a:bodyPr vert="horz" lIns="0" tIns="45720" rIns="0" bIns="45720" rtlCol="0" anchor="t">
            <a:normAutofit fontScale="92500" lnSpcReduction="20000"/>
          </a:bodyPr>
          <a:lstStyle/>
          <a:p>
            <a:pPr lvl="0" algn="ctr"/>
            <a:r>
              <a:rPr lang="en-GB" sz="2400" b="1" i="0" u="sng" dirty="0"/>
              <a:t>Equality Act 2010 </a:t>
            </a:r>
          </a:p>
          <a:p>
            <a:pPr lvl="0"/>
            <a:r>
              <a:rPr lang="en-GB" sz="2000" b="1" i="0" dirty="0"/>
              <a:t>It’s against the law for employers to discriminate against you because of a disability. This Act helps protect disabled people with all aspects of employ</a:t>
            </a:r>
            <a:r>
              <a:rPr lang="en-GB" b="1" dirty="0"/>
              <a:t>ment and occupation. The</a:t>
            </a:r>
            <a:r>
              <a:rPr lang="en-GB" sz="2000" b="1" i="0" dirty="0"/>
              <a:t> areas covered within the act that include:</a:t>
            </a:r>
          </a:p>
          <a:p>
            <a:pPr>
              <a:buFont typeface="Wingdings" panose="05000000000000000000" pitchFamily="2" charset="2"/>
              <a:buChar char="§"/>
            </a:pPr>
            <a:r>
              <a:rPr lang="en-GB" sz="2000" b="1" i="0" dirty="0"/>
              <a:t>application forms</a:t>
            </a:r>
          </a:p>
          <a:p>
            <a:pPr>
              <a:buFont typeface="Wingdings" panose="05000000000000000000" pitchFamily="2" charset="2"/>
              <a:buChar char="§"/>
            </a:pPr>
            <a:r>
              <a:rPr lang="en-GB" sz="2000" b="1" i="0" dirty="0"/>
              <a:t>interview arrangements</a:t>
            </a:r>
          </a:p>
          <a:p>
            <a:pPr>
              <a:buFont typeface="Wingdings" panose="05000000000000000000" pitchFamily="2" charset="2"/>
              <a:buChar char="§"/>
            </a:pPr>
            <a:r>
              <a:rPr lang="en-GB" sz="2000" b="1" i="0" dirty="0"/>
              <a:t>aptitude or proficiency tests</a:t>
            </a:r>
          </a:p>
          <a:p>
            <a:pPr>
              <a:buFont typeface="Wingdings" panose="05000000000000000000" pitchFamily="2" charset="2"/>
              <a:buChar char="§"/>
            </a:pPr>
            <a:r>
              <a:rPr lang="en-GB" sz="2000" b="1" i="0" dirty="0"/>
              <a:t>job offers</a:t>
            </a:r>
          </a:p>
          <a:p>
            <a:pPr>
              <a:buFont typeface="Wingdings" panose="05000000000000000000" pitchFamily="2" charset="2"/>
              <a:buChar char="§"/>
            </a:pPr>
            <a:r>
              <a:rPr lang="en-GB" sz="2000" b="1" i="0" dirty="0"/>
              <a:t>terms of employment, including pay</a:t>
            </a:r>
          </a:p>
          <a:p>
            <a:pPr>
              <a:buFont typeface="Wingdings" panose="05000000000000000000" pitchFamily="2" charset="2"/>
              <a:buChar char="§"/>
            </a:pPr>
            <a:r>
              <a:rPr lang="en-GB" sz="2000" b="1" i="0" dirty="0"/>
              <a:t>promotion, transfer and training opportunities</a:t>
            </a:r>
          </a:p>
          <a:p>
            <a:pPr>
              <a:buFont typeface="Wingdings" panose="05000000000000000000" pitchFamily="2" charset="2"/>
              <a:buChar char="§"/>
            </a:pPr>
            <a:r>
              <a:rPr lang="en-GB" sz="2000" b="1" i="0" dirty="0"/>
              <a:t>dismissal or redundancy</a:t>
            </a:r>
          </a:p>
          <a:p>
            <a:pPr>
              <a:buFont typeface="Wingdings" panose="05000000000000000000" pitchFamily="2" charset="2"/>
              <a:buChar char="§"/>
            </a:pPr>
            <a:r>
              <a:rPr lang="en-GB" sz="2000" b="1" i="0" dirty="0"/>
              <a:t>discipline and grievances</a:t>
            </a:r>
          </a:p>
          <a:p>
            <a:pPr marL="0" indent="0" algn="r">
              <a:buNone/>
            </a:pPr>
            <a:r>
              <a:rPr lang="en-GB" b="1" dirty="0">
                <a:cs typeface="Calibri" panose="020F0502020204030204"/>
              </a:rPr>
              <a:t>(UK Government, 2021a)</a:t>
            </a:r>
          </a:p>
          <a:p>
            <a:endParaRPr lang="en-GB" dirty="0">
              <a:cs typeface="Calibri" panose="020F0502020204030204"/>
            </a:endParaRPr>
          </a:p>
        </p:txBody>
      </p:sp>
    </p:spTree>
    <p:extLst>
      <p:ext uri="{BB962C8B-B14F-4D97-AF65-F5344CB8AC3E}">
        <p14:creationId xmlns:p14="http://schemas.microsoft.com/office/powerpoint/2010/main" val="46583787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9E80720-23E6-4B89-B77E-04A7689F1B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07"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D1D3CA1-3EB6-41F3-A419-8424B56BE6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07" y="4953000"/>
            <a:ext cx="12188952"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80BEC251-84B7-4E47-BC52-9466E89098A5}"/>
              </a:ext>
            </a:extLst>
          </p:cNvPr>
          <p:cNvSpPr>
            <a:spLocks noGrp="1"/>
          </p:cNvSpPr>
          <p:nvPr>
            <p:ph type="title"/>
          </p:nvPr>
        </p:nvSpPr>
        <p:spPr>
          <a:xfrm>
            <a:off x="1066800" y="5252936"/>
            <a:ext cx="10058400" cy="1028715"/>
          </a:xfrm>
        </p:spPr>
        <p:txBody>
          <a:bodyPr>
            <a:normAutofit/>
          </a:bodyPr>
          <a:lstStyle/>
          <a:p>
            <a:pPr algn="ctr"/>
            <a:r>
              <a:rPr lang="en-GB" dirty="0">
                <a:solidFill>
                  <a:srgbClr val="FFFFFF"/>
                </a:solidFill>
              </a:rPr>
              <a:t>Acts &amp; Code of practise continued</a:t>
            </a:r>
          </a:p>
        </p:txBody>
      </p:sp>
      <p:sp>
        <p:nvSpPr>
          <p:cNvPr id="13" name="Rectangle 12">
            <a:extLst>
              <a:ext uri="{FF2B5EF4-FFF2-40B4-BE49-F238E27FC236}">
                <a16:creationId xmlns:a16="http://schemas.microsoft.com/office/drawing/2014/main" id="{4D87F7B2-AA36-4B58-BC2C-1BBA135E8B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07" y="4906176"/>
            <a:ext cx="12188952"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Content Placeholder 5">
            <a:extLst>
              <a:ext uri="{FF2B5EF4-FFF2-40B4-BE49-F238E27FC236}">
                <a16:creationId xmlns:a16="http://schemas.microsoft.com/office/drawing/2014/main" id="{A32BA27C-1DF3-493E-8F80-A54433BA0207}"/>
              </a:ext>
            </a:extLst>
          </p:cNvPr>
          <p:cNvSpPr txBox="1">
            <a:spLocks/>
          </p:cNvSpPr>
          <p:nvPr/>
        </p:nvSpPr>
        <p:spPr>
          <a:xfrm>
            <a:off x="1158925" y="182759"/>
            <a:ext cx="9874116" cy="5070177"/>
          </a:xfrm>
          <a:prstGeom prst="rect">
            <a:avLst/>
          </a:prstGeom>
        </p:spPr>
        <p:txBody>
          <a:bodyPr vert="horz" lIns="0" tIns="45720" rIns="0" bIns="45720" rtlCol="0" anchor="t">
            <a:normAutofit fontScale="70000" lnSpcReduction="20000"/>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algn="ctr"/>
            <a:r>
              <a:rPr lang="en-GB" sz="4500" b="1" u="sng" dirty="0">
                <a:ea typeface="+mn-lt"/>
                <a:cs typeface="+mn-lt"/>
              </a:rPr>
              <a:t>UK Disability Discrimination Act 1995</a:t>
            </a:r>
          </a:p>
          <a:p>
            <a:pPr algn="l"/>
            <a:r>
              <a:rPr lang="en-GB" sz="4000" b="0" i="0" dirty="0">
                <a:solidFill>
                  <a:srgbClr val="393939"/>
                </a:solidFill>
                <a:effectLst/>
                <a:latin typeface="national"/>
              </a:rPr>
              <a:t>The act is the first of its kind and has been created to provide protection against discrimination for disabled people. These include direct discrimination where a disabled person is treated less favourable than others without a disability or unfairly as a direct result of being disabled.  This act covers a wide range of areas, including </a:t>
            </a:r>
          </a:p>
          <a:p>
            <a:pPr>
              <a:buFont typeface="Wingdings" panose="05000000000000000000" pitchFamily="2" charset="2"/>
              <a:buChar char="§"/>
            </a:pPr>
            <a:r>
              <a:rPr lang="en-GB" sz="4000" b="0" i="0" dirty="0">
                <a:solidFill>
                  <a:srgbClr val="393939"/>
                </a:solidFill>
                <a:effectLst/>
                <a:latin typeface="national"/>
              </a:rPr>
              <a:t>employment </a:t>
            </a:r>
            <a:r>
              <a:rPr lang="en-GB" sz="4000" dirty="0">
                <a:solidFill>
                  <a:srgbClr val="393939"/>
                </a:solidFill>
                <a:latin typeface="national"/>
              </a:rPr>
              <a:t>and </a:t>
            </a:r>
            <a:r>
              <a:rPr lang="en-GB" sz="4000" b="0" i="0" dirty="0">
                <a:solidFill>
                  <a:srgbClr val="393939"/>
                </a:solidFill>
                <a:effectLst/>
                <a:latin typeface="national"/>
              </a:rPr>
              <a:t>occupation</a:t>
            </a:r>
          </a:p>
          <a:p>
            <a:pPr>
              <a:buFont typeface="Wingdings" panose="05000000000000000000" pitchFamily="2" charset="2"/>
              <a:buChar char="§"/>
            </a:pPr>
            <a:r>
              <a:rPr lang="en-GB" sz="4000" b="0" i="0" dirty="0">
                <a:solidFill>
                  <a:srgbClr val="393939"/>
                </a:solidFill>
                <a:effectLst/>
                <a:latin typeface="national"/>
              </a:rPr>
              <a:t>education</a:t>
            </a:r>
          </a:p>
          <a:p>
            <a:pPr>
              <a:buFont typeface="Wingdings" panose="05000000000000000000" pitchFamily="2" charset="2"/>
              <a:buChar char="§"/>
            </a:pPr>
            <a:r>
              <a:rPr lang="en-GB" sz="4000" b="0" i="0" dirty="0">
                <a:solidFill>
                  <a:srgbClr val="393939"/>
                </a:solidFill>
                <a:effectLst/>
                <a:latin typeface="national"/>
              </a:rPr>
              <a:t>transport</a:t>
            </a:r>
          </a:p>
          <a:p>
            <a:pPr>
              <a:buFont typeface="Wingdings" panose="05000000000000000000" pitchFamily="2" charset="2"/>
              <a:buChar char="§"/>
            </a:pPr>
            <a:r>
              <a:rPr lang="en-GB" sz="4000" b="0" i="0" dirty="0">
                <a:solidFill>
                  <a:srgbClr val="393939"/>
                </a:solidFill>
                <a:effectLst/>
                <a:latin typeface="national"/>
              </a:rPr>
              <a:t>the provision of goods</a:t>
            </a:r>
          </a:p>
          <a:p>
            <a:pPr marL="0" indent="0" algn="r">
              <a:buNone/>
            </a:pPr>
            <a:r>
              <a:rPr lang="en-GB" sz="4000" dirty="0">
                <a:solidFill>
                  <a:srgbClr val="393939"/>
                </a:solidFill>
                <a:latin typeface="national"/>
                <a:cs typeface="Calibri"/>
              </a:rPr>
              <a:t>(Lewis, 2020)</a:t>
            </a:r>
          </a:p>
          <a:p>
            <a:pPr algn="ctr"/>
            <a:endParaRPr lang="en-GB" sz="2400" b="1" u="sng" dirty="0">
              <a:cs typeface="Calibri"/>
            </a:endParaRPr>
          </a:p>
          <a:p>
            <a:endParaRPr lang="en-GB" dirty="0">
              <a:cs typeface="Calibri" panose="020F0502020204030204"/>
            </a:endParaRPr>
          </a:p>
        </p:txBody>
      </p:sp>
    </p:spTree>
    <p:extLst>
      <p:ext uri="{BB962C8B-B14F-4D97-AF65-F5344CB8AC3E}">
        <p14:creationId xmlns:p14="http://schemas.microsoft.com/office/powerpoint/2010/main" val="68546626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9E80720-23E6-4B89-B77E-04A7689F1B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07"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1D3CA1-3EB6-41F3-A419-8424B56BE6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07" y="4953000"/>
            <a:ext cx="12188952"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CE63768D-1B0C-45B0-937D-E00D7C9ECE08}"/>
              </a:ext>
            </a:extLst>
          </p:cNvPr>
          <p:cNvSpPr>
            <a:spLocks noGrp="1"/>
          </p:cNvSpPr>
          <p:nvPr>
            <p:ph type="title"/>
          </p:nvPr>
        </p:nvSpPr>
        <p:spPr>
          <a:xfrm>
            <a:off x="1066800" y="5252936"/>
            <a:ext cx="10058400" cy="1028715"/>
          </a:xfrm>
        </p:spPr>
        <p:txBody>
          <a:bodyPr>
            <a:normAutofit/>
          </a:bodyPr>
          <a:lstStyle/>
          <a:p>
            <a:pPr algn="ctr"/>
            <a:r>
              <a:rPr lang="en-GB">
                <a:solidFill>
                  <a:srgbClr val="FFFFFF"/>
                </a:solidFill>
              </a:rPr>
              <a:t>ACCESS TO WORK </a:t>
            </a:r>
          </a:p>
        </p:txBody>
      </p:sp>
      <p:sp>
        <p:nvSpPr>
          <p:cNvPr id="14" name="Rectangle 13">
            <a:extLst>
              <a:ext uri="{FF2B5EF4-FFF2-40B4-BE49-F238E27FC236}">
                <a16:creationId xmlns:a16="http://schemas.microsoft.com/office/drawing/2014/main" id="{4D87F7B2-AA36-4B58-BC2C-1BBA135E8B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07" y="4906176"/>
            <a:ext cx="12188952"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aphicFrame>
        <p:nvGraphicFramePr>
          <p:cNvPr id="5" name="Content Placeholder 2">
            <a:extLst>
              <a:ext uri="{FF2B5EF4-FFF2-40B4-BE49-F238E27FC236}">
                <a16:creationId xmlns:a16="http://schemas.microsoft.com/office/drawing/2014/main" id="{89C5CA08-E2E1-43D0-9D7E-600B3AD1ACC9}"/>
              </a:ext>
            </a:extLst>
          </p:cNvPr>
          <p:cNvGraphicFramePr>
            <a:graphicFrameLocks noGrp="1"/>
          </p:cNvGraphicFramePr>
          <p:nvPr>
            <p:ph idx="1"/>
            <p:extLst>
              <p:ext uri="{D42A27DB-BD31-4B8C-83A1-F6EECF244321}">
                <p14:modId xmlns:p14="http://schemas.microsoft.com/office/powerpoint/2010/main" val="1520756239"/>
              </p:ext>
            </p:extLst>
          </p:nvPr>
        </p:nvGraphicFramePr>
        <p:xfrm>
          <a:off x="643466" y="643467"/>
          <a:ext cx="10900477" cy="361924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8" name="TextBox 7">
            <a:extLst>
              <a:ext uri="{FF2B5EF4-FFF2-40B4-BE49-F238E27FC236}">
                <a16:creationId xmlns:a16="http://schemas.microsoft.com/office/drawing/2014/main" id="{F9B813C2-F470-48D5-9C6B-C09BD25C3449}"/>
              </a:ext>
            </a:extLst>
          </p:cNvPr>
          <p:cNvSpPr txBox="1"/>
          <p:nvPr/>
        </p:nvSpPr>
        <p:spPr>
          <a:xfrm>
            <a:off x="9379894" y="4407086"/>
            <a:ext cx="6094378" cy="369332"/>
          </a:xfrm>
          <a:prstGeom prst="rect">
            <a:avLst/>
          </a:prstGeom>
          <a:noFill/>
        </p:spPr>
        <p:txBody>
          <a:bodyPr wrap="square" lIns="91440" tIns="45720" rIns="91440" bIns="45720" anchor="t">
            <a:spAutoFit/>
          </a:bodyPr>
          <a:lstStyle/>
          <a:p>
            <a:r>
              <a:rPr lang="en-GB"/>
              <a:t>(UK Government, 2021b)</a:t>
            </a:r>
            <a:endParaRPr lang="en-US"/>
          </a:p>
        </p:txBody>
      </p:sp>
    </p:spTree>
    <p:extLst>
      <p:ext uri="{BB962C8B-B14F-4D97-AF65-F5344CB8AC3E}">
        <p14:creationId xmlns:p14="http://schemas.microsoft.com/office/powerpoint/2010/main" val="159244670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 name="Rectangle 8">
            <a:extLst>
              <a:ext uri="{FF2B5EF4-FFF2-40B4-BE49-F238E27FC236}">
                <a16:creationId xmlns:a16="http://schemas.microsoft.com/office/drawing/2014/main" id="{52C0B2E1-0268-42EC-ABD3-94F81A05BC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4" name="Rectangle 10">
            <a:extLst>
              <a:ext uri="{FF2B5EF4-FFF2-40B4-BE49-F238E27FC236}">
                <a16:creationId xmlns:a16="http://schemas.microsoft.com/office/drawing/2014/main" id="{7D2256B4-48EA-40FC-BBC0-AA1EE6E008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25" name="Straight Connector 12">
            <a:extLst>
              <a:ext uri="{FF2B5EF4-FFF2-40B4-BE49-F238E27FC236}">
                <a16:creationId xmlns:a16="http://schemas.microsoft.com/office/drawing/2014/main" id="{3D44BCCA-102D-4A9D-B1E4-2450CAF0B05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useBgFill="1">
        <p:nvSpPr>
          <p:cNvPr id="26" name="Rectangle 14">
            <a:extLst>
              <a:ext uri="{FF2B5EF4-FFF2-40B4-BE49-F238E27FC236}">
                <a16:creationId xmlns:a16="http://schemas.microsoft.com/office/drawing/2014/main" id="{8C6E698C-8155-4B8B-BDC9-B7299772B5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16">
            <a:extLst>
              <a:ext uri="{FF2B5EF4-FFF2-40B4-BE49-F238E27FC236}">
                <a16:creationId xmlns:a16="http://schemas.microsoft.com/office/drawing/2014/main" id="{0EEF5601-A8BC-411D-AA64-3E79320BA1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4584734"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8" name="Rectangle 18">
            <a:extLst>
              <a:ext uri="{FF2B5EF4-FFF2-40B4-BE49-F238E27FC236}">
                <a16:creationId xmlns:a16="http://schemas.microsoft.com/office/drawing/2014/main" id="{33209156-242F-4B26-8D07-CEB2B68A9F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4734"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 name="TextBox 3">
            <a:extLst>
              <a:ext uri="{FF2B5EF4-FFF2-40B4-BE49-F238E27FC236}">
                <a16:creationId xmlns:a16="http://schemas.microsoft.com/office/drawing/2014/main" id="{334EC0E7-C330-4E52-A720-8E3EC586C28C}"/>
              </a:ext>
            </a:extLst>
          </p:cNvPr>
          <p:cNvSpPr txBox="1"/>
          <p:nvPr/>
        </p:nvSpPr>
        <p:spPr>
          <a:xfrm>
            <a:off x="-1794891" y="346363"/>
            <a:ext cx="5999002" cy="4927600"/>
          </a:xfrm>
          <a:prstGeom prst="rect">
            <a:avLst/>
          </a:prstGeom>
        </p:spPr>
        <p:txBody>
          <a:bodyPr vert="horz" lIns="91440" tIns="45720" rIns="91440" bIns="45720" rtlCol="0" anchor="ctr">
            <a:normAutofit/>
          </a:bodyPr>
          <a:lstStyle/>
          <a:p>
            <a:pPr algn="r" defTabSz="914400">
              <a:lnSpc>
                <a:spcPct val="85000"/>
              </a:lnSpc>
              <a:spcBef>
                <a:spcPct val="0"/>
              </a:spcBef>
              <a:spcAft>
                <a:spcPts val="600"/>
              </a:spcAft>
            </a:pPr>
            <a:r>
              <a:rPr lang="en-US" sz="4000" spc="-50">
                <a:solidFill>
                  <a:schemeClr val="bg1"/>
                </a:solidFill>
                <a:latin typeface="+mj-lt"/>
                <a:ea typeface="+mj-ea"/>
                <a:cs typeface="+mj-cs"/>
              </a:rPr>
              <a:t>Impacted of my </a:t>
            </a:r>
          </a:p>
          <a:p>
            <a:pPr algn="r" defTabSz="914400">
              <a:lnSpc>
                <a:spcPct val="85000"/>
              </a:lnSpc>
              <a:spcBef>
                <a:spcPct val="0"/>
              </a:spcBef>
              <a:spcAft>
                <a:spcPts val="600"/>
              </a:spcAft>
            </a:pPr>
            <a:r>
              <a:rPr lang="en-US" sz="4000" spc="-50">
                <a:solidFill>
                  <a:schemeClr val="bg1"/>
                </a:solidFill>
                <a:latin typeface="+mj-lt"/>
                <a:ea typeface="+mj-ea"/>
                <a:cs typeface="+mj-cs"/>
              </a:rPr>
              <a:t>research</a:t>
            </a:r>
          </a:p>
        </p:txBody>
      </p:sp>
      <p:sp>
        <p:nvSpPr>
          <p:cNvPr id="2" name="TextBox 1">
            <a:extLst>
              <a:ext uri="{FF2B5EF4-FFF2-40B4-BE49-F238E27FC236}">
                <a16:creationId xmlns:a16="http://schemas.microsoft.com/office/drawing/2014/main" id="{396739CC-4601-4414-AF30-3D3540AF523B}"/>
              </a:ext>
            </a:extLst>
          </p:cNvPr>
          <p:cNvSpPr txBox="1"/>
          <p:nvPr/>
        </p:nvSpPr>
        <p:spPr>
          <a:xfrm>
            <a:off x="4683815" y="346363"/>
            <a:ext cx="7341936" cy="563231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571500" indent="-571500">
              <a:buFont typeface="Arial"/>
              <a:buChar char="•"/>
            </a:pPr>
            <a:r>
              <a:rPr lang="en-GB" sz="2400">
                <a:ea typeface="+mn-lt"/>
                <a:cs typeface="+mn-lt"/>
              </a:rPr>
              <a:t>With a wide range of research on helping disabled in employment, there is a significant amount of research that shows there is still a need for employers to provide more support and adaption within the workplace.</a:t>
            </a:r>
          </a:p>
          <a:p>
            <a:endParaRPr lang="en-GB" sz="2400">
              <a:ea typeface="+mn-lt"/>
              <a:cs typeface="+mn-lt"/>
            </a:endParaRPr>
          </a:p>
          <a:p>
            <a:pPr marL="571500" indent="-571500">
              <a:buFont typeface="Arial"/>
              <a:buChar char="•"/>
            </a:pPr>
            <a:r>
              <a:rPr lang="en-GB" sz="2400">
                <a:ea typeface="+mn-lt"/>
                <a:cs typeface="+mn-lt"/>
              </a:rPr>
              <a:t>The one scheme that is available does not cover all aspects of disability and has a narrow focus on one set of rules which isn’t always the case for individuals' needs.</a:t>
            </a:r>
          </a:p>
          <a:p>
            <a:pPr marL="571500" indent="-571500">
              <a:buFont typeface="Arial"/>
              <a:buChar char="•"/>
            </a:pPr>
            <a:endParaRPr lang="en-GB" sz="2400">
              <a:ea typeface="+mn-lt"/>
              <a:cs typeface="+mn-lt"/>
            </a:endParaRPr>
          </a:p>
          <a:p>
            <a:pPr marL="571500" indent="-571500">
              <a:buFont typeface="Arial"/>
              <a:buChar char="•"/>
            </a:pPr>
            <a:r>
              <a:rPr lang="en-GB" sz="2400">
                <a:ea typeface="+mn-lt"/>
                <a:cs typeface="+mn-lt"/>
              </a:rPr>
              <a:t>There is a need for more up to date research of this matter and practices need to be continually assessed to make sure they are providing adequate support in today's workforce.</a:t>
            </a:r>
          </a:p>
        </p:txBody>
      </p:sp>
    </p:spTree>
    <p:extLst>
      <p:ext uri="{BB962C8B-B14F-4D97-AF65-F5344CB8AC3E}">
        <p14:creationId xmlns:p14="http://schemas.microsoft.com/office/powerpoint/2010/main" val="427420359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3558DB37-9FEE-48A2-8578-ED04015739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07"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5F7FCCA6-00E2-4F74-A105-0D769872F2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07" y="4953000"/>
            <a:ext cx="12188952"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TextBox 6">
            <a:extLst>
              <a:ext uri="{FF2B5EF4-FFF2-40B4-BE49-F238E27FC236}">
                <a16:creationId xmlns:a16="http://schemas.microsoft.com/office/drawing/2014/main" id="{5C83297E-0770-4CFB-B8CB-2207D4A24B1C}"/>
              </a:ext>
            </a:extLst>
          </p:cNvPr>
          <p:cNvSpPr txBox="1"/>
          <p:nvPr/>
        </p:nvSpPr>
        <p:spPr>
          <a:xfrm>
            <a:off x="1082023" y="216089"/>
            <a:ext cx="10027920" cy="4690087"/>
          </a:xfrm>
          <a:prstGeom prst="rect">
            <a:avLst/>
          </a:prstGeom>
        </p:spPr>
        <p:txBody>
          <a:bodyPr vert="horz" lIns="0" tIns="45720" rIns="0" bIns="45720" rtlCol="0" anchor="t">
            <a:normAutofit fontScale="77500" lnSpcReduction="20000"/>
          </a:bodyPr>
          <a:lstStyle/>
          <a:p>
            <a:pPr defTabSz="914400">
              <a:lnSpc>
                <a:spcPct val="90000"/>
              </a:lnSpc>
              <a:spcAft>
                <a:spcPts val="600"/>
              </a:spcAft>
              <a:buClr>
                <a:schemeClr val="accent1"/>
              </a:buClr>
              <a:buFont typeface="Calibri" panose="020F0502020204030204" pitchFamily="34" charset="0"/>
            </a:pPr>
            <a:r>
              <a:rPr lang="en-GB" sz="2500" dirty="0" err="1">
                <a:solidFill>
                  <a:schemeClr val="tx1">
                    <a:lumMod val="75000"/>
                    <a:lumOff val="25000"/>
                  </a:schemeClr>
                </a:solidFill>
              </a:rPr>
              <a:t>Bonaccio</a:t>
            </a:r>
            <a:r>
              <a:rPr lang="en-GB" sz="2500" dirty="0">
                <a:solidFill>
                  <a:schemeClr val="tx1">
                    <a:lumMod val="75000"/>
                    <a:lumOff val="25000"/>
                  </a:schemeClr>
                </a:solidFill>
              </a:rPr>
              <a:t>, S. et al. (2020) ‘The Participation of People with Disabilities in the Workplace Across the Employment Cycle: Employer Concerns and Research Evidence’, Journal of Business &amp; Psychology, 35(2), pp. 135–158. </a:t>
            </a:r>
            <a:r>
              <a:rPr lang="en-GB" sz="2500" dirty="0" err="1">
                <a:solidFill>
                  <a:schemeClr val="tx1">
                    <a:lumMod val="75000"/>
                    <a:lumOff val="25000"/>
                  </a:schemeClr>
                </a:solidFill>
              </a:rPr>
              <a:t>doi</a:t>
            </a:r>
            <a:r>
              <a:rPr lang="en-GB" sz="2500" dirty="0">
                <a:solidFill>
                  <a:schemeClr val="tx1">
                    <a:lumMod val="75000"/>
                    <a:lumOff val="25000"/>
                  </a:schemeClr>
                </a:solidFill>
              </a:rPr>
              <a:t>: 10.1007/s10869-018-9602-5.</a:t>
            </a:r>
            <a:endParaRPr lang="en-US" sz="2500" dirty="0">
              <a:solidFill>
                <a:schemeClr val="tx1">
                  <a:lumMod val="75000"/>
                  <a:lumOff val="25000"/>
                </a:schemeClr>
              </a:solidFill>
            </a:endParaRPr>
          </a:p>
          <a:p>
            <a:pPr defTabSz="914400">
              <a:lnSpc>
                <a:spcPct val="90000"/>
              </a:lnSpc>
              <a:spcAft>
                <a:spcPts val="600"/>
              </a:spcAft>
              <a:buClr>
                <a:schemeClr val="accent1"/>
              </a:buClr>
              <a:buFont typeface="Calibri" panose="020F0502020204030204" pitchFamily="34" charset="0"/>
            </a:pPr>
            <a:endParaRPr lang="en-US" sz="2500" dirty="0">
              <a:solidFill>
                <a:schemeClr val="tx1">
                  <a:lumMod val="75000"/>
                  <a:lumOff val="25000"/>
                </a:schemeClr>
              </a:solidFill>
            </a:endParaRPr>
          </a:p>
          <a:p>
            <a:pPr defTabSz="914400">
              <a:lnSpc>
                <a:spcPct val="90000"/>
              </a:lnSpc>
              <a:spcAft>
                <a:spcPts val="600"/>
              </a:spcAft>
              <a:buClr>
                <a:schemeClr val="accent1"/>
              </a:buClr>
              <a:buFont typeface="Calibri" panose="020F0502020204030204" pitchFamily="34" charset="0"/>
            </a:pPr>
            <a:r>
              <a:rPr lang="en-US" sz="2500" b="0" i="0" dirty="0">
                <a:solidFill>
                  <a:schemeClr val="tx1">
                    <a:lumMod val="75000"/>
                    <a:lumOff val="25000"/>
                  </a:schemeClr>
                </a:solidFill>
                <a:effectLst/>
              </a:rPr>
              <a:t>Evans, David. (2003). “Hierarchy of evidence: a framework for ranking evidence evaluating healthcare interventions.” Journal of clinical nursing vol. 12,1: 77-84. doi:10.1046/j.1365-2702.2003.00662.x</a:t>
            </a:r>
            <a:endParaRPr lang="en-US" sz="2500" b="0" i="0" dirty="0">
              <a:solidFill>
                <a:schemeClr val="tx1">
                  <a:lumMod val="75000"/>
                  <a:lumOff val="25000"/>
                </a:schemeClr>
              </a:solidFill>
              <a:effectLst/>
              <a:cs typeface="Calibri"/>
            </a:endParaRPr>
          </a:p>
          <a:p>
            <a:pPr defTabSz="914400">
              <a:lnSpc>
                <a:spcPct val="90000"/>
              </a:lnSpc>
              <a:spcAft>
                <a:spcPts val="600"/>
              </a:spcAft>
              <a:buClr>
                <a:schemeClr val="accent1"/>
              </a:buClr>
              <a:buFont typeface="Calibri" panose="020F0502020204030204" pitchFamily="34" charset="0"/>
            </a:pPr>
            <a:endParaRPr lang="en-US" sz="2500" b="0" i="0" dirty="0">
              <a:solidFill>
                <a:schemeClr val="tx1">
                  <a:lumMod val="75000"/>
                  <a:lumOff val="25000"/>
                </a:schemeClr>
              </a:solidFill>
              <a:effectLst/>
            </a:endParaRPr>
          </a:p>
          <a:p>
            <a:pPr defTabSz="914400">
              <a:lnSpc>
                <a:spcPct val="90000"/>
              </a:lnSpc>
              <a:spcAft>
                <a:spcPts val="600"/>
              </a:spcAft>
              <a:buClr>
                <a:schemeClr val="accent1"/>
              </a:buClr>
              <a:buFont typeface="Calibri" panose="020F0502020204030204" pitchFamily="34" charset="0"/>
            </a:pPr>
            <a:r>
              <a:rPr lang="en-US" sz="2500" b="0" i="0" dirty="0">
                <a:solidFill>
                  <a:schemeClr val="tx1">
                    <a:lumMod val="75000"/>
                    <a:lumOff val="25000"/>
                  </a:schemeClr>
                </a:solidFill>
                <a:effectLst/>
              </a:rPr>
              <a:t>Foster, D. and Scott, P. (2015) ‘Nobody’s responsibility: the precarious position of disabled employees in the UK workplace’, Industrial Relations Journal, 46(4), pp. 328–343. </a:t>
            </a:r>
            <a:r>
              <a:rPr lang="en-US" sz="2500" b="0" i="0" dirty="0" err="1">
                <a:solidFill>
                  <a:schemeClr val="tx1">
                    <a:lumMod val="75000"/>
                    <a:lumOff val="25000"/>
                  </a:schemeClr>
                </a:solidFill>
                <a:effectLst/>
              </a:rPr>
              <a:t>doi</a:t>
            </a:r>
            <a:r>
              <a:rPr lang="en-US" sz="2500" b="0" i="0" dirty="0">
                <a:solidFill>
                  <a:schemeClr val="tx1">
                    <a:lumMod val="75000"/>
                    <a:lumOff val="25000"/>
                  </a:schemeClr>
                </a:solidFill>
                <a:effectLst/>
              </a:rPr>
              <a:t>: 10.1111/irj.12107.</a:t>
            </a:r>
            <a:endParaRPr lang="en-US" sz="2500" dirty="0">
              <a:solidFill>
                <a:schemeClr val="tx1">
                  <a:lumMod val="75000"/>
                  <a:lumOff val="25000"/>
                </a:schemeClr>
              </a:solidFill>
            </a:endParaRPr>
          </a:p>
          <a:p>
            <a:pPr defTabSz="914400">
              <a:lnSpc>
                <a:spcPct val="90000"/>
              </a:lnSpc>
              <a:spcAft>
                <a:spcPts val="600"/>
              </a:spcAft>
              <a:buClr>
                <a:schemeClr val="accent1"/>
              </a:buClr>
              <a:buFont typeface="Calibri" panose="020F0502020204030204" pitchFamily="34" charset="0"/>
            </a:pPr>
            <a:endParaRPr lang="en-US" sz="2500" b="0" i="0" dirty="0">
              <a:solidFill>
                <a:schemeClr val="tx1">
                  <a:lumMod val="75000"/>
                  <a:lumOff val="25000"/>
                </a:schemeClr>
              </a:solidFill>
              <a:effectLst/>
            </a:endParaRPr>
          </a:p>
          <a:p>
            <a:pPr defTabSz="914400">
              <a:lnSpc>
                <a:spcPct val="90000"/>
              </a:lnSpc>
              <a:spcAft>
                <a:spcPts val="600"/>
              </a:spcAft>
              <a:buClr>
                <a:schemeClr val="accent1"/>
              </a:buClr>
              <a:buFont typeface="Calibri" panose="020F0502020204030204" pitchFamily="34" charset="0"/>
            </a:pPr>
            <a:r>
              <a:rPr lang="en-US" sz="2500" b="0" i="0" dirty="0">
                <a:solidFill>
                  <a:schemeClr val="tx1">
                    <a:lumMod val="75000"/>
                    <a:lumOff val="25000"/>
                  </a:schemeClr>
                </a:solidFill>
                <a:effectLst/>
              </a:rPr>
              <a:t>Khan, N. </a:t>
            </a:r>
            <a:r>
              <a:rPr lang="en-US" sz="2500" b="0" i="0" dirty="0" err="1">
                <a:solidFill>
                  <a:schemeClr val="tx1">
                    <a:lumMod val="75000"/>
                    <a:lumOff val="25000"/>
                  </a:schemeClr>
                </a:solidFill>
                <a:effectLst/>
              </a:rPr>
              <a:t>Korac-Kakabadse</a:t>
            </a:r>
            <a:r>
              <a:rPr lang="en-US" sz="2500" b="0" i="0" dirty="0">
                <a:solidFill>
                  <a:schemeClr val="tx1">
                    <a:lumMod val="75000"/>
                    <a:lumOff val="25000"/>
                  </a:schemeClr>
                </a:solidFill>
                <a:effectLst/>
              </a:rPr>
              <a:t>, N. and </a:t>
            </a:r>
            <a:r>
              <a:rPr lang="en-US" sz="2500" b="0" i="0" dirty="0" err="1">
                <a:solidFill>
                  <a:schemeClr val="tx1">
                    <a:lumMod val="75000"/>
                    <a:lumOff val="25000"/>
                  </a:schemeClr>
                </a:solidFill>
                <a:effectLst/>
              </a:rPr>
              <a:t>Skouloudis</a:t>
            </a:r>
            <a:r>
              <a:rPr lang="en-US" sz="2500" b="0" i="0" dirty="0">
                <a:solidFill>
                  <a:schemeClr val="tx1">
                    <a:lumMod val="75000"/>
                    <a:lumOff val="25000"/>
                  </a:schemeClr>
                </a:solidFill>
                <a:effectLst/>
              </a:rPr>
              <a:t>, A. (2019) ‘Diversity in the workplace: An overview of disability employment disclosures among UK firms’, Corporate Social Responsibility &amp; Environmental Management, 26(1), pp. 170–185. </a:t>
            </a:r>
            <a:r>
              <a:rPr lang="en-US" sz="2500" b="0" i="0" dirty="0" err="1">
                <a:solidFill>
                  <a:schemeClr val="tx1">
                    <a:lumMod val="75000"/>
                    <a:lumOff val="25000"/>
                  </a:schemeClr>
                </a:solidFill>
                <a:effectLst/>
              </a:rPr>
              <a:t>doi</a:t>
            </a:r>
            <a:r>
              <a:rPr lang="en-US" sz="2500" b="0" i="0" dirty="0">
                <a:solidFill>
                  <a:schemeClr val="tx1">
                    <a:lumMod val="75000"/>
                    <a:lumOff val="25000"/>
                  </a:schemeClr>
                </a:solidFill>
                <a:effectLst/>
              </a:rPr>
              <a:t>: 10.1002/csr.1669.</a:t>
            </a:r>
            <a:endParaRPr lang="en-US" sz="2500" b="0" i="0" dirty="0">
              <a:solidFill>
                <a:schemeClr val="tx1">
                  <a:lumMod val="75000"/>
                  <a:lumOff val="25000"/>
                </a:schemeClr>
              </a:solidFill>
              <a:effectLst/>
              <a:cs typeface="Calibri"/>
            </a:endParaRPr>
          </a:p>
          <a:p>
            <a:pPr defTabSz="914400">
              <a:lnSpc>
                <a:spcPct val="90000"/>
              </a:lnSpc>
              <a:spcAft>
                <a:spcPts val="600"/>
              </a:spcAft>
              <a:buClr>
                <a:schemeClr val="accent1"/>
              </a:buClr>
              <a:buFont typeface="Calibri" panose="020F0502020204030204" pitchFamily="34" charset="0"/>
            </a:pPr>
            <a:endParaRPr lang="en-US" sz="2500" b="0" i="0" dirty="0">
              <a:solidFill>
                <a:schemeClr val="tx1">
                  <a:lumMod val="75000"/>
                  <a:lumOff val="25000"/>
                </a:schemeClr>
              </a:solidFill>
              <a:effectLst/>
              <a:cs typeface="Calibri"/>
            </a:endParaRPr>
          </a:p>
          <a:p>
            <a:pPr defTabSz="914400">
              <a:lnSpc>
                <a:spcPct val="90000"/>
              </a:lnSpc>
              <a:spcAft>
                <a:spcPts val="600"/>
              </a:spcAft>
              <a:buClr>
                <a:schemeClr val="accent1"/>
              </a:buClr>
              <a:buFont typeface="Calibri" panose="020F0502020204030204" pitchFamily="34" charset="0"/>
            </a:pPr>
            <a:r>
              <a:rPr lang="en-GB" sz="2500" b="0" i="0" dirty="0" err="1">
                <a:solidFill>
                  <a:schemeClr val="tx1">
                    <a:lumMod val="75000"/>
                    <a:lumOff val="25000"/>
                  </a:schemeClr>
                </a:solidFill>
                <a:effectLst/>
              </a:rPr>
              <a:t>Lewis,P</a:t>
            </a:r>
            <a:r>
              <a:rPr lang="en-GB" sz="2500" b="0" i="0" dirty="0">
                <a:solidFill>
                  <a:schemeClr val="tx1">
                    <a:lumMod val="75000"/>
                    <a:lumOff val="25000"/>
                  </a:schemeClr>
                </a:solidFill>
                <a:effectLst/>
              </a:rPr>
              <a:t>. (2020) Disability Discrimination Act 1995 and now. Available at: https://lordslibrary.parliament.uk/disability-discrimination-act-1995-and-now/ Accessed (3 December 2021)</a:t>
            </a:r>
            <a:endParaRPr lang="en-GB" sz="2500" b="0" i="0" dirty="0">
              <a:solidFill>
                <a:schemeClr val="tx1">
                  <a:lumMod val="75000"/>
                  <a:lumOff val="25000"/>
                </a:schemeClr>
              </a:solidFill>
              <a:effectLst/>
              <a:cs typeface="Calibri"/>
            </a:endParaRPr>
          </a:p>
          <a:p>
            <a:pPr defTabSz="914400">
              <a:lnSpc>
                <a:spcPct val="90000"/>
              </a:lnSpc>
              <a:spcAft>
                <a:spcPts val="600"/>
              </a:spcAft>
              <a:buClr>
                <a:schemeClr val="accent1"/>
              </a:buClr>
              <a:buFont typeface="Calibri" panose="020F0502020204030204" pitchFamily="34" charset="0"/>
            </a:pPr>
            <a:endParaRPr lang="en-US" sz="2500" b="0" i="0" dirty="0">
              <a:solidFill>
                <a:schemeClr val="tx1">
                  <a:lumMod val="75000"/>
                  <a:lumOff val="25000"/>
                </a:schemeClr>
              </a:solidFill>
              <a:effectLst/>
            </a:endParaRPr>
          </a:p>
          <a:p>
            <a:pPr defTabSz="914400">
              <a:lnSpc>
                <a:spcPct val="90000"/>
              </a:lnSpc>
              <a:spcAft>
                <a:spcPts val="600"/>
              </a:spcAft>
              <a:buClr>
                <a:schemeClr val="accent1"/>
              </a:buClr>
              <a:buFont typeface="Calibri" panose="020F0502020204030204" pitchFamily="34" charset="0"/>
            </a:pPr>
            <a:endParaRPr lang="en-US" sz="2500" b="0" i="0" dirty="0">
              <a:solidFill>
                <a:schemeClr val="tx1">
                  <a:lumMod val="75000"/>
                  <a:lumOff val="25000"/>
                </a:schemeClr>
              </a:solidFill>
              <a:effectLst/>
            </a:endParaRPr>
          </a:p>
          <a:p>
            <a:pPr defTabSz="914400">
              <a:lnSpc>
                <a:spcPct val="90000"/>
              </a:lnSpc>
              <a:spcAft>
                <a:spcPts val="600"/>
              </a:spcAft>
              <a:buClr>
                <a:schemeClr val="accent1"/>
              </a:buClr>
              <a:buFont typeface="Calibri" panose="020F0502020204030204" pitchFamily="34" charset="0"/>
            </a:pPr>
            <a:endParaRPr lang="en-US" sz="900" dirty="0">
              <a:solidFill>
                <a:schemeClr val="tx1">
                  <a:lumMod val="75000"/>
                  <a:lumOff val="25000"/>
                </a:schemeClr>
              </a:solidFill>
            </a:endParaRPr>
          </a:p>
          <a:p>
            <a:pPr defTabSz="914400">
              <a:lnSpc>
                <a:spcPct val="90000"/>
              </a:lnSpc>
              <a:spcAft>
                <a:spcPts val="600"/>
              </a:spcAft>
              <a:buClr>
                <a:schemeClr val="accent1"/>
              </a:buClr>
              <a:buFont typeface="Calibri" panose="020F0502020204030204" pitchFamily="34" charset="0"/>
            </a:pPr>
            <a:endParaRPr lang="en-US" sz="900" dirty="0">
              <a:solidFill>
                <a:schemeClr val="tx1">
                  <a:lumMod val="75000"/>
                  <a:lumOff val="25000"/>
                </a:schemeClr>
              </a:solidFill>
            </a:endParaRPr>
          </a:p>
        </p:txBody>
      </p:sp>
      <p:sp>
        <p:nvSpPr>
          <p:cNvPr id="16" name="Rectangle 15">
            <a:extLst>
              <a:ext uri="{FF2B5EF4-FFF2-40B4-BE49-F238E27FC236}">
                <a16:creationId xmlns:a16="http://schemas.microsoft.com/office/drawing/2014/main" id="{5E1ED12F-9F06-4B37-87B7-F98F52937F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07" y="4906176"/>
            <a:ext cx="12188952"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13992033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558DB37-9FEE-48A2-8578-ED04015739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07"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5F7FCCA6-00E2-4F74-A105-0D769872F2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07" y="4953000"/>
            <a:ext cx="12188952"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 name="TextBox 4">
            <a:extLst>
              <a:ext uri="{FF2B5EF4-FFF2-40B4-BE49-F238E27FC236}">
                <a16:creationId xmlns:a16="http://schemas.microsoft.com/office/drawing/2014/main" id="{60E33409-E35B-4C56-952C-91595EC4A328}"/>
              </a:ext>
            </a:extLst>
          </p:cNvPr>
          <p:cNvSpPr txBox="1"/>
          <p:nvPr/>
        </p:nvSpPr>
        <p:spPr>
          <a:xfrm>
            <a:off x="1082023" y="357104"/>
            <a:ext cx="10027920" cy="4447360"/>
          </a:xfrm>
          <a:prstGeom prst="rect">
            <a:avLst/>
          </a:prstGeom>
        </p:spPr>
        <p:txBody>
          <a:bodyPr vert="horz" lIns="0" tIns="45720" rIns="0" bIns="45720" rtlCol="0" anchor="t">
            <a:normAutofit fontScale="92500" lnSpcReduction="20000"/>
          </a:bodyPr>
          <a:lstStyle/>
          <a:p>
            <a:pPr defTabSz="914400">
              <a:lnSpc>
                <a:spcPct val="90000"/>
              </a:lnSpc>
              <a:spcAft>
                <a:spcPts val="600"/>
              </a:spcAft>
              <a:buClr>
                <a:schemeClr val="accent1"/>
              </a:buClr>
              <a:buFont typeface="Calibri" panose="020F0502020204030204" pitchFamily="34" charset="0"/>
            </a:pPr>
            <a:r>
              <a:rPr lang="en-GB" sz="1700" dirty="0">
                <a:solidFill>
                  <a:schemeClr val="tx1">
                    <a:lumMod val="75000"/>
                    <a:lumOff val="25000"/>
                  </a:schemeClr>
                </a:solidFill>
              </a:rPr>
              <a:t>Munn, Z. Peters, M. Stern, C. </a:t>
            </a:r>
            <a:r>
              <a:rPr lang="en-GB" sz="1700" dirty="0" err="1">
                <a:solidFill>
                  <a:schemeClr val="tx1">
                    <a:lumMod val="75000"/>
                    <a:lumOff val="25000"/>
                  </a:schemeClr>
                </a:solidFill>
              </a:rPr>
              <a:t>Tufanaru</a:t>
            </a:r>
            <a:r>
              <a:rPr lang="en-GB" sz="1700" dirty="0">
                <a:solidFill>
                  <a:schemeClr val="tx1">
                    <a:lumMod val="75000"/>
                    <a:lumOff val="25000"/>
                  </a:schemeClr>
                </a:solidFill>
              </a:rPr>
              <a:t>, C. and McArthur, A. (2018) ‘Systematic review or scoping review? Guidance for authors when choosing between a systematic or scoping review approach’, BMC Medical Research Methodology, 18(1), p. N.PAG. </a:t>
            </a:r>
            <a:r>
              <a:rPr lang="en-GB" sz="1700" dirty="0" err="1">
                <a:solidFill>
                  <a:schemeClr val="tx1">
                    <a:lumMod val="75000"/>
                    <a:lumOff val="25000"/>
                  </a:schemeClr>
                </a:solidFill>
              </a:rPr>
              <a:t>doi</a:t>
            </a:r>
            <a:r>
              <a:rPr lang="en-GB" sz="1700" dirty="0">
                <a:solidFill>
                  <a:schemeClr val="tx1">
                    <a:lumMod val="75000"/>
                    <a:lumOff val="25000"/>
                  </a:schemeClr>
                </a:solidFill>
              </a:rPr>
              <a:t>: 10.1186/s12874-018-0611-x.</a:t>
            </a:r>
          </a:p>
          <a:p>
            <a:pPr defTabSz="914400">
              <a:lnSpc>
                <a:spcPct val="90000"/>
              </a:lnSpc>
              <a:spcAft>
                <a:spcPts val="600"/>
              </a:spcAft>
              <a:buClr>
                <a:schemeClr val="accent1"/>
              </a:buClr>
              <a:buFont typeface="Calibri" panose="020F0502020204030204" pitchFamily="34" charset="0"/>
            </a:pPr>
            <a:endParaRPr lang="en-GB" sz="1700" dirty="0">
              <a:solidFill>
                <a:schemeClr val="tx1">
                  <a:lumMod val="75000"/>
                  <a:lumOff val="25000"/>
                </a:schemeClr>
              </a:solidFill>
            </a:endParaRPr>
          </a:p>
          <a:p>
            <a:pPr defTabSz="914400">
              <a:lnSpc>
                <a:spcPct val="90000"/>
              </a:lnSpc>
              <a:spcAft>
                <a:spcPts val="600"/>
              </a:spcAft>
              <a:buClr>
                <a:schemeClr val="accent1"/>
              </a:buClr>
              <a:buFont typeface="Calibri" panose="020F0502020204030204" pitchFamily="34" charset="0"/>
            </a:pPr>
            <a:r>
              <a:rPr lang="en-GB" sz="1700" dirty="0">
                <a:solidFill>
                  <a:schemeClr val="tx1">
                    <a:lumMod val="75000"/>
                    <a:lumOff val="25000"/>
                  </a:schemeClr>
                </a:solidFill>
              </a:rPr>
              <a:t>Newton, R. and Ormerod, M. (2005) ‘Do disabled people have a place in the UK construction industry?’, Construction Management &amp; Economics, 23(10), pp. 1071–1081. </a:t>
            </a:r>
            <a:r>
              <a:rPr lang="en-GB" sz="1700" dirty="0" err="1">
                <a:solidFill>
                  <a:schemeClr val="tx1">
                    <a:lumMod val="75000"/>
                    <a:lumOff val="25000"/>
                  </a:schemeClr>
                </a:solidFill>
              </a:rPr>
              <a:t>doi</a:t>
            </a:r>
            <a:r>
              <a:rPr lang="en-GB" sz="1700" dirty="0">
                <a:solidFill>
                  <a:schemeClr val="tx1">
                    <a:lumMod val="75000"/>
                    <a:lumOff val="25000"/>
                  </a:schemeClr>
                </a:solidFill>
              </a:rPr>
              <a:t>: 10.1080/01446190500372510.</a:t>
            </a:r>
            <a:endParaRPr lang="en-GB" sz="1700" dirty="0">
              <a:solidFill>
                <a:schemeClr val="tx1">
                  <a:lumMod val="75000"/>
                  <a:lumOff val="25000"/>
                </a:schemeClr>
              </a:solidFill>
              <a:cs typeface="Calibri"/>
            </a:endParaRPr>
          </a:p>
          <a:p>
            <a:pPr defTabSz="914400">
              <a:lnSpc>
                <a:spcPct val="90000"/>
              </a:lnSpc>
              <a:spcAft>
                <a:spcPts val="600"/>
              </a:spcAft>
              <a:buClr>
                <a:schemeClr val="accent1"/>
              </a:buClr>
              <a:buFont typeface="Calibri" panose="020F0502020204030204" pitchFamily="34" charset="0"/>
            </a:pPr>
            <a:endParaRPr lang="en-US" sz="1700" dirty="0">
              <a:solidFill>
                <a:schemeClr val="tx1">
                  <a:lumMod val="75000"/>
                  <a:lumOff val="25000"/>
                </a:schemeClr>
              </a:solidFill>
            </a:endParaRPr>
          </a:p>
          <a:p>
            <a:pPr defTabSz="914400">
              <a:lnSpc>
                <a:spcPct val="90000"/>
              </a:lnSpc>
              <a:spcAft>
                <a:spcPts val="600"/>
              </a:spcAft>
              <a:buClr>
                <a:schemeClr val="accent1"/>
              </a:buClr>
              <a:buFont typeface="Calibri" panose="020F0502020204030204" pitchFamily="34" charset="0"/>
            </a:pPr>
            <a:r>
              <a:rPr lang="en-US" sz="1700" dirty="0">
                <a:solidFill>
                  <a:schemeClr val="tx1">
                    <a:lumMod val="75000"/>
                    <a:lumOff val="25000"/>
                  </a:schemeClr>
                </a:solidFill>
              </a:rPr>
              <a:t>Prince, M. J. (2017) ‘Persons with invisible disabilities and workplace accommodation: Findings from a scoping literature review’, Journal of Vocational Rehabilitation, 46(1), pp. 75–86. </a:t>
            </a:r>
            <a:r>
              <a:rPr lang="en-US" sz="1700" dirty="0" err="1">
                <a:solidFill>
                  <a:schemeClr val="tx1">
                    <a:lumMod val="75000"/>
                    <a:lumOff val="25000"/>
                  </a:schemeClr>
                </a:solidFill>
              </a:rPr>
              <a:t>doi</a:t>
            </a:r>
            <a:r>
              <a:rPr lang="en-US" sz="1700" dirty="0">
                <a:solidFill>
                  <a:schemeClr val="tx1">
                    <a:lumMod val="75000"/>
                    <a:lumOff val="25000"/>
                  </a:schemeClr>
                </a:solidFill>
              </a:rPr>
              <a:t>: 10.3233/JVR-160844.</a:t>
            </a:r>
          </a:p>
          <a:p>
            <a:pPr defTabSz="914400">
              <a:lnSpc>
                <a:spcPct val="90000"/>
              </a:lnSpc>
              <a:spcAft>
                <a:spcPts val="600"/>
              </a:spcAft>
              <a:buClr>
                <a:schemeClr val="accent1"/>
              </a:buClr>
              <a:buFont typeface="Calibri" panose="020F0502020204030204" pitchFamily="34" charset="0"/>
            </a:pPr>
            <a:endParaRPr lang="en-US" sz="1700" dirty="0">
              <a:solidFill>
                <a:schemeClr val="tx1">
                  <a:lumMod val="75000"/>
                  <a:lumOff val="25000"/>
                </a:schemeClr>
              </a:solidFill>
              <a:cs typeface="Calibri"/>
            </a:endParaRPr>
          </a:p>
          <a:p>
            <a:pPr defTabSz="914400">
              <a:lnSpc>
                <a:spcPct val="90000"/>
              </a:lnSpc>
              <a:spcAft>
                <a:spcPts val="600"/>
              </a:spcAft>
              <a:buClr>
                <a:schemeClr val="accent1"/>
              </a:buClr>
              <a:buFont typeface="Calibri" panose="020F0502020204030204" pitchFamily="34" charset="0"/>
            </a:pPr>
            <a:r>
              <a:rPr lang="en-US" sz="1700" dirty="0" err="1">
                <a:solidFill>
                  <a:schemeClr val="tx1">
                    <a:lumMod val="75000"/>
                    <a:lumOff val="25000"/>
                  </a:schemeClr>
                </a:solidFill>
              </a:rPr>
              <a:t>Tricco</a:t>
            </a:r>
            <a:r>
              <a:rPr lang="en-US" sz="1700" dirty="0">
                <a:solidFill>
                  <a:schemeClr val="tx1">
                    <a:lumMod val="75000"/>
                    <a:lumOff val="25000"/>
                  </a:schemeClr>
                </a:solidFill>
              </a:rPr>
              <a:t>, AC, Lillie, E, </a:t>
            </a:r>
            <a:r>
              <a:rPr lang="en-US" sz="1700" dirty="0" err="1">
                <a:solidFill>
                  <a:schemeClr val="tx1">
                    <a:lumMod val="75000"/>
                    <a:lumOff val="25000"/>
                  </a:schemeClr>
                </a:solidFill>
              </a:rPr>
              <a:t>Zarin</a:t>
            </a:r>
            <a:r>
              <a:rPr lang="en-US" sz="1700" dirty="0">
                <a:solidFill>
                  <a:schemeClr val="tx1">
                    <a:lumMod val="75000"/>
                    <a:lumOff val="25000"/>
                  </a:schemeClr>
                </a:solidFill>
              </a:rPr>
              <a:t>, W, O'Brien, KK, Colquhoun, H, </a:t>
            </a:r>
            <a:r>
              <a:rPr lang="en-US" sz="1700" dirty="0" err="1">
                <a:solidFill>
                  <a:schemeClr val="tx1">
                    <a:lumMod val="75000"/>
                    <a:lumOff val="25000"/>
                  </a:schemeClr>
                </a:solidFill>
              </a:rPr>
              <a:t>Levac</a:t>
            </a:r>
            <a:r>
              <a:rPr lang="en-US" sz="1700" dirty="0">
                <a:solidFill>
                  <a:schemeClr val="tx1">
                    <a:lumMod val="75000"/>
                    <a:lumOff val="25000"/>
                  </a:schemeClr>
                </a:solidFill>
              </a:rPr>
              <a:t>, D, Moher, D, Peters, MD, Horsley, T, Weeks, L, Hempel, S (2018). PRISMA extension for scoping reviews (PRISMA-</a:t>
            </a:r>
            <a:r>
              <a:rPr lang="en-US" sz="1700" dirty="0" err="1">
                <a:solidFill>
                  <a:schemeClr val="tx1">
                    <a:lumMod val="75000"/>
                    <a:lumOff val="25000"/>
                  </a:schemeClr>
                </a:solidFill>
              </a:rPr>
              <a:t>ScR</a:t>
            </a:r>
            <a:r>
              <a:rPr lang="en-US" sz="1700" dirty="0">
                <a:solidFill>
                  <a:schemeClr val="tx1">
                    <a:lumMod val="75000"/>
                    <a:lumOff val="25000"/>
                  </a:schemeClr>
                </a:solidFill>
              </a:rPr>
              <a:t>): checklist and explanation. Ann Intern Med. 169(7):467-473. doi:10.7326/M18-0850.</a:t>
            </a:r>
          </a:p>
          <a:p>
            <a:pPr defTabSz="914400">
              <a:lnSpc>
                <a:spcPct val="90000"/>
              </a:lnSpc>
              <a:spcAft>
                <a:spcPts val="600"/>
              </a:spcAft>
              <a:buClr>
                <a:schemeClr val="accent1"/>
              </a:buClr>
              <a:buFont typeface="Calibri" panose="020F0502020204030204" pitchFamily="34" charset="0"/>
            </a:pPr>
            <a:endParaRPr lang="en-US" sz="1700" dirty="0">
              <a:solidFill>
                <a:schemeClr val="tx1">
                  <a:lumMod val="75000"/>
                  <a:lumOff val="25000"/>
                </a:schemeClr>
              </a:solidFill>
            </a:endParaRPr>
          </a:p>
          <a:p>
            <a:pPr defTabSz="914400">
              <a:lnSpc>
                <a:spcPct val="90000"/>
              </a:lnSpc>
              <a:spcAft>
                <a:spcPts val="600"/>
              </a:spcAft>
              <a:buClr>
                <a:schemeClr val="accent1"/>
              </a:buClr>
              <a:buFont typeface="Calibri" panose="020F0502020204030204" pitchFamily="34" charset="0"/>
            </a:pPr>
            <a:r>
              <a:rPr lang="en-GB" sz="1700" dirty="0">
                <a:solidFill>
                  <a:schemeClr val="tx1">
                    <a:lumMod val="75000"/>
                    <a:lumOff val="25000"/>
                  </a:schemeClr>
                </a:solidFill>
                <a:cs typeface="Calibri"/>
              </a:rPr>
              <a:t>UK Government (2021a) Disability rights, employment. Available at: https://www.gov.uk/rights-disabled-person/employment (Accessed: 3 December 2021)</a:t>
            </a:r>
          </a:p>
          <a:p>
            <a:pPr defTabSz="914400">
              <a:lnSpc>
                <a:spcPct val="90000"/>
              </a:lnSpc>
              <a:spcAft>
                <a:spcPts val="600"/>
              </a:spcAft>
              <a:buClr>
                <a:schemeClr val="accent1"/>
              </a:buClr>
              <a:buFont typeface="Calibri" panose="020F0502020204030204" pitchFamily="34" charset="0"/>
            </a:pPr>
            <a:endParaRPr lang="en-US" sz="1700" dirty="0">
              <a:solidFill>
                <a:schemeClr val="tx1">
                  <a:lumMod val="75000"/>
                  <a:lumOff val="25000"/>
                </a:schemeClr>
              </a:solidFill>
              <a:cs typeface="Calibri"/>
            </a:endParaRPr>
          </a:p>
          <a:p>
            <a:pPr defTabSz="914400">
              <a:lnSpc>
                <a:spcPct val="90000"/>
              </a:lnSpc>
              <a:spcAft>
                <a:spcPts val="600"/>
              </a:spcAft>
              <a:buClr>
                <a:schemeClr val="accent1"/>
              </a:buClr>
              <a:buFont typeface="Calibri" panose="020F0502020204030204" pitchFamily="34" charset="0"/>
            </a:pPr>
            <a:endParaRPr lang="en-US" sz="1700" dirty="0">
              <a:solidFill>
                <a:schemeClr val="tx1">
                  <a:lumMod val="75000"/>
                  <a:lumOff val="25000"/>
                </a:schemeClr>
              </a:solidFill>
              <a:cs typeface="Calibri"/>
            </a:endParaRPr>
          </a:p>
          <a:p>
            <a:pPr defTabSz="914400">
              <a:lnSpc>
                <a:spcPct val="90000"/>
              </a:lnSpc>
              <a:spcAft>
                <a:spcPts val="600"/>
              </a:spcAft>
            </a:pPr>
            <a:r>
              <a:rPr lang="en-GB" sz="1700" dirty="0">
                <a:cs typeface="Calibri"/>
              </a:rPr>
              <a:t>UK Government (2021b) Access to work: get support if you have a disability or health condition. Available at: https://www.gov.uk/access-to-work (Accessed 3 December 2021)</a:t>
            </a:r>
          </a:p>
          <a:p>
            <a:pPr defTabSz="914400">
              <a:lnSpc>
                <a:spcPct val="90000"/>
              </a:lnSpc>
              <a:spcAft>
                <a:spcPts val="600"/>
              </a:spcAft>
            </a:pPr>
            <a:endParaRPr lang="en-GB" sz="1700" dirty="0">
              <a:cs typeface="Calibri"/>
            </a:endParaRPr>
          </a:p>
          <a:p>
            <a:pPr defTabSz="914400">
              <a:lnSpc>
                <a:spcPct val="90000"/>
              </a:lnSpc>
              <a:spcAft>
                <a:spcPts val="600"/>
              </a:spcAft>
            </a:pPr>
            <a:endParaRPr lang="en-GB" sz="1700" dirty="0">
              <a:ea typeface="+mn-lt"/>
              <a:cs typeface="+mn-lt"/>
            </a:endParaRPr>
          </a:p>
          <a:p>
            <a:pPr defTabSz="914400">
              <a:lnSpc>
                <a:spcPct val="90000"/>
              </a:lnSpc>
              <a:spcAft>
                <a:spcPts val="600"/>
              </a:spcAft>
            </a:pPr>
            <a:endParaRPr lang="en-GB" sz="1700" dirty="0">
              <a:cs typeface="Calibri"/>
            </a:endParaRPr>
          </a:p>
          <a:p>
            <a:pPr defTabSz="914400">
              <a:lnSpc>
                <a:spcPct val="90000"/>
              </a:lnSpc>
              <a:spcAft>
                <a:spcPts val="600"/>
              </a:spcAft>
            </a:pPr>
            <a:endParaRPr lang="en-GB" sz="1700" dirty="0">
              <a:cs typeface="Calibri"/>
            </a:endParaRPr>
          </a:p>
        </p:txBody>
      </p:sp>
      <p:sp>
        <p:nvSpPr>
          <p:cNvPr id="14" name="Rectangle 13">
            <a:extLst>
              <a:ext uri="{FF2B5EF4-FFF2-40B4-BE49-F238E27FC236}">
                <a16:creationId xmlns:a16="http://schemas.microsoft.com/office/drawing/2014/main" id="{5E1ED12F-9F06-4B37-87B7-F98F52937F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07" y="4906176"/>
            <a:ext cx="12188952"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61750472"/>
      </p:ext>
    </p:extLst>
  </p:cSld>
  <p:clrMapOvr>
    <a:masterClrMapping/>
  </p:clrMapOvr>
</p:sld>
</file>

<file path=ppt/theme/theme1.xml><?xml version="1.0" encoding="utf-8"?>
<a:theme xmlns:a="http://schemas.openxmlformats.org/drawingml/2006/main" name="Retrospect">
  <a:themeElements>
    <a:clrScheme name="Blue Green">
      <a:dk1>
        <a:sysClr val="windowText" lastClr="000000"/>
      </a:dk1>
      <a:lt1>
        <a:sysClr val="window" lastClr="FFFFFF"/>
      </a:lt1>
      <a:dk2>
        <a:srgbClr val="373545"/>
      </a:dk2>
      <a:lt2>
        <a:srgbClr val="CEDBE6"/>
      </a:lt2>
      <a:accent1>
        <a:srgbClr val="3494BA"/>
      </a:accent1>
      <a:accent2>
        <a:srgbClr val="58B6C0"/>
      </a:accent2>
      <a:accent3>
        <a:srgbClr val="75BDA7"/>
      </a:accent3>
      <a:accent4>
        <a:srgbClr val="7A8C8E"/>
      </a:accent4>
      <a:accent5>
        <a:srgbClr val="84ACB6"/>
      </a:accent5>
      <a:accent6>
        <a:srgbClr val="2683C6"/>
      </a:accent6>
      <a:hlink>
        <a:srgbClr val="6B9F25"/>
      </a:hlink>
      <a:folHlink>
        <a:srgbClr val="9F6715"/>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3F1AAB62-24C6-49D2-8E01-B56FAC9A3DCD}"/>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6A453CF9BBC06C4798B066C4E860B459" ma:contentTypeVersion="6" ma:contentTypeDescription="Create a new document." ma:contentTypeScope="" ma:versionID="7b6caf6f9ce873772b47e9361ec8b31f">
  <xsd:schema xmlns:xsd="http://www.w3.org/2001/XMLSchema" xmlns:xs="http://www.w3.org/2001/XMLSchema" xmlns:p="http://schemas.microsoft.com/office/2006/metadata/properties" xmlns:ns2="920a86f2-4e7f-4c35-b78c-004ab25ef739" xmlns:ns3="00876e07-ceca-4387-ad41-c2f73250e1e2" targetNamespace="http://schemas.microsoft.com/office/2006/metadata/properties" ma:root="true" ma:fieldsID="f351636dddfef89ff0125848b610393c" ns2:_="" ns3:_="">
    <xsd:import namespace="920a86f2-4e7f-4c35-b78c-004ab25ef739"/>
    <xsd:import namespace="00876e07-ceca-4387-ad41-c2f73250e1e2"/>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20a86f2-4e7f-4c35-b78c-004ab25ef73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00876e07-ceca-4387-ad41-c2f73250e1e2"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6340A500-A0DE-4030-B743-516FB1DDE3D7}">
  <ds:schemaRefs>
    <ds:schemaRef ds:uri="http://schemas.microsoft.com/sharepoint/v3/contenttype/forms"/>
  </ds:schemaRefs>
</ds:datastoreItem>
</file>

<file path=customXml/itemProps2.xml><?xml version="1.0" encoding="utf-8"?>
<ds:datastoreItem xmlns:ds="http://schemas.openxmlformats.org/officeDocument/2006/customXml" ds:itemID="{C3B8C0E7-2BBB-4190-AF92-B1992E58E419}">
  <ds:schemaRefs>
    <ds:schemaRef ds:uri="00876e07-ceca-4387-ad41-c2f73250e1e2"/>
    <ds:schemaRef ds:uri="920a86f2-4e7f-4c35-b78c-004ab25ef739"/>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D49E36E7-F611-4DA3-97E8-3777121E32E1}">
  <ds:schemaRefs>
    <ds:schemaRef ds:uri="http://schemas.microsoft.com/office/2006/documentManagement/types"/>
    <ds:schemaRef ds:uri="http://purl.org/dc/elements/1.1/"/>
    <ds:schemaRef ds:uri="http://schemas.microsoft.com/office/2006/metadata/properties"/>
    <ds:schemaRef ds:uri="http://purl.org/dc/dcmitype/"/>
    <ds:schemaRef ds:uri="http://www.w3.org/XML/1998/namespace"/>
    <ds:schemaRef ds:uri="http://purl.org/dc/terms/"/>
    <ds:schemaRef ds:uri="http://schemas.openxmlformats.org/package/2006/metadata/core-properties"/>
    <ds:schemaRef ds:uri="http://schemas.microsoft.com/office/infopath/2007/PartnerControls"/>
    <ds:schemaRef ds:uri="00876e07-ceca-4387-ad41-c2f73250e1e2"/>
    <ds:schemaRef ds:uri="920a86f2-4e7f-4c35-b78c-004ab25ef739"/>
  </ds:schemaRefs>
</ds:datastoreItem>
</file>

<file path=docProps/app.xml><?xml version="1.0" encoding="utf-8"?>
<Properties xmlns="http://schemas.openxmlformats.org/officeDocument/2006/extended-properties" xmlns:vt="http://schemas.openxmlformats.org/officeDocument/2006/docPropsVTypes">
  <Template>Retrospect</Template>
  <TotalTime>0</TotalTime>
  <Words>1325</Words>
  <Application>Microsoft Office PowerPoint</Application>
  <PresentationFormat>Widescreen</PresentationFormat>
  <Paragraphs>113</Paragraphs>
  <Slides>15</Slides>
  <Notes>0</Notes>
  <HiddenSlides>0</HiddenSlides>
  <MMClips>4</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15</vt:i4>
      </vt:variant>
    </vt:vector>
  </HeadingPairs>
  <TitlesOfParts>
    <vt:vector size="22" baseType="lpstr">
      <vt:lpstr>Arial</vt:lpstr>
      <vt:lpstr>Calibri</vt:lpstr>
      <vt:lpstr>Calibri Light</vt:lpstr>
      <vt:lpstr>national</vt:lpstr>
      <vt:lpstr>Trebuchet MS</vt:lpstr>
      <vt:lpstr>Wingdings</vt:lpstr>
      <vt:lpstr>Retrospect</vt:lpstr>
      <vt:lpstr>Presentation Pitch  for scoping review</vt:lpstr>
      <vt:lpstr>Support for Disabled people within employment a scoping review </vt:lpstr>
      <vt:lpstr>Rationale  - Background </vt:lpstr>
      <vt:lpstr>Rationale - Objectives</vt:lpstr>
      <vt:lpstr>Methodology</vt:lpstr>
      <vt:lpstr>PowerPoint Presentation</vt:lpstr>
      <vt:lpstr>PowerPoint Presentation</vt:lpstr>
      <vt:lpstr>PowerPoint Presentation</vt:lpstr>
      <vt:lpstr>RESEARCH</vt:lpstr>
      <vt:lpstr>Acts &amp; Code of practise</vt:lpstr>
      <vt:lpstr>Acts &amp; Code of practise continued</vt:lpstr>
      <vt:lpstr>ACCESS TO WORK </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Presentation Pitch  for scoping review</dc:title>
  <dc:creator>nicola jackson</dc:creator>
  <cp:lastModifiedBy>Nicola Jayne Jackson (2011065)</cp:lastModifiedBy>
  <cp:revision>1</cp:revision>
  <dcterms:created xsi:type="dcterms:W3CDTF">2021-11-22T15:52:14Z</dcterms:created>
  <dcterms:modified xsi:type="dcterms:W3CDTF">2021-12-08T09:29:51Z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0x0101006A453CF9BBC06C4798B066C4E860B459</vt:lpwstr>
  </property>
</Properties>
</file>