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33"/>
  </p:notesMasterIdLst>
  <p:sldIdLst>
    <p:sldId id="256" r:id="rId2"/>
    <p:sldId id="257" r:id="rId3"/>
    <p:sldId id="258" r:id="rId4"/>
    <p:sldId id="259" r:id="rId5"/>
    <p:sldId id="281" r:id="rId6"/>
    <p:sldId id="260" r:id="rId7"/>
    <p:sldId id="280" r:id="rId8"/>
    <p:sldId id="262" r:id="rId9"/>
    <p:sldId id="263" r:id="rId10"/>
    <p:sldId id="264" r:id="rId11"/>
    <p:sldId id="265" r:id="rId12"/>
    <p:sldId id="266" r:id="rId13"/>
    <p:sldId id="279" r:id="rId14"/>
    <p:sldId id="267" r:id="rId15"/>
    <p:sldId id="268" r:id="rId16"/>
    <p:sldId id="278" r:id="rId17"/>
    <p:sldId id="269" r:id="rId18"/>
    <p:sldId id="270" r:id="rId19"/>
    <p:sldId id="277" r:id="rId20"/>
    <p:sldId id="271" r:id="rId21"/>
    <p:sldId id="272" r:id="rId22"/>
    <p:sldId id="273" r:id="rId23"/>
    <p:sldId id="275" r:id="rId24"/>
    <p:sldId id="276" r:id="rId25"/>
    <p:sldId id="282" r:id="rId26"/>
    <p:sldId id="283" r:id="rId27"/>
    <p:sldId id="284" r:id="rId28"/>
    <p:sldId id="285" r:id="rId29"/>
    <p:sldId id="286" r:id="rId30"/>
    <p:sldId id="287" r:id="rId31"/>
    <p:sldId id="288"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247" autoAdjust="0"/>
  </p:normalViewPr>
  <p:slideViewPr>
    <p:cSldViewPr>
      <p:cViewPr varScale="1">
        <p:scale>
          <a:sx n="56" d="100"/>
          <a:sy n="56" d="100"/>
        </p:scale>
        <p:origin x="-840" y="-102"/>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D2A58D-81A2-4C0C-9550-6E1472631197}" type="datetimeFigureOut">
              <a:rPr lang="en-GB" smtClean="0"/>
              <a:pPr/>
              <a:t>07/12/2017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0D5AD5-4430-410E-A4EE-DB1DEE663B87}" type="slidenum">
              <a:rPr lang="en-GB" smtClean="0"/>
              <a:pPr/>
              <a:t>‹#›</a:t>
            </a:fld>
            <a:endParaRPr lang="en-GB"/>
          </a:p>
        </p:txBody>
      </p:sp>
    </p:spTree>
    <p:extLst>
      <p:ext uri="{BB962C8B-B14F-4D97-AF65-F5344CB8AC3E}">
        <p14:creationId xmlns:p14="http://schemas.microsoft.com/office/powerpoint/2010/main" xmlns="" val="3535621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pPr/>
              <a:t>1</a:t>
            </a:fld>
            <a:endParaRPr lang="en-GB"/>
          </a:p>
        </p:txBody>
      </p:sp>
    </p:spTree>
    <p:extLst>
      <p:ext uri="{BB962C8B-B14F-4D97-AF65-F5344CB8AC3E}">
        <p14:creationId xmlns:p14="http://schemas.microsoft.com/office/powerpoint/2010/main" xmlns="" val="3842169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Foreword by Professor Sioned Davies (Chair, Welsh Second Language Review Group) September 2013</a:t>
            </a:r>
          </a:p>
          <a:p>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It is undeniably the eleventh hour for Welsh second language.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Although there are many wonderful teachers working in the field, and some individual examples of exemplary teaching, </a:t>
            </a:r>
          </a:p>
          <a:p>
            <a:r>
              <a:rPr lang="en-GB" sz="1200" b="0" i="0" u="none" strike="noStrike" kern="1200" baseline="0" dirty="0" smtClean="0">
                <a:solidFill>
                  <a:schemeClr val="tx1"/>
                </a:solidFill>
                <a:latin typeface="+mn-lt"/>
                <a:ea typeface="+mn-ea"/>
                <a:cs typeface="+mn-cs"/>
              </a:rPr>
              <a:t>Estyn reports show that the overall standard has fallen annually; in fact, pupil attainment levels are lower than in any other subject.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Had this been said of Mathematics, or English, a revolution would undoubtedly have ensued.</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But low attainment in Welsh second language has been accepted as the norm.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If we are serious about developing Welsh speakers, and about seeing the Welsh language thrive, </a:t>
            </a:r>
            <a:r>
              <a:rPr lang="en-GB" sz="1200" b="1" i="0" u="none" strike="noStrike" kern="1200" baseline="0" dirty="0" smtClean="0">
                <a:solidFill>
                  <a:schemeClr val="tx1"/>
                </a:solidFill>
                <a:latin typeface="+mn-lt"/>
                <a:ea typeface="+mn-ea"/>
                <a:cs typeface="+mn-cs"/>
              </a:rPr>
              <a:t>a change of direction is urgently required before it is too late.</a:t>
            </a:r>
            <a:endParaRPr lang="en-GB" b="1"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2</a:t>
            </a:fld>
            <a:endParaRPr lang="en-GB"/>
          </a:p>
        </p:txBody>
      </p:sp>
    </p:spTree>
    <p:extLst>
      <p:ext uri="{BB962C8B-B14F-4D97-AF65-F5344CB8AC3E}">
        <p14:creationId xmlns:p14="http://schemas.microsoft.com/office/powerpoint/2010/main" xmlns="" val="1573193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Welsh, including Welsh second language, is a statutory subject in the Curriculum for Wales.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Following the Education Reform Act of 1988, Welsh became compulsory for every pupil at Key Stages 1, 2 and 3 in 1990 and</a:t>
            </a:r>
          </a:p>
          <a:p>
            <a:r>
              <a:rPr lang="en-GB" sz="1200" b="0" i="0" u="none" strike="noStrike" kern="1200" baseline="0" dirty="0" smtClean="0">
                <a:solidFill>
                  <a:schemeClr val="tx1"/>
                </a:solidFill>
                <a:latin typeface="+mn-lt"/>
                <a:ea typeface="+mn-ea"/>
                <a:cs typeface="+mn-cs"/>
              </a:rPr>
              <a:t>from September 1999, Welsh became compulsory at Key Stage 4. </a:t>
            </a:r>
          </a:p>
          <a:p>
            <a:r>
              <a:rPr lang="en-GB" sz="1200" b="0" i="0" u="none" strike="noStrike" kern="1200" baseline="0" dirty="0" smtClean="0">
                <a:solidFill>
                  <a:schemeClr val="tx1"/>
                </a:solidFill>
                <a:latin typeface="+mn-lt"/>
                <a:ea typeface="+mn-ea"/>
                <a:cs typeface="+mn-cs"/>
              </a:rPr>
              <a:t>The introduction of the Foundation Phase for 3 to 7 year olds in Wales from 2008 has also meant that children in English-medium settings and schools are</a:t>
            </a:r>
          </a:p>
          <a:p>
            <a:r>
              <a:rPr lang="en-GB" sz="1200" b="0" i="0" u="none" strike="noStrike" kern="1200" baseline="0" dirty="0" smtClean="0">
                <a:solidFill>
                  <a:schemeClr val="tx1"/>
                </a:solidFill>
                <a:latin typeface="+mn-lt"/>
                <a:ea typeface="+mn-ea"/>
                <a:cs typeface="+mn-cs"/>
              </a:rPr>
              <a:t>coming into contact with the Welsh language at an earlier age due to the Welsh Language Development Area of Learning, an additional requirement</a:t>
            </a:r>
          </a:p>
          <a:p>
            <a:r>
              <a:rPr lang="en-GB" sz="1200" b="0" i="0" u="none" strike="noStrike" kern="1200" baseline="0" dirty="0" smtClean="0">
                <a:solidFill>
                  <a:schemeClr val="tx1"/>
                </a:solidFill>
                <a:latin typeface="+mn-lt"/>
                <a:ea typeface="+mn-ea"/>
                <a:cs typeface="+mn-cs"/>
              </a:rPr>
              <a:t>for these specific settings and schools.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Whilst these changes have led to more learners learning Welsh in English-medium schools, the number of learners reaching a level where the language can be used beyond the classroom is low.</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Estyn reports for several years have indicated that there is less good practice in the learning of Welsh as a second language compared with other subjects.</a:t>
            </a:r>
          </a:p>
          <a:p>
            <a:r>
              <a:rPr lang="en-GB" sz="1200" b="0" i="0" u="none" strike="noStrike" kern="1200" baseline="0" dirty="0" smtClean="0">
                <a:solidFill>
                  <a:schemeClr val="tx1"/>
                </a:solidFill>
                <a:latin typeface="+mn-lt"/>
                <a:ea typeface="+mn-ea"/>
                <a:cs typeface="+mn-cs"/>
              </a:rPr>
              <a:t>The main reason given for this at Key Stage 2 is </a:t>
            </a:r>
            <a:r>
              <a:rPr lang="en-GB" sz="1200" b="1" i="0" u="none" strike="noStrike" kern="1200" baseline="0" dirty="0" smtClean="0">
                <a:solidFill>
                  <a:schemeClr val="tx1"/>
                </a:solidFill>
                <a:latin typeface="+mn-lt"/>
                <a:ea typeface="+mn-ea"/>
                <a:cs typeface="+mn-cs"/>
              </a:rPr>
              <a:t>that teachers are not confident enough and lack the knowledge to teach Welsh to an appropriate level. </a:t>
            </a:r>
          </a:p>
          <a:p>
            <a:r>
              <a:rPr lang="en-GB" sz="1200" b="0" i="0" u="none" strike="noStrike" kern="1200" baseline="0" dirty="0" smtClean="0">
                <a:solidFill>
                  <a:schemeClr val="tx1"/>
                </a:solidFill>
                <a:latin typeface="+mn-lt"/>
                <a:ea typeface="+mn-ea"/>
                <a:cs typeface="+mn-cs"/>
              </a:rPr>
              <a:t>At secondary level, there are insufficient opportunities for pupils to improve their ability to use Welsh other than in Welsh lessons.</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3</a:t>
            </a:fld>
            <a:endParaRPr lang="en-GB"/>
          </a:p>
        </p:txBody>
      </p:sp>
    </p:spTree>
    <p:extLst>
      <p:ext uri="{BB962C8B-B14F-4D97-AF65-F5344CB8AC3E}">
        <p14:creationId xmlns:p14="http://schemas.microsoft.com/office/powerpoint/2010/main" xmlns="" val="1772899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Welsh Government’s Welsh-medium Education Strategy, which was published in 2010, sets out the Government’s vision of having an education</a:t>
            </a:r>
          </a:p>
          <a:p>
            <a:r>
              <a:rPr lang="en-GB" sz="1200" b="0" i="0" u="none" strike="noStrike" kern="1200" baseline="0" dirty="0" smtClean="0">
                <a:solidFill>
                  <a:schemeClr val="tx1"/>
                </a:solidFill>
                <a:latin typeface="+mn-lt"/>
                <a:ea typeface="+mn-ea"/>
                <a:cs typeface="+mn-cs"/>
              </a:rPr>
              <a:t>and training system that ensures an increase in the number of pupils learning Welsh in schools in Wales, so that they are able to use Welsh with their</a:t>
            </a:r>
          </a:p>
          <a:p>
            <a:r>
              <a:rPr lang="en-GB" sz="1200" b="0" i="0" u="none" strike="noStrike" kern="1200" baseline="0" dirty="0" smtClean="0">
                <a:solidFill>
                  <a:schemeClr val="tx1"/>
                </a:solidFill>
                <a:latin typeface="+mn-lt"/>
                <a:ea typeface="+mn-ea"/>
                <a:cs typeface="+mn-cs"/>
              </a:rPr>
              <a:t>families and in the community and workplace.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The Strategy contains specific objectives to address low standards in Welsh second language</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Link to document included on this slide for students to look at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4</a:t>
            </a:fld>
            <a:endParaRPr lang="en-GB"/>
          </a:p>
        </p:txBody>
      </p:sp>
    </p:spTree>
    <p:extLst>
      <p:ext uri="{BB962C8B-B14F-4D97-AF65-F5344CB8AC3E}">
        <p14:creationId xmlns:p14="http://schemas.microsoft.com/office/powerpoint/2010/main" xmlns="" val="230117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On 30 April 2012 the then Minister for Education and Skills agreed an action plan to address poor standards and attainment in Welsh second language</a:t>
            </a:r>
          </a:p>
          <a:p>
            <a:r>
              <a:rPr lang="en-GB" sz="1200" b="0" i="0" u="none" strike="noStrike" kern="1200" baseline="0" dirty="0" smtClean="0">
                <a:solidFill>
                  <a:schemeClr val="tx1"/>
                </a:solidFill>
                <a:latin typeface="+mn-lt"/>
                <a:ea typeface="+mn-ea"/>
                <a:cs typeface="+mn-cs"/>
              </a:rPr>
              <a:t>education.</a:t>
            </a:r>
          </a:p>
          <a:p>
            <a:r>
              <a:rPr lang="en-GB" sz="1200" b="0" i="0" u="none" strike="noStrike" kern="1200" baseline="0" dirty="0" smtClean="0">
                <a:solidFill>
                  <a:schemeClr val="tx1"/>
                </a:solidFill>
                <a:latin typeface="+mn-lt"/>
                <a:ea typeface="+mn-ea"/>
                <a:cs typeface="+mn-cs"/>
              </a:rPr>
              <a:t> </a:t>
            </a:r>
          </a:p>
          <a:p>
            <a:r>
              <a:rPr lang="en-GB" sz="1200" b="0" i="0" u="none" strike="noStrike" kern="1200" baseline="0" dirty="0" smtClean="0">
                <a:solidFill>
                  <a:schemeClr val="tx1"/>
                </a:solidFill>
                <a:latin typeface="+mn-lt"/>
                <a:ea typeface="+mn-ea"/>
                <a:cs typeface="+mn-cs"/>
              </a:rPr>
              <a:t>Within the action plan there was a specific objective to review Welsh second language assessment and qualifications.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review was to include: (bullet points on slide)</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6</a:t>
            </a:fld>
            <a:endParaRPr lang="en-GB"/>
          </a:p>
        </p:txBody>
      </p:sp>
    </p:spTree>
    <p:extLst>
      <p:ext uri="{BB962C8B-B14F-4D97-AF65-F5344CB8AC3E}">
        <p14:creationId xmlns:p14="http://schemas.microsoft.com/office/powerpoint/2010/main" xmlns="" val="39306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On 17 July 2012 - </a:t>
            </a:r>
            <a:r>
              <a:rPr lang="en-GB" sz="1200" b="0" i="0" u="none" strike="noStrike" kern="1200" baseline="0" dirty="0" smtClean="0">
                <a:solidFill>
                  <a:schemeClr val="tx1"/>
                </a:solidFill>
                <a:latin typeface="+mn-lt"/>
                <a:ea typeface="+mn-ea"/>
                <a:cs typeface="+mn-cs"/>
              </a:rPr>
              <a:t>the then Minister for Education and Skills announced that he would </a:t>
            </a:r>
            <a:r>
              <a:rPr lang="en-GB" sz="1200" b="1" i="0" u="none" strike="noStrike" kern="1200" baseline="0" dirty="0" smtClean="0">
                <a:solidFill>
                  <a:schemeClr val="tx1"/>
                </a:solidFill>
                <a:latin typeface="+mn-lt"/>
                <a:ea typeface="+mn-ea"/>
                <a:cs typeface="+mn-cs"/>
              </a:rPr>
              <a:t>establish the Group to review Welsh second language at Key Stages 3 and 4</a:t>
            </a:r>
            <a:r>
              <a:rPr lang="en-GB" sz="1200" b="0" i="0" u="none" strike="noStrike" kern="1200" baseline="0" dirty="0" smtClean="0">
                <a:solidFill>
                  <a:schemeClr val="tx1"/>
                </a:solidFill>
                <a:latin typeface="+mn-lt"/>
                <a:ea typeface="+mn-ea"/>
                <a:cs typeface="+mn-cs"/>
              </a:rPr>
              <a:t> and Terms of Reference were published for the work and work began in October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Group has since gathered evidence from a range of institutions and individuals including teachers, pupils and experts in Welsh second language</a:t>
            </a:r>
          </a:p>
          <a:p>
            <a:r>
              <a:rPr lang="en-GB" sz="1200" b="0" i="0" u="none" strike="noStrike" kern="1200" baseline="0" dirty="0" smtClean="0">
                <a:solidFill>
                  <a:schemeClr val="tx1"/>
                </a:solidFill>
                <a:latin typeface="+mn-lt"/>
                <a:ea typeface="+mn-ea"/>
                <a:cs typeface="+mn-cs"/>
              </a:rPr>
              <a:t>education. The Group has also invited evidence from organisations with an interest in the field.</a:t>
            </a:r>
          </a:p>
          <a:p>
            <a:r>
              <a:rPr lang="en-GB" sz="1200" b="1" i="0" u="none" strike="noStrike" kern="1200" baseline="0" dirty="0" smtClean="0">
                <a:solidFill>
                  <a:schemeClr val="tx1"/>
                </a:solidFill>
                <a:latin typeface="+mn-lt"/>
                <a:ea typeface="+mn-ea"/>
                <a:cs typeface="+mn-cs"/>
              </a:rPr>
              <a:t>The Group’s work has intensified following the results of the 2011 Census.</a:t>
            </a:r>
          </a:p>
          <a:p>
            <a:r>
              <a:rPr lang="en-GB" sz="1200" b="0" i="0" u="none" strike="noStrike" kern="1200" baseline="0" dirty="0" smtClean="0">
                <a:solidFill>
                  <a:schemeClr val="tx1"/>
                </a:solidFill>
                <a:latin typeface="+mn-lt"/>
                <a:ea typeface="+mn-ea"/>
                <a:cs typeface="+mn-cs"/>
              </a:rPr>
              <a:t>Between 2001 and 2011, there was a decrease in the number and proportion of people aged 3 and over able to speak Welsh in Wales. The decrease was</a:t>
            </a:r>
          </a:p>
          <a:p>
            <a:r>
              <a:rPr lang="en-GB" sz="1200" b="0" i="0" u="none" strike="noStrike" kern="1200" baseline="0" dirty="0" smtClean="0">
                <a:solidFill>
                  <a:schemeClr val="tx1"/>
                </a:solidFill>
                <a:latin typeface="+mn-lt"/>
                <a:ea typeface="+mn-ea"/>
                <a:cs typeface="+mn-cs"/>
              </a:rPr>
              <a:t>due to demographic changes in the population, migration and to changes in people’s skills between the two Censuses. Despite an increase in the size of</a:t>
            </a:r>
          </a:p>
          <a:p>
            <a:r>
              <a:rPr lang="en-GB" sz="1200" b="0" i="0" u="none" strike="noStrike" kern="1200" baseline="0" dirty="0" smtClean="0">
                <a:solidFill>
                  <a:schemeClr val="tx1"/>
                </a:solidFill>
                <a:latin typeface="+mn-lt"/>
                <a:ea typeface="+mn-ea"/>
                <a:cs typeface="+mn-cs"/>
              </a:rPr>
              <a:t>the population, the number of Welsh speakers fell from 582,000 in 2001 to 562,000 in 2011. Differences between 2001 and 2011 varied by age group –</a:t>
            </a:r>
          </a:p>
          <a:p>
            <a:r>
              <a:rPr lang="en-GB" sz="1200" b="0" i="0" u="none" strike="noStrike" kern="1200" baseline="0" dirty="0" smtClean="0">
                <a:solidFill>
                  <a:schemeClr val="tx1"/>
                </a:solidFill>
                <a:latin typeface="+mn-lt"/>
                <a:ea typeface="+mn-ea"/>
                <a:cs typeface="+mn-cs"/>
              </a:rPr>
              <a:t>with considerable increases for younger children (aged 3-4), a slight increase for adults aged 20-44, and decreases for other age groups.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These results present Welsh second language education with a challenge to ensure that more children learning Welsh as a second language develop their skills sufficiently so that they are confident enough to use, and indicate their ability to use, the language after leaving school.</a:t>
            </a:r>
            <a:endParaRPr lang="en-GB"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8</a:t>
            </a:fld>
            <a:endParaRPr lang="en-GB"/>
          </a:p>
        </p:txBody>
      </p:sp>
    </p:spTree>
    <p:extLst>
      <p:ext uri="{BB962C8B-B14F-4D97-AF65-F5344CB8AC3E}">
        <p14:creationId xmlns:p14="http://schemas.microsoft.com/office/powerpoint/2010/main" xmlns="" val="214579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Policy context:</a:t>
            </a:r>
          </a:p>
          <a:p>
            <a:r>
              <a:rPr lang="en-GB" sz="1200" b="0" i="0" u="none" strike="noStrike" kern="1200" baseline="0" dirty="0" smtClean="0">
                <a:solidFill>
                  <a:schemeClr val="tx1"/>
                </a:solidFill>
                <a:latin typeface="+mn-lt"/>
                <a:ea typeface="+mn-ea"/>
                <a:cs typeface="+mn-cs"/>
              </a:rPr>
              <a:t>It is important to set out the Welsh second language context from the perspective of the Government’s Language Strategy, </a:t>
            </a:r>
            <a:r>
              <a:rPr lang="en-GB" sz="1200" b="0" i="1" u="none" strike="noStrike" kern="1200" baseline="0" dirty="0" smtClean="0">
                <a:solidFill>
                  <a:schemeClr val="tx1"/>
                </a:solidFill>
                <a:latin typeface="+mn-lt"/>
                <a:ea typeface="+mn-ea"/>
                <a:cs typeface="+mn-cs"/>
              </a:rPr>
              <a:t>A Living Language: A</a:t>
            </a:r>
          </a:p>
          <a:p>
            <a:r>
              <a:rPr lang="en-GB" sz="1200" b="0" i="1" u="none" strike="noStrike" kern="1200" baseline="0" dirty="0" smtClean="0">
                <a:solidFill>
                  <a:schemeClr val="tx1"/>
                </a:solidFill>
                <a:latin typeface="+mn-lt"/>
                <a:ea typeface="+mn-ea"/>
                <a:cs typeface="+mn-cs"/>
              </a:rPr>
              <a:t>Language for Living</a:t>
            </a:r>
            <a:r>
              <a:rPr lang="en-GB" sz="1200" b="0" i="0" u="none" strike="noStrike" kern="1200" baseline="0" dirty="0" smtClean="0">
                <a:solidFill>
                  <a:schemeClr val="tx1"/>
                </a:solidFill>
                <a:latin typeface="+mn-lt"/>
                <a:ea typeface="+mn-ea"/>
                <a:cs typeface="+mn-cs"/>
              </a:rPr>
              <a:t>, which was launched in 2012. </a:t>
            </a:r>
          </a:p>
          <a:p>
            <a:r>
              <a:rPr lang="en-GB" sz="1200" b="1" i="0" u="none" strike="noStrike" kern="1200" baseline="0" dirty="0" smtClean="0">
                <a:solidFill>
                  <a:schemeClr val="tx1"/>
                </a:solidFill>
                <a:latin typeface="+mn-lt"/>
                <a:ea typeface="+mn-ea"/>
                <a:cs typeface="+mn-cs"/>
              </a:rPr>
              <a:t>The strategy sets out the vision of increasing the number of people who both speak and use the language, and of increasing people’s confidence and fluency in the language.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Welsh-medium Education Strategy, which had already been published in 2010, contributes to making </a:t>
            </a:r>
            <a:r>
              <a:rPr lang="en-GB" sz="1200" b="0" i="1" u="none" strike="noStrike" kern="1200" baseline="0" dirty="0" smtClean="0">
                <a:solidFill>
                  <a:schemeClr val="tx1"/>
                </a:solidFill>
                <a:latin typeface="+mn-lt"/>
                <a:ea typeface="+mn-ea"/>
                <a:cs typeface="+mn-cs"/>
              </a:rPr>
              <a:t>A Living Language: A Language for Living </a:t>
            </a:r>
            <a:r>
              <a:rPr lang="en-GB" sz="1200" b="0" i="0" u="none" strike="noStrike" kern="1200" baseline="0" dirty="0" smtClean="0">
                <a:solidFill>
                  <a:schemeClr val="tx1"/>
                </a:solidFill>
                <a:latin typeface="+mn-lt"/>
                <a:ea typeface="+mn-ea"/>
                <a:cs typeface="+mn-cs"/>
              </a:rPr>
              <a:t>a</a:t>
            </a:r>
          </a:p>
          <a:p>
            <a:r>
              <a:rPr lang="en-GB" sz="1200" b="0" i="0" u="none" strike="noStrike" kern="1200" baseline="0" dirty="0" smtClean="0">
                <a:solidFill>
                  <a:schemeClr val="tx1"/>
                </a:solidFill>
                <a:latin typeface="+mn-lt"/>
                <a:ea typeface="+mn-ea"/>
                <a:cs typeface="+mn-cs"/>
              </a:rPr>
              <a:t>reality with a number of the objectives in both Strategies interlocking, specifically:</a:t>
            </a:r>
          </a:p>
          <a:p>
            <a:r>
              <a:rPr lang="en-GB" sz="1200" b="1" i="0" u="none" strike="noStrike" kern="1200" baseline="0" dirty="0" smtClean="0">
                <a:solidFill>
                  <a:schemeClr val="tx1"/>
                </a:solidFill>
                <a:latin typeface="+mn-lt"/>
                <a:ea typeface="+mn-ea"/>
                <a:cs typeface="+mn-cs"/>
              </a:rPr>
              <a:t>Strategic aim 3: </a:t>
            </a:r>
            <a:r>
              <a:rPr lang="en-GB" sz="1200" b="0" i="0" u="none" strike="noStrike" kern="1200" baseline="0" dirty="0" smtClean="0">
                <a:solidFill>
                  <a:schemeClr val="tx1"/>
                </a:solidFill>
                <a:latin typeface="+mn-lt"/>
                <a:ea typeface="+mn-ea"/>
                <a:cs typeface="+mn-cs"/>
              </a:rPr>
              <a:t>To ensure that all learners develop their Welsh-language skills to their full potential and encourage sound linguistic progression from</a:t>
            </a:r>
          </a:p>
          <a:p>
            <a:r>
              <a:rPr lang="en-GB" sz="1200" b="0" i="0" u="none" strike="noStrike" kern="1200" baseline="0" dirty="0" smtClean="0">
                <a:solidFill>
                  <a:schemeClr val="tx1"/>
                </a:solidFill>
                <a:latin typeface="+mn-lt"/>
                <a:ea typeface="+mn-ea"/>
                <a:cs typeface="+mn-cs"/>
              </a:rPr>
              <a:t>one phase of education and training to the next;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Strategic aim 4: </a:t>
            </a:r>
            <a:r>
              <a:rPr lang="en-GB" sz="1200" b="0" i="0" u="none" strike="noStrike" kern="1200" baseline="0" dirty="0" smtClean="0">
                <a:solidFill>
                  <a:schemeClr val="tx1"/>
                </a:solidFill>
                <a:latin typeface="+mn-lt"/>
                <a:ea typeface="+mn-ea"/>
                <a:cs typeface="+mn-cs"/>
              </a:rPr>
              <a:t>To ensure a planned Welsh-medium education workforce that provides sufficient numbers of practitioners for all phases of education</a:t>
            </a:r>
          </a:p>
          <a:p>
            <a:r>
              <a:rPr lang="en-GB" sz="1200" b="0" i="0" u="none" strike="noStrike" kern="1200" baseline="0" dirty="0" smtClean="0">
                <a:solidFill>
                  <a:schemeClr val="tx1"/>
                </a:solidFill>
                <a:latin typeface="+mn-lt"/>
                <a:ea typeface="+mn-ea"/>
                <a:cs typeface="+mn-cs"/>
              </a:rPr>
              <a:t>and training, with high-quality Welsh language skills and competence in teaching methodologies;</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Strategic aim 5: </a:t>
            </a:r>
            <a:r>
              <a:rPr lang="en-GB" sz="1200" b="0" i="0" u="none" strike="noStrike" kern="1200" baseline="0" dirty="0" smtClean="0">
                <a:solidFill>
                  <a:schemeClr val="tx1"/>
                </a:solidFill>
                <a:latin typeface="+mn-lt"/>
                <a:ea typeface="+mn-ea"/>
                <a:cs typeface="+mn-cs"/>
              </a:rPr>
              <a:t>To improve the central support mechanisms for </a:t>
            </a:r>
            <a:r>
              <a:rPr lang="en-GB" sz="1200" b="0" i="0" u="none" strike="noStrike" kern="1200" baseline="0" dirty="0" err="1" smtClean="0">
                <a:solidFill>
                  <a:schemeClr val="tx1"/>
                </a:solidFill>
                <a:latin typeface="+mn-lt"/>
                <a:ea typeface="+mn-ea"/>
                <a:cs typeface="+mn-cs"/>
              </a:rPr>
              <a:t>Welshmedium</a:t>
            </a:r>
            <a:r>
              <a:rPr lang="en-GB" sz="1200" b="0" i="0" u="none" strike="noStrike" kern="1200" baseline="0" dirty="0" smtClean="0">
                <a:solidFill>
                  <a:schemeClr val="tx1"/>
                </a:solidFill>
                <a:latin typeface="+mn-lt"/>
                <a:ea typeface="+mn-ea"/>
                <a:cs typeface="+mn-cs"/>
              </a:rPr>
              <a:t> education and training. (Hyperlink for report included on slide)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9</a:t>
            </a:fld>
            <a:endParaRPr lang="en-GB"/>
          </a:p>
        </p:txBody>
      </p:sp>
    </p:spTree>
    <p:extLst>
      <p:ext uri="{BB962C8B-B14F-4D97-AF65-F5344CB8AC3E}">
        <p14:creationId xmlns:p14="http://schemas.microsoft.com/office/powerpoint/2010/main" xmlns="" val="3152201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This was the first time an external, independent Group had been established to consider and provide recommendations on how to improve</a:t>
            </a:r>
          </a:p>
          <a:p>
            <a:r>
              <a:rPr lang="en-GB" sz="1200" b="0" i="0" u="none" strike="noStrike" kern="1200" baseline="0" dirty="0" smtClean="0">
                <a:solidFill>
                  <a:schemeClr val="tx1"/>
                </a:solidFill>
                <a:latin typeface="+mn-lt"/>
                <a:ea typeface="+mn-ea"/>
                <a:cs typeface="+mn-cs"/>
              </a:rPr>
              <a:t>standards in Welsh second language education.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terms of reference were determined by the Minister for Education and Skills, and specifically, the Group was asked to consider:</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Bullet points included on slide (students to read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10</a:t>
            </a:fld>
            <a:endParaRPr lang="en-GB"/>
          </a:p>
        </p:txBody>
      </p:sp>
    </p:spTree>
    <p:extLst>
      <p:ext uri="{BB962C8B-B14F-4D97-AF65-F5344CB8AC3E}">
        <p14:creationId xmlns:p14="http://schemas.microsoft.com/office/powerpoint/2010/main" xmlns="" val="387531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At the Review Group’s inaugural meeting, a discussion was held on the vision of every Group member for Welsh second language.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It was agreed that the long-term aim is to raise standards and to enable more learners to use Welsh at work and in the community in future. </a:t>
            </a:r>
          </a:p>
          <a:p>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To achieve this aim, it was agreed that the following issues would need to be prioritised:  Bullet points included on slide (students to read in their own time)</a:t>
            </a:r>
            <a:endParaRPr lang="en-GB"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11</a:t>
            </a:fld>
            <a:endParaRPr lang="en-GB"/>
          </a:p>
        </p:txBody>
      </p:sp>
    </p:spTree>
    <p:extLst>
      <p:ext uri="{BB962C8B-B14F-4D97-AF65-F5344CB8AC3E}">
        <p14:creationId xmlns:p14="http://schemas.microsoft.com/office/powerpoint/2010/main" xmlns="" val="3100706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pPr/>
              <a:t>12</a:t>
            </a:fld>
            <a:endParaRPr lang="en-GB"/>
          </a:p>
        </p:txBody>
      </p:sp>
    </p:spTree>
    <p:extLst>
      <p:ext uri="{BB962C8B-B14F-4D97-AF65-F5344CB8AC3E}">
        <p14:creationId xmlns:p14="http://schemas.microsoft.com/office/powerpoint/2010/main" xmlns="" val="3089903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review began in October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the initial meeting it was agreed that evidence would need to be taken </a:t>
            </a:r>
            <a:r>
              <a:rPr lang="en-GB" sz="1200" b="1" i="0" u="none" strike="noStrike" kern="1200" baseline="0" dirty="0" smtClean="0">
                <a:solidFill>
                  <a:schemeClr val="tx1"/>
                </a:solidFill>
                <a:latin typeface="+mn-lt"/>
                <a:ea typeface="+mn-ea"/>
                <a:cs typeface="+mn-cs"/>
              </a:rPr>
              <a:t>verbally or in writing </a:t>
            </a:r>
            <a:r>
              <a:rPr lang="en-GB" sz="1200" b="0" i="0" u="none" strike="noStrike" kern="1200" baseline="0" dirty="0" smtClean="0">
                <a:solidFill>
                  <a:schemeClr val="tx1"/>
                </a:solidFill>
                <a:latin typeface="+mn-lt"/>
                <a:ea typeface="+mn-ea"/>
                <a:cs typeface="+mn-cs"/>
              </a:rPr>
              <a:t>from the following groups: (noted on slide)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Review Group also received and discussed a number of research reports completed in recent years, a full list of which can be found in</a:t>
            </a:r>
          </a:p>
          <a:p>
            <a:r>
              <a:rPr lang="en-GB" sz="1200" b="0" i="0" u="none" strike="noStrike" kern="1200" baseline="0" dirty="0" smtClean="0">
                <a:solidFill>
                  <a:schemeClr val="tx1"/>
                </a:solidFill>
                <a:latin typeface="+mn-lt"/>
                <a:ea typeface="+mn-ea"/>
                <a:cs typeface="+mn-cs"/>
              </a:rPr>
              <a:t>Appendix 6.</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14</a:t>
            </a:fld>
            <a:endParaRPr lang="en-GB"/>
          </a:p>
        </p:txBody>
      </p:sp>
    </p:spTree>
    <p:extLst>
      <p:ext uri="{BB962C8B-B14F-4D97-AF65-F5344CB8AC3E}">
        <p14:creationId xmlns:p14="http://schemas.microsoft.com/office/powerpoint/2010/main" xmlns="" val="300938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11 of report</a:t>
            </a:r>
            <a:r>
              <a:rPr lang="en-GB" baseline="0" dirty="0" smtClean="0"/>
              <a:t> - </a:t>
            </a:r>
            <a:r>
              <a:rPr lang="en-GB" dirty="0" smtClean="0"/>
              <a:t>This</a:t>
            </a:r>
            <a:r>
              <a:rPr lang="en-GB" baseline="0" dirty="0" smtClean="0"/>
              <a:t> </a:t>
            </a:r>
            <a:r>
              <a:rPr lang="en-GB" dirty="0" smtClean="0"/>
              <a:t>section of the report will give an overview of current provision and</a:t>
            </a:r>
            <a:r>
              <a:rPr lang="en-GB" baseline="0" dirty="0" smtClean="0"/>
              <a:t> </a:t>
            </a:r>
            <a:r>
              <a:rPr lang="en-GB" dirty="0" smtClean="0"/>
              <a:t>attainment in Welsh second language from the Foundation Phase to</a:t>
            </a:r>
            <a:r>
              <a:rPr lang="en-GB" baseline="0" dirty="0" smtClean="0"/>
              <a:t> </a:t>
            </a:r>
            <a:r>
              <a:rPr lang="en-GB" dirty="0" smtClean="0"/>
              <a:t>Key Stage 5.</a:t>
            </a:r>
          </a:p>
          <a:p>
            <a:endParaRPr lang="en-GB" dirty="0" smtClean="0"/>
          </a:p>
          <a:p>
            <a:r>
              <a:rPr lang="en-GB" sz="1200" b="1" i="0" u="none" strike="noStrike" kern="1200" baseline="0" dirty="0" smtClean="0">
                <a:solidFill>
                  <a:schemeClr val="tx1"/>
                </a:solidFill>
                <a:latin typeface="+mn-lt"/>
                <a:ea typeface="+mn-ea"/>
                <a:cs typeface="+mn-cs"/>
              </a:rPr>
              <a:t>The Foundation Phase’s Welsh Language Development Area of Learning </a:t>
            </a:r>
            <a:r>
              <a:rPr lang="en-GB" sz="1200" b="0" i="0" u="none" strike="noStrike" kern="1200" baseline="0" dirty="0" smtClean="0">
                <a:solidFill>
                  <a:schemeClr val="tx1"/>
                </a:solidFill>
                <a:latin typeface="+mn-lt"/>
                <a:ea typeface="+mn-ea"/>
                <a:cs typeface="+mn-cs"/>
              </a:rPr>
              <a:t>– discussed during ‘Estyn’ theory session – report published January 2013</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Key Stage 2 – Percentage of pupils achieving Level 4 or above in Welsh second language 2010 - </a:t>
            </a:r>
            <a:r>
              <a:rPr lang="en-GB" sz="1200" b="0" i="0" u="none" strike="noStrike" kern="1200" baseline="0" dirty="0" smtClean="0">
                <a:solidFill>
                  <a:schemeClr val="tx1"/>
                </a:solidFill>
                <a:latin typeface="+mn-lt"/>
                <a:ea typeface="+mn-ea"/>
                <a:cs typeface="+mn-cs"/>
              </a:rPr>
              <a:t>35.4% </a:t>
            </a:r>
            <a:r>
              <a:rPr lang="en-GB" sz="1200" b="1" i="0" u="none" strike="noStrike" kern="1200" baseline="0" dirty="0" smtClean="0">
                <a:solidFill>
                  <a:schemeClr val="tx1"/>
                </a:solidFill>
                <a:latin typeface="+mn-lt"/>
                <a:ea typeface="+mn-ea"/>
                <a:cs typeface="+mn-cs"/>
              </a:rPr>
              <a:t>2011 </a:t>
            </a:r>
            <a:r>
              <a:rPr lang="en-GB" sz="1200" b="0" i="0" u="none" strike="noStrike" kern="1200" baseline="0" dirty="0" smtClean="0">
                <a:solidFill>
                  <a:schemeClr val="tx1"/>
                </a:solidFill>
                <a:latin typeface="+mn-lt"/>
                <a:ea typeface="+mn-ea"/>
                <a:cs typeface="+mn-cs"/>
              </a:rPr>
              <a:t>- 51.4%</a:t>
            </a:r>
            <a:r>
              <a:rPr lang="en-GB" sz="1200" b="1" i="0" u="none" strike="noStrike" kern="1200" baseline="0" dirty="0" smtClean="0">
                <a:solidFill>
                  <a:schemeClr val="tx1"/>
                </a:solidFill>
                <a:latin typeface="+mn-lt"/>
                <a:ea typeface="+mn-ea"/>
                <a:cs typeface="+mn-cs"/>
              </a:rPr>
              <a:t> 2012 </a:t>
            </a:r>
            <a:r>
              <a:rPr lang="en-GB" sz="1200" b="0" i="0" u="none" strike="noStrike" kern="1200" baseline="0" dirty="0" smtClean="0">
                <a:solidFill>
                  <a:schemeClr val="tx1"/>
                </a:solidFill>
                <a:latin typeface="+mn-lt"/>
                <a:ea typeface="+mn-ea"/>
                <a:cs typeface="+mn-cs"/>
              </a:rPr>
              <a:t>61.6%</a:t>
            </a:r>
            <a:endParaRPr lang="en-GB" sz="1200" b="1"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Although the percentage of pupils achieving Level 4 or above has increased over the past two years, the percentage still remains relatively low compared to 85.2% of pupils gaining Level 4 or above in English and 84% of pupils gaining Level 4 or above in Welsh in 2012.</a:t>
            </a:r>
            <a:r>
              <a:rPr lang="en-GB" sz="1200" b="1" i="0" u="none" strike="noStrike" kern="1200" baseline="0" dirty="0" smtClean="0">
                <a:solidFill>
                  <a:schemeClr val="tx1"/>
                </a:solidFill>
                <a:latin typeface="+mn-lt"/>
                <a:ea typeface="+mn-ea"/>
                <a:cs typeface="+mn-cs"/>
              </a:rPr>
              <a:t> </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This was the same at Key Stage 3</a:t>
            </a:r>
          </a:p>
          <a:p>
            <a:r>
              <a:rPr lang="en-GB" sz="1200" b="0" i="0" u="none" strike="noStrike" kern="1200" baseline="0" dirty="0" smtClean="0">
                <a:solidFill>
                  <a:schemeClr val="tx1"/>
                </a:solidFill>
                <a:latin typeface="+mn-lt"/>
                <a:ea typeface="+mn-ea"/>
                <a:cs typeface="+mn-cs"/>
              </a:rPr>
              <a:t>Evaluation of GCSE short course was discussed in ‘Estyn’ theory lecture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There are a number of issues to address to improve standards in Welsh second language. These issues have been raised in a number of various</a:t>
            </a:r>
          </a:p>
          <a:p>
            <a:r>
              <a:rPr lang="en-GB" sz="1200" b="0" i="0" u="none" strike="noStrike" kern="1200" baseline="0" dirty="0" smtClean="0">
                <a:solidFill>
                  <a:schemeClr val="tx1"/>
                </a:solidFill>
                <a:latin typeface="+mn-lt"/>
                <a:ea typeface="+mn-ea"/>
                <a:cs typeface="+mn-cs"/>
              </a:rPr>
              <a:t>reports over the past few years, and include the following:, these are mentioned again on page 18 of the report</a:t>
            </a:r>
            <a:endParaRPr lang="en-GB" b="0"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15</a:t>
            </a:fld>
            <a:endParaRPr lang="en-GB"/>
          </a:p>
        </p:txBody>
      </p:sp>
    </p:spTree>
    <p:extLst>
      <p:ext uri="{BB962C8B-B14F-4D97-AF65-F5344CB8AC3E}">
        <p14:creationId xmlns:p14="http://schemas.microsoft.com/office/powerpoint/2010/main" xmlns="" val="4010319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challenge now is to address these issues and ensure that Welsh second language is transformed into a high-performing subject, which</a:t>
            </a:r>
          </a:p>
          <a:p>
            <a:r>
              <a:rPr lang="en-GB" sz="1200" b="0" i="0" u="none" strike="noStrike" kern="1200" baseline="0" dirty="0" smtClean="0">
                <a:solidFill>
                  <a:schemeClr val="tx1"/>
                </a:solidFill>
                <a:latin typeface="+mn-lt"/>
                <a:ea typeface="+mn-ea"/>
                <a:cs typeface="+mn-cs"/>
              </a:rPr>
              <a:t>enables pupils to use the language.</a:t>
            </a:r>
          </a:p>
        </p:txBody>
      </p:sp>
      <p:sp>
        <p:nvSpPr>
          <p:cNvPr id="4" name="Slide Number Placeholder 3"/>
          <p:cNvSpPr>
            <a:spLocks noGrp="1"/>
          </p:cNvSpPr>
          <p:nvPr>
            <p:ph type="sldNum" sz="quarter" idx="10"/>
          </p:nvPr>
        </p:nvSpPr>
        <p:spPr/>
        <p:txBody>
          <a:bodyPr/>
          <a:lstStyle/>
          <a:p>
            <a:fld id="{7A0D5AD5-4430-410E-A4EE-DB1DEE663B87}" type="slidenum">
              <a:rPr lang="en-GB" smtClean="0"/>
              <a:pPr/>
              <a:t>17</a:t>
            </a:fld>
            <a:endParaRPr lang="en-GB"/>
          </a:p>
        </p:txBody>
      </p:sp>
    </p:spTree>
    <p:extLst>
      <p:ext uri="{BB962C8B-B14F-4D97-AF65-F5344CB8AC3E}">
        <p14:creationId xmlns:p14="http://schemas.microsoft.com/office/powerpoint/2010/main" xmlns="" val="4219019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At present evidence strongly suggests that pupils who have followed the Welsh second language curriculum are not able to use their language skills outside the classroom for a number of reasons.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Research shows that children who acquire another language in their early years are more likely to become proficient in the language. Therefore, although this Group’s main focus is Key Stages 3 and 4, we must consider this in the context of earlier learning in the Foundation Phase and at Key Stage 2 and</a:t>
            </a:r>
          </a:p>
          <a:p>
            <a:r>
              <a:rPr lang="en-GB" sz="1200" b="0" i="0" u="none" strike="noStrike" kern="1200" baseline="0" dirty="0" smtClean="0">
                <a:solidFill>
                  <a:schemeClr val="tx1"/>
                </a:solidFill>
                <a:latin typeface="+mn-lt"/>
                <a:ea typeface="+mn-ea"/>
                <a:cs typeface="+mn-cs"/>
              </a:rPr>
              <a:t>also the transition between each stage of learning.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parallel to the Review Group’s work, a steering group has been discussing the key factors for the successful delivery of Welsh second language at Key Stage 2 and has made recommendations to the Review Group, which support and reinforce this Group’s recommendations.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attitude of parents towards the subject has changed over recent years, with the majority now supportive of their children learning Welsh, and with</a:t>
            </a:r>
          </a:p>
          <a:p>
            <a:r>
              <a:rPr lang="en-GB" sz="1200" b="0" i="0" u="none" strike="noStrike" kern="1200" baseline="0" dirty="0" smtClean="0">
                <a:solidFill>
                  <a:schemeClr val="tx1"/>
                </a:solidFill>
                <a:latin typeface="+mn-lt"/>
                <a:ea typeface="+mn-ea"/>
                <a:cs typeface="+mn-cs"/>
              </a:rPr>
              <a:t>the subject becoming an accepted part of the education system in Wales</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18</a:t>
            </a:fld>
            <a:endParaRPr lang="en-GB"/>
          </a:p>
        </p:txBody>
      </p:sp>
    </p:spTree>
    <p:extLst>
      <p:ext uri="{BB962C8B-B14F-4D97-AF65-F5344CB8AC3E}">
        <p14:creationId xmlns:p14="http://schemas.microsoft.com/office/powerpoint/2010/main" xmlns="" val="1764261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Review Group did consider making Welsh second language optional at Key Stage 4, while maintaining the statutory requirement up to and including</a:t>
            </a:r>
          </a:p>
          <a:p>
            <a:r>
              <a:rPr lang="en-GB" sz="1200" b="0" i="0" u="none" strike="noStrike" kern="1200" baseline="0" dirty="0" smtClean="0">
                <a:solidFill>
                  <a:schemeClr val="tx1"/>
                </a:solidFill>
                <a:latin typeface="+mn-lt"/>
                <a:ea typeface="+mn-ea"/>
                <a:cs typeface="+mn-cs"/>
              </a:rPr>
              <a:t>Key Stage 3.</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However, the Group agreed that it is crucial for pupils to continue to learn and practise the language to achieve the aim of enabling more learners to use the language.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Evidence received from both parents and pupils in focus groups suggested that the majority considered that the ability to speak Welsh was advantageous both for future employment and in gaining an appreciation of Welsh identity.</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view was reiterated in the vast majority of evidence received.</a:t>
            </a:r>
          </a:p>
          <a:p>
            <a:r>
              <a:rPr lang="en-GB" sz="1200" b="0" i="0" u="none" strike="noStrike" kern="1200" baseline="0" dirty="0" smtClean="0">
                <a:solidFill>
                  <a:schemeClr val="tx1"/>
                </a:solidFill>
                <a:latin typeface="+mn-lt"/>
                <a:ea typeface="+mn-ea"/>
                <a:cs typeface="+mn-cs"/>
              </a:rPr>
              <a:t>The Group also agreed that removing the requirement would be a step back in terms of the progress made in some schools, and that the focus should be on ensuring that the curriculum is fit for purpose and that all schools can raise standards in the subject.</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20</a:t>
            </a:fld>
            <a:endParaRPr lang="en-GB"/>
          </a:p>
        </p:txBody>
      </p:sp>
    </p:spTree>
    <p:extLst>
      <p:ext uri="{BB962C8B-B14F-4D97-AF65-F5344CB8AC3E}">
        <p14:creationId xmlns:p14="http://schemas.microsoft.com/office/powerpoint/2010/main" xmlns="" val="13805040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Suggest that students look at these in their own time, they are on page 20 onwards in the report – 23 altogether</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Only 3 included here</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 </a:t>
            </a:r>
            <a:r>
              <a:rPr lang="en-GB" sz="1200" b="0" i="0" u="none" strike="noStrike" kern="1200" baseline="0" dirty="0" smtClean="0">
                <a:solidFill>
                  <a:schemeClr val="tx1"/>
                </a:solidFill>
                <a:latin typeface="+mn-lt"/>
                <a:ea typeface="+mn-ea"/>
                <a:cs typeface="+mn-cs"/>
              </a:rPr>
              <a:t>- The Review Group concluded that the status of the subject would only be improved if attainment in Welsh second language,</a:t>
            </a:r>
          </a:p>
          <a:p>
            <a:r>
              <a:rPr lang="en-GB" sz="1200" b="0" i="0" u="none" strike="noStrike" kern="1200" baseline="0" dirty="0" smtClean="0">
                <a:solidFill>
                  <a:schemeClr val="tx1"/>
                </a:solidFill>
                <a:latin typeface="+mn-lt"/>
                <a:ea typeface="+mn-ea"/>
                <a:cs typeface="+mn-cs"/>
              </a:rPr>
              <a:t>both in formal qualifications such at GCSE and end of key stage assessments, is included in school performance measures, ensuring that the subject has the same prominence as Welsh (first language) and English.</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14</a:t>
            </a:r>
            <a:r>
              <a:rPr lang="en-GB" sz="1200" b="0" i="0" u="none" strike="noStrike" kern="1200" baseline="0" dirty="0" smtClean="0">
                <a:solidFill>
                  <a:schemeClr val="tx1"/>
                </a:solidFill>
                <a:latin typeface="+mn-lt"/>
                <a:ea typeface="+mn-ea"/>
                <a:cs typeface="+mn-cs"/>
              </a:rPr>
              <a:t> - Successful methods of language teaching in Wales and other countries include more learning through the medium of the target language and more</a:t>
            </a:r>
          </a:p>
          <a:p>
            <a:r>
              <a:rPr lang="en-GB" sz="1200" b="0" i="0" u="none" strike="noStrike" kern="1200" baseline="0" dirty="0" smtClean="0">
                <a:solidFill>
                  <a:schemeClr val="tx1"/>
                </a:solidFill>
                <a:latin typeface="+mn-lt"/>
                <a:ea typeface="+mn-ea"/>
                <a:cs typeface="+mn-cs"/>
              </a:rPr>
              <a:t>teaching time, especially in the primary sector</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21 </a:t>
            </a:r>
            <a:r>
              <a:rPr lang="en-GB" sz="1200" b="0" i="0" u="none" strike="noStrike" kern="1200" baseline="0" dirty="0" smtClean="0">
                <a:solidFill>
                  <a:schemeClr val="tx1"/>
                </a:solidFill>
                <a:latin typeface="+mn-lt"/>
                <a:ea typeface="+mn-ea"/>
                <a:cs typeface="+mn-cs"/>
              </a:rPr>
              <a:t>- The long term success of Welsh second language will be dependent on the recruitment and training, in sufficient numbers, of enthusiastic and</a:t>
            </a:r>
          </a:p>
          <a:p>
            <a:r>
              <a:rPr lang="en-GB" sz="1200" b="0" i="0" u="none" strike="noStrike" kern="1200" baseline="0" dirty="0" smtClean="0">
                <a:solidFill>
                  <a:schemeClr val="tx1"/>
                </a:solidFill>
                <a:latin typeface="+mn-lt"/>
                <a:ea typeface="+mn-ea"/>
                <a:cs typeface="+mn-cs"/>
              </a:rPr>
              <a:t>competent Welsh second language teachers.</a:t>
            </a:r>
          </a:p>
        </p:txBody>
      </p:sp>
      <p:sp>
        <p:nvSpPr>
          <p:cNvPr id="4" name="Slide Number Placeholder 3"/>
          <p:cNvSpPr>
            <a:spLocks noGrp="1"/>
          </p:cNvSpPr>
          <p:nvPr>
            <p:ph type="sldNum" sz="quarter" idx="10"/>
          </p:nvPr>
        </p:nvSpPr>
        <p:spPr/>
        <p:txBody>
          <a:bodyPr/>
          <a:lstStyle/>
          <a:p>
            <a:fld id="{7A0D5AD5-4430-410E-A4EE-DB1DEE663B87}" type="slidenum">
              <a:rPr lang="en-GB" smtClean="0"/>
              <a:pPr/>
              <a:t>21</a:t>
            </a:fld>
            <a:endParaRPr lang="en-GB"/>
          </a:p>
        </p:txBody>
      </p:sp>
    </p:spTree>
    <p:extLst>
      <p:ext uri="{BB962C8B-B14F-4D97-AF65-F5344CB8AC3E}">
        <p14:creationId xmlns:p14="http://schemas.microsoft.com/office/powerpoint/2010/main" xmlns="" val="519781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key factor that cannot be overemphasized is the requirement for the subject to receive the same status as the core subjects within schools, have equal</a:t>
            </a:r>
          </a:p>
          <a:p>
            <a:r>
              <a:rPr lang="en-GB" sz="1200" b="0" i="0" u="none" strike="noStrike" kern="1200" baseline="0" dirty="0" smtClean="0">
                <a:solidFill>
                  <a:schemeClr val="tx1"/>
                </a:solidFill>
                <a:latin typeface="+mn-lt"/>
                <a:ea typeface="+mn-ea"/>
                <a:cs typeface="+mn-cs"/>
              </a:rPr>
              <a:t>status within the national curriculum and the same prominence in performance measures.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Once this is achieved, many of the improvements required will either be a necessity or will be a natural progression resulting from the enhanced status.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Ensuring equal status and making improvements to the curriculum, assessment and the teaching and learning of the subject should lead to ensuring that more pupils are able to use the language in their everyday lives in the future.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report and its recommendations provide a blueprint to achieve this vision.</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22</a:t>
            </a:fld>
            <a:endParaRPr lang="en-GB"/>
          </a:p>
        </p:txBody>
      </p:sp>
    </p:spTree>
    <p:extLst>
      <p:ext uri="{BB962C8B-B14F-4D97-AF65-F5344CB8AC3E}">
        <p14:creationId xmlns:p14="http://schemas.microsoft.com/office/powerpoint/2010/main" xmlns="" val="3158039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response is available using this link, students to look at this in their own time</a:t>
            </a:r>
          </a:p>
          <a:p>
            <a:endParaRPr lang="en-GB" dirty="0" smtClean="0"/>
          </a:p>
          <a:p>
            <a:r>
              <a:rPr lang="en-GB" sz="1200" b="0" i="0" u="none" strike="noStrike" kern="1200" baseline="0" dirty="0" smtClean="0">
                <a:solidFill>
                  <a:schemeClr val="tx1"/>
                </a:solidFill>
                <a:latin typeface="+mn-lt"/>
                <a:ea typeface="+mn-ea"/>
                <a:cs typeface="+mn-cs"/>
              </a:rPr>
              <a:t>This was written by </a:t>
            </a:r>
            <a:r>
              <a:rPr lang="en-GB" sz="1200" b="0" i="0" u="none" strike="noStrike" kern="1200" baseline="0" dirty="0" err="1" smtClean="0">
                <a:solidFill>
                  <a:schemeClr val="tx1"/>
                </a:solidFill>
                <a:latin typeface="+mn-lt"/>
                <a:ea typeface="+mn-ea"/>
                <a:cs typeface="+mn-cs"/>
              </a:rPr>
              <a:t>Huw</a:t>
            </a:r>
            <a:r>
              <a:rPr lang="en-GB" sz="1200" b="0" i="0" u="none" strike="noStrike" kern="1200" baseline="0" dirty="0" smtClean="0">
                <a:solidFill>
                  <a:schemeClr val="tx1"/>
                </a:solidFill>
                <a:latin typeface="+mn-lt"/>
                <a:ea typeface="+mn-ea"/>
                <a:cs typeface="+mn-cs"/>
              </a:rPr>
              <a:t> Lewis AM </a:t>
            </a:r>
          </a:p>
          <a:p>
            <a:r>
              <a:rPr lang="en-GB" sz="1200" b="0" i="0" u="none" strike="noStrike" kern="1200" baseline="0" dirty="0" smtClean="0">
                <a:solidFill>
                  <a:schemeClr val="tx1"/>
                </a:solidFill>
                <a:latin typeface="+mn-lt"/>
                <a:ea typeface="+mn-ea"/>
                <a:cs typeface="+mn-cs"/>
              </a:rPr>
              <a:t>Minister for Education and Skills </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xmlns="" val="38421691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9" name="Slide Number Placeholder 8"/>
          <p:cNvSpPr>
            <a:spLocks noGrp="1"/>
          </p:cNvSpPr>
          <p:nvPr>
            <p:ph type="sldNum" sz="quarter" idx="11"/>
          </p:nvPr>
        </p:nvSpPr>
        <p:spPr/>
        <p:txBody>
          <a:bodyPr/>
          <a:lstStyle/>
          <a:p>
            <a:fld id="{D12247F0-AE6D-475F-8AB1-1FD4A8D2DDA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07/12/2017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12247F0-AE6D-475F-8AB1-1FD4A8D2DDA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9D2A0CC-F4D3-43BB-8ECD-E31E83A4A410}" type="datetimeFigureOut">
              <a:rPr lang="en-GB" smtClean="0"/>
              <a:pPr/>
              <a:t>07/12/2017</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publications/guidance/welshmededstrat/?lang=e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gov.wales/topics/welshlanguage/publications/wlstrategy2012/?lang=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gov.wales/topics/educationandskills/publications/wagreviews/one-lanuage-for-all/?lang=en"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smtClean="0"/>
              <a:t>One language for all</a:t>
            </a:r>
            <a:endParaRPr lang="en-GB" sz="5400" dirty="0"/>
          </a:p>
        </p:txBody>
      </p:sp>
      <p:sp>
        <p:nvSpPr>
          <p:cNvPr id="3" name="Subtitle 2"/>
          <p:cNvSpPr>
            <a:spLocks noGrp="1"/>
          </p:cNvSpPr>
          <p:nvPr>
            <p:ph type="subTitle" idx="1"/>
          </p:nvPr>
        </p:nvSpPr>
        <p:spPr>
          <a:xfrm>
            <a:off x="685800" y="4572000"/>
            <a:ext cx="7543800" cy="1066800"/>
          </a:xfrm>
        </p:spPr>
        <p:txBody>
          <a:bodyPr>
            <a:normAutofit lnSpcReduction="10000"/>
          </a:bodyPr>
          <a:lstStyle/>
          <a:p>
            <a:r>
              <a:rPr lang="en-GB" b="1" dirty="0" smtClean="0"/>
              <a:t>Review of Welsh second language at </a:t>
            </a:r>
            <a:r>
              <a:rPr lang="en-GB" b="1" dirty="0"/>
              <a:t>K</a:t>
            </a:r>
            <a:r>
              <a:rPr lang="en-GB" b="1" dirty="0" smtClean="0"/>
              <a:t>ey Stages 3 and 4</a:t>
            </a:r>
          </a:p>
          <a:p>
            <a:endParaRPr lang="en-GB" b="1" dirty="0" smtClean="0"/>
          </a:p>
          <a:p>
            <a:r>
              <a:rPr lang="en-GB" b="1" dirty="0" smtClean="0"/>
              <a:t>September 2013</a:t>
            </a:r>
            <a:endParaRPr lang="en-GB"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829005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Professor Sioned Davies</a:t>
            </a:r>
            <a:r>
              <a:rPr lang="en-GB" sz="2400" dirty="0" smtClean="0"/>
              <a:t/>
            </a:r>
            <a:br>
              <a:rPr lang="en-GB" sz="2400" dirty="0" smtClean="0"/>
            </a:br>
            <a:r>
              <a:rPr lang="en-GB" sz="2400" dirty="0" smtClean="0"/>
              <a:t>Chair, Welsh Second Language Review group</a:t>
            </a:r>
            <a:endParaRPr lang="en-GB" sz="2400" dirty="0"/>
          </a:p>
        </p:txBody>
      </p:sp>
      <p:pic>
        <p:nvPicPr>
          <p:cNvPr id="2052" name="Picture 4" descr="C:\Users\Di\Pictures\cambio-sentido.jp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71600" y="1411941"/>
            <a:ext cx="5778050" cy="54191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387983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7" name="Picture 3" descr="C:\Users\Di\Pictures\ed_ref_act_1988.pn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5880" y="533400"/>
            <a:ext cx="4953000" cy="2904984"/>
          </a:xfrm>
          <a:prstGeom prst="rect">
            <a:avLst/>
          </a:prstGeom>
          <a:noFill/>
          <a:extLst>
            <a:ext uri="{909E8E84-426E-40DD-AFC4-6F175D3DCCD1}">
              <a14:hiddenFill xmlns:a14="http://schemas.microsoft.com/office/drawing/2010/main" xmlns="">
                <a:solidFill>
                  <a:srgbClr val="FFFFFF"/>
                </a:solidFill>
              </a14:hiddenFill>
            </a:ext>
          </a:extLst>
        </p:spPr>
      </p:pic>
      <p:pic>
        <p:nvPicPr>
          <p:cNvPr id="1029" name="Picture 5" descr="C:\Users\Di\Pictures\Estyn.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743200" y="4800600"/>
            <a:ext cx="4666561" cy="12954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53880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Welsh-medium Education Strategy</a:t>
            </a:r>
            <a:br>
              <a:rPr lang="en-GB" sz="3200" dirty="0" smtClean="0"/>
            </a:br>
            <a:r>
              <a:rPr lang="en-GB" sz="3200" dirty="0" smtClean="0"/>
              <a:t>2010</a:t>
            </a:r>
            <a:endParaRPr lang="en-GB" sz="3200" dirty="0"/>
          </a:p>
        </p:txBody>
      </p:sp>
      <p:pic>
        <p:nvPicPr>
          <p:cNvPr id="2051" name="Picture 3" descr="C:\Users\Di\Pictures\welsh mediumeducation strategy 2010.jpg">
            <a:hlinkClick r:id="rId3"/>
          </p:cNvPr>
          <p:cNvPicPr>
            <a:picLocks noGrp="1" noChangeAspect="1" noChangeArrowheads="1"/>
          </p:cNvPicPr>
          <p:nvPr>
            <p:ph idx="1"/>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90800" y="2286000"/>
            <a:ext cx="3149600" cy="407275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155786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1</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noAutofit/>
          </a:bodyPr>
          <a:lstStyle/>
          <a:p>
            <a:r>
              <a:rPr lang="en-US" sz="4000" dirty="0" smtClean="0"/>
              <a:t>In the opinion of the group, are there benefits to individuals as a result of the Welsh Government's Welsh-medium Education Strategy that promotes the teaching of Welsh in order for pupils to make wider use of it?</a:t>
            </a:r>
            <a:endParaRPr lang="en-GB" sz="4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30</a:t>
            </a:r>
            <a:r>
              <a:rPr lang="en-GB" sz="3200" baseline="30000" dirty="0" smtClean="0"/>
              <a:t>th</a:t>
            </a:r>
            <a:r>
              <a:rPr lang="en-GB" sz="3200" dirty="0" smtClean="0"/>
              <a:t> April 2012</a:t>
            </a:r>
            <a:endParaRPr lang="en-GB" sz="3200" dirty="0"/>
          </a:p>
        </p:txBody>
      </p:sp>
      <p:sp>
        <p:nvSpPr>
          <p:cNvPr id="3" name="Content Placeholder 2"/>
          <p:cNvSpPr>
            <a:spLocks noGrp="1"/>
          </p:cNvSpPr>
          <p:nvPr>
            <p:ph idx="1"/>
          </p:nvPr>
        </p:nvSpPr>
        <p:spPr>
          <a:xfrm>
            <a:off x="609600" y="1219200"/>
            <a:ext cx="7620000" cy="5257800"/>
          </a:xfrm>
        </p:spPr>
        <p:txBody>
          <a:bodyPr>
            <a:normAutofit/>
          </a:bodyPr>
          <a:lstStyle/>
          <a:p>
            <a:r>
              <a:rPr lang="en-GB" sz="2600" dirty="0"/>
              <a:t>identifying opportunities for raising the status of Welsh second </a:t>
            </a:r>
            <a:r>
              <a:rPr lang="en-GB" sz="2600" dirty="0" smtClean="0"/>
              <a:t>language as </a:t>
            </a:r>
            <a:r>
              <a:rPr lang="en-GB" sz="2600" dirty="0"/>
              <a:t>a subject and removing barriers at a local, regional and national level;</a:t>
            </a:r>
          </a:p>
          <a:p>
            <a:r>
              <a:rPr lang="en-GB" sz="2600" dirty="0" smtClean="0"/>
              <a:t>reviewing </a:t>
            </a:r>
            <a:r>
              <a:rPr lang="en-GB" sz="2600" dirty="0"/>
              <a:t>Welsh second language qualifications at Key Stage 4 </a:t>
            </a:r>
            <a:r>
              <a:rPr lang="en-GB" sz="2600" dirty="0" smtClean="0"/>
              <a:t>and Key </a:t>
            </a:r>
            <a:r>
              <a:rPr lang="en-GB" sz="2600" dirty="0"/>
              <a:t>Stage 5;</a:t>
            </a:r>
          </a:p>
          <a:p>
            <a:r>
              <a:rPr lang="en-GB" sz="2600" dirty="0" smtClean="0"/>
              <a:t>considering </a:t>
            </a:r>
            <a:r>
              <a:rPr lang="en-GB" sz="2600" dirty="0"/>
              <a:t>the implications of discontinuing the GCSE Welsh </a:t>
            </a:r>
            <a:r>
              <a:rPr lang="en-GB" sz="2600" dirty="0" smtClean="0"/>
              <a:t>second language </a:t>
            </a:r>
            <a:r>
              <a:rPr lang="en-GB" sz="2600" dirty="0"/>
              <a:t>short courses; and</a:t>
            </a:r>
          </a:p>
          <a:p>
            <a:r>
              <a:rPr lang="en-GB" sz="2600" dirty="0" smtClean="0"/>
              <a:t>giving </a:t>
            </a:r>
            <a:r>
              <a:rPr lang="en-GB" sz="2600" dirty="0"/>
              <a:t>further consideration to the feasibility of introducing a </a:t>
            </a:r>
            <a:r>
              <a:rPr lang="en-GB" sz="2600" dirty="0" smtClean="0"/>
              <a:t>Welsh language </a:t>
            </a:r>
            <a:r>
              <a:rPr lang="en-GB" sz="2600" dirty="0"/>
              <a:t>continuum.</a:t>
            </a:r>
          </a:p>
        </p:txBody>
      </p:sp>
    </p:spTree>
    <p:extLst>
      <p:ext uri="{BB962C8B-B14F-4D97-AF65-F5344CB8AC3E}">
        <p14:creationId xmlns:p14="http://schemas.microsoft.com/office/powerpoint/2010/main" xmlns="" val="1374141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2</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normAutofit/>
          </a:bodyPr>
          <a:lstStyle/>
          <a:p>
            <a:r>
              <a:rPr lang="en-US" sz="4400" dirty="0" smtClean="0"/>
              <a:t>What is the relationship between the title of the lecture and the last bullet point on slide 5 and the long-term significance of this?</a:t>
            </a:r>
            <a:endParaRPr lang="en-GB" sz="4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Di\Pictures\140px-2011_UK_census_logo_svg.pn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00450" y="3271837"/>
            <a:ext cx="1333500" cy="1457325"/>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Di\Pictures\140px-2011_UK_census_logo_svg.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05250" y="2700338"/>
            <a:ext cx="1333500" cy="1457325"/>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828925" y="1524000"/>
            <a:ext cx="3486150" cy="38100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148446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A Living Language: A Language for Living</a:t>
            </a:r>
            <a:br>
              <a:rPr lang="en-GB" sz="3200" dirty="0" smtClean="0"/>
            </a:br>
            <a:r>
              <a:rPr lang="en-GB" sz="3200" dirty="0" smtClean="0"/>
              <a:t>launched 2012</a:t>
            </a:r>
            <a:endParaRPr lang="en-GB" sz="3200" dirty="0"/>
          </a:p>
        </p:txBody>
      </p:sp>
      <p:pic>
        <p:nvPicPr>
          <p:cNvPr id="5123" name="Picture 3" descr="C:\Users\Di\Pictures\a living language a language for living.jpg">
            <a:hlinkClick r:id="rId3"/>
          </p:cNvPr>
          <p:cNvPicPr>
            <a:picLocks noGrp="1" noChangeAspect="1" noChangeArrowheads="1"/>
          </p:cNvPicPr>
          <p:nvPr>
            <p:ph idx="1"/>
          </p:nvPr>
        </p:nvPicPr>
        <p:blipFill>
          <a:blip r:embed="rId4" cstate="print">
            <a:extLst>
              <a:ext uri="{28A0092B-C50C-407E-A947-70E740481C1C}">
                <a14:useLocalDpi xmlns:a14="http://schemas.microsoft.com/office/drawing/2010/main" xmlns="" val="0"/>
              </a:ext>
            </a:extLst>
          </a:blip>
          <a:srcRect/>
          <a:stretch>
            <a:fillRect/>
          </a:stretch>
        </p:blipFill>
        <p:spPr bwMode="auto">
          <a:xfrm>
            <a:off x="2921000" y="2095500"/>
            <a:ext cx="2692400" cy="3810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116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The Review Group’s vision</a:t>
            </a:r>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a:t>how to </a:t>
            </a:r>
            <a:r>
              <a:rPr lang="en-GB" dirty="0">
                <a:solidFill>
                  <a:srgbClr val="FF0000"/>
                </a:solidFill>
              </a:rPr>
              <a:t>provide a positive learning experience for Welsh </a:t>
            </a:r>
            <a:r>
              <a:rPr lang="en-GB" dirty="0" smtClean="0">
                <a:solidFill>
                  <a:srgbClr val="FF0000"/>
                </a:solidFill>
              </a:rPr>
              <a:t>second language </a:t>
            </a:r>
            <a:r>
              <a:rPr lang="en-GB" dirty="0">
                <a:solidFill>
                  <a:srgbClr val="FF0000"/>
                </a:solidFill>
              </a:rPr>
              <a:t>learners in English-medium schools</a:t>
            </a:r>
            <a:r>
              <a:rPr lang="en-GB" dirty="0"/>
              <a:t>;</a:t>
            </a:r>
          </a:p>
          <a:p>
            <a:r>
              <a:rPr lang="en-GB" dirty="0" smtClean="0"/>
              <a:t>how </a:t>
            </a:r>
            <a:r>
              <a:rPr lang="en-GB" dirty="0"/>
              <a:t>to </a:t>
            </a:r>
            <a:r>
              <a:rPr lang="en-GB" dirty="0">
                <a:solidFill>
                  <a:srgbClr val="FF0000"/>
                </a:solidFill>
              </a:rPr>
              <a:t>raise the status of Welsh second language </a:t>
            </a:r>
            <a:r>
              <a:rPr lang="en-GB" dirty="0"/>
              <a:t>as a subject </a:t>
            </a:r>
            <a:r>
              <a:rPr lang="en-GB" dirty="0" smtClean="0"/>
              <a:t>and remove </a:t>
            </a:r>
            <a:r>
              <a:rPr lang="en-GB" dirty="0"/>
              <a:t>barriers at a local, regional and national level;</a:t>
            </a:r>
          </a:p>
          <a:p>
            <a:r>
              <a:rPr lang="en-GB" dirty="0" smtClean="0"/>
              <a:t>whether </a:t>
            </a:r>
            <a:r>
              <a:rPr lang="en-GB" dirty="0"/>
              <a:t>qualifications (currently available and/or other possible forms </a:t>
            </a:r>
            <a:r>
              <a:rPr lang="en-GB" dirty="0" smtClean="0"/>
              <a:t>of accreditation</a:t>
            </a:r>
            <a:r>
              <a:rPr lang="en-GB" dirty="0"/>
              <a:t>) are a lever or a barrier with regard to </a:t>
            </a:r>
            <a:r>
              <a:rPr lang="en-GB" dirty="0" smtClean="0">
                <a:solidFill>
                  <a:srgbClr val="FF0000"/>
                </a:solidFill>
              </a:rPr>
              <a:t>developing transferable </a:t>
            </a:r>
            <a:r>
              <a:rPr lang="en-GB" dirty="0">
                <a:solidFill>
                  <a:srgbClr val="FF0000"/>
                </a:solidFill>
              </a:rPr>
              <a:t>Welsh language skills</a:t>
            </a:r>
            <a:r>
              <a:rPr lang="en-GB" dirty="0"/>
              <a:t>;</a:t>
            </a:r>
          </a:p>
          <a:p>
            <a:r>
              <a:rPr lang="en-GB" dirty="0" smtClean="0"/>
              <a:t>how </a:t>
            </a:r>
            <a:r>
              <a:rPr lang="en-GB" dirty="0"/>
              <a:t>best </a:t>
            </a:r>
            <a:r>
              <a:rPr lang="en-GB" dirty="0">
                <a:solidFill>
                  <a:srgbClr val="FF0000"/>
                </a:solidFill>
              </a:rPr>
              <a:t>to develop learners' Welsh language skills </a:t>
            </a:r>
            <a:r>
              <a:rPr lang="en-GB" dirty="0"/>
              <a:t>so that they are </a:t>
            </a:r>
            <a:r>
              <a:rPr lang="en-GB" dirty="0" smtClean="0"/>
              <a:t>able to </a:t>
            </a:r>
            <a:r>
              <a:rPr lang="en-GB" dirty="0"/>
              <a:t>transfer their skills and use the language in the workplace, </a:t>
            </a:r>
            <a:r>
              <a:rPr lang="en-GB" dirty="0" smtClean="0"/>
              <a:t>community and </a:t>
            </a:r>
            <a:r>
              <a:rPr lang="en-GB" dirty="0"/>
              <a:t>family; and</a:t>
            </a:r>
          </a:p>
          <a:p>
            <a:r>
              <a:rPr lang="en-GB" dirty="0" smtClean="0"/>
              <a:t>how </a:t>
            </a:r>
            <a:r>
              <a:rPr lang="en-GB" dirty="0"/>
              <a:t>to address workforce planning issues to ensure that all </a:t>
            </a:r>
            <a:r>
              <a:rPr lang="en-GB" dirty="0" smtClean="0"/>
              <a:t>secondary schools </a:t>
            </a:r>
            <a:r>
              <a:rPr lang="en-GB" dirty="0"/>
              <a:t>have the resources and capacity to provide </a:t>
            </a:r>
            <a:r>
              <a:rPr lang="en-GB" dirty="0">
                <a:solidFill>
                  <a:srgbClr val="FF0000"/>
                </a:solidFill>
              </a:rPr>
              <a:t>quality </a:t>
            </a:r>
            <a:r>
              <a:rPr lang="en-GB" dirty="0" smtClean="0">
                <a:solidFill>
                  <a:srgbClr val="FF0000"/>
                </a:solidFill>
              </a:rPr>
              <a:t>Welsh second </a:t>
            </a:r>
            <a:r>
              <a:rPr lang="en-GB" dirty="0">
                <a:solidFill>
                  <a:srgbClr val="FF0000"/>
                </a:solidFill>
              </a:rPr>
              <a:t>language provision</a:t>
            </a:r>
            <a:r>
              <a:rPr lang="en-GB" dirty="0"/>
              <a:t>.</a:t>
            </a:r>
          </a:p>
        </p:txBody>
      </p:sp>
    </p:spTree>
    <p:extLst>
      <p:ext uri="{BB962C8B-B14F-4D97-AF65-F5344CB8AC3E}">
        <p14:creationId xmlns:p14="http://schemas.microsoft.com/office/powerpoint/2010/main" xmlns="" val="26127586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620000" cy="884238"/>
          </a:xfrm>
        </p:spPr>
        <p:txBody>
          <a:bodyPr/>
          <a:lstStyle/>
          <a:p>
            <a:r>
              <a:rPr lang="en-GB" sz="3200" dirty="0" smtClean="0"/>
              <a:t>Issues to be prioritised:</a:t>
            </a:r>
            <a:endParaRPr lang="en-GB" sz="3200" dirty="0"/>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a:t>ensure that pupils see a </a:t>
            </a:r>
            <a:r>
              <a:rPr lang="en-GB" dirty="0">
                <a:solidFill>
                  <a:srgbClr val="FF0000"/>
                </a:solidFill>
              </a:rPr>
              <a:t>point to learning the language </a:t>
            </a:r>
            <a:r>
              <a:rPr lang="en-GB" dirty="0"/>
              <a:t>and that </a:t>
            </a:r>
            <a:r>
              <a:rPr lang="en-GB" dirty="0" smtClean="0">
                <a:solidFill>
                  <a:srgbClr val="FF0000"/>
                </a:solidFill>
              </a:rPr>
              <a:t>pupils’ confidence </a:t>
            </a:r>
            <a:r>
              <a:rPr lang="en-GB" dirty="0"/>
              <a:t>to use the language is an important factor;</a:t>
            </a:r>
          </a:p>
          <a:p>
            <a:r>
              <a:rPr lang="en-GB" dirty="0" smtClean="0">
                <a:solidFill>
                  <a:srgbClr val="FF0000"/>
                </a:solidFill>
              </a:rPr>
              <a:t>increase </a:t>
            </a:r>
            <a:r>
              <a:rPr lang="en-GB" dirty="0">
                <a:solidFill>
                  <a:srgbClr val="FF0000"/>
                </a:solidFill>
              </a:rPr>
              <a:t>the opportunities for pupils to use the language </a:t>
            </a:r>
            <a:r>
              <a:rPr lang="en-GB" dirty="0"/>
              <a:t>in </a:t>
            </a:r>
            <a:r>
              <a:rPr lang="en-GB" dirty="0" smtClean="0"/>
              <a:t>the community</a:t>
            </a:r>
            <a:r>
              <a:rPr lang="en-GB" dirty="0"/>
              <a:t>, and make increased use of technology to promote </a:t>
            </a:r>
            <a:r>
              <a:rPr lang="en-GB" dirty="0" smtClean="0"/>
              <a:t>the language</a:t>
            </a:r>
            <a:r>
              <a:rPr lang="en-GB" dirty="0"/>
              <a:t>;</a:t>
            </a:r>
          </a:p>
          <a:p>
            <a:r>
              <a:rPr lang="en-GB" dirty="0" smtClean="0"/>
              <a:t>consider </a:t>
            </a:r>
            <a:r>
              <a:rPr lang="en-GB" dirty="0"/>
              <a:t>whether compelling pupils to learn the language is a barrier </a:t>
            </a:r>
            <a:r>
              <a:rPr lang="en-GB" dirty="0" smtClean="0"/>
              <a:t>to some </a:t>
            </a:r>
            <a:r>
              <a:rPr lang="en-GB" dirty="0"/>
              <a:t>and whether the subject is too academic, highbrow and dry;</a:t>
            </a:r>
          </a:p>
          <a:p>
            <a:r>
              <a:rPr lang="en-GB" dirty="0" smtClean="0"/>
              <a:t>look </a:t>
            </a:r>
            <a:r>
              <a:rPr lang="en-GB" dirty="0"/>
              <a:t>at the language continuum and consider how to improve </a:t>
            </a:r>
            <a:r>
              <a:rPr lang="en-GB" dirty="0" smtClean="0"/>
              <a:t>successful transition </a:t>
            </a:r>
            <a:r>
              <a:rPr lang="en-GB" dirty="0"/>
              <a:t>from one key stage to another in order to ensure </a:t>
            </a:r>
            <a:r>
              <a:rPr lang="en-GB" dirty="0" smtClean="0"/>
              <a:t>progression and </a:t>
            </a:r>
            <a:r>
              <a:rPr lang="en-GB" dirty="0"/>
              <a:t>to </a:t>
            </a:r>
            <a:r>
              <a:rPr lang="en-GB" dirty="0">
                <a:solidFill>
                  <a:srgbClr val="FF0000"/>
                </a:solidFill>
              </a:rPr>
              <a:t>avoid too much repetition of linguistic patterns;</a:t>
            </a:r>
          </a:p>
          <a:p>
            <a:r>
              <a:rPr lang="en-GB" dirty="0" smtClean="0"/>
              <a:t>ensure </a:t>
            </a:r>
            <a:r>
              <a:rPr lang="en-GB" dirty="0"/>
              <a:t>that all pupils have the same opportunities to succeed, as </a:t>
            </a:r>
            <a:r>
              <a:rPr lang="en-GB" dirty="0" smtClean="0"/>
              <a:t>the provision </a:t>
            </a:r>
            <a:r>
              <a:rPr lang="en-GB" dirty="0"/>
              <a:t>in terms of time is inconsistent at present;</a:t>
            </a:r>
          </a:p>
        </p:txBody>
      </p:sp>
    </p:spTree>
    <p:extLst>
      <p:ext uri="{BB962C8B-B14F-4D97-AF65-F5344CB8AC3E}">
        <p14:creationId xmlns:p14="http://schemas.microsoft.com/office/powerpoint/2010/main" xmlns="" val="2294553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rgbClr val="666666"/>
                </a:solidFill>
              </a:rPr>
              <a:t>Issues to be </a:t>
            </a:r>
            <a:r>
              <a:rPr lang="en-GB" sz="3200" dirty="0" smtClean="0">
                <a:solidFill>
                  <a:srgbClr val="666666"/>
                </a:solidFill>
              </a:rPr>
              <a:t>prioritised (continued)</a:t>
            </a:r>
            <a:endParaRPr lang="en-GB" dirty="0"/>
          </a:p>
        </p:txBody>
      </p:sp>
      <p:sp>
        <p:nvSpPr>
          <p:cNvPr id="3" name="Content Placeholder 2"/>
          <p:cNvSpPr>
            <a:spLocks noGrp="1"/>
          </p:cNvSpPr>
          <p:nvPr>
            <p:ph idx="1"/>
          </p:nvPr>
        </p:nvSpPr>
        <p:spPr/>
        <p:txBody>
          <a:bodyPr/>
          <a:lstStyle/>
          <a:p>
            <a:r>
              <a:rPr lang="en-GB" dirty="0">
                <a:solidFill>
                  <a:srgbClr val="FF0000"/>
                </a:solidFill>
              </a:rPr>
              <a:t>revise the syllabus to give teachers flexibility</a:t>
            </a:r>
            <a:r>
              <a:rPr lang="en-GB" dirty="0"/>
              <a:t>. It was agreed that </a:t>
            </a:r>
            <a:r>
              <a:rPr lang="en-GB" dirty="0" smtClean="0"/>
              <a:t>pupils’ attainment</a:t>
            </a:r>
            <a:r>
              <a:rPr lang="en-GB" dirty="0"/>
              <a:t>, confidence and enjoyment would increase given </a:t>
            </a:r>
            <a:r>
              <a:rPr lang="en-GB" dirty="0" smtClean="0"/>
              <a:t>an opportunity </a:t>
            </a:r>
            <a:r>
              <a:rPr lang="en-GB" dirty="0"/>
              <a:t>to explore more relevant topics;</a:t>
            </a:r>
          </a:p>
          <a:p>
            <a:r>
              <a:rPr lang="en-GB" dirty="0" smtClean="0"/>
              <a:t>ensure </a:t>
            </a:r>
            <a:r>
              <a:rPr lang="en-GB" dirty="0"/>
              <a:t>a high quality workforce and the importance of training; </a:t>
            </a:r>
            <a:r>
              <a:rPr lang="en-GB" dirty="0" smtClean="0"/>
              <a:t>and</a:t>
            </a:r>
          </a:p>
          <a:p>
            <a:r>
              <a:rPr lang="en-GB" dirty="0" smtClean="0">
                <a:solidFill>
                  <a:srgbClr val="FF0000"/>
                </a:solidFill>
              </a:rPr>
              <a:t>raise </a:t>
            </a:r>
            <a:r>
              <a:rPr lang="en-GB" dirty="0">
                <a:solidFill>
                  <a:srgbClr val="FF0000"/>
                </a:solidFill>
              </a:rPr>
              <a:t>the status of the subject </a:t>
            </a:r>
            <a:r>
              <a:rPr lang="en-GB" dirty="0"/>
              <a:t>and ensure strong leadership </a:t>
            </a:r>
            <a:r>
              <a:rPr lang="en-GB" dirty="0" smtClean="0"/>
              <a:t>within schools </a:t>
            </a:r>
            <a:r>
              <a:rPr lang="en-GB" dirty="0"/>
              <a:t>and local authorities.</a:t>
            </a:r>
          </a:p>
        </p:txBody>
      </p:sp>
    </p:spTree>
    <p:extLst>
      <p:ext uri="{BB962C8B-B14F-4D97-AF65-F5344CB8AC3E}">
        <p14:creationId xmlns:p14="http://schemas.microsoft.com/office/powerpoint/2010/main" xmlns="" val="2479050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3</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lstStyle/>
          <a:p>
            <a:r>
              <a:rPr lang="en-US" sz="4400" dirty="0" smtClean="0"/>
              <a:t>Order the 8 priorities according to the group's stance.</a:t>
            </a:r>
            <a:endParaRPr lang="en-GB" sz="4400" dirty="0" smtClean="0"/>
          </a:p>
          <a:p>
            <a:r>
              <a:rPr lang="en-US" sz="4400" dirty="0" smtClean="0"/>
              <a:t>(There is no need to rewrite the points but identify the order of the numbers only).</a:t>
            </a:r>
            <a:endParaRPr lang="en-GB" sz="4400"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Evidence taken from:</a:t>
            </a:r>
            <a:endParaRPr lang="en-GB" sz="3200" dirty="0"/>
          </a:p>
        </p:txBody>
      </p:sp>
      <p:sp>
        <p:nvSpPr>
          <p:cNvPr id="3" name="Content Placeholder 2"/>
          <p:cNvSpPr>
            <a:spLocks noGrp="1"/>
          </p:cNvSpPr>
          <p:nvPr>
            <p:ph idx="1"/>
          </p:nvPr>
        </p:nvSpPr>
        <p:spPr>
          <a:xfrm>
            <a:off x="457200" y="1219200"/>
            <a:ext cx="7620000" cy="5181600"/>
          </a:xfrm>
        </p:spPr>
        <p:txBody>
          <a:bodyPr>
            <a:normAutofit/>
          </a:bodyPr>
          <a:lstStyle/>
          <a:p>
            <a:r>
              <a:rPr lang="en-GB" sz="2400" dirty="0"/>
              <a:t>pupils;</a:t>
            </a:r>
          </a:p>
          <a:p>
            <a:r>
              <a:rPr lang="en-GB" sz="2400" dirty="0" smtClean="0"/>
              <a:t>teachers</a:t>
            </a:r>
            <a:r>
              <a:rPr lang="en-GB" sz="2400" dirty="0"/>
              <a:t>;</a:t>
            </a:r>
          </a:p>
          <a:p>
            <a:r>
              <a:rPr lang="en-GB" sz="2400" dirty="0" smtClean="0"/>
              <a:t>parents</a:t>
            </a:r>
            <a:r>
              <a:rPr lang="en-GB" sz="2400" dirty="0"/>
              <a:t>;</a:t>
            </a:r>
          </a:p>
          <a:p>
            <a:r>
              <a:rPr lang="en-GB" sz="2400" dirty="0" smtClean="0"/>
              <a:t>WJEC</a:t>
            </a:r>
            <a:r>
              <a:rPr lang="en-GB" sz="2400" dirty="0"/>
              <a:t>;</a:t>
            </a:r>
          </a:p>
          <a:p>
            <a:r>
              <a:rPr lang="en-GB" sz="2400" dirty="0" smtClean="0"/>
              <a:t>Estyn</a:t>
            </a:r>
            <a:r>
              <a:rPr lang="en-GB" sz="2400" dirty="0"/>
              <a:t>;</a:t>
            </a:r>
          </a:p>
          <a:p>
            <a:r>
              <a:rPr lang="en-GB" sz="2400" dirty="0" smtClean="0"/>
              <a:t>teacher </a:t>
            </a:r>
            <a:r>
              <a:rPr lang="en-GB" sz="2400" dirty="0"/>
              <a:t>training centres;</a:t>
            </a:r>
          </a:p>
          <a:p>
            <a:r>
              <a:rPr lang="en-GB" sz="2400" dirty="0" smtClean="0"/>
              <a:t>Welsh </a:t>
            </a:r>
            <a:r>
              <a:rPr lang="en-GB" sz="2400" dirty="0"/>
              <a:t>for Adults centres;</a:t>
            </a:r>
          </a:p>
          <a:p>
            <a:r>
              <a:rPr lang="en-GB" sz="2400" dirty="0" err="1" smtClean="0"/>
              <a:t>Mentrau</a:t>
            </a:r>
            <a:r>
              <a:rPr lang="en-GB" sz="2400" dirty="0" smtClean="0"/>
              <a:t> </a:t>
            </a:r>
            <a:r>
              <a:rPr lang="en-GB" sz="2400" dirty="0" err="1"/>
              <a:t>Iaith</a:t>
            </a:r>
            <a:r>
              <a:rPr lang="en-GB" sz="2400" dirty="0"/>
              <a:t>;</a:t>
            </a:r>
          </a:p>
          <a:p>
            <a:r>
              <a:rPr lang="en-GB" sz="2400" dirty="0" smtClean="0"/>
              <a:t>the </a:t>
            </a:r>
            <a:r>
              <a:rPr lang="en-GB" sz="2400" dirty="0"/>
              <a:t>Urdd; and</a:t>
            </a:r>
          </a:p>
          <a:p>
            <a:r>
              <a:rPr lang="en-GB" sz="2400" dirty="0" smtClean="0"/>
              <a:t>individuals </a:t>
            </a:r>
            <a:r>
              <a:rPr lang="en-GB" sz="2400" dirty="0"/>
              <a:t>or organisations with an interest in the field.</a:t>
            </a:r>
          </a:p>
        </p:txBody>
      </p:sp>
    </p:spTree>
    <p:extLst>
      <p:ext uri="{BB962C8B-B14F-4D97-AF65-F5344CB8AC3E}">
        <p14:creationId xmlns:p14="http://schemas.microsoft.com/office/powerpoint/2010/main" xmlns="" val="2992377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chemeClr val="tx1"/>
                </a:solidFill>
              </a:rPr>
              <a:t>The current position</a:t>
            </a:r>
            <a:endParaRPr lang="en-GB" sz="3600" dirty="0">
              <a:solidFill>
                <a:schemeClr val="tx1"/>
              </a:solidFill>
            </a:endParaRPr>
          </a:p>
        </p:txBody>
      </p:sp>
      <p:sp>
        <p:nvSpPr>
          <p:cNvPr id="3" name="Content Placeholder 2"/>
          <p:cNvSpPr>
            <a:spLocks noGrp="1"/>
          </p:cNvSpPr>
          <p:nvPr>
            <p:ph idx="1"/>
          </p:nvPr>
        </p:nvSpPr>
        <p:spPr/>
        <p:txBody>
          <a:bodyPr>
            <a:normAutofit/>
          </a:bodyPr>
          <a:lstStyle/>
          <a:p>
            <a:r>
              <a:rPr lang="en-GB" sz="2800" dirty="0"/>
              <a:t>Welsh second language is a foundation subject within the </a:t>
            </a:r>
            <a:r>
              <a:rPr lang="en-GB" sz="2800" dirty="0" smtClean="0"/>
              <a:t>National Curriculum </a:t>
            </a:r>
            <a:r>
              <a:rPr lang="en-GB" sz="2800" dirty="0"/>
              <a:t>for Wales. </a:t>
            </a:r>
            <a:endParaRPr lang="en-GB" sz="2800" dirty="0" smtClean="0"/>
          </a:p>
          <a:p>
            <a:r>
              <a:rPr lang="en-GB" sz="2800" dirty="0" smtClean="0"/>
              <a:t>Welsh </a:t>
            </a:r>
            <a:r>
              <a:rPr lang="en-GB" sz="2800" dirty="0"/>
              <a:t>Language Development is a required Area </a:t>
            </a:r>
            <a:r>
              <a:rPr lang="en-GB" sz="2800" dirty="0" smtClean="0"/>
              <a:t>of Learning </a:t>
            </a:r>
            <a:r>
              <a:rPr lang="en-GB" sz="2800" dirty="0"/>
              <a:t>in the Foundation Phase </a:t>
            </a:r>
          </a:p>
          <a:p>
            <a:r>
              <a:rPr lang="en-GB" sz="2800" dirty="0" smtClean="0"/>
              <a:t>Welsh </a:t>
            </a:r>
            <a:r>
              <a:rPr lang="en-GB" sz="2800" dirty="0"/>
              <a:t>second language is </a:t>
            </a:r>
            <a:r>
              <a:rPr lang="en-GB" sz="2800" dirty="0" smtClean="0"/>
              <a:t>a requirement </a:t>
            </a:r>
            <a:r>
              <a:rPr lang="en-GB" sz="2800" dirty="0"/>
              <a:t>at Key Stages 2, 3 and 4. </a:t>
            </a:r>
            <a:endParaRPr lang="en-GB" sz="2800" dirty="0" smtClean="0"/>
          </a:p>
          <a:p>
            <a:r>
              <a:rPr lang="en-GB" sz="2800" dirty="0" smtClean="0"/>
              <a:t>Welsh </a:t>
            </a:r>
            <a:r>
              <a:rPr lang="en-GB" sz="2800" dirty="0"/>
              <a:t>second language is </a:t>
            </a:r>
            <a:r>
              <a:rPr lang="en-GB" sz="2800" dirty="0" smtClean="0"/>
              <a:t>also taught </a:t>
            </a:r>
            <a:r>
              <a:rPr lang="en-GB" sz="2800" dirty="0"/>
              <a:t>at Key Stage 5 where, like all other subjects, it is optional. </a:t>
            </a:r>
            <a:endParaRPr lang="en-GB" sz="2800" dirty="0" smtClean="0"/>
          </a:p>
        </p:txBody>
      </p:sp>
    </p:spTree>
    <p:extLst>
      <p:ext uri="{BB962C8B-B14F-4D97-AF65-F5344CB8AC3E}">
        <p14:creationId xmlns:p14="http://schemas.microsoft.com/office/powerpoint/2010/main" xmlns="" val="372121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4</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normAutofit/>
          </a:bodyPr>
          <a:lstStyle/>
          <a:p>
            <a:r>
              <a:rPr lang="en-US" sz="4400" dirty="0" smtClean="0"/>
              <a:t>What are the key factors for the increase in the number of pupils gaining level 4 or above in Welsh Second Language from 2010 to 2012?</a:t>
            </a:r>
            <a:endParaRPr lang="en-GB" sz="4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7620000" cy="6019800"/>
          </a:xfrm>
        </p:spPr>
        <p:txBody>
          <a:bodyPr>
            <a:normAutofit fontScale="92500"/>
          </a:bodyPr>
          <a:lstStyle/>
          <a:p>
            <a:r>
              <a:rPr lang="en-GB" dirty="0"/>
              <a:t>pupils do not continue to develop their Welsh skills well enough </a:t>
            </a:r>
            <a:r>
              <a:rPr lang="en-GB" dirty="0" smtClean="0"/>
              <a:t>on transition </a:t>
            </a:r>
            <a:r>
              <a:rPr lang="en-GB" dirty="0"/>
              <a:t>to Key Stages 2 and 3;</a:t>
            </a:r>
          </a:p>
          <a:p>
            <a:r>
              <a:rPr lang="en-GB" dirty="0" smtClean="0"/>
              <a:t>the </a:t>
            </a:r>
            <a:r>
              <a:rPr lang="en-GB" dirty="0"/>
              <a:t>time allocated to teaching the subject is not sufficient, and in </a:t>
            </a:r>
            <a:r>
              <a:rPr lang="en-GB" dirty="0" smtClean="0"/>
              <a:t>some schools</a:t>
            </a:r>
            <a:r>
              <a:rPr lang="en-GB" dirty="0"/>
              <a:t>, the allocation is as little as one hour a fortnight;</a:t>
            </a:r>
          </a:p>
          <a:p>
            <a:r>
              <a:rPr lang="en-GB" dirty="0" smtClean="0"/>
              <a:t>many </a:t>
            </a:r>
            <a:r>
              <a:rPr lang="en-GB" dirty="0"/>
              <a:t>teachers in primary schools lack confidence and ability to </a:t>
            </a:r>
            <a:r>
              <a:rPr lang="en-GB" dirty="0" smtClean="0"/>
              <a:t>teach Welsh </a:t>
            </a:r>
            <a:r>
              <a:rPr lang="en-GB" dirty="0"/>
              <a:t>second language;</a:t>
            </a:r>
          </a:p>
          <a:p>
            <a:r>
              <a:rPr lang="en-GB" dirty="0" smtClean="0"/>
              <a:t>too </a:t>
            </a:r>
            <a:r>
              <a:rPr lang="en-GB" dirty="0"/>
              <a:t>many pupils who follow the short course are entered for </a:t>
            </a:r>
            <a:r>
              <a:rPr lang="en-GB" dirty="0" smtClean="0"/>
              <a:t>the foundation </a:t>
            </a:r>
            <a:r>
              <a:rPr lang="en-GB" dirty="0"/>
              <a:t>tier though they are capable of gaining A*-B grades </a:t>
            </a:r>
            <a:r>
              <a:rPr lang="en-GB" dirty="0" smtClean="0"/>
              <a:t>which can </a:t>
            </a:r>
            <a:r>
              <a:rPr lang="en-GB" dirty="0"/>
              <a:t>not be achieved in the foundation tier;</a:t>
            </a:r>
          </a:p>
          <a:p>
            <a:r>
              <a:rPr lang="en-GB" dirty="0" smtClean="0"/>
              <a:t>in </a:t>
            </a:r>
            <a:r>
              <a:rPr lang="en-GB" dirty="0"/>
              <a:t>most schools, there are not enough opportunities for pupils to </a:t>
            </a:r>
            <a:r>
              <a:rPr lang="en-GB" dirty="0" smtClean="0"/>
              <a:t>hear and </a:t>
            </a:r>
            <a:r>
              <a:rPr lang="en-GB" dirty="0"/>
              <a:t>practise using the language beyond formal Welsh lessons;</a:t>
            </a:r>
          </a:p>
          <a:p>
            <a:r>
              <a:rPr lang="en-GB" dirty="0" smtClean="0"/>
              <a:t>in </a:t>
            </a:r>
            <a:r>
              <a:rPr lang="en-GB" dirty="0"/>
              <a:t>too many secondary schools, the subject is taught by </a:t>
            </a:r>
            <a:r>
              <a:rPr lang="en-GB" dirty="0" smtClean="0"/>
              <a:t>non-specialist teachers </a:t>
            </a:r>
            <a:r>
              <a:rPr lang="en-GB" dirty="0"/>
              <a:t>who lack a thorough understanding of second </a:t>
            </a:r>
            <a:r>
              <a:rPr lang="en-GB" dirty="0" smtClean="0"/>
              <a:t>language teaching </a:t>
            </a:r>
            <a:r>
              <a:rPr lang="en-GB" dirty="0"/>
              <a:t>methodology; and</a:t>
            </a:r>
          </a:p>
          <a:p>
            <a:r>
              <a:rPr lang="en-GB" dirty="0" smtClean="0"/>
              <a:t>pupils </a:t>
            </a:r>
            <a:r>
              <a:rPr lang="en-GB" dirty="0"/>
              <a:t>are not confident to use the language.</a:t>
            </a:r>
          </a:p>
        </p:txBody>
      </p:sp>
    </p:spTree>
    <p:extLst>
      <p:ext uri="{BB962C8B-B14F-4D97-AF65-F5344CB8AC3E}">
        <p14:creationId xmlns:p14="http://schemas.microsoft.com/office/powerpoint/2010/main" xmlns="" val="3892119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proposed changes</a:t>
            </a:r>
          </a:p>
        </p:txBody>
      </p:sp>
      <p:sp>
        <p:nvSpPr>
          <p:cNvPr id="3" name="Content Placeholder 2"/>
          <p:cNvSpPr>
            <a:spLocks noGrp="1"/>
          </p:cNvSpPr>
          <p:nvPr>
            <p:ph idx="1"/>
          </p:nvPr>
        </p:nvSpPr>
        <p:spPr/>
        <p:txBody>
          <a:bodyPr>
            <a:normAutofit/>
          </a:bodyPr>
          <a:lstStyle/>
          <a:p>
            <a:r>
              <a:rPr lang="en-GB" sz="2600" dirty="0"/>
              <a:t>there is </a:t>
            </a:r>
            <a:r>
              <a:rPr lang="en-GB" sz="2600" dirty="0" smtClean="0"/>
              <a:t>a need </a:t>
            </a:r>
            <a:r>
              <a:rPr lang="en-GB" sz="2600" dirty="0"/>
              <a:t>to ensure a steady flow of Welsh speakers coming through </a:t>
            </a:r>
            <a:r>
              <a:rPr lang="en-GB" sz="2600" dirty="0" smtClean="0"/>
              <a:t>the education </a:t>
            </a:r>
            <a:r>
              <a:rPr lang="en-GB" sz="2600" dirty="0"/>
              <a:t>system and using the language in their everyday </a:t>
            </a:r>
            <a:r>
              <a:rPr lang="en-GB" sz="2600" dirty="0" smtClean="0"/>
              <a:t>lives</a:t>
            </a:r>
          </a:p>
          <a:p>
            <a:r>
              <a:rPr lang="en-GB" sz="2600" dirty="0"/>
              <a:t>t</a:t>
            </a:r>
            <a:r>
              <a:rPr lang="en-GB" sz="2600" dirty="0" smtClean="0"/>
              <a:t>he </a:t>
            </a:r>
            <a:r>
              <a:rPr lang="en-GB" sz="2600" dirty="0"/>
              <a:t>Review Group recognises that in order to improve standards </a:t>
            </a:r>
            <a:r>
              <a:rPr lang="en-GB" sz="2600" dirty="0" smtClean="0"/>
              <a:t>and attainment </a:t>
            </a:r>
            <a:r>
              <a:rPr lang="en-GB" sz="2600" dirty="0"/>
              <a:t>we can not consider Key Stages 3 and 4 in </a:t>
            </a:r>
            <a:r>
              <a:rPr lang="en-GB" sz="2600" dirty="0" smtClean="0"/>
              <a:t>isolation</a:t>
            </a:r>
          </a:p>
          <a:p>
            <a:r>
              <a:rPr lang="en-GB" sz="2600" dirty="0"/>
              <a:t>t</a:t>
            </a:r>
            <a:r>
              <a:rPr lang="en-GB" sz="2600" dirty="0" smtClean="0"/>
              <a:t>he potential </a:t>
            </a:r>
            <a:r>
              <a:rPr lang="en-GB" sz="2600" dirty="0"/>
              <a:t>for future success in developing learners who have the skills to </a:t>
            </a:r>
            <a:r>
              <a:rPr lang="en-GB" sz="2600" dirty="0" smtClean="0"/>
              <a:t>use the </a:t>
            </a:r>
            <a:r>
              <a:rPr lang="en-GB" sz="2600" dirty="0"/>
              <a:t>Welsh language outside the classroom was considered to be </a:t>
            </a:r>
            <a:r>
              <a:rPr lang="en-GB" sz="2600" dirty="0" smtClean="0"/>
              <a:t>dependent upon </a:t>
            </a:r>
            <a:r>
              <a:rPr lang="en-GB" sz="2600" dirty="0"/>
              <a:t>raising the status of the subject</a:t>
            </a:r>
            <a:endParaRPr lang="en-GB" sz="2600" dirty="0" smtClean="0"/>
          </a:p>
          <a:p>
            <a:endParaRPr lang="en-GB" dirty="0"/>
          </a:p>
        </p:txBody>
      </p:sp>
    </p:spTree>
    <p:extLst>
      <p:ext uri="{BB962C8B-B14F-4D97-AF65-F5344CB8AC3E}">
        <p14:creationId xmlns:p14="http://schemas.microsoft.com/office/powerpoint/2010/main" xmlns="" val="413673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5</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lstStyle/>
          <a:p>
            <a:r>
              <a:rPr lang="en-US" sz="3600" dirty="0" smtClean="0"/>
              <a:t>In considering the implications in point ii on the slide, consider Donaldson’s opinion on this? Does the investigation and Donaldson share the same view or are they conflicting? (Enter the relevant page in 'Successful Future')</a:t>
            </a:r>
            <a:endParaRPr lang="en-GB" sz="3600"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4400" i="1" dirty="0"/>
              <a:t>“It opens doors. No door is shut to you if you can speak Welsh”</a:t>
            </a:r>
          </a:p>
          <a:p>
            <a:pPr marL="114300" indent="0">
              <a:buNone/>
            </a:pPr>
            <a:r>
              <a:rPr lang="en-GB" sz="4400" i="1" dirty="0"/>
              <a:t>“If you can speak Welsh, there are more job opportunities.”</a:t>
            </a:r>
            <a:endParaRPr lang="en-GB" sz="4400" dirty="0"/>
          </a:p>
        </p:txBody>
      </p:sp>
    </p:spTree>
    <p:extLst>
      <p:ext uri="{BB962C8B-B14F-4D97-AF65-F5344CB8AC3E}">
        <p14:creationId xmlns:p14="http://schemas.microsoft.com/office/powerpoint/2010/main" xmlns="" val="796370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7620000" cy="6096000"/>
          </a:xfrm>
        </p:spPr>
        <p:txBody>
          <a:bodyPr>
            <a:noAutofit/>
          </a:bodyPr>
          <a:lstStyle/>
          <a:p>
            <a:r>
              <a:rPr lang="en-GB" sz="2500" b="1" dirty="0"/>
              <a:t>Recommendation </a:t>
            </a:r>
            <a:r>
              <a:rPr lang="en-GB" sz="2500" b="1" dirty="0" smtClean="0"/>
              <a:t>1 - </a:t>
            </a:r>
            <a:r>
              <a:rPr lang="en-GB" sz="2500" dirty="0" smtClean="0"/>
              <a:t>Welsh </a:t>
            </a:r>
            <a:r>
              <a:rPr lang="en-GB" sz="2500" dirty="0"/>
              <a:t>Government to ensure that Welsh second language continues to be </a:t>
            </a:r>
            <a:r>
              <a:rPr lang="en-GB" sz="2500" dirty="0" smtClean="0"/>
              <a:t>a statutory </a:t>
            </a:r>
            <a:r>
              <a:rPr lang="en-GB" sz="2500" dirty="0"/>
              <a:t>subject within the National Curriculum and continues to be </a:t>
            </a:r>
            <a:r>
              <a:rPr lang="en-GB" sz="2500" dirty="0" smtClean="0"/>
              <a:t>a compulsory </a:t>
            </a:r>
            <a:r>
              <a:rPr lang="en-GB" sz="2500" dirty="0"/>
              <a:t>subject for all pupils in Wales until the end of Key </a:t>
            </a:r>
            <a:r>
              <a:rPr lang="en-GB" sz="2500" dirty="0" smtClean="0"/>
              <a:t>Stage 4</a:t>
            </a:r>
          </a:p>
          <a:p>
            <a:r>
              <a:rPr lang="en-GB" sz="2500" b="1" dirty="0"/>
              <a:t>Recommendation </a:t>
            </a:r>
            <a:r>
              <a:rPr lang="en-GB" sz="2500" b="1" dirty="0" smtClean="0"/>
              <a:t>14 - </a:t>
            </a:r>
            <a:r>
              <a:rPr lang="en-GB" sz="2500" dirty="0" smtClean="0"/>
              <a:t>Welsh </a:t>
            </a:r>
            <a:r>
              <a:rPr lang="en-GB" sz="2500" dirty="0"/>
              <a:t>Government to produce clear guidelines for schools on the time </a:t>
            </a:r>
            <a:r>
              <a:rPr lang="en-GB" sz="2500" dirty="0" smtClean="0"/>
              <a:t>pupils need </a:t>
            </a:r>
            <a:r>
              <a:rPr lang="en-GB" sz="2500" dirty="0"/>
              <a:t>to learn and practise the language in order to make good progress </a:t>
            </a:r>
            <a:r>
              <a:rPr lang="en-GB" sz="2500" dirty="0" smtClean="0"/>
              <a:t>in Welsh </a:t>
            </a:r>
            <a:r>
              <a:rPr lang="en-GB" sz="2500" dirty="0"/>
              <a:t>second language, to include examples </a:t>
            </a:r>
            <a:r>
              <a:rPr lang="en-GB" sz="2500" dirty="0" smtClean="0"/>
              <a:t>of </a:t>
            </a:r>
            <a:r>
              <a:rPr lang="en-GB" sz="2500" dirty="0"/>
              <a:t>best </a:t>
            </a:r>
            <a:r>
              <a:rPr lang="en-GB" sz="2500" dirty="0" smtClean="0"/>
              <a:t>practice</a:t>
            </a:r>
          </a:p>
          <a:p>
            <a:r>
              <a:rPr lang="en-GB" sz="2500" b="1" dirty="0"/>
              <a:t>Recommendation </a:t>
            </a:r>
            <a:r>
              <a:rPr lang="en-GB" sz="2500" b="1" dirty="0" smtClean="0"/>
              <a:t>21 - </a:t>
            </a:r>
            <a:r>
              <a:rPr lang="en-GB" sz="2500" dirty="0" smtClean="0"/>
              <a:t>Welsh </a:t>
            </a:r>
            <a:r>
              <a:rPr lang="en-GB" sz="2500" dirty="0"/>
              <a:t>Government to take steps to ensure that every primary and </a:t>
            </a:r>
            <a:r>
              <a:rPr lang="en-GB" sz="2500" dirty="0" smtClean="0"/>
              <a:t>secondary school </a:t>
            </a:r>
            <a:r>
              <a:rPr lang="en-GB" sz="2500" dirty="0"/>
              <a:t>has sufficient numbers of teachers qualified and able to teach Welsh.</a:t>
            </a:r>
            <a:endParaRPr lang="en-GB" sz="2500" dirty="0" smtClean="0"/>
          </a:p>
        </p:txBody>
      </p:sp>
    </p:spTree>
    <p:extLst>
      <p:ext uri="{BB962C8B-B14F-4D97-AF65-F5344CB8AC3E}">
        <p14:creationId xmlns:p14="http://schemas.microsoft.com/office/powerpoint/2010/main" xmlns="" val="3747817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Conclusions</a:t>
            </a:r>
          </a:p>
        </p:txBody>
      </p:sp>
      <p:sp>
        <p:nvSpPr>
          <p:cNvPr id="3" name="Content Placeholder 2"/>
          <p:cNvSpPr>
            <a:spLocks noGrp="1"/>
          </p:cNvSpPr>
          <p:nvPr>
            <p:ph idx="1"/>
          </p:nvPr>
        </p:nvSpPr>
        <p:spPr/>
        <p:txBody>
          <a:bodyPr>
            <a:normAutofit/>
          </a:bodyPr>
          <a:lstStyle/>
          <a:p>
            <a:r>
              <a:rPr lang="en-GB" sz="2500" dirty="0"/>
              <a:t>Some recommendations can be implemented within a </a:t>
            </a:r>
            <a:r>
              <a:rPr lang="en-GB" sz="2500" dirty="0" smtClean="0"/>
              <a:t>short timescale</a:t>
            </a:r>
            <a:r>
              <a:rPr lang="en-GB" sz="2500" dirty="0"/>
              <a:t>; others require planning and should be introduced over </a:t>
            </a:r>
            <a:r>
              <a:rPr lang="en-GB" sz="2500" dirty="0" smtClean="0"/>
              <a:t>time</a:t>
            </a:r>
          </a:p>
          <a:p>
            <a:endParaRPr lang="en-GB" sz="2500" dirty="0" smtClean="0"/>
          </a:p>
          <a:p>
            <a:pPr marL="114300" indent="0">
              <a:buNone/>
            </a:pPr>
            <a:endParaRPr lang="en-GB" sz="2500" dirty="0"/>
          </a:p>
          <a:p>
            <a:r>
              <a:rPr lang="en-GB" sz="2500" dirty="0"/>
              <a:t>Welsh Government’s vision is to see the Welsh language thrive in </a:t>
            </a:r>
            <a:r>
              <a:rPr lang="en-GB" sz="2500" dirty="0" smtClean="0"/>
              <a:t>Wales; the </a:t>
            </a:r>
            <a:r>
              <a:rPr lang="en-GB" sz="2500" dirty="0"/>
              <a:t>opportunity to be part of this vision has to be available to all. </a:t>
            </a:r>
            <a:r>
              <a:rPr lang="en-GB" sz="2500" dirty="0" smtClean="0"/>
              <a:t>Ensuring that </a:t>
            </a:r>
            <a:r>
              <a:rPr lang="en-GB" sz="2500" dirty="0"/>
              <a:t>the teaching of the Welsh language is successful in our schools </a:t>
            </a:r>
            <a:r>
              <a:rPr lang="en-GB" sz="2500" dirty="0" smtClean="0"/>
              <a:t>gives our </a:t>
            </a:r>
            <a:r>
              <a:rPr lang="en-GB" sz="2500" dirty="0"/>
              <a:t>children and young people this opportunity.</a:t>
            </a:r>
            <a:endParaRPr lang="en-GB" sz="2500" dirty="0" smtClean="0"/>
          </a:p>
          <a:p>
            <a:endParaRPr lang="en-GB" sz="2500" dirty="0"/>
          </a:p>
        </p:txBody>
      </p:sp>
    </p:spTree>
    <p:extLst>
      <p:ext uri="{BB962C8B-B14F-4D97-AF65-F5344CB8AC3E}">
        <p14:creationId xmlns:p14="http://schemas.microsoft.com/office/powerpoint/2010/main" xmlns="" val="31109040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158645"/>
            <a:ext cx="7543800" cy="2593975"/>
          </a:xfrm>
        </p:spPr>
        <p:txBody>
          <a:bodyPr/>
          <a:lstStyle/>
          <a:p>
            <a:pPr lvl="0">
              <a:spcBef>
                <a:spcPct val="20000"/>
              </a:spcBef>
            </a:pPr>
            <a:r>
              <a:rPr lang="en-GB" sz="3600" b="1" spc="0" dirty="0" smtClean="0">
                <a:solidFill>
                  <a:prstClr val="black">
                    <a:tint val="75000"/>
                  </a:prstClr>
                </a:solidFill>
                <a:ea typeface="+mn-ea"/>
                <a:cs typeface="+mn-cs"/>
              </a:rPr>
              <a:t>Response </a:t>
            </a:r>
            <a:r>
              <a:rPr lang="en-GB" sz="3600" b="1" spc="0" dirty="0">
                <a:solidFill>
                  <a:prstClr val="black">
                    <a:tint val="75000"/>
                  </a:prstClr>
                </a:solidFill>
                <a:ea typeface="+mn-ea"/>
                <a:cs typeface="+mn-cs"/>
              </a:rPr>
              <a:t>to Welsh </a:t>
            </a:r>
            <a:r>
              <a:rPr lang="en-GB" sz="3600" b="1" spc="0" dirty="0" smtClean="0">
                <a:solidFill>
                  <a:prstClr val="black">
                    <a:tint val="75000"/>
                  </a:prstClr>
                </a:solidFill>
                <a:ea typeface="+mn-ea"/>
                <a:cs typeface="+mn-cs"/>
              </a:rPr>
              <a:t>second language review group recommendations</a:t>
            </a:r>
            <a:endParaRPr lang="en-GB" sz="3600" dirty="0"/>
          </a:p>
        </p:txBody>
      </p:sp>
      <p:sp>
        <p:nvSpPr>
          <p:cNvPr id="3" name="Subtitle 2"/>
          <p:cNvSpPr>
            <a:spLocks noGrp="1"/>
          </p:cNvSpPr>
          <p:nvPr>
            <p:ph type="subTitle" idx="1"/>
          </p:nvPr>
        </p:nvSpPr>
        <p:spPr>
          <a:xfrm>
            <a:off x="762000" y="5029200"/>
            <a:ext cx="7543800" cy="1066800"/>
          </a:xfrm>
        </p:spPr>
        <p:txBody>
          <a:bodyPr>
            <a:normAutofit fontScale="92500" lnSpcReduction="20000"/>
          </a:bodyPr>
          <a:lstStyle/>
          <a:p>
            <a:r>
              <a:rPr lang="en-GB" sz="2800" dirty="0"/>
              <a:t>May </a:t>
            </a:r>
            <a:r>
              <a:rPr lang="en-GB" sz="2800" dirty="0" smtClean="0"/>
              <a:t>2014</a:t>
            </a:r>
          </a:p>
          <a:p>
            <a:r>
              <a:rPr lang="en-GB" sz="2800" dirty="0" smtClean="0"/>
              <a:t> </a:t>
            </a:r>
            <a:r>
              <a:rPr lang="en-GB" sz="1500" dirty="0" smtClean="0">
                <a:hlinkClick r:id="rId3"/>
              </a:rPr>
              <a:t>Welsh Government | One language for all: review of Welsh second language at Key Stages 3 and 4</a:t>
            </a:r>
            <a:endParaRPr lang="en-GB" sz="1500" b="1" dirty="0"/>
          </a:p>
        </p:txBody>
      </p:sp>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8362507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3">
                    <a:lumMod val="60000"/>
                    <a:lumOff val="40000"/>
                  </a:schemeClr>
                </a:solidFill>
              </a:rPr>
              <a:t>Task 6</a:t>
            </a:r>
            <a:endParaRPr lang="en-GB" dirty="0">
              <a:solidFill>
                <a:schemeClr val="accent3">
                  <a:lumMod val="60000"/>
                  <a:lumOff val="40000"/>
                </a:schemeClr>
              </a:solidFill>
            </a:endParaRPr>
          </a:p>
        </p:txBody>
      </p:sp>
      <p:sp>
        <p:nvSpPr>
          <p:cNvPr id="3" name="Content Placeholder 2"/>
          <p:cNvSpPr>
            <a:spLocks noGrp="1"/>
          </p:cNvSpPr>
          <p:nvPr>
            <p:ph idx="1"/>
          </p:nvPr>
        </p:nvSpPr>
        <p:spPr/>
        <p:txBody>
          <a:bodyPr/>
          <a:lstStyle/>
          <a:p>
            <a:r>
              <a:rPr lang="en-US" sz="3600" dirty="0" smtClean="0"/>
              <a:t>Which ways / methods / events would the group promote on behalf of the University in order to meet the goal of raising awareness of the Welsh language? (Recommendation 23, page 10 by following the e-mail address on slide 18 – now page 23).</a:t>
            </a:r>
            <a:endParaRPr lang="en-GB" sz="3600"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Theory</a:t>
            </a:r>
            <a:br>
              <a:rPr lang="en-GB" dirty="0" smtClean="0"/>
            </a:br>
            <a:r>
              <a:rPr lang="en-GB" dirty="0" smtClean="0"/>
              <a:t>Assignment</a:t>
            </a:r>
            <a:endParaRPr lang="en-GB" dirty="0"/>
          </a:p>
        </p:txBody>
      </p:sp>
      <p:sp>
        <p:nvSpPr>
          <p:cNvPr id="5" name="Subtitle 4"/>
          <p:cNvSpPr>
            <a:spLocks noGrp="1"/>
          </p:cNvSpPr>
          <p:nvPr>
            <p:ph type="subTitle" idx="1"/>
          </p:nvPr>
        </p:nvSpPr>
        <p:spPr/>
        <p:txBody>
          <a:bodyPr/>
          <a:lstStyle/>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2">
                    <a:lumMod val="60000"/>
                    <a:lumOff val="40000"/>
                  </a:schemeClr>
                </a:solidFill>
              </a:rPr>
              <a:t>Aseiniad</a:t>
            </a:r>
            <a:r>
              <a:rPr lang="en-GB" dirty="0" smtClean="0">
                <a:solidFill>
                  <a:schemeClr val="accent2">
                    <a:lumMod val="60000"/>
                    <a:lumOff val="40000"/>
                  </a:schemeClr>
                </a:solidFill>
              </a:rPr>
              <a:t> 1</a:t>
            </a:r>
            <a:endParaRPr lang="en-GB" dirty="0">
              <a:solidFill>
                <a:schemeClr val="accent2">
                  <a:lumMod val="60000"/>
                  <a:lumOff val="40000"/>
                </a:schemeClr>
              </a:solidFill>
            </a:endParaRPr>
          </a:p>
        </p:txBody>
      </p:sp>
      <p:sp>
        <p:nvSpPr>
          <p:cNvPr id="3" name="Content Placeholder 2"/>
          <p:cNvSpPr>
            <a:spLocks noGrp="1"/>
          </p:cNvSpPr>
          <p:nvPr>
            <p:ph idx="1"/>
          </p:nvPr>
        </p:nvSpPr>
        <p:spPr/>
        <p:txBody>
          <a:bodyPr/>
          <a:lstStyle/>
          <a:p>
            <a:r>
              <a:rPr lang="en-US" sz="4000" dirty="0" smtClean="0"/>
              <a:t>A response to an article that provides evidence of sound knowledge and understanding of themes related to the teaching of Welsh in the English medium sector</a:t>
            </a:r>
            <a:endParaRPr lang="en-GB" sz="4000"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2">
                    <a:lumMod val="60000"/>
                    <a:lumOff val="40000"/>
                  </a:schemeClr>
                </a:solidFill>
              </a:rPr>
              <a:t>Dates</a:t>
            </a:r>
            <a:endParaRPr lang="en-GB" dirty="0">
              <a:solidFill>
                <a:schemeClr val="accent2">
                  <a:lumMod val="60000"/>
                  <a:lumOff val="40000"/>
                </a:schemeClr>
              </a:solidFill>
            </a:endParaRPr>
          </a:p>
        </p:txBody>
      </p:sp>
      <p:sp>
        <p:nvSpPr>
          <p:cNvPr id="3" name="Content Placeholder 2"/>
          <p:cNvSpPr>
            <a:spLocks noGrp="1"/>
          </p:cNvSpPr>
          <p:nvPr>
            <p:ph idx="1"/>
          </p:nvPr>
        </p:nvSpPr>
        <p:spPr/>
        <p:txBody>
          <a:bodyPr>
            <a:noAutofit/>
          </a:bodyPr>
          <a:lstStyle/>
          <a:p>
            <a:r>
              <a:rPr lang="en-GB" sz="3600" dirty="0" smtClean="0"/>
              <a:t>Word count – 1200</a:t>
            </a:r>
          </a:p>
          <a:p>
            <a:endParaRPr lang="en-GB" sz="3600" dirty="0" smtClean="0"/>
          </a:p>
          <a:p>
            <a:r>
              <a:rPr lang="en-GB" sz="3600" dirty="0" smtClean="0"/>
              <a:t>Submission  - </a:t>
            </a:r>
            <a:r>
              <a:rPr lang="en-GB" sz="3600" dirty="0" smtClean="0"/>
              <a:t>December 14</a:t>
            </a:r>
            <a:r>
              <a:rPr lang="en-GB" sz="3600" baseline="30000" dirty="0" smtClean="0"/>
              <a:t>th</a:t>
            </a:r>
            <a:r>
              <a:rPr lang="en-GB" sz="3600" dirty="0" smtClean="0"/>
              <a:t> </a:t>
            </a:r>
            <a:r>
              <a:rPr lang="en-GB" sz="3600" dirty="0" smtClean="0"/>
              <a:t>2017</a:t>
            </a:r>
          </a:p>
          <a:p>
            <a:pPr>
              <a:buNone/>
            </a:pPr>
            <a:endParaRPr lang="en-GB" sz="3600" dirty="0" smtClean="0"/>
          </a:p>
          <a:p>
            <a:r>
              <a:rPr lang="en-GB" sz="3600" dirty="0" err="1" smtClean="0"/>
              <a:t>Handback</a:t>
            </a:r>
            <a:r>
              <a:rPr lang="en-GB" sz="3600" dirty="0" smtClean="0"/>
              <a:t> - </a:t>
            </a:r>
            <a:r>
              <a:rPr lang="en-GB" sz="3600" dirty="0" smtClean="0"/>
              <a:t>J</a:t>
            </a:r>
            <a:r>
              <a:rPr lang="en-GB" sz="3600" dirty="0" smtClean="0"/>
              <a:t>anuary 19</a:t>
            </a:r>
            <a:r>
              <a:rPr lang="en-GB" sz="3600" baseline="30000" dirty="0" smtClean="0"/>
              <a:t>th</a:t>
            </a:r>
            <a:r>
              <a:rPr lang="en-GB" sz="3600" dirty="0" smtClean="0"/>
              <a:t> 2018</a:t>
            </a:r>
            <a:endParaRPr lang="en-GB" sz="3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2163762"/>
          </a:xfrm>
        </p:spPr>
        <p:txBody>
          <a:bodyPr/>
          <a:lstStyle/>
          <a:p>
            <a:r>
              <a:rPr lang="en-GB" dirty="0" smtClean="0">
                <a:solidFill>
                  <a:srgbClr val="FF0000"/>
                </a:solidFill>
              </a:rPr>
              <a:t>Welsh Second Language within our new curriculum</a:t>
            </a:r>
            <a:r>
              <a:rPr lang="en-GB" dirty="0" smtClean="0"/>
              <a:t/>
            </a:r>
            <a:br>
              <a:rPr lang="en-GB" dirty="0" smtClean="0"/>
            </a:br>
            <a:endParaRPr lang="en-GB" dirty="0"/>
          </a:p>
        </p:txBody>
      </p:sp>
      <p:sp>
        <p:nvSpPr>
          <p:cNvPr id="3" name="Content Placeholder 2"/>
          <p:cNvSpPr>
            <a:spLocks noGrp="1"/>
          </p:cNvSpPr>
          <p:nvPr>
            <p:ph idx="1"/>
          </p:nvPr>
        </p:nvSpPr>
        <p:spPr>
          <a:xfrm>
            <a:off x="457200" y="2057400"/>
            <a:ext cx="7620000" cy="4343400"/>
          </a:xfrm>
        </p:spPr>
        <p:txBody>
          <a:bodyPr>
            <a:normAutofit/>
          </a:bodyPr>
          <a:lstStyle/>
          <a:p>
            <a:r>
              <a:rPr lang="en-GB" sz="3600" dirty="0" smtClean="0"/>
              <a:t>Written statement by the Welsh Government in response to on the Welsh Second language Report by Sioned Davies – </a:t>
            </a:r>
            <a:r>
              <a:rPr lang="en-GB" sz="3600" i="1" dirty="0" smtClean="0"/>
              <a:t>One Language For All. </a:t>
            </a:r>
          </a:p>
          <a:p>
            <a:r>
              <a:rPr lang="en-GB" sz="3600" dirty="0" smtClean="0"/>
              <a:t>Delivered by </a:t>
            </a:r>
            <a:r>
              <a:rPr lang="en-GB" sz="3600" dirty="0" err="1" smtClean="0"/>
              <a:t>Huw</a:t>
            </a:r>
            <a:r>
              <a:rPr lang="en-GB" sz="3600" dirty="0" smtClean="0"/>
              <a:t> Lewis, the then AM for Education and Skills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Refer to:</a:t>
            </a:r>
            <a:endParaRPr lang="en-GB" dirty="0">
              <a:solidFill>
                <a:srgbClr val="FF0000"/>
              </a:solidFill>
            </a:endParaRPr>
          </a:p>
        </p:txBody>
      </p:sp>
      <p:sp>
        <p:nvSpPr>
          <p:cNvPr id="3" name="Content Placeholder 2"/>
          <p:cNvSpPr>
            <a:spLocks noGrp="1"/>
          </p:cNvSpPr>
          <p:nvPr>
            <p:ph idx="1"/>
          </p:nvPr>
        </p:nvSpPr>
        <p:spPr/>
        <p:txBody>
          <a:bodyPr/>
          <a:lstStyle/>
          <a:p>
            <a:r>
              <a:rPr lang="en-GB" sz="3200" dirty="0" smtClean="0"/>
              <a:t>Foundation Phase Documentation</a:t>
            </a:r>
          </a:p>
          <a:p>
            <a:r>
              <a:rPr lang="en-GB" sz="3200" dirty="0" smtClean="0"/>
              <a:t>The Skills Curriculum</a:t>
            </a:r>
          </a:p>
          <a:p>
            <a:r>
              <a:rPr lang="en-GB" sz="3200" dirty="0" smtClean="0"/>
              <a:t>KS2 documentation</a:t>
            </a:r>
          </a:p>
          <a:p>
            <a:r>
              <a:rPr lang="en-GB" sz="3200" dirty="0" err="1" smtClean="0"/>
              <a:t>Estyn</a:t>
            </a:r>
            <a:r>
              <a:rPr lang="en-GB" sz="3200" dirty="0" smtClean="0"/>
              <a:t> Annual Reports</a:t>
            </a:r>
          </a:p>
          <a:p>
            <a:r>
              <a:rPr lang="en-GB" sz="3200" dirty="0" smtClean="0"/>
              <a:t>One language for all</a:t>
            </a:r>
          </a:p>
          <a:p>
            <a:r>
              <a:rPr lang="en-GB" sz="3200" dirty="0" smtClean="0"/>
              <a:t>Successful Futures (Donaldson report)</a:t>
            </a:r>
          </a:p>
          <a:p>
            <a:r>
              <a:rPr lang="en-GB" sz="3200" dirty="0" smtClean="0"/>
              <a:t>Teaching Tomorrow’s Teachers (Furlong Report)</a:t>
            </a:r>
          </a:p>
          <a:p>
            <a:endParaRPr lang="en-GB" dirty="0" smtClean="0"/>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Reading</a:t>
            </a:r>
            <a:endParaRPr lang="en-GB" dirty="0">
              <a:solidFill>
                <a:srgbClr val="FF0000"/>
              </a:solidFill>
            </a:endParaRPr>
          </a:p>
        </p:txBody>
      </p:sp>
      <p:sp>
        <p:nvSpPr>
          <p:cNvPr id="3" name="Content Placeholder 2"/>
          <p:cNvSpPr>
            <a:spLocks noGrp="1"/>
          </p:cNvSpPr>
          <p:nvPr>
            <p:ph idx="1"/>
          </p:nvPr>
        </p:nvSpPr>
        <p:spPr/>
        <p:txBody>
          <a:bodyPr>
            <a:normAutofit fontScale="92500"/>
          </a:bodyPr>
          <a:lstStyle/>
          <a:p>
            <a:r>
              <a:rPr lang="en-GB" sz="3600" dirty="0" smtClean="0"/>
              <a:t>Read the documents noted and pick out statements on Welsh as a Second Language</a:t>
            </a:r>
          </a:p>
          <a:p>
            <a:r>
              <a:rPr lang="en-GB" sz="3600" dirty="0" smtClean="0"/>
              <a:t>Refer to documents in the statement</a:t>
            </a:r>
          </a:p>
          <a:p>
            <a:r>
              <a:rPr lang="en-GB" sz="3600" dirty="0" smtClean="0"/>
              <a:t>Read over notes from theory lectures</a:t>
            </a:r>
          </a:p>
          <a:p>
            <a:r>
              <a:rPr lang="en-GB" sz="3600" dirty="0" smtClean="0"/>
              <a:t>Refer to notes on </a:t>
            </a:r>
            <a:r>
              <a:rPr lang="en-GB" sz="3600" dirty="0" err="1" smtClean="0"/>
              <a:t>Moodle</a:t>
            </a:r>
            <a:endParaRPr lang="en-GB" sz="3600" dirty="0" smtClean="0"/>
          </a:p>
          <a:p>
            <a:r>
              <a:rPr lang="en-GB" sz="3600" dirty="0" smtClean="0"/>
              <a:t>Library  - books, journals</a:t>
            </a:r>
          </a:p>
          <a:p>
            <a:r>
              <a:rPr lang="en-GB" sz="3600" dirty="0" smtClean="0"/>
              <a:t>Own experiences</a:t>
            </a:r>
          </a:p>
          <a:p>
            <a:pPr>
              <a:buNone/>
            </a:pPr>
            <a:endParaRPr lang="en-GB"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Pointers</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sz="3600" dirty="0" smtClean="0"/>
              <a:t>Create a plan of what you want to say – expand on each point made</a:t>
            </a:r>
          </a:p>
          <a:p>
            <a:r>
              <a:rPr lang="en-GB" sz="3600" dirty="0" smtClean="0"/>
              <a:t>Sub-headings can help structure your work</a:t>
            </a:r>
          </a:p>
          <a:p>
            <a:r>
              <a:rPr lang="en-GB" sz="3600" dirty="0" smtClean="0"/>
              <a:t>Evidence further reading</a:t>
            </a:r>
          </a:p>
          <a:p>
            <a:r>
              <a:rPr lang="en-GB" sz="3600" dirty="0" smtClean="0"/>
              <a:t>Reference following Harvard guidelines</a:t>
            </a:r>
          </a:p>
          <a:p>
            <a:r>
              <a:rPr lang="en-GB" sz="3600" dirty="0" smtClean="0"/>
              <a:t>Proof read your work carefully</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1456</TotalTime>
  <Words>3479</Words>
  <Application>Microsoft Office PowerPoint</Application>
  <PresentationFormat>On-screen Show (4:3)</PresentationFormat>
  <Paragraphs>270</Paragraphs>
  <Slides>31</Slides>
  <Notes>19</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Adjacency</vt:lpstr>
      <vt:lpstr>One language for all</vt:lpstr>
      <vt:lpstr>Professor Sioned Davies Chair, Welsh Second Language Review group</vt:lpstr>
      <vt:lpstr>Slide 3</vt:lpstr>
      <vt:lpstr>Welsh-medium Education Strategy 2010</vt:lpstr>
      <vt:lpstr>Task 1</vt:lpstr>
      <vt:lpstr>30th April 2012</vt:lpstr>
      <vt:lpstr>Task 2</vt:lpstr>
      <vt:lpstr>Slide 8</vt:lpstr>
      <vt:lpstr>A Living Language: A Language for Living launched 2012</vt:lpstr>
      <vt:lpstr>The Review Group’s vision</vt:lpstr>
      <vt:lpstr>Issues to be prioritised:</vt:lpstr>
      <vt:lpstr>Issues to be prioritised (continued)</vt:lpstr>
      <vt:lpstr>Task 3</vt:lpstr>
      <vt:lpstr>Evidence taken from:</vt:lpstr>
      <vt:lpstr>The current position</vt:lpstr>
      <vt:lpstr>Task 4</vt:lpstr>
      <vt:lpstr>Slide 17</vt:lpstr>
      <vt:lpstr>The proposed changes</vt:lpstr>
      <vt:lpstr>Task 5</vt:lpstr>
      <vt:lpstr>Slide 20</vt:lpstr>
      <vt:lpstr>Slide 21</vt:lpstr>
      <vt:lpstr>Conclusions</vt:lpstr>
      <vt:lpstr>Response to Welsh second language review group recommendations</vt:lpstr>
      <vt:lpstr>Task 6</vt:lpstr>
      <vt:lpstr>Theory Assignment</vt:lpstr>
      <vt:lpstr>Aseiniad 1</vt:lpstr>
      <vt:lpstr>Dates</vt:lpstr>
      <vt:lpstr>Welsh Second Language within our new curriculum </vt:lpstr>
      <vt:lpstr>Refer to:</vt:lpstr>
      <vt:lpstr>Reading</vt:lpstr>
      <vt:lpstr>Pointers</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dc:creator>
  <cp:lastModifiedBy>Natalie</cp:lastModifiedBy>
  <cp:revision>42</cp:revision>
  <dcterms:created xsi:type="dcterms:W3CDTF">2016-11-02T10:23:44Z</dcterms:created>
  <dcterms:modified xsi:type="dcterms:W3CDTF">2017-12-07T11:43:50Z</dcterms:modified>
</cp:coreProperties>
</file>