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9" r:id="rId1"/>
  </p:sldMasterIdLst>
  <p:sldIdLst>
    <p:sldId id="256" r:id="rId2"/>
    <p:sldId id="257" r:id="rId3"/>
    <p:sldId id="266" r:id="rId4"/>
    <p:sldId id="270" r:id="rId5"/>
    <p:sldId id="259" r:id="rId6"/>
    <p:sldId id="267" r:id="rId7"/>
    <p:sldId id="260" r:id="rId8"/>
    <p:sldId id="268" r:id="rId9"/>
    <p:sldId id="269" r:id="rId10"/>
    <p:sldId id="262" r:id="rId11"/>
    <p:sldId id="271" r:id="rId12"/>
    <p:sldId id="264" r:id="rId13"/>
    <p:sldId id="263" r:id="rId14"/>
    <p:sldId id="261" r:id="rId15"/>
    <p:sldId id="274" r:id="rId16"/>
    <p:sldId id="272" r:id="rId17"/>
    <p:sldId id="273" r:id="rId18"/>
    <p:sldId id="277" r:id="rId19"/>
    <p:sldId id="275" r:id="rId20"/>
    <p:sldId id="278" r:id="rId21"/>
    <p:sldId id="258" r:id="rId22"/>
    <p:sldId id="265" r:id="rId23"/>
    <p:sldId id="27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1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D0F56E-8620-4BB5-95E4-592F16577775}" type="doc">
      <dgm:prSet loTypeId="urn:microsoft.com/office/officeart/2018/5/layout/IconCircleLabel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701E95A4-FD52-4CD2-8A11-D47126948F24}">
      <dgm:prSet custT="1"/>
      <dgm:spPr/>
      <dgm:t>
        <a:bodyPr/>
        <a:lstStyle/>
        <a:p>
          <a:pPr>
            <a:defRPr cap="all"/>
          </a:pPr>
          <a:r>
            <a:rPr lang="en-US" sz="1800" dirty="0"/>
            <a:t>‘Attachment theory is the joint work of John Bowlby and Mary Ainsworth…Drawing on the concepts from ethology, developmental psychology and psychoanalysis John Bowlby formulated the basic tenets of the theory.’</a:t>
          </a:r>
        </a:p>
      </dgm:t>
    </dgm:pt>
    <dgm:pt modelId="{CF6A02FA-8731-4A48-A634-C7D4BD8B924C}" type="parTrans" cxnId="{0EE6973B-DE58-4EFB-985E-9BB07DAE3982}">
      <dgm:prSet/>
      <dgm:spPr/>
      <dgm:t>
        <a:bodyPr/>
        <a:lstStyle/>
        <a:p>
          <a:endParaRPr lang="en-US"/>
        </a:p>
      </dgm:t>
    </dgm:pt>
    <dgm:pt modelId="{17543D84-3EEB-4E0E-9A11-B953605FBCAA}" type="sibTrans" cxnId="{0EE6973B-DE58-4EFB-985E-9BB07DAE3982}">
      <dgm:prSet/>
      <dgm:spPr/>
      <dgm:t>
        <a:bodyPr/>
        <a:lstStyle/>
        <a:p>
          <a:endParaRPr lang="en-US"/>
        </a:p>
      </dgm:t>
    </dgm:pt>
    <dgm:pt modelId="{EF2BCB9D-D54D-426E-8719-97E98C7015ED}">
      <dgm:prSet/>
      <dgm:spPr/>
      <dgm:t>
        <a:bodyPr/>
        <a:lstStyle/>
        <a:p>
          <a:pPr>
            <a:defRPr cap="all"/>
          </a:pPr>
          <a:r>
            <a:rPr lang="en-US"/>
            <a:t>‘Mary Ainsworth’s innovative methodology not only made it possible to test some of Bowlby’s ideas empirically but also helped to expand the theory itself.’</a:t>
          </a:r>
        </a:p>
      </dgm:t>
    </dgm:pt>
    <dgm:pt modelId="{C86399FD-CE15-4EE5-8683-7556F9EBBC74}" type="parTrans" cxnId="{F9715410-738A-4BFD-9565-1CD28637368B}">
      <dgm:prSet/>
      <dgm:spPr/>
      <dgm:t>
        <a:bodyPr/>
        <a:lstStyle/>
        <a:p>
          <a:endParaRPr lang="en-US"/>
        </a:p>
      </dgm:t>
    </dgm:pt>
    <dgm:pt modelId="{1DCD38CE-9FEB-4BBF-96C2-73343C938FB5}" type="sibTrans" cxnId="{F9715410-738A-4BFD-9565-1CD28637368B}">
      <dgm:prSet/>
      <dgm:spPr/>
      <dgm:t>
        <a:bodyPr/>
        <a:lstStyle/>
        <a:p>
          <a:endParaRPr lang="en-US"/>
        </a:p>
      </dgm:t>
    </dgm:pt>
    <dgm:pt modelId="{7E629FE0-EB59-4246-93D3-95E22B5BA92E}">
      <dgm:prSet/>
      <dgm:spPr/>
      <dgm:t>
        <a:bodyPr/>
        <a:lstStyle/>
        <a:p>
          <a:pPr>
            <a:defRPr cap="all"/>
          </a:pPr>
          <a:r>
            <a:rPr lang="en-US" dirty="0"/>
            <a:t>Bretherton (1992)  </a:t>
          </a:r>
        </a:p>
      </dgm:t>
    </dgm:pt>
    <dgm:pt modelId="{97FCEE9C-890D-4637-8903-FADF8779AC74}" type="parTrans" cxnId="{DAACF1BE-5DD2-4358-BC64-D82E301909FB}">
      <dgm:prSet/>
      <dgm:spPr/>
      <dgm:t>
        <a:bodyPr/>
        <a:lstStyle/>
        <a:p>
          <a:endParaRPr lang="en-US"/>
        </a:p>
      </dgm:t>
    </dgm:pt>
    <dgm:pt modelId="{180B1CF7-3DF4-4016-BA1B-F32AA6F5F93B}" type="sibTrans" cxnId="{DAACF1BE-5DD2-4358-BC64-D82E301909FB}">
      <dgm:prSet/>
      <dgm:spPr/>
      <dgm:t>
        <a:bodyPr/>
        <a:lstStyle/>
        <a:p>
          <a:endParaRPr lang="en-US"/>
        </a:p>
      </dgm:t>
    </dgm:pt>
    <dgm:pt modelId="{440DA49E-CF52-4DAE-9C46-DBB5DA177810}" type="pres">
      <dgm:prSet presAssocID="{23D0F56E-8620-4BB5-95E4-592F16577775}" presName="root" presStyleCnt="0">
        <dgm:presLayoutVars>
          <dgm:dir/>
          <dgm:resizeHandles val="exact"/>
        </dgm:presLayoutVars>
      </dgm:prSet>
      <dgm:spPr/>
    </dgm:pt>
    <dgm:pt modelId="{36E14C50-A9F3-4142-B9A7-BFE4AAB85932}" type="pres">
      <dgm:prSet presAssocID="{701E95A4-FD52-4CD2-8A11-D47126948F24}" presName="compNode" presStyleCnt="0"/>
      <dgm:spPr/>
    </dgm:pt>
    <dgm:pt modelId="{F27C5E81-A0E0-4706-8C35-0C69D70647DB}" type="pres">
      <dgm:prSet presAssocID="{701E95A4-FD52-4CD2-8A11-D47126948F24}" presName="iconBgRect" presStyleLbl="bgShp" presStyleIdx="0" presStyleCnt="3"/>
      <dgm:spPr/>
    </dgm:pt>
    <dgm:pt modelId="{AB286E93-CD53-42E3-A3A9-ACEDA05D942A}" type="pres">
      <dgm:prSet presAssocID="{701E95A4-FD52-4CD2-8A11-D47126948F2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872B95F8-EE9F-4976-8036-114315A42B4A}" type="pres">
      <dgm:prSet presAssocID="{701E95A4-FD52-4CD2-8A11-D47126948F24}" presName="spaceRect" presStyleCnt="0"/>
      <dgm:spPr/>
    </dgm:pt>
    <dgm:pt modelId="{970C58A9-1E52-491E-A65F-2BF7C5B62B8A}" type="pres">
      <dgm:prSet presAssocID="{701E95A4-FD52-4CD2-8A11-D47126948F24}" presName="textRect" presStyleLbl="revTx" presStyleIdx="0" presStyleCnt="3">
        <dgm:presLayoutVars>
          <dgm:chMax val="1"/>
          <dgm:chPref val="1"/>
        </dgm:presLayoutVars>
      </dgm:prSet>
      <dgm:spPr/>
    </dgm:pt>
    <dgm:pt modelId="{48AB4525-7A0A-4B87-B3D3-05153C12F9A8}" type="pres">
      <dgm:prSet presAssocID="{17543D84-3EEB-4E0E-9A11-B953605FBCAA}" presName="sibTrans" presStyleCnt="0"/>
      <dgm:spPr/>
    </dgm:pt>
    <dgm:pt modelId="{5B2AC3C8-97D7-477E-B189-3473A7AAC2D2}" type="pres">
      <dgm:prSet presAssocID="{EF2BCB9D-D54D-426E-8719-97E98C7015ED}" presName="compNode" presStyleCnt="0"/>
      <dgm:spPr/>
    </dgm:pt>
    <dgm:pt modelId="{82519FB4-6B23-4928-92E3-789BC5192A27}" type="pres">
      <dgm:prSet presAssocID="{EF2BCB9D-D54D-426E-8719-97E98C7015ED}" presName="iconBgRect" presStyleLbl="bgShp" presStyleIdx="1" presStyleCnt="3"/>
      <dgm:spPr/>
    </dgm:pt>
    <dgm:pt modelId="{B7596F34-1AF5-4A4B-9ED7-9B8FA09B2B43}" type="pres">
      <dgm:prSet presAssocID="{EF2BCB9D-D54D-426E-8719-97E98C7015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7D2581AF-FBF9-42FF-B3B5-EBDED4930DE4}" type="pres">
      <dgm:prSet presAssocID="{EF2BCB9D-D54D-426E-8719-97E98C7015ED}" presName="spaceRect" presStyleCnt="0"/>
      <dgm:spPr/>
    </dgm:pt>
    <dgm:pt modelId="{9A47A19C-F883-4323-8D90-C761A6C69A51}" type="pres">
      <dgm:prSet presAssocID="{EF2BCB9D-D54D-426E-8719-97E98C7015ED}" presName="textRect" presStyleLbl="revTx" presStyleIdx="1" presStyleCnt="3">
        <dgm:presLayoutVars>
          <dgm:chMax val="1"/>
          <dgm:chPref val="1"/>
        </dgm:presLayoutVars>
      </dgm:prSet>
      <dgm:spPr/>
    </dgm:pt>
    <dgm:pt modelId="{EC1C1382-1304-4108-BD89-AFAB1B1C81B5}" type="pres">
      <dgm:prSet presAssocID="{1DCD38CE-9FEB-4BBF-96C2-73343C938FB5}" presName="sibTrans" presStyleCnt="0"/>
      <dgm:spPr/>
    </dgm:pt>
    <dgm:pt modelId="{581EB25A-297E-4E94-A833-A27FC05A1DB9}" type="pres">
      <dgm:prSet presAssocID="{7E629FE0-EB59-4246-93D3-95E22B5BA92E}" presName="compNode" presStyleCnt="0"/>
      <dgm:spPr/>
    </dgm:pt>
    <dgm:pt modelId="{DEED75E6-07EB-40E8-ABA1-A35F2B90D702}" type="pres">
      <dgm:prSet presAssocID="{7E629FE0-EB59-4246-93D3-95E22B5BA92E}" presName="iconBgRect" presStyleLbl="bgShp" presStyleIdx="2" presStyleCnt="3"/>
      <dgm:spPr/>
    </dgm:pt>
    <dgm:pt modelId="{A6FB84A5-637A-4CD0-B0EA-1F432AA1F0D7}" type="pres">
      <dgm:prSet presAssocID="{7E629FE0-EB59-4246-93D3-95E22B5BA92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D5ECC4E9-C5EF-4A01-9F21-3FE37B2F9556}" type="pres">
      <dgm:prSet presAssocID="{7E629FE0-EB59-4246-93D3-95E22B5BA92E}" presName="spaceRect" presStyleCnt="0"/>
      <dgm:spPr/>
    </dgm:pt>
    <dgm:pt modelId="{1282DD12-986B-4C81-BCC4-B6507AF9782C}" type="pres">
      <dgm:prSet presAssocID="{7E629FE0-EB59-4246-93D3-95E22B5BA92E}" presName="textRect" presStyleLbl="revTx" presStyleIdx="2" presStyleCnt="3">
        <dgm:presLayoutVars>
          <dgm:chMax val="1"/>
          <dgm:chPref val="1"/>
        </dgm:presLayoutVars>
      </dgm:prSet>
      <dgm:spPr/>
    </dgm:pt>
  </dgm:ptLst>
  <dgm:cxnLst>
    <dgm:cxn modelId="{F9715410-738A-4BFD-9565-1CD28637368B}" srcId="{23D0F56E-8620-4BB5-95E4-592F16577775}" destId="{EF2BCB9D-D54D-426E-8719-97E98C7015ED}" srcOrd="1" destOrd="0" parTransId="{C86399FD-CE15-4EE5-8683-7556F9EBBC74}" sibTransId="{1DCD38CE-9FEB-4BBF-96C2-73343C938FB5}"/>
    <dgm:cxn modelId="{0EE6973B-DE58-4EFB-985E-9BB07DAE3982}" srcId="{23D0F56E-8620-4BB5-95E4-592F16577775}" destId="{701E95A4-FD52-4CD2-8A11-D47126948F24}" srcOrd="0" destOrd="0" parTransId="{CF6A02FA-8731-4A48-A634-C7D4BD8B924C}" sibTransId="{17543D84-3EEB-4E0E-9A11-B953605FBCAA}"/>
    <dgm:cxn modelId="{8AD2479B-959D-4C56-BCBC-3154C2AF33E0}" type="presOf" srcId="{EF2BCB9D-D54D-426E-8719-97E98C7015ED}" destId="{9A47A19C-F883-4323-8D90-C761A6C69A51}" srcOrd="0" destOrd="0" presId="urn:microsoft.com/office/officeart/2018/5/layout/IconCircleLabelList"/>
    <dgm:cxn modelId="{590690B6-54D7-4ABB-8AB0-45612B58A7CB}" type="presOf" srcId="{23D0F56E-8620-4BB5-95E4-592F16577775}" destId="{440DA49E-CF52-4DAE-9C46-DBB5DA177810}" srcOrd="0" destOrd="0" presId="urn:microsoft.com/office/officeart/2018/5/layout/IconCircleLabelList"/>
    <dgm:cxn modelId="{DAACF1BE-5DD2-4358-BC64-D82E301909FB}" srcId="{23D0F56E-8620-4BB5-95E4-592F16577775}" destId="{7E629FE0-EB59-4246-93D3-95E22B5BA92E}" srcOrd="2" destOrd="0" parTransId="{97FCEE9C-890D-4637-8903-FADF8779AC74}" sibTransId="{180B1CF7-3DF4-4016-BA1B-F32AA6F5F93B}"/>
    <dgm:cxn modelId="{2A52D2C3-63EB-4DB6-AC0B-1A331E5582B1}" type="presOf" srcId="{701E95A4-FD52-4CD2-8A11-D47126948F24}" destId="{970C58A9-1E52-491E-A65F-2BF7C5B62B8A}" srcOrd="0" destOrd="0" presId="urn:microsoft.com/office/officeart/2018/5/layout/IconCircleLabelList"/>
    <dgm:cxn modelId="{25C997C9-4164-46F6-8D75-C9EB37CEA48B}" type="presOf" srcId="{7E629FE0-EB59-4246-93D3-95E22B5BA92E}" destId="{1282DD12-986B-4C81-BCC4-B6507AF9782C}" srcOrd="0" destOrd="0" presId="urn:microsoft.com/office/officeart/2018/5/layout/IconCircleLabelList"/>
    <dgm:cxn modelId="{929BD777-4008-403B-A3BB-B28AE3F7B445}" type="presParOf" srcId="{440DA49E-CF52-4DAE-9C46-DBB5DA177810}" destId="{36E14C50-A9F3-4142-B9A7-BFE4AAB85932}" srcOrd="0" destOrd="0" presId="urn:microsoft.com/office/officeart/2018/5/layout/IconCircleLabelList"/>
    <dgm:cxn modelId="{0831F8F2-46F7-4C27-91F4-6F93229B5384}" type="presParOf" srcId="{36E14C50-A9F3-4142-B9A7-BFE4AAB85932}" destId="{F27C5E81-A0E0-4706-8C35-0C69D70647DB}" srcOrd="0" destOrd="0" presId="urn:microsoft.com/office/officeart/2018/5/layout/IconCircleLabelList"/>
    <dgm:cxn modelId="{1D53415E-9A83-4B1F-838D-1EF852E08D3F}" type="presParOf" srcId="{36E14C50-A9F3-4142-B9A7-BFE4AAB85932}" destId="{AB286E93-CD53-42E3-A3A9-ACEDA05D942A}" srcOrd="1" destOrd="0" presId="urn:microsoft.com/office/officeart/2018/5/layout/IconCircleLabelList"/>
    <dgm:cxn modelId="{8CEBB5FD-1511-4B7D-9621-5242C0073DDB}" type="presParOf" srcId="{36E14C50-A9F3-4142-B9A7-BFE4AAB85932}" destId="{872B95F8-EE9F-4976-8036-114315A42B4A}" srcOrd="2" destOrd="0" presId="urn:microsoft.com/office/officeart/2018/5/layout/IconCircleLabelList"/>
    <dgm:cxn modelId="{710648A0-4F6A-4853-91BE-5ED9E3BB17BE}" type="presParOf" srcId="{36E14C50-A9F3-4142-B9A7-BFE4AAB85932}" destId="{970C58A9-1E52-491E-A65F-2BF7C5B62B8A}" srcOrd="3" destOrd="0" presId="urn:microsoft.com/office/officeart/2018/5/layout/IconCircleLabelList"/>
    <dgm:cxn modelId="{960E0DAB-E01D-43C7-98F5-339620D0CE44}" type="presParOf" srcId="{440DA49E-CF52-4DAE-9C46-DBB5DA177810}" destId="{48AB4525-7A0A-4B87-B3D3-05153C12F9A8}" srcOrd="1" destOrd="0" presId="urn:microsoft.com/office/officeart/2018/5/layout/IconCircleLabelList"/>
    <dgm:cxn modelId="{ACAA3EA0-6985-4C41-88C3-7FCD4F0BFDA6}" type="presParOf" srcId="{440DA49E-CF52-4DAE-9C46-DBB5DA177810}" destId="{5B2AC3C8-97D7-477E-B189-3473A7AAC2D2}" srcOrd="2" destOrd="0" presId="urn:microsoft.com/office/officeart/2018/5/layout/IconCircleLabelList"/>
    <dgm:cxn modelId="{02A03032-1359-4183-8F62-361E088C6CAF}" type="presParOf" srcId="{5B2AC3C8-97D7-477E-B189-3473A7AAC2D2}" destId="{82519FB4-6B23-4928-92E3-789BC5192A27}" srcOrd="0" destOrd="0" presId="urn:microsoft.com/office/officeart/2018/5/layout/IconCircleLabelList"/>
    <dgm:cxn modelId="{46D3BA10-F64B-4D77-953C-2D5EE5AF5384}" type="presParOf" srcId="{5B2AC3C8-97D7-477E-B189-3473A7AAC2D2}" destId="{B7596F34-1AF5-4A4B-9ED7-9B8FA09B2B43}" srcOrd="1" destOrd="0" presId="urn:microsoft.com/office/officeart/2018/5/layout/IconCircleLabelList"/>
    <dgm:cxn modelId="{1B7A3429-536E-4620-AC42-FA588DD4F1DA}" type="presParOf" srcId="{5B2AC3C8-97D7-477E-B189-3473A7AAC2D2}" destId="{7D2581AF-FBF9-42FF-B3B5-EBDED4930DE4}" srcOrd="2" destOrd="0" presId="urn:microsoft.com/office/officeart/2018/5/layout/IconCircleLabelList"/>
    <dgm:cxn modelId="{789AAA35-5D6B-43FC-8DF5-9F6CFE8602A1}" type="presParOf" srcId="{5B2AC3C8-97D7-477E-B189-3473A7AAC2D2}" destId="{9A47A19C-F883-4323-8D90-C761A6C69A51}" srcOrd="3" destOrd="0" presId="urn:microsoft.com/office/officeart/2018/5/layout/IconCircleLabelList"/>
    <dgm:cxn modelId="{0555B070-5C29-4BC0-B15F-055B68439355}" type="presParOf" srcId="{440DA49E-CF52-4DAE-9C46-DBB5DA177810}" destId="{EC1C1382-1304-4108-BD89-AFAB1B1C81B5}" srcOrd="3" destOrd="0" presId="urn:microsoft.com/office/officeart/2018/5/layout/IconCircleLabelList"/>
    <dgm:cxn modelId="{717FBDB7-1601-4655-AE11-1828F073A8CB}" type="presParOf" srcId="{440DA49E-CF52-4DAE-9C46-DBB5DA177810}" destId="{581EB25A-297E-4E94-A833-A27FC05A1DB9}" srcOrd="4" destOrd="0" presId="urn:microsoft.com/office/officeart/2018/5/layout/IconCircleLabelList"/>
    <dgm:cxn modelId="{578E8A72-AD55-4A99-98D4-E12666438CC5}" type="presParOf" srcId="{581EB25A-297E-4E94-A833-A27FC05A1DB9}" destId="{DEED75E6-07EB-40E8-ABA1-A35F2B90D702}" srcOrd="0" destOrd="0" presId="urn:microsoft.com/office/officeart/2018/5/layout/IconCircleLabelList"/>
    <dgm:cxn modelId="{44AB8A09-970D-449E-9234-6983E9AAB264}" type="presParOf" srcId="{581EB25A-297E-4E94-A833-A27FC05A1DB9}" destId="{A6FB84A5-637A-4CD0-B0EA-1F432AA1F0D7}" srcOrd="1" destOrd="0" presId="urn:microsoft.com/office/officeart/2018/5/layout/IconCircleLabelList"/>
    <dgm:cxn modelId="{238ED72C-0E57-49A7-AE88-067A07493D57}" type="presParOf" srcId="{581EB25A-297E-4E94-A833-A27FC05A1DB9}" destId="{D5ECC4E9-C5EF-4A01-9F21-3FE37B2F9556}" srcOrd="2" destOrd="0" presId="urn:microsoft.com/office/officeart/2018/5/layout/IconCircleLabelList"/>
    <dgm:cxn modelId="{656CA86F-CEE0-41C2-8EF7-144DCF243095}" type="presParOf" srcId="{581EB25A-297E-4E94-A833-A27FC05A1DB9}" destId="{1282DD12-986B-4C81-BCC4-B6507AF9782C}"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63655B-E141-4D7B-9C90-7D2B0EAFAD19}"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B47C6B4-91F7-429F-B49A-4E689B6A51AF}">
      <dgm:prSet/>
      <dgm:spPr/>
      <dgm:t>
        <a:bodyPr/>
        <a:lstStyle/>
        <a:p>
          <a:r>
            <a:rPr lang="en-US"/>
            <a:t>Mary Ainsworth : Patterns of Attachment (1978)</a:t>
          </a:r>
        </a:p>
      </dgm:t>
    </dgm:pt>
    <dgm:pt modelId="{D06E51D1-0187-4CDC-A5FA-A9BA931B150C}" type="parTrans" cxnId="{7B7B769C-E956-46D3-9183-4D621B002D7D}">
      <dgm:prSet/>
      <dgm:spPr/>
      <dgm:t>
        <a:bodyPr/>
        <a:lstStyle/>
        <a:p>
          <a:endParaRPr lang="en-US"/>
        </a:p>
      </dgm:t>
    </dgm:pt>
    <dgm:pt modelId="{45A28FA7-C4DA-421F-BBF1-408032F26D5F}" type="sibTrans" cxnId="{7B7B769C-E956-46D3-9183-4D621B002D7D}">
      <dgm:prSet/>
      <dgm:spPr/>
      <dgm:t>
        <a:bodyPr/>
        <a:lstStyle/>
        <a:p>
          <a:endParaRPr lang="en-US"/>
        </a:p>
      </dgm:t>
    </dgm:pt>
    <dgm:pt modelId="{D8ADF9E1-6EF0-46E8-93E4-CC428BDD7FD7}">
      <dgm:prSet/>
      <dgm:spPr/>
      <dgm:t>
        <a:bodyPr/>
        <a:lstStyle/>
        <a:p>
          <a:r>
            <a:rPr lang="en-US"/>
            <a:t>Longitudinal home studies.</a:t>
          </a:r>
        </a:p>
      </dgm:t>
    </dgm:pt>
    <dgm:pt modelId="{4C354DF1-83EC-447C-9F1B-F1433C4990B8}" type="parTrans" cxnId="{E2CA6439-FDE5-4C9D-B976-F199E8141827}">
      <dgm:prSet/>
      <dgm:spPr/>
      <dgm:t>
        <a:bodyPr/>
        <a:lstStyle/>
        <a:p>
          <a:endParaRPr lang="en-US"/>
        </a:p>
      </dgm:t>
    </dgm:pt>
    <dgm:pt modelId="{20C7DCEB-FE78-41FF-89A1-E288C7AF6454}" type="sibTrans" cxnId="{E2CA6439-FDE5-4C9D-B976-F199E8141827}">
      <dgm:prSet/>
      <dgm:spPr/>
      <dgm:t>
        <a:bodyPr/>
        <a:lstStyle/>
        <a:p>
          <a:endParaRPr lang="en-US"/>
        </a:p>
      </dgm:t>
    </dgm:pt>
    <dgm:pt modelId="{7FDD5B9D-C952-4654-91AC-2764744A2FEE}">
      <dgm:prSet/>
      <dgm:spPr/>
      <dgm:t>
        <a:bodyPr/>
        <a:lstStyle/>
        <a:p>
          <a:r>
            <a:rPr lang="en-US"/>
            <a:t>Standardized laboratory assessment: </a:t>
          </a:r>
        </a:p>
      </dgm:t>
    </dgm:pt>
    <dgm:pt modelId="{66DE1F77-39FF-449F-9031-7038C5862B79}" type="parTrans" cxnId="{3DE50498-99DA-43CD-A2FD-5522286257E0}">
      <dgm:prSet/>
      <dgm:spPr/>
      <dgm:t>
        <a:bodyPr/>
        <a:lstStyle/>
        <a:p>
          <a:endParaRPr lang="en-US"/>
        </a:p>
      </dgm:t>
    </dgm:pt>
    <dgm:pt modelId="{B7917866-C41E-48A1-B075-23B250DB991F}" type="sibTrans" cxnId="{3DE50498-99DA-43CD-A2FD-5522286257E0}">
      <dgm:prSet/>
      <dgm:spPr/>
      <dgm:t>
        <a:bodyPr/>
        <a:lstStyle/>
        <a:p>
          <a:endParaRPr lang="en-US"/>
        </a:p>
      </dgm:t>
    </dgm:pt>
    <dgm:pt modelId="{E9BBF5FB-03B2-414A-AB35-C0F0FEA1D667}">
      <dgm:prSet/>
      <dgm:spPr/>
      <dgm:t>
        <a:bodyPr/>
        <a:lstStyle/>
        <a:p>
          <a:r>
            <a:rPr lang="en-US"/>
            <a:t>‘The Strange Situation.’ (1978)</a:t>
          </a:r>
        </a:p>
      </dgm:t>
    </dgm:pt>
    <dgm:pt modelId="{8F508F57-C937-44C6-8326-917BE0FBB610}" type="parTrans" cxnId="{8FDE7C53-6BB4-4A10-859D-CE7E869EB8CA}">
      <dgm:prSet/>
      <dgm:spPr/>
      <dgm:t>
        <a:bodyPr/>
        <a:lstStyle/>
        <a:p>
          <a:endParaRPr lang="en-US"/>
        </a:p>
      </dgm:t>
    </dgm:pt>
    <dgm:pt modelId="{C30E1D14-546E-4FA1-B36D-948596114FEF}" type="sibTrans" cxnId="{8FDE7C53-6BB4-4A10-859D-CE7E869EB8CA}">
      <dgm:prSet/>
      <dgm:spPr/>
      <dgm:t>
        <a:bodyPr/>
        <a:lstStyle/>
        <a:p>
          <a:endParaRPr lang="en-US"/>
        </a:p>
      </dgm:t>
    </dgm:pt>
    <dgm:pt modelId="{B76796A9-DAAA-4A7F-B205-62FFFC16C753}">
      <dgm:prSet/>
      <dgm:spPr/>
      <dgm:t>
        <a:bodyPr/>
        <a:lstStyle/>
        <a:p>
          <a:r>
            <a:rPr lang="en-US"/>
            <a:t>‘Learning to find new meanings in discrepancies.’ </a:t>
          </a:r>
        </a:p>
      </dgm:t>
    </dgm:pt>
    <dgm:pt modelId="{C8860C6F-E2B5-440D-96D3-9011299CD48C}" type="parTrans" cxnId="{C042005A-DB1C-4C49-8A5C-CEFCB3207B1B}">
      <dgm:prSet/>
      <dgm:spPr/>
      <dgm:t>
        <a:bodyPr/>
        <a:lstStyle/>
        <a:p>
          <a:endParaRPr lang="en-US"/>
        </a:p>
      </dgm:t>
    </dgm:pt>
    <dgm:pt modelId="{64766888-54D4-4570-B7D6-A670DBF169ED}" type="sibTrans" cxnId="{C042005A-DB1C-4C49-8A5C-CEFCB3207B1B}">
      <dgm:prSet/>
      <dgm:spPr/>
      <dgm:t>
        <a:bodyPr/>
        <a:lstStyle/>
        <a:p>
          <a:endParaRPr lang="en-US"/>
        </a:p>
      </dgm:t>
    </dgm:pt>
    <dgm:pt modelId="{E0327D36-C7D1-4B81-86D2-F8B3B1F72FFA}">
      <dgm:prSet/>
      <dgm:spPr/>
      <dgm:t>
        <a:bodyPr/>
        <a:lstStyle/>
        <a:p>
          <a:r>
            <a:rPr lang="en-US" dirty="0"/>
            <a:t>Crittenden, (2017) p. 439. </a:t>
          </a:r>
        </a:p>
      </dgm:t>
    </dgm:pt>
    <dgm:pt modelId="{6A5750AE-213B-4C44-AA89-B67AB0680E0E}" type="parTrans" cxnId="{C65C80D9-8E8A-471C-90DC-F922AF73656F}">
      <dgm:prSet/>
      <dgm:spPr/>
      <dgm:t>
        <a:bodyPr/>
        <a:lstStyle/>
        <a:p>
          <a:endParaRPr lang="en-US"/>
        </a:p>
      </dgm:t>
    </dgm:pt>
    <dgm:pt modelId="{B2D0C4BE-D271-4563-AEF5-23DB04FDFE32}" type="sibTrans" cxnId="{C65C80D9-8E8A-471C-90DC-F922AF73656F}">
      <dgm:prSet/>
      <dgm:spPr/>
      <dgm:t>
        <a:bodyPr/>
        <a:lstStyle/>
        <a:p>
          <a:endParaRPr lang="en-US"/>
        </a:p>
      </dgm:t>
    </dgm:pt>
    <dgm:pt modelId="{779AFE8E-4ACF-40E2-ADC6-46A4F35C8799}" type="pres">
      <dgm:prSet presAssocID="{1C63655B-E141-4D7B-9C90-7D2B0EAFAD19}" presName="root" presStyleCnt="0">
        <dgm:presLayoutVars>
          <dgm:dir/>
          <dgm:resizeHandles val="exact"/>
        </dgm:presLayoutVars>
      </dgm:prSet>
      <dgm:spPr/>
    </dgm:pt>
    <dgm:pt modelId="{87F53E52-FBA4-48E2-AF41-583899645255}" type="pres">
      <dgm:prSet presAssocID="{1C63655B-E141-4D7B-9C90-7D2B0EAFAD19}" presName="container" presStyleCnt="0">
        <dgm:presLayoutVars>
          <dgm:dir/>
          <dgm:resizeHandles val="exact"/>
        </dgm:presLayoutVars>
      </dgm:prSet>
      <dgm:spPr/>
    </dgm:pt>
    <dgm:pt modelId="{F4EB262A-7BF2-49EC-8BD1-3E243387E4DE}" type="pres">
      <dgm:prSet presAssocID="{2B47C6B4-91F7-429F-B49A-4E689B6A51AF}" presName="compNode" presStyleCnt="0"/>
      <dgm:spPr/>
    </dgm:pt>
    <dgm:pt modelId="{953C4B76-71BB-4D74-BCC0-1C19801EEEA7}" type="pres">
      <dgm:prSet presAssocID="{2B47C6B4-91F7-429F-B49A-4E689B6A51AF}" presName="iconBgRect" presStyleLbl="bgShp" presStyleIdx="0" presStyleCnt="6"/>
      <dgm:spPr/>
    </dgm:pt>
    <dgm:pt modelId="{982C89E1-8B20-4CED-9252-375538CD28E5}" type="pres">
      <dgm:prSet presAssocID="{2B47C6B4-91F7-429F-B49A-4E689B6A51A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E58E7356-A7B4-4724-9E85-13505F9FDF95}" type="pres">
      <dgm:prSet presAssocID="{2B47C6B4-91F7-429F-B49A-4E689B6A51AF}" presName="spaceRect" presStyleCnt="0"/>
      <dgm:spPr/>
    </dgm:pt>
    <dgm:pt modelId="{1F9A9DDF-7B30-4370-800C-B0545506053F}" type="pres">
      <dgm:prSet presAssocID="{2B47C6B4-91F7-429F-B49A-4E689B6A51AF}" presName="textRect" presStyleLbl="revTx" presStyleIdx="0" presStyleCnt="6">
        <dgm:presLayoutVars>
          <dgm:chMax val="1"/>
          <dgm:chPref val="1"/>
        </dgm:presLayoutVars>
      </dgm:prSet>
      <dgm:spPr/>
    </dgm:pt>
    <dgm:pt modelId="{548824F8-D81C-4F8D-AD28-A641F9F889CA}" type="pres">
      <dgm:prSet presAssocID="{45A28FA7-C4DA-421F-BBF1-408032F26D5F}" presName="sibTrans" presStyleLbl="sibTrans2D1" presStyleIdx="0" presStyleCnt="0"/>
      <dgm:spPr/>
    </dgm:pt>
    <dgm:pt modelId="{86331365-8C7D-4830-AF2B-9D6AD1971FB1}" type="pres">
      <dgm:prSet presAssocID="{D8ADF9E1-6EF0-46E8-93E4-CC428BDD7FD7}" presName="compNode" presStyleCnt="0"/>
      <dgm:spPr/>
    </dgm:pt>
    <dgm:pt modelId="{BDA25A6B-1679-4A1B-921B-93A603420213}" type="pres">
      <dgm:prSet presAssocID="{D8ADF9E1-6EF0-46E8-93E4-CC428BDD7FD7}" presName="iconBgRect" presStyleLbl="bgShp" presStyleIdx="1" presStyleCnt="6"/>
      <dgm:spPr/>
    </dgm:pt>
    <dgm:pt modelId="{4A0CA01D-0D46-47B9-A308-8F530F57BB4D}" type="pres">
      <dgm:prSet presAssocID="{D8ADF9E1-6EF0-46E8-93E4-CC428BDD7FD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AA7D5EA6-AF77-42EB-8D8E-7940F7377FF7}" type="pres">
      <dgm:prSet presAssocID="{D8ADF9E1-6EF0-46E8-93E4-CC428BDD7FD7}" presName="spaceRect" presStyleCnt="0"/>
      <dgm:spPr/>
    </dgm:pt>
    <dgm:pt modelId="{F375BE6C-07AE-4D9E-AF18-3DB14E720838}" type="pres">
      <dgm:prSet presAssocID="{D8ADF9E1-6EF0-46E8-93E4-CC428BDD7FD7}" presName="textRect" presStyleLbl="revTx" presStyleIdx="1" presStyleCnt="6">
        <dgm:presLayoutVars>
          <dgm:chMax val="1"/>
          <dgm:chPref val="1"/>
        </dgm:presLayoutVars>
      </dgm:prSet>
      <dgm:spPr/>
    </dgm:pt>
    <dgm:pt modelId="{4FAE854C-FE0C-44A3-B0B2-1DD907EAB850}" type="pres">
      <dgm:prSet presAssocID="{20C7DCEB-FE78-41FF-89A1-E288C7AF6454}" presName="sibTrans" presStyleLbl="sibTrans2D1" presStyleIdx="0" presStyleCnt="0"/>
      <dgm:spPr/>
    </dgm:pt>
    <dgm:pt modelId="{CBB49319-3F19-44D9-BF8D-2CE0F63F4B74}" type="pres">
      <dgm:prSet presAssocID="{7FDD5B9D-C952-4654-91AC-2764744A2FEE}" presName="compNode" presStyleCnt="0"/>
      <dgm:spPr/>
    </dgm:pt>
    <dgm:pt modelId="{73E2857B-B893-4E71-A2AC-692B5A313371}" type="pres">
      <dgm:prSet presAssocID="{7FDD5B9D-C952-4654-91AC-2764744A2FEE}" presName="iconBgRect" presStyleLbl="bgShp" presStyleIdx="2" presStyleCnt="6"/>
      <dgm:spPr/>
    </dgm:pt>
    <dgm:pt modelId="{4E1CE0DA-9358-4D4E-A35E-401A3D849683}" type="pres">
      <dgm:prSet presAssocID="{7FDD5B9D-C952-4654-91AC-2764744A2FE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31ADA5B9-7DDC-4C01-A3B9-206A966F9D32}" type="pres">
      <dgm:prSet presAssocID="{7FDD5B9D-C952-4654-91AC-2764744A2FEE}" presName="spaceRect" presStyleCnt="0"/>
      <dgm:spPr/>
    </dgm:pt>
    <dgm:pt modelId="{0B29BA8E-202B-4188-95F2-85B5B99C27A4}" type="pres">
      <dgm:prSet presAssocID="{7FDD5B9D-C952-4654-91AC-2764744A2FEE}" presName="textRect" presStyleLbl="revTx" presStyleIdx="2" presStyleCnt="6">
        <dgm:presLayoutVars>
          <dgm:chMax val="1"/>
          <dgm:chPref val="1"/>
        </dgm:presLayoutVars>
      </dgm:prSet>
      <dgm:spPr/>
    </dgm:pt>
    <dgm:pt modelId="{F83263F8-6548-44CE-917C-FB5513C1CA66}" type="pres">
      <dgm:prSet presAssocID="{B7917866-C41E-48A1-B075-23B250DB991F}" presName="sibTrans" presStyleLbl="sibTrans2D1" presStyleIdx="0" presStyleCnt="0"/>
      <dgm:spPr/>
    </dgm:pt>
    <dgm:pt modelId="{24A35BC2-DC4A-4991-B540-CAE8285485E2}" type="pres">
      <dgm:prSet presAssocID="{E9BBF5FB-03B2-414A-AB35-C0F0FEA1D667}" presName="compNode" presStyleCnt="0"/>
      <dgm:spPr/>
    </dgm:pt>
    <dgm:pt modelId="{EE51425F-0410-4B5B-AC1D-F3E82E01ABB6}" type="pres">
      <dgm:prSet presAssocID="{E9BBF5FB-03B2-414A-AB35-C0F0FEA1D667}" presName="iconBgRect" presStyleLbl="bgShp" presStyleIdx="3" presStyleCnt="6"/>
      <dgm:spPr/>
    </dgm:pt>
    <dgm:pt modelId="{EA02D9EF-FD97-49A7-9535-17B6BF185D4C}" type="pres">
      <dgm:prSet presAssocID="{E9BBF5FB-03B2-414A-AB35-C0F0FEA1D66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 Chime"/>
        </a:ext>
      </dgm:extLst>
    </dgm:pt>
    <dgm:pt modelId="{0C866B47-E1D8-4943-8A90-EA82D97B5A46}" type="pres">
      <dgm:prSet presAssocID="{E9BBF5FB-03B2-414A-AB35-C0F0FEA1D667}" presName="spaceRect" presStyleCnt="0"/>
      <dgm:spPr/>
    </dgm:pt>
    <dgm:pt modelId="{1FC5C8DD-7EA8-4902-A6C2-719E60650635}" type="pres">
      <dgm:prSet presAssocID="{E9BBF5FB-03B2-414A-AB35-C0F0FEA1D667}" presName="textRect" presStyleLbl="revTx" presStyleIdx="3" presStyleCnt="6">
        <dgm:presLayoutVars>
          <dgm:chMax val="1"/>
          <dgm:chPref val="1"/>
        </dgm:presLayoutVars>
      </dgm:prSet>
      <dgm:spPr/>
    </dgm:pt>
    <dgm:pt modelId="{E393AF1F-6FC3-4B44-AA29-21148E4C686C}" type="pres">
      <dgm:prSet presAssocID="{C30E1D14-546E-4FA1-B36D-948596114FEF}" presName="sibTrans" presStyleLbl="sibTrans2D1" presStyleIdx="0" presStyleCnt="0"/>
      <dgm:spPr/>
    </dgm:pt>
    <dgm:pt modelId="{6D7E3915-DE7E-422A-854D-2C68F53E87F7}" type="pres">
      <dgm:prSet presAssocID="{B76796A9-DAAA-4A7F-B205-62FFFC16C753}" presName="compNode" presStyleCnt="0"/>
      <dgm:spPr/>
    </dgm:pt>
    <dgm:pt modelId="{A51C5CBD-F3BB-4A3E-96B9-265503C9D4DE}" type="pres">
      <dgm:prSet presAssocID="{B76796A9-DAAA-4A7F-B205-62FFFC16C753}" presName="iconBgRect" presStyleLbl="bgShp" presStyleIdx="4" presStyleCnt="6"/>
      <dgm:spPr/>
    </dgm:pt>
    <dgm:pt modelId="{85EA99B2-B0C6-4A70-AA44-5B8DD6842F95}" type="pres">
      <dgm:prSet presAssocID="{B76796A9-DAAA-4A7F-B205-62FFFC16C75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C886C51D-A544-4AF7-AE13-E2DAB86AC5BB}" type="pres">
      <dgm:prSet presAssocID="{B76796A9-DAAA-4A7F-B205-62FFFC16C753}" presName="spaceRect" presStyleCnt="0"/>
      <dgm:spPr/>
    </dgm:pt>
    <dgm:pt modelId="{F3012EA9-42FE-4DA8-85F6-9E89DE03304A}" type="pres">
      <dgm:prSet presAssocID="{B76796A9-DAAA-4A7F-B205-62FFFC16C753}" presName="textRect" presStyleLbl="revTx" presStyleIdx="4" presStyleCnt="6">
        <dgm:presLayoutVars>
          <dgm:chMax val="1"/>
          <dgm:chPref val="1"/>
        </dgm:presLayoutVars>
      </dgm:prSet>
      <dgm:spPr/>
    </dgm:pt>
    <dgm:pt modelId="{99555416-A4B8-45BD-A3E8-623497C10FF8}" type="pres">
      <dgm:prSet presAssocID="{64766888-54D4-4570-B7D6-A670DBF169ED}" presName="sibTrans" presStyleLbl="sibTrans2D1" presStyleIdx="0" presStyleCnt="0"/>
      <dgm:spPr/>
    </dgm:pt>
    <dgm:pt modelId="{D9F19AC6-E7C5-414B-AF2F-FBCE5C0E2FFD}" type="pres">
      <dgm:prSet presAssocID="{E0327D36-C7D1-4B81-86D2-F8B3B1F72FFA}" presName="compNode" presStyleCnt="0"/>
      <dgm:spPr/>
    </dgm:pt>
    <dgm:pt modelId="{333EA7C4-98FA-437B-990B-BEEA8AF31058}" type="pres">
      <dgm:prSet presAssocID="{E0327D36-C7D1-4B81-86D2-F8B3B1F72FFA}" presName="iconBgRect" presStyleLbl="bgShp" presStyleIdx="5" presStyleCnt="6"/>
      <dgm:spPr/>
    </dgm:pt>
    <dgm:pt modelId="{CF09B845-9FA2-4EEF-AACD-10A470C286A4}" type="pres">
      <dgm:prSet presAssocID="{E0327D36-C7D1-4B81-86D2-F8B3B1F72FF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keleton"/>
        </a:ext>
      </dgm:extLst>
    </dgm:pt>
    <dgm:pt modelId="{92DA5B3C-577A-4A26-A3A5-48448C6ACA95}" type="pres">
      <dgm:prSet presAssocID="{E0327D36-C7D1-4B81-86D2-F8B3B1F72FFA}" presName="spaceRect" presStyleCnt="0"/>
      <dgm:spPr/>
    </dgm:pt>
    <dgm:pt modelId="{B0137300-757F-46A5-92D6-9879C8B707DF}" type="pres">
      <dgm:prSet presAssocID="{E0327D36-C7D1-4B81-86D2-F8B3B1F72FFA}" presName="textRect" presStyleLbl="revTx" presStyleIdx="5" presStyleCnt="6">
        <dgm:presLayoutVars>
          <dgm:chMax val="1"/>
          <dgm:chPref val="1"/>
        </dgm:presLayoutVars>
      </dgm:prSet>
      <dgm:spPr/>
    </dgm:pt>
  </dgm:ptLst>
  <dgm:cxnLst>
    <dgm:cxn modelId="{E2CA6439-FDE5-4C9D-B976-F199E8141827}" srcId="{1C63655B-E141-4D7B-9C90-7D2B0EAFAD19}" destId="{D8ADF9E1-6EF0-46E8-93E4-CC428BDD7FD7}" srcOrd="1" destOrd="0" parTransId="{4C354DF1-83EC-447C-9F1B-F1433C4990B8}" sibTransId="{20C7DCEB-FE78-41FF-89A1-E288C7AF6454}"/>
    <dgm:cxn modelId="{1E6B8540-1FF4-4E59-B754-8011407AF4C5}" type="presOf" srcId="{C30E1D14-546E-4FA1-B36D-948596114FEF}" destId="{E393AF1F-6FC3-4B44-AA29-21148E4C686C}" srcOrd="0" destOrd="0" presId="urn:microsoft.com/office/officeart/2018/2/layout/IconCircleList"/>
    <dgm:cxn modelId="{C4C94341-B75C-471D-9602-E0841ED32841}" type="presOf" srcId="{7FDD5B9D-C952-4654-91AC-2764744A2FEE}" destId="{0B29BA8E-202B-4188-95F2-85B5B99C27A4}" srcOrd="0" destOrd="0" presId="urn:microsoft.com/office/officeart/2018/2/layout/IconCircleList"/>
    <dgm:cxn modelId="{C1C50A6C-904C-4AB5-A9D0-367DF982A636}" type="presOf" srcId="{E0327D36-C7D1-4B81-86D2-F8B3B1F72FFA}" destId="{B0137300-757F-46A5-92D6-9879C8B707DF}" srcOrd="0" destOrd="0" presId="urn:microsoft.com/office/officeart/2018/2/layout/IconCircleList"/>
    <dgm:cxn modelId="{EF815150-1917-4662-8666-E61AB48C9A09}" type="presOf" srcId="{45A28FA7-C4DA-421F-BBF1-408032F26D5F}" destId="{548824F8-D81C-4F8D-AD28-A641F9F889CA}" srcOrd="0" destOrd="0" presId="urn:microsoft.com/office/officeart/2018/2/layout/IconCircleList"/>
    <dgm:cxn modelId="{8FDE7C53-6BB4-4A10-859D-CE7E869EB8CA}" srcId="{1C63655B-E141-4D7B-9C90-7D2B0EAFAD19}" destId="{E9BBF5FB-03B2-414A-AB35-C0F0FEA1D667}" srcOrd="3" destOrd="0" parTransId="{8F508F57-C937-44C6-8326-917BE0FBB610}" sibTransId="{C30E1D14-546E-4FA1-B36D-948596114FEF}"/>
    <dgm:cxn modelId="{C042005A-DB1C-4C49-8A5C-CEFCB3207B1B}" srcId="{1C63655B-E141-4D7B-9C90-7D2B0EAFAD19}" destId="{B76796A9-DAAA-4A7F-B205-62FFFC16C753}" srcOrd="4" destOrd="0" parTransId="{C8860C6F-E2B5-440D-96D3-9011299CD48C}" sibTransId="{64766888-54D4-4570-B7D6-A670DBF169ED}"/>
    <dgm:cxn modelId="{BA12B581-E665-4C19-ADB3-FBB8500B5A0A}" type="presOf" srcId="{1C63655B-E141-4D7B-9C90-7D2B0EAFAD19}" destId="{779AFE8E-4ACF-40E2-ADC6-46A4F35C8799}" srcOrd="0" destOrd="0" presId="urn:microsoft.com/office/officeart/2018/2/layout/IconCircleList"/>
    <dgm:cxn modelId="{B0460F93-5A9B-4459-A6FF-21CC37108608}" type="presOf" srcId="{2B47C6B4-91F7-429F-B49A-4E689B6A51AF}" destId="{1F9A9DDF-7B30-4370-800C-B0545506053F}" srcOrd="0" destOrd="0" presId="urn:microsoft.com/office/officeart/2018/2/layout/IconCircleList"/>
    <dgm:cxn modelId="{3DE50498-99DA-43CD-A2FD-5522286257E0}" srcId="{1C63655B-E141-4D7B-9C90-7D2B0EAFAD19}" destId="{7FDD5B9D-C952-4654-91AC-2764744A2FEE}" srcOrd="2" destOrd="0" parTransId="{66DE1F77-39FF-449F-9031-7038C5862B79}" sibTransId="{B7917866-C41E-48A1-B075-23B250DB991F}"/>
    <dgm:cxn modelId="{7B7B769C-E956-46D3-9183-4D621B002D7D}" srcId="{1C63655B-E141-4D7B-9C90-7D2B0EAFAD19}" destId="{2B47C6B4-91F7-429F-B49A-4E689B6A51AF}" srcOrd="0" destOrd="0" parTransId="{D06E51D1-0187-4CDC-A5FA-A9BA931B150C}" sibTransId="{45A28FA7-C4DA-421F-BBF1-408032F26D5F}"/>
    <dgm:cxn modelId="{DE013FA8-07AD-420F-8879-AE7C8885E3D2}" type="presOf" srcId="{D8ADF9E1-6EF0-46E8-93E4-CC428BDD7FD7}" destId="{F375BE6C-07AE-4D9E-AF18-3DB14E720838}" srcOrd="0" destOrd="0" presId="urn:microsoft.com/office/officeart/2018/2/layout/IconCircleList"/>
    <dgm:cxn modelId="{AAC7F5AE-F1B0-4A81-A1D6-143C8343D772}" type="presOf" srcId="{B7917866-C41E-48A1-B075-23B250DB991F}" destId="{F83263F8-6548-44CE-917C-FB5513C1CA66}" srcOrd="0" destOrd="0" presId="urn:microsoft.com/office/officeart/2018/2/layout/IconCircleList"/>
    <dgm:cxn modelId="{9DBFDCB8-B892-4432-B54C-B8513FA52A83}" type="presOf" srcId="{20C7DCEB-FE78-41FF-89A1-E288C7AF6454}" destId="{4FAE854C-FE0C-44A3-B0B2-1DD907EAB850}" srcOrd="0" destOrd="0" presId="urn:microsoft.com/office/officeart/2018/2/layout/IconCircleList"/>
    <dgm:cxn modelId="{7A3149CD-A52D-43E8-B386-4520C26F67D3}" type="presOf" srcId="{E9BBF5FB-03B2-414A-AB35-C0F0FEA1D667}" destId="{1FC5C8DD-7EA8-4902-A6C2-719E60650635}" srcOrd="0" destOrd="0" presId="urn:microsoft.com/office/officeart/2018/2/layout/IconCircleList"/>
    <dgm:cxn modelId="{DEB68AD1-CAAC-4DC2-B1AF-1954227A1145}" type="presOf" srcId="{64766888-54D4-4570-B7D6-A670DBF169ED}" destId="{99555416-A4B8-45BD-A3E8-623497C10FF8}" srcOrd="0" destOrd="0" presId="urn:microsoft.com/office/officeart/2018/2/layout/IconCircleList"/>
    <dgm:cxn modelId="{C65C80D9-8E8A-471C-90DC-F922AF73656F}" srcId="{1C63655B-E141-4D7B-9C90-7D2B0EAFAD19}" destId="{E0327D36-C7D1-4B81-86D2-F8B3B1F72FFA}" srcOrd="5" destOrd="0" parTransId="{6A5750AE-213B-4C44-AA89-B67AB0680E0E}" sibTransId="{B2D0C4BE-D271-4563-AEF5-23DB04FDFE32}"/>
    <dgm:cxn modelId="{B11215E6-6662-4387-9F8F-EBC4884D8A47}" type="presOf" srcId="{B76796A9-DAAA-4A7F-B205-62FFFC16C753}" destId="{F3012EA9-42FE-4DA8-85F6-9E89DE03304A}" srcOrd="0" destOrd="0" presId="urn:microsoft.com/office/officeart/2018/2/layout/IconCircleList"/>
    <dgm:cxn modelId="{EF59157A-04B5-41A4-B202-E7D839FC0EC2}" type="presParOf" srcId="{779AFE8E-4ACF-40E2-ADC6-46A4F35C8799}" destId="{87F53E52-FBA4-48E2-AF41-583899645255}" srcOrd="0" destOrd="0" presId="urn:microsoft.com/office/officeart/2018/2/layout/IconCircleList"/>
    <dgm:cxn modelId="{F31E046F-AC4E-4302-AB15-8D9A68BC1DE0}" type="presParOf" srcId="{87F53E52-FBA4-48E2-AF41-583899645255}" destId="{F4EB262A-7BF2-49EC-8BD1-3E243387E4DE}" srcOrd="0" destOrd="0" presId="urn:microsoft.com/office/officeart/2018/2/layout/IconCircleList"/>
    <dgm:cxn modelId="{086D8FCA-17CD-4BCE-8CEF-32BEC90BCE00}" type="presParOf" srcId="{F4EB262A-7BF2-49EC-8BD1-3E243387E4DE}" destId="{953C4B76-71BB-4D74-BCC0-1C19801EEEA7}" srcOrd="0" destOrd="0" presId="urn:microsoft.com/office/officeart/2018/2/layout/IconCircleList"/>
    <dgm:cxn modelId="{0E60B8B0-9BDA-4481-9961-BA4009845361}" type="presParOf" srcId="{F4EB262A-7BF2-49EC-8BD1-3E243387E4DE}" destId="{982C89E1-8B20-4CED-9252-375538CD28E5}" srcOrd="1" destOrd="0" presId="urn:microsoft.com/office/officeart/2018/2/layout/IconCircleList"/>
    <dgm:cxn modelId="{22AFF0EC-B4C0-42A9-8C3B-F0ADF8968BEC}" type="presParOf" srcId="{F4EB262A-7BF2-49EC-8BD1-3E243387E4DE}" destId="{E58E7356-A7B4-4724-9E85-13505F9FDF95}" srcOrd="2" destOrd="0" presId="urn:microsoft.com/office/officeart/2018/2/layout/IconCircleList"/>
    <dgm:cxn modelId="{46C1B15B-E4E2-4815-BCD8-9C81D1C329D9}" type="presParOf" srcId="{F4EB262A-7BF2-49EC-8BD1-3E243387E4DE}" destId="{1F9A9DDF-7B30-4370-800C-B0545506053F}" srcOrd="3" destOrd="0" presId="urn:microsoft.com/office/officeart/2018/2/layout/IconCircleList"/>
    <dgm:cxn modelId="{2697578A-5C28-4721-AE03-70F9DEC52EA7}" type="presParOf" srcId="{87F53E52-FBA4-48E2-AF41-583899645255}" destId="{548824F8-D81C-4F8D-AD28-A641F9F889CA}" srcOrd="1" destOrd="0" presId="urn:microsoft.com/office/officeart/2018/2/layout/IconCircleList"/>
    <dgm:cxn modelId="{01C0DBE6-5412-4062-8663-2E6D194E5BCF}" type="presParOf" srcId="{87F53E52-FBA4-48E2-AF41-583899645255}" destId="{86331365-8C7D-4830-AF2B-9D6AD1971FB1}" srcOrd="2" destOrd="0" presId="urn:microsoft.com/office/officeart/2018/2/layout/IconCircleList"/>
    <dgm:cxn modelId="{798B0674-57FE-4BDE-B3B0-8DD8B0432963}" type="presParOf" srcId="{86331365-8C7D-4830-AF2B-9D6AD1971FB1}" destId="{BDA25A6B-1679-4A1B-921B-93A603420213}" srcOrd="0" destOrd="0" presId="urn:microsoft.com/office/officeart/2018/2/layout/IconCircleList"/>
    <dgm:cxn modelId="{C617A5D8-8BF0-4328-8259-E0C31E90BA99}" type="presParOf" srcId="{86331365-8C7D-4830-AF2B-9D6AD1971FB1}" destId="{4A0CA01D-0D46-47B9-A308-8F530F57BB4D}" srcOrd="1" destOrd="0" presId="urn:microsoft.com/office/officeart/2018/2/layout/IconCircleList"/>
    <dgm:cxn modelId="{2B75D0E0-90DF-49CB-B300-F9E488159850}" type="presParOf" srcId="{86331365-8C7D-4830-AF2B-9D6AD1971FB1}" destId="{AA7D5EA6-AF77-42EB-8D8E-7940F7377FF7}" srcOrd="2" destOrd="0" presId="urn:microsoft.com/office/officeart/2018/2/layout/IconCircleList"/>
    <dgm:cxn modelId="{9743FE93-1EF3-4216-9833-23AD6AC39E83}" type="presParOf" srcId="{86331365-8C7D-4830-AF2B-9D6AD1971FB1}" destId="{F375BE6C-07AE-4D9E-AF18-3DB14E720838}" srcOrd="3" destOrd="0" presId="urn:microsoft.com/office/officeart/2018/2/layout/IconCircleList"/>
    <dgm:cxn modelId="{7C888584-136C-4C7B-A644-1397D3C084FE}" type="presParOf" srcId="{87F53E52-FBA4-48E2-AF41-583899645255}" destId="{4FAE854C-FE0C-44A3-B0B2-1DD907EAB850}" srcOrd="3" destOrd="0" presId="urn:microsoft.com/office/officeart/2018/2/layout/IconCircleList"/>
    <dgm:cxn modelId="{59C60369-7C12-4314-8ED6-A0C0533F8CC5}" type="presParOf" srcId="{87F53E52-FBA4-48E2-AF41-583899645255}" destId="{CBB49319-3F19-44D9-BF8D-2CE0F63F4B74}" srcOrd="4" destOrd="0" presId="urn:microsoft.com/office/officeart/2018/2/layout/IconCircleList"/>
    <dgm:cxn modelId="{A412A3DC-2D30-4777-A19F-25953C10D227}" type="presParOf" srcId="{CBB49319-3F19-44D9-BF8D-2CE0F63F4B74}" destId="{73E2857B-B893-4E71-A2AC-692B5A313371}" srcOrd="0" destOrd="0" presId="urn:microsoft.com/office/officeart/2018/2/layout/IconCircleList"/>
    <dgm:cxn modelId="{5F3AB73A-9DBC-4A54-B252-69B6AE9A5455}" type="presParOf" srcId="{CBB49319-3F19-44D9-BF8D-2CE0F63F4B74}" destId="{4E1CE0DA-9358-4D4E-A35E-401A3D849683}" srcOrd="1" destOrd="0" presId="urn:microsoft.com/office/officeart/2018/2/layout/IconCircleList"/>
    <dgm:cxn modelId="{2EC075CB-A86C-4383-85B1-18A38BD5C270}" type="presParOf" srcId="{CBB49319-3F19-44D9-BF8D-2CE0F63F4B74}" destId="{31ADA5B9-7DDC-4C01-A3B9-206A966F9D32}" srcOrd="2" destOrd="0" presId="urn:microsoft.com/office/officeart/2018/2/layout/IconCircleList"/>
    <dgm:cxn modelId="{92A97D00-8ADB-44F8-8FFE-DFB675BEDD36}" type="presParOf" srcId="{CBB49319-3F19-44D9-BF8D-2CE0F63F4B74}" destId="{0B29BA8E-202B-4188-95F2-85B5B99C27A4}" srcOrd="3" destOrd="0" presId="urn:microsoft.com/office/officeart/2018/2/layout/IconCircleList"/>
    <dgm:cxn modelId="{AB2C50A3-AAB7-4EEF-948C-0F59E01D6A35}" type="presParOf" srcId="{87F53E52-FBA4-48E2-AF41-583899645255}" destId="{F83263F8-6548-44CE-917C-FB5513C1CA66}" srcOrd="5" destOrd="0" presId="urn:microsoft.com/office/officeart/2018/2/layout/IconCircleList"/>
    <dgm:cxn modelId="{5D16B580-405D-4890-8A84-51947A87D69A}" type="presParOf" srcId="{87F53E52-FBA4-48E2-AF41-583899645255}" destId="{24A35BC2-DC4A-4991-B540-CAE8285485E2}" srcOrd="6" destOrd="0" presId="urn:microsoft.com/office/officeart/2018/2/layout/IconCircleList"/>
    <dgm:cxn modelId="{30056D9E-BE20-466C-AA5B-B0838FC06AC2}" type="presParOf" srcId="{24A35BC2-DC4A-4991-B540-CAE8285485E2}" destId="{EE51425F-0410-4B5B-AC1D-F3E82E01ABB6}" srcOrd="0" destOrd="0" presId="urn:microsoft.com/office/officeart/2018/2/layout/IconCircleList"/>
    <dgm:cxn modelId="{3989D904-D1A8-43C1-AE6C-76575C8695AF}" type="presParOf" srcId="{24A35BC2-DC4A-4991-B540-CAE8285485E2}" destId="{EA02D9EF-FD97-49A7-9535-17B6BF185D4C}" srcOrd="1" destOrd="0" presId="urn:microsoft.com/office/officeart/2018/2/layout/IconCircleList"/>
    <dgm:cxn modelId="{E1E61CF5-C477-4C9E-B0BD-315F455333FF}" type="presParOf" srcId="{24A35BC2-DC4A-4991-B540-CAE8285485E2}" destId="{0C866B47-E1D8-4943-8A90-EA82D97B5A46}" srcOrd="2" destOrd="0" presId="urn:microsoft.com/office/officeart/2018/2/layout/IconCircleList"/>
    <dgm:cxn modelId="{7AA4189A-8224-4B45-A18B-D53B048E8FFF}" type="presParOf" srcId="{24A35BC2-DC4A-4991-B540-CAE8285485E2}" destId="{1FC5C8DD-7EA8-4902-A6C2-719E60650635}" srcOrd="3" destOrd="0" presId="urn:microsoft.com/office/officeart/2018/2/layout/IconCircleList"/>
    <dgm:cxn modelId="{57A9D14C-E4D6-4760-A87C-157B02EC45D7}" type="presParOf" srcId="{87F53E52-FBA4-48E2-AF41-583899645255}" destId="{E393AF1F-6FC3-4B44-AA29-21148E4C686C}" srcOrd="7" destOrd="0" presId="urn:microsoft.com/office/officeart/2018/2/layout/IconCircleList"/>
    <dgm:cxn modelId="{50BE90CE-E8A2-46B5-86A6-E9535BE8C9AF}" type="presParOf" srcId="{87F53E52-FBA4-48E2-AF41-583899645255}" destId="{6D7E3915-DE7E-422A-854D-2C68F53E87F7}" srcOrd="8" destOrd="0" presId="urn:microsoft.com/office/officeart/2018/2/layout/IconCircleList"/>
    <dgm:cxn modelId="{F374D4FD-E93E-435F-81C3-A386672DF185}" type="presParOf" srcId="{6D7E3915-DE7E-422A-854D-2C68F53E87F7}" destId="{A51C5CBD-F3BB-4A3E-96B9-265503C9D4DE}" srcOrd="0" destOrd="0" presId="urn:microsoft.com/office/officeart/2018/2/layout/IconCircleList"/>
    <dgm:cxn modelId="{D8E46B1B-D5A4-4BCE-A243-6017A0DEF2B3}" type="presParOf" srcId="{6D7E3915-DE7E-422A-854D-2C68F53E87F7}" destId="{85EA99B2-B0C6-4A70-AA44-5B8DD6842F95}" srcOrd="1" destOrd="0" presId="urn:microsoft.com/office/officeart/2018/2/layout/IconCircleList"/>
    <dgm:cxn modelId="{BAC5D5E9-38D0-4BAF-A204-23460B834FBF}" type="presParOf" srcId="{6D7E3915-DE7E-422A-854D-2C68F53E87F7}" destId="{C886C51D-A544-4AF7-AE13-E2DAB86AC5BB}" srcOrd="2" destOrd="0" presId="urn:microsoft.com/office/officeart/2018/2/layout/IconCircleList"/>
    <dgm:cxn modelId="{A1AD4684-4799-4BEB-AEF7-72C88BDFCEB3}" type="presParOf" srcId="{6D7E3915-DE7E-422A-854D-2C68F53E87F7}" destId="{F3012EA9-42FE-4DA8-85F6-9E89DE03304A}" srcOrd="3" destOrd="0" presId="urn:microsoft.com/office/officeart/2018/2/layout/IconCircleList"/>
    <dgm:cxn modelId="{8EB6559E-A544-4EAF-AA5E-966BE347B5F6}" type="presParOf" srcId="{87F53E52-FBA4-48E2-AF41-583899645255}" destId="{99555416-A4B8-45BD-A3E8-623497C10FF8}" srcOrd="9" destOrd="0" presId="urn:microsoft.com/office/officeart/2018/2/layout/IconCircleList"/>
    <dgm:cxn modelId="{6850BF44-43B4-45DC-8405-9E3B361E175F}" type="presParOf" srcId="{87F53E52-FBA4-48E2-AF41-583899645255}" destId="{D9F19AC6-E7C5-414B-AF2F-FBCE5C0E2FFD}" srcOrd="10" destOrd="0" presId="urn:microsoft.com/office/officeart/2018/2/layout/IconCircleList"/>
    <dgm:cxn modelId="{05E272C0-F1C7-4CFE-9FC0-04D1AC7F0ED6}" type="presParOf" srcId="{D9F19AC6-E7C5-414B-AF2F-FBCE5C0E2FFD}" destId="{333EA7C4-98FA-437B-990B-BEEA8AF31058}" srcOrd="0" destOrd="0" presId="urn:microsoft.com/office/officeart/2018/2/layout/IconCircleList"/>
    <dgm:cxn modelId="{A3CE7E97-7B78-41A1-9AD7-BA445CF4BE56}" type="presParOf" srcId="{D9F19AC6-E7C5-414B-AF2F-FBCE5C0E2FFD}" destId="{CF09B845-9FA2-4EEF-AACD-10A470C286A4}" srcOrd="1" destOrd="0" presId="urn:microsoft.com/office/officeart/2018/2/layout/IconCircleList"/>
    <dgm:cxn modelId="{64B72361-4699-46FC-ABF1-9E293282116F}" type="presParOf" srcId="{D9F19AC6-E7C5-414B-AF2F-FBCE5C0E2FFD}" destId="{92DA5B3C-577A-4A26-A3A5-48448C6ACA95}" srcOrd="2" destOrd="0" presId="urn:microsoft.com/office/officeart/2018/2/layout/IconCircleList"/>
    <dgm:cxn modelId="{DBE9B313-C5D4-4E08-BDA7-3A9F690A28C7}" type="presParOf" srcId="{D9F19AC6-E7C5-414B-AF2F-FBCE5C0E2FFD}" destId="{B0137300-757F-46A5-92D6-9879C8B707DF}"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B70669-B5EC-4B01-863E-C9F1E136CD3A}" type="doc">
      <dgm:prSet loTypeId="urn:microsoft.com/office/officeart/2005/8/layout/bProcess2" loCatId="process" qsTypeId="urn:microsoft.com/office/officeart/2005/8/quickstyle/simple4" qsCatId="simple" csTypeId="urn:microsoft.com/office/officeart/2005/8/colors/colorful5" csCatId="colorful" phldr="1"/>
      <dgm:spPr/>
      <dgm:t>
        <a:bodyPr/>
        <a:lstStyle/>
        <a:p>
          <a:endParaRPr lang="en-US"/>
        </a:p>
      </dgm:t>
    </dgm:pt>
    <dgm:pt modelId="{DE882414-735A-4A82-8408-D2662C509CAC}">
      <dgm:prSet/>
      <dgm:spPr/>
      <dgm:t>
        <a:bodyPr/>
        <a:lstStyle/>
        <a:p>
          <a:r>
            <a:rPr lang="en-US" dirty="0"/>
            <a:t>Main and Solomon  (1986, 1990):A fourth form of attachment:  ‘</a:t>
          </a:r>
          <a:r>
            <a:rPr lang="en-US" dirty="0" err="1"/>
            <a:t>Disorganised</a:t>
          </a:r>
          <a:r>
            <a:rPr lang="en-US" dirty="0"/>
            <a:t> attachment.’(D)</a:t>
          </a:r>
        </a:p>
      </dgm:t>
    </dgm:pt>
    <dgm:pt modelId="{45B65A25-D3E2-4A55-BDF5-58A761D949BD}" type="parTrans" cxnId="{7740D0EB-48B9-49CE-8A39-69ECBA063A01}">
      <dgm:prSet/>
      <dgm:spPr/>
      <dgm:t>
        <a:bodyPr/>
        <a:lstStyle/>
        <a:p>
          <a:endParaRPr lang="en-US"/>
        </a:p>
      </dgm:t>
    </dgm:pt>
    <dgm:pt modelId="{53CEB53D-5CA0-448F-856A-9D13E3E6FC03}" type="sibTrans" cxnId="{7740D0EB-48B9-49CE-8A39-69ECBA063A01}">
      <dgm:prSet/>
      <dgm:spPr/>
      <dgm:t>
        <a:bodyPr/>
        <a:lstStyle/>
        <a:p>
          <a:endParaRPr lang="en-US"/>
        </a:p>
      </dgm:t>
    </dgm:pt>
    <dgm:pt modelId="{CF056F09-CE0D-4CA1-8FA3-1387BCDD1FF9}">
      <dgm:prSet/>
      <dgm:spPr/>
      <dgm:t>
        <a:bodyPr/>
        <a:lstStyle/>
        <a:p>
          <a:r>
            <a:rPr lang="en-US"/>
            <a:t>‘The special conditions which arise when two or more incompatible innate or learned responses are elicted simultaneously.’</a:t>
          </a:r>
        </a:p>
      </dgm:t>
    </dgm:pt>
    <dgm:pt modelId="{DBDA5A2A-D562-4304-B2A6-8676158294E8}" type="parTrans" cxnId="{C88A7F00-63D7-4552-BAD0-0196EA2F1971}">
      <dgm:prSet/>
      <dgm:spPr/>
      <dgm:t>
        <a:bodyPr/>
        <a:lstStyle/>
        <a:p>
          <a:endParaRPr lang="en-US"/>
        </a:p>
      </dgm:t>
    </dgm:pt>
    <dgm:pt modelId="{541E25BF-7FD6-49A1-A865-2F1E2BACCC5D}" type="sibTrans" cxnId="{C88A7F00-63D7-4552-BAD0-0196EA2F1971}">
      <dgm:prSet/>
      <dgm:spPr/>
      <dgm:t>
        <a:bodyPr/>
        <a:lstStyle/>
        <a:p>
          <a:endParaRPr lang="en-US"/>
        </a:p>
      </dgm:t>
    </dgm:pt>
    <dgm:pt modelId="{4BD5B215-1F1E-4DB1-A5C0-831F368F8A3F}" type="pres">
      <dgm:prSet presAssocID="{F8B70669-B5EC-4B01-863E-C9F1E136CD3A}" presName="diagram" presStyleCnt="0">
        <dgm:presLayoutVars>
          <dgm:dir/>
          <dgm:resizeHandles/>
        </dgm:presLayoutVars>
      </dgm:prSet>
      <dgm:spPr/>
    </dgm:pt>
    <dgm:pt modelId="{8790ACD9-711E-402D-9490-A58EEDA31916}" type="pres">
      <dgm:prSet presAssocID="{DE882414-735A-4A82-8408-D2662C509CAC}" presName="firstNode" presStyleLbl="node1" presStyleIdx="0" presStyleCnt="2">
        <dgm:presLayoutVars>
          <dgm:bulletEnabled val="1"/>
        </dgm:presLayoutVars>
      </dgm:prSet>
      <dgm:spPr/>
    </dgm:pt>
    <dgm:pt modelId="{DE320C3A-75A5-43D3-83D6-84A8F6218F0D}" type="pres">
      <dgm:prSet presAssocID="{53CEB53D-5CA0-448F-856A-9D13E3E6FC03}" presName="sibTrans" presStyleLbl="sibTrans2D1" presStyleIdx="0" presStyleCnt="1"/>
      <dgm:spPr/>
    </dgm:pt>
    <dgm:pt modelId="{AC0FDFFE-AF89-48F0-8799-53545E30F29C}" type="pres">
      <dgm:prSet presAssocID="{CF056F09-CE0D-4CA1-8FA3-1387BCDD1FF9}" presName="lastNode" presStyleLbl="node1" presStyleIdx="1" presStyleCnt="2">
        <dgm:presLayoutVars>
          <dgm:bulletEnabled val="1"/>
        </dgm:presLayoutVars>
      </dgm:prSet>
      <dgm:spPr/>
    </dgm:pt>
  </dgm:ptLst>
  <dgm:cxnLst>
    <dgm:cxn modelId="{C88A7F00-63D7-4552-BAD0-0196EA2F1971}" srcId="{F8B70669-B5EC-4B01-863E-C9F1E136CD3A}" destId="{CF056F09-CE0D-4CA1-8FA3-1387BCDD1FF9}" srcOrd="1" destOrd="0" parTransId="{DBDA5A2A-D562-4304-B2A6-8676158294E8}" sibTransId="{541E25BF-7FD6-49A1-A865-2F1E2BACCC5D}"/>
    <dgm:cxn modelId="{A689476D-B471-4921-BE2C-6F1631C01FAC}" type="presOf" srcId="{53CEB53D-5CA0-448F-856A-9D13E3E6FC03}" destId="{DE320C3A-75A5-43D3-83D6-84A8F6218F0D}" srcOrd="0" destOrd="0" presId="urn:microsoft.com/office/officeart/2005/8/layout/bProcess2"/>
    <dgm:cxn modelId="{4D2991BA-92A3-4391-BF97-D4A97DB6EEEE}" type="presOf" srcId="{F8B70669-B5EC-4B01-863E-C9F1E136CD3A}" destId="{4BD5B215-1F1E-4DB1-A5C0-831F368F8A3F}" srcOrd="0" destOrd="0" presId="urn:microsoft.com/office/officeart/2005/8/layout/bProcess2"/>
    <dgm:cxn modelId="{396741C8-49A3-46FC-9D2C-BCA38EDDF341}" type="presOf" srcId="{CF056F09-CE0D-4CA1-8FA3-1387BCDD1FF9}" destId="{AC0FDFFE-AF89-48F0-8799-53545E30F29C}" srcOrd="0" destOrd="0" presId="urn:microsoft.com/office/officeart/2005/8/layout/bProcess2"/>
    <dgm:cxn modelId="{7740D0EB-48B9-49CE-8A39-69ECBA063A01}" srcId="{F8B70669-B5EC-4B01-863E-C9F1E136CD3A}" destId="{DE882414-735A-4A82-8408-D2662C509CAC}" srcOrd="0" destOrd="0" parTransId="{45B65A25-D3E2-4A55-BDF5-58A761D949BD}" sibTransId="{53CEB53D-5CA0-448F-856A-9D13E3E6FC03}"/>
    <dgm:cxn modelId="{93B02EFD-0BDC-4696-ACC1-E5C3030FDA98}" type="presOf" srcId="{DE882414-735A-4A82-8408-D2662C509CAC}" destId="{8790ACD9-711E-402D-9490-A58EEDA31916}" srcOrd="0" destOrd="0" presId="urn:microsoft.com/office/officeart/2005/8/layout/bProcess2"/>
    <dgm:cxn modelId="{41998BD6-427F-42E2-88D2-8175CE832A2C}" type="presParOf" srcId="{4BD5B215-1F1E-4DB1-A5C0-831F368F8A3F}" destId="{8790ACD9-711E-402D-9490-A58EEDA31916}" srcOrd="0" destOrd="0" presId="urn:microsoft.com/office/officeart/2005/8/layout/bProcess2"/>
    <dgm:cxn modelId="{F8D3169A-9710-4B4E-8EAB-A4A481E88F4D}" type="presParOf" srcId="{4BD5B215-1F1E-4DB1-A5C0-831F368F8A3F}" destId="{DE320C3A-75A5-43D3-83D6-84A8F6218F0D}" srcOrd="1" destOrd="0" presId="urn:microsoft.com/office/officeart/2005/8/layout/bProcess2"/>
    <dgm:cxn modelId="{3E1CF156-D86F-40BC-8D32-E8855C350447}" type="presParOf" srcId="{4BD5B215-1F1E-4DB1-A5C0-831F368F8A3F}" destId="{AC0FDFFE-AF89-48F0-8799-53545E30F29C}" srcOrd="2" destOrd="0" presId="urn:microsoft.com/office/officeart/2005/8/layout/b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519A8C-BEC4-480B-ADB0-A1AA621B5A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07109C8-94DF-43A4-8BBF-DA4463AF0591}">
      <dgm:prSet/>
      <dgm:spPr/>
      <dgm:t>
        <a:bodyPr/>
        <a:lstStyle/>
        <a:p>
          <a:r>
            <a:rPr lang="en-US" dirty="0"/>
            <a:t>Intergenerational transmission of attachment – using the AAI – </a:t>
          </a:r>
          <a:r>
            <a:rPr lang="en-US" dirty="0" err="1"/>
            <a:t>Pilkonis</a:t>
          </a:r>
          <a:r>
            <a:rPr lang="en-US" dirty="0"/>
            <a:t> </a:t>
          </a:r>
        </a:p>
      </dgm:t>
    </dgm:pt>
    <dgm:pt modelId="{C652A308-2C3A-4A93-B505-D31F628C8C84}" type="parTrans" cxnId="{7BA75E82-2326-452B-BAE1-E3BB3F87ACAE}">
      <dgm:prSet/>
      <dgm:spPr/>
      <dgm:t>
        <a:bodyPr/>
        <a:lstStyle/>
        <a:p>
          <a:endParaRPr lang="en-US"/>
        </a:p>
      </dgm:t>
    </dgm:pt>
    <dgm:pt modelId="{B9206A0F-7E46-4497-B71B-4595E87A9543}" type="sibTrans" cxnId="{7BA75E82-2326-452B-BAE1-E3BB3F87ACAE}">
      <dgm:prSet/>
      <dgm:spPr/>
      <dgm:t>
        <a:bodyPr/>
        <a:lstStyle/>
        <a:p>
          <a:endParaRPr lang="en-US"/>
        </a:p>
      </dgm:t>
    </dgm:pt>
    <dgm:pt modelId="{C5C1659D-BFF3-4536-81F3-2DD0B8545032}">
      <dgm:prSet/>
      <dgm:spPr/>
      <dgm:t>
        <a:bodyPr/>
        <a:lstStyle/>
        <a:p>
          <a:r>
            <a:rPr lang="en-US" dirty="0"/>
            <a:t>Organizational approach of attachment for relationships – Johnson  </a:t>
          </a:r>
        </a:p>
      </dgm:t>
    </dgm:pt>
    <dgm:pt modelId="{132C0202-543D-42EB-9453-1B302947BA68}" type="parTrans" cxnId="{8932E473-E712-4832-8CA8-BE907ECA7D6C}">
      <dgm:prSet/>
      <dgm:spPr/>
      <dgm:t>
        <a:bodyPr/>
        <a:lstStyle/>
        <a:p>
          <a:endParaRPr lang="en-US"/>
        </a:p>
      </dgm:t>
    </dgm:pt>
    <dgm:pt modelId="{1B1EA92E-8B04-4EC3-8F8D-77E38CBDEB7B}" type="sibTrans" cxnId="{8932E473-E712-4832-8CA8-BE907ECA7D6C}">
      <dgm:prSet/>
      <dgm:spPr/>
      <dgm:t>
        <a:bodyPr/>
        <a:lstStyle/>
        <a:p>
          <a:endParaRPr lang="en-US"/>
        </a:p>
      </dgm:t>
    </dgm:pt>
    <dgm:pt modelId="{C90549A1-5216-48BF-88BA-8030B1AF4CD3}">
      <dgm:prSet/>
      <dgm:spPr/>
      <dgm:t>
        <a:bodyPr/>
        <a:lstStyle/>
        <a:p>
          <a:r>
            <a:rPr lang="en-US" dirty="0"/>
            <a:t>Psychopathology and clinical applications – Kobak and </a:t>
          </a:r>
          <a:r>
            <a:rPr lang="en-US" dirty="0" err="1"/>
            <a:t>Bosmans</a:t>
          </a:r>
          <a:endParaRPr lang="en-US" dirty="0"/>
        </a:p>
      </dgm:t>
    </dgm:pt>
    <dgm:pt modelId="{2C29127D-F117-4E71-BE0B-42138B34E6F7}" type="parTrans" cxnId="{F3930F39-B488-4D84-9CC3-79B8A3B41071}">
      <dgm:prSet/>
      <dgm:spPr/>
      <dgm:t>
        <a:bodyPr/>
        <a:lstStyle/>
        <a:p>
          <a:endParaRPr lang="en-US"/>
        </a:p>
      </dgm:t>
    </dgm:pt>
    <dgm:pt modelId="{C234BFC5-22E8-4C89-A821-F9A0F567224C}" type="sibTrans" cxnId="{F3930F39-B488-4D84-9CC3-79B8A3B41071}">
      <dgm:prSet/>
      <dgm:spPr/>
      <dgm:t>
        <a:bodyPr/>
        <a:lstStyle/>
        <a:p>
          <a:endParaRPr lang="en-US"/>
        </a:p>
      </dgm:t>
    </dgm:pt>
    <dgm:pt modelId="{D0D30AB7-7067-49EF-A351-C9A493B933AC}">
      <dgm:prSet/>
      <dgm:spPr/>
      <dgm:t>
        <a:bodyPr/>
        <a:lstStyle/>
        <a:p>
          <a:r>
            <a:rPr lang="en-US" dirty="0"/>
            <a:t>Psychophysiology of attachment- </a:t>
          </a:r>
          <a:r>
            <a:rPr lang="en-US" dirty="0" err="1"/>
            <a:t>Paret</a:t>
          </a:r>
          <a:r>
            <a:rPr lang="en-US" dirty="0"/>
            <a:t> et.al, </a:t>
          </a:r>
        </a:p>
      </dgm:t>
    </dgm:pt>
    <dgm:pt modelId="{5B581FDD-2E4F-4C34-ACA7-531595ED3DD0}" type="parTrans" cxnId="{A1A6AAFC-B62A-4CAB-8DC8-08F15F6564A9}">
      <dgm:prSet/>
      <dgm:spPr/>
      <dgm:t>
        <a:bodyPr/>
        <a:lstStyle/>
        <a:p>
          <a:endParaRPr lang="en-US"/>
        </a:p>
      </dgm:t>
    </dgm:pt>
    <dgm:pt modelId="{216EBBD2-BCF0-45E5-B4A6-EA5BC48A574E}" type="sibTrans" cxnId="{A1A6AAFC-B62A-4CAB-8DC8-08F15F6564A9}">
      <dgm:prSet/>
      <dgm:spPr/>
      <dgm:t>
        <a:bodyPr/>
        <a:lstStyle/>
        <a:p>
          <a:endParaRPr lang="en-US"/>
        </a:p>
      </dgm:t>
    </dgm:pt>
    <dgm:pt modelId="{53687AE3-4B26-4A5E-A853-6B57466EA128}" type="pres">
      <dgm:prSet presAssocID="{DF519A8C-BEC4-480B-ADB0-A1AA621B5A84}" presName="root" presStyleCnt="0">
        <dgm:presLayoutVars>
          <dgm:dir/>
          <dgm:resizeHandles val="exact"/>
        </dgm:presLayoutVars>
      </dgm:prSet>
      <dgm:spPr/>
    </dgm:pt>
    <dgm:pt modelId="{970E1191-478A-4305-9D0D-1B8C8D7FFF5F}" type="pres">
      <dgm:prSet presAssocID="{C07109C8-94DF-43A4-8BBF-DA4463AF0591}" presName="compNode" presStyleCnt="0"/>
      <dgm:spPr/>
    </dgm:pt>
    <dgm:pt modelId="{A768859C-054A-42B0-B16A-1CC19E6A4040}" type="pres">
      <dgm:prSet presAssocID="{C07109C8-94DF-43A4-8BBF-DA4463AF0591}" presName="bgRect" presStyleLbl="bgShp" presStyleIdx="0" presStyleCnt="4"/>
      <dgm:spPr/>
    </dgm:pt>
    <dgm:pt modelId="{F3E4F338-68C9-44F8-8C33-05C3FADB7E34}" type="pres">
      <dgm:prSet presAssocID="{C07109C8-94DF-43A4-8BBF-DA4463AF05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BC146EFC-CEA1-45FE-92D1-81D26389B157}" type="pres">
      <dgm:prSet presAssocID="{C07109C8-94DF-43A4-8BBF-DA4463AF0591}" presName="spaceRect" presStyleCnt="0"/>
      <dgm:spPr/>
    </dgm:pt>
    <dgm:pt modelId="{1FC0960E-DD5A-4249-8A58-B2D602122218}" type="pres">
      <dgm:prSet presAssocID="{C07109C8-94DF-43A4-8BBF-DA4463AF0591}" presName="parTx" presStyleLbl="revTx" presStyleIdx="0" presStyleCnt="4">
        <dgm:presLayoutVars>
          <dgm:chMax val="0"/>
          <dgm:chPref val="0"/>
        </dgm:presLayoutVars>
      </dgm:prSet>
      <dgm:spPr/>
    </dgm:pt>
    <dgm:pt modelId="{38D5CC89-6E77-4C07-9AF6-3881766991C5}" type="pres">
      <dgm:prSet presAssocID="{B9206A0F-7E46-4497-B71B-4595E87A9543}" presName="sibTrans" presStyleCnt="0"/>
      <dgm:spPr/>
    </dgm:pt>
    <dgm:pt modelId="{10D81D13-1FC8-4BDD-B6E5-4ECEC65DF715}" type="pres">
      <dgm:prSet presAssocID="{C5C1659D-BFF3-4536-81F3-2DD0B8545032}" presName="compNode" presStyleCnt="0"/>
      <dgm:spPr/>
    </dgm:pt>
    <dgm:pt modelId="{E091BE4C-66F4-4FBE-9C57-E28A4A3961B4}" type="pres">
      <dgm:prSet presAssocID="{C5C1659D-BFF3-4536-81F3-2DD0B8545032}" presName="bgRect" presStyleLbl="bgShp" presStyleIdx="1" presStyleCnt="4"/>
      <dgm:spPr/>
    </dgm:pt>
    <dgm:pt modelId="{295DB61B-C1B7-4840-8B28-7583AEAF5EE6}" type="pres">
      <dgm:prSet presAssocID="{C5C1659D-BFF3-4536-81F3-2DD0B854503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1F6020E5-D1D1-4301-B800-7CF57D0B46DE}" type="pres">
      <dgm:prSet presAssocID="{C5C1659D-BFF3-4536-81F3-2DD0B8545032}" presName="spaceRect" presStyleCnt="0"/>
      <dgm:spPr/>
    </dgm:pt>
    <dgm:pt modelId="{11DE6CC0-49B2-4D2E-90D6-89F07DDB3888}" type="pres">
      <dgm:prSet presAssocID="{C5C1659D-BFF3-4536-81F3-2DD0B8545032}" presName="parTx" presStyleLbl="revTx" presStyleIdx="1" presStyleCnt="4">
        <dgm:presLayoutVars>
          <dgm:chMax val="0"/>
          <dgm:chPref val="0"/>
        </dgm:presLayoutVars>
      </dgm:prSet>
      <dgm:spPr/>
    </dgm:pt>
    <dgm:pt modelId="{C74141AC-9A16-4211-9AD3-0125C70E9673}" type="pres">
      <dgm:prSet presAssocID="{1B1EA92E-8B04-4EC3-8F8D-77E38CBDEB7B}" presName="sibTrans" presStyleCnt="0"/>
      <dgm:spPr/>
    </dgm:pt>
    <dgm:pt modelId="{328714D4-456E-4CBF-8BAC-736E271598DB}" type="pres">
      <dgm:prSet presAssocID="{C90549A1-5216-48BF-88BA-8030B1AF4CD3}" presName="compNode" presStyleCnt="0"/>
      <dgm:spPr/>
    </dgm:pt>
    <dgm:pt modelId="{14D06AA1-AF19-4005-BBAE-56B440F83C3B}" type="pres">
      <dgm:prSet presAssocID="{C90549A1-5216-48BF-88BA-8030B1AF4CD3}" presName="bgRect" presStyleLbl="bgShp" presStyleIdx="2" presStyleCnt="4"/>
      <dgm:spPr/>
    </dgm:pt>
    <dgm:pt modelId="{750E704E-E442-4119-87A1-FF4A4657AE46}" type="pres">
      <dgm:prSet presAssocID="{C90549A1-5216-48BF-88BA-8030B1AF4CD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39B8CC82-1751-4F33-B182-192F25D6D6AD}" type="pres">
      <dgm:prSet presAssocID="{C90549A1-5216-48BF-88BA-8030B1AF4CD3}" presName="spaceRect" presStyleCnt="0"/>
      <dgm:spPr/>
    </dgm:pt>
    <dgm:pt modelId="{3E3B3601-7643-4EE5-9520-D0E170605BDF}" type="pres">
      <dgm:prSet presAssocID="{C90549A1-5216-48BF-88BA-8030B1AF4CD3}" presName="parTx" presStyleLbl="revTx" presStyleIdx="2" presStyleCnt="4">
        <dgm:presLayoutVars>
          <dgm:chMax val="0"/>
          <dgm:chPref val="0"/>
        </dgm:presLayoutVars>
      </dgm:prSet>
      <dgm:spPr/>
    </dgm:pt>
    <dgm:pt modelId="{CDC90517-1671-4C2C-97C4-243F014F6701}" type="pres">
      <dgm:prSet presAssocID="{C234BFC5-22E8-4C89-A821-F9A0F567224C}" presName="sibTrans" presStyleCnt="0"/>
      <dgm:spPr/>
    </dgm:pt>
    <dgm:pt modelId="{8BFBFFB5-C70B-4A16-955C-EAFE7E3EC2FC}" type="pres">
      <dgm:prSet presAssocID="{D0D30AB7-7067-49EF-A351-C9A493B933AC}" presName="compNode" presStyleCnt="0"/>
      <dgm:spPr/>
    </dgm:pt>
    <dgm:pt modelId="{AC50E29B-9C3C-4ACD-A7C9-4F29893EE8B6}" type="pres">
      <dgm:prSet presAssocID="{D0D30AB7-7067-49EF-A351-C9A493B933AC}" presName="bgRect" presStyleLbl="bgShp" presStyleIdx="3" presStyleCnt="4"/>
      <dgm:spPr/>
    </dgm:pt>
    <dgm:pt modelId="{48EB6116-517F-42DE-A34B-01D34CCE1269}" type="pres">
      <dgm:prSet presAssocID="{D0D30AB7-7067-49EF-A351-C9A493B933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perclip"/>
        </a:ext>
      </dgm:extLst>
    </dgm:pt>
    <dgm:pt modelId="{614EB19A-CCBF-48B3-B710-371270AAC9DE}" type="pres">
      <dgm:prSet presAssocID="{D0D30AB7-7067-49EF-A351-C9A493B933AC}" presName="spaceRect" presStyleCnt="0"/>
      <dgm:spPr/>
    </dgm:pt>
    <dgm:pt modelId="{73ADDC9F-4A4E-4033-8508-33CEC78D55CF}" type="pres">
      <dgm:prSet presAssocID="{D0D30AB7-7067-49EF-A351-C9A493B933AC}" presName="parTx" presStyleLbl="revTx" presStyleIdx="3" presStyleCnt="4">
        <dgm:presLayoutVars>
          <dgm:chMax val="0"/>
          <dgm:chPref val="0"/>
        </dgm:presLayoutVars>
      </dgm:prSet>
      <dgm:spPr/>
    </dgm:pt>
  </dgm:ptLst>
  <dgm:cxnLst>
    <dgm:cxn modelId="{9EC6C133-7258-4BDA-9530-61BC5637666D}" type="presOf" srcId="{D0D30AB7-7067-49EF-A351-C9A493B933AC}" destId="{73ADDC9F-4A4E-4033-8508-33CEC78D55CF}" srcOrd="0" destOrd="0" presId="urn:microsoft.com/office/officeart/2018/2/layout/IconVerticalSolidList"/>
    <dgm:cxn modelId="{F3930F39-B488-4D84-9CC3-79B8A3B41071}" srcId="{DF519A8C-BEC4-480B-ADB0-A1AA621B5A84}" destId="{C90549A1-5216-48BF-88BA-8030B1AF4CD3}" srcOrd="2" destOrd="0" parTransId="{2C29127D-F117-4E71-BE0B-42138B34E6F7}" sibTransId="{C234BFC5-22E8-4C89-A821-F9A0F567224C}"/>
    <dgm:cxn modelId="{8932E473-E712-4832-8CA8-BE907ECA7D6C}" srcId="{DF519A8C-BEC4-480B-ADB0-A1AA621B5A84}" destId="{C5C1659D-BFF3-4536-81F3-2DD0B8545032}" srcOrd="1" destOrd="0" parTransId="{132C0202-543D-42EB-9453-1B302947BA68}" sibTransId="{1B1EA92E-8B04-4EC3-8F8D-77E38CBDEB7B}"/>
    <dgm:cxn modelId="{7BA75E82-2326-452B-BAE1-E3BB3F87ACAE}" srcId="{DF519A8C-BEC4-480B-ADB0-A1AA621B5A84}" destId="{C07109C8-94DF-43A4-8BBF-DA4463AF0591}" srcOrd="0" destOrd="0" parTransId="{C652A308-2C3A-4A93-B505-D31F628C8C84}" sibTransId="{B9206A0F-7E46-4497-B71B-4595E87A9543}"/>
    <dgm:cxn modelId="{1684E2A7-CEBF-4D84-8279-29000CA775BA}" type="presOf" srcId="{C5C1659D-BFF3-4536-81F3-2DD0B8545032}" destId="{11DE6CC0-49B2-4D2E-90D6-89F07DDB3888}" srcOrd="0" destOrd="0" presId="urn:microsoft.com/office/officeart/2018/2/layout/IconVerticalSolidList"/>
    <dgm:cxn modelId="{BAFA6EE4-13B2-4CAC-83CC-89FC05C90D69}" type="presOf" srcId="{DF519A8C-BEC4-480B-ADB0-A1AA621B5A84}" destId="{53687AE3-4B26-4A5E-A853-6B57466EA128}" srcOrd="0" destOrd="0" presId="urn:microsoft.com/office/officeart/2018/2/layout/IconVerticalSolidList"/>
    <dgm:cxn modelId="{6D52B4F3-C760-40D1-9167-1CBFD6A748C0}" type="presOf" srcId="{C07109C8-94DF-43A4-8BBF-DA4463AF0591}" destId="{1FC0960E-DD5A-4249-8A58-B2D602122218}" srcOrd="0" destOrd="0" presId="urn:microsoft.com/office/officeart/2018/2/layout/IconVerticalSolidList"/>
    <dgm:cxn modelId="{906CC7F6-B0E1-4C2B-B3B1-0EF5807E4E96}" type="presOf" srcId="{C90549A1-5216-48BF-88BA-8030B1AF4CD3}" destId="{3E3B3601-7643-4EE5-9520-D0E170605BDF}" srcOrd="0" destOrd="0" presId="urn:microsoft.com/office/officeart/2018/2/layout/IconVerticalSolidList"/>
    <dgm:cxn modelId="{A1A6AAFC-B62A-4CAB-8DC8-08F15F6564A9}" srcId="{DF519A8C-BEC4-480B-ADB0-A1AA621B5A84}" destId="{D0D30AB7-7067-49EF-A351-C9A493B933AC}" srcOrd="3" destOrd="0" parTransId="{5B581FDD-2E4F-4C34-ACA7-531595ED3DD0}" sibTransId="{216EBBD2-BCF0-45E5-B4A6-EA5BC48A574E}"/>
    <dgm:cxn modelId="{1394EF72-A4B8-4EE4-8423-464E8F6B8FCB}" type="presParOf" srcId="{53687AE3-4B26-4A5E-A853-6B57466EA128}" destId="{970E1191-478A-4305-9D0D-1B8C8D7FFF5F}" srcOrd="0" destOrd="0" presId="urn:microsoft.com/office/officeart/2018/2/layout/IconVerticalSolidList"/>
    <dgm:cxn modelId="{A8A7E49E-37DC-4D17-AE7E-535E31C8EDD9}" type="presParOf" srcId="{970E1191-478A-4305-9D0D-1B8C8D7FFF5F}" destId="{A768859C-054A-42B0-B16A-1CC19E6A4040}" srcOrd="0" destOrd="0" presId="urn:microsoft.com/office/officeart/2018/2/layout/IconVerticalSolidList"/>
    <dgm:cxn modelId="{37FE84CB-4C59-4116-B370-6D65CDDD0AA8}" type="presParOf" srcId="{970E1191-478A-4305-9D0D-1B8C8D7FFF5F}" destId="{F3E4F338-68C9-44F8-8C33-05C3FADB7E34}" srcOrd="1" destOrd="0" presId="urn:microsoft.com/office/officeart/2018/2/layout/IconVerticalSolidList"/>
    <dgm:cxn modelId="{4A05352A-7219-4077-B15B-8EF828822D41}" type="presParOf" srcId="{970E1191-478A-4305-9D0D-1B8C8D7FFF5F}" destId="{BC146EFC-CEA1-45FE-92D1-81D26389B157}" srcOrd="2" destOrd="0" presId="urn:microsoft.com/office/officeart/2018/2/layout/IconVerticalSolidList"/>
    <dgm:cxn modelId="{1610C5F4-E3FE-44B3-844C-49BD3E681AE4}" type="presParOf" srcId="{970E1191-478A-4305-9D0D-1B8C8D7FFF5F}" destId="{1FC0960E-DD5A-4249-8A58-B2D602122218}" srcOrd="3" destOrd="0" presId="urn:microsoft.com/office/officeart/2018/2/layout/IconVerticalSolidList"/>
    <dgm:cxn modelId="{71659D11-AFC2-43E9-9E31-D59F096E0B4D}" type="presParOf" srcId="{53687AE3-4B26-4A5E-A853-6B57466EA128}" destId="{38D5CC89-6E77-4C07-9AF6-3881766991C5}" srcOrd="1" destOrd="0" presId="urn:microsoft.com/office/officeart/2018/2/layout/IconVerticalSolidList"/>
    <dgm:cxn modelId="{8B77AE88-6BCE-4D90-8A39-0EB92CAA920A}" type="presParOf" srcId="{53687AE3-4B26-4A5E-A853-6B57466EA128}" destId="{10D81D13-1FC8-4BDD-B6E5-4ECEC65DF715}" srcOrd="2" destOrd="0" presId="urn:microsoft.com/office/officeart/2018/2/layout/IconVerticalSolidList"/>
    <dgm:cxn modelId="{BE8C208A-284D-4D2A-8199-3ACEB92D95BF}" type="presParOf" srcId="{10D81D13-1FC8-4BDD-B6E5-4ECEC65DF715}" destId="{E091BE4C-66F4-4FBE-9C57-E28A4A3961B4}" srcOrd="0" destOrd="0" presId="urn:microsoft.com/office/officeart/2018/2/layout/IconVerticalSolidList"/>
    <dgm:cxn modelId="{7774BB3C-AE23-43F0-8618-67C4840CC155}" type="presParOf" srcId="{10D81D13-1FC8-4BDD-B6E5-4ECEC65DF715}" destId="{295DB61B-C1B7-4840-8B28-7583AEAF5EE6}" srcOrd="1" destOrd="0" presId="urn:microsoft.com/office/officeart/2018/2/layout/IconVerticalSolidList"/>
    <dgm:cxn modelId="{0FE6EF4C-2E52-4D96-8BF1-7F86474111BA}" type="presParOf" srcId="{10D81D13-1FC8-4BDD-B6E5-4ECEC65DF715}" destId="{1F6020E5-D1D1-4301-B800-7CF57D0B46DE}" srcOrd="2" destOrd="0" presId="urn:microsoft.com/office/officeart/2018/2/layout/IconVerticalSolidList"/>
    <dgm:cxn modelId="{031C9232-FBB6-4D39-AFE1-BDA9B2B368C1}" type="presParOf" srcId="{10D81D13-1FC8-4BDD-B6E5-4ECEC65DF715}" destId="{11DE6CC0-49B2-4D2E-90D6-89F07DDB3888}" srcOrd="3" destOrd="0" presId="urn:microsoft.com/office/officeart/2018/2/layout/IconVerticalSolidList"/>
    <dgm:cxn modelId="{956AE889-FA54-4E12-A6ED-E14E8B7CBD1C}" type="presParOf" srcId="{53687AE3-4B26-4A5E-A853-6B57466EA128}" destId="{C74141AC-9A16-4211-9AD3-0125C70E9673}" srcOrd="3" destOrd="0" presId="urn:microsoft.com/office/officeart/2018/2/layout/IconVerticalSolidList"/>
    <dgm:cxn modelId="{D8DB5DF5-42EE-4536-94D9-FF5EB7036970}" type="presParOf" srcId="{53687AE3-4B26-4A5E-A853-6B57466EA128}" destId="{328714D4-456E-4CBF-8BAC-736E271598DB}" srcOrd="4" destOrd="0" presId="urn:microsoft.com/office/officeart/2018/2/layout/IconVerticalSolidList"/>
    <dgm:cxn modelId="{C3F7B0AA-96DF-4979-A3BE-4E8A3B93942E}" type="presParOf" srcId="{328714D4-456E-4CBF-8BAC-736E271598DB}" destId="{14D06AA1-AF19-4005-BBAE-56B440F83C3B}" srcOrd="0" destOrd="0" presId="urn:microsoft.com/office/officeart/2018/2/layout/IconVerticalSolidList"/>
    <dgm:cxn modelId="{32DBB109-BDA5-481B-8D85-FB450C573D32}" type="presParOf" srcId="{328714D4-456E-4CBF-8BAC-736E271598DB}" destId="{750E704E-E442-4119-87A1-FF4A4657AE46}" srcOrd="1" destOrd="0" presId="urn:microsoft.com/office/officeart/2018/2/layout/IconVerticalSolidList"/>
    <dgm:cxn modelId="{8007853A-7E2D-436E-B0B9-A46E637E328C}" type="presParOf" srcId="{328714D4-456E-4CBF-8BAC-736E271598DB}" destId="{39B8CC82-1751-4F33-B182-192F25D6D6AD}" srcOrd="2" destOrd="0" presId="urn:microsoft.com/office/officeart/2018/2/layout/IconVerticalSolidList"/>
    <dgm:cxn modelId="{8A4555DE-32FD-46D3-95B9-968EE9CF8F7E}" type="presParOf" srcId="{328714D4-456E-4CBF-8BAC-736E271598DB}" destId="{3E3B3601-7643-4EE5-9520-D0E170605BDF}" srcOrd="3" destOrd="0" presId="urn:microsoft.com/office/officeart/2018/2/layout/IconVerticalSolidList"/>
    <dgm:cxn modelId="{B22E1438-E217-4B9F-800C-A74DC45C8FBA}" type="presParOf" srcId="{53687AE3-4B26-4A5E-A853-6B57466EA128}" destId="{CDC90517-1671-4C2C-97C4-243F014F6701}" srcOrd="5" destOrd="0" presId="urn:microsoft.com/office/officeart/2018/2/layout/IconVerticalSolidList"/>
    <dgm:cxn modelId="{AE27F2DA-406B-4CA9-904E-A842B9891C66}" type="presParOf" srcId="{53687AE3-4B26-4A5E-A853-6B57466EA128}" destId="{8BFBFFB5-C70B-4A16-955C-EAFE7E3EC2FC}" srcOrd="6" destOrd="0" presId="urn:microsoft.com/office/officeart/2018/2/layout/IconVerticalSolidList"/>
    <dgm:cxn modelId="{034C97EB-8246-4839-A042-A5C118312CF6}" type="presParOf" srcId="{8BFBFFB5-C70B-4A16-955C-EAFE7E3EC2FC}" destId="{AC50E29B-9C3C-4ACD-A7C9-4F29893EE8B6}" srcOrd="0" destOrd="0" presId="urn:microsoft.com/office/officeart/2018/2/layout/IconVerticalSolidList"/>
    <dgm:cxn modelId="{DC90C532-5B5F-4422-AFA9-8338E6B120E9}" type="presParOf" srcId="{8BFBFFB5-C70B-4A16-955C-EAFE7E3EC2FC}" destId="{48EB6116-517F-42DE-A34B-01D34CCE1269}" srcOrd="1" destOrd="0" presId="urn:microsoft.com/office/officeart/2018/2/layout/IconVerticalSolidList"/>
    <dgm:cxn modelId="{2250B58D-2D76-47ED-A382-91A370B2154E}" type="presParOf" srcId="{8BFBFFB5-C70B-4A16-955C-EAFE7E3EC2FC}" destId="{614EB19A-CCBF-48B3-B710-371270AAC9DE}" srcOrd="2" destOrd="0" presId="urn:microsoft.com/office/officeart/2018/2/layout/IconVerticalSolidList"/>
    <dgm:cxn modelId="{33D5D7A3-08DF-4725-B676-FF1B0311AE23}" type="presParOf" srcId="{8BFBFFB5-C70B-4A16-955C-EAFE7E3EC2FC}" destId="{73ADDC9F-4A4E-4033-8508-33CEC78D55CF}"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76675F-AAF8-4808-AF78-359C76BC1C0B}"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6DC2F24D-0A65-4B87-9563-1D67F3BF11AE}">
      <dgm:prSet/>
      <dgm:spPr/>
      <dgm:t>
        <a:bodyPr/>
        <a:lstStyle/>
        <a:p>
          <a:r>
            <a:rPr lang="en-GB"/>
            <a:t>What did you find most helpful/illuminating  about this presentation?</a:t>
          </a:r>
          <a:endParaRPr lang="en-US"/>
        </a:p>
      </dgm:t>
    </dgm:pt>
    <dgm:pt modelId="{BCAB2851-C0FA-44C4-A59A-4E9E0BCCA5C6}" type="parTrans" cxnId="{B1AF4D78-1853-4E6B-9319-26AEAF399170}">
      <dgm:prSet/>
      <dgm:spPr/>
      <dgm:t>
        <a:bodyPr/>
        <a:lstStyle/>
        <a:p>
          <a:endParaRPr lang="en-US"/>
        </a:p>
      </dgm:t>
    </dgm:pt>
    <dgm:pt modelId="{E9A8C534-00B2-4173-A4D7-F53B3E320625}" type="sibTrans" cxnId="{B1AF4D78-1853-4E6B-9319-26AEAF399170}">
      <dgm:prSet/>
      <dgm:spPr/>
      <dgm:t>
        <a:bodyPr/>
        <a:lstStyle/>
        <a:p>
          <a:endParaRPr lang="en-US"/>
        </a:p>
      </dgm:t>
    </dgm:pt>
    <dgm:pt modelId="{5162BBD6-368C-45D9-8460-BCF38F72CD02}">
      <dgm:prSet/>
      <dgm:spPr/>
      <dgm:t>
        <a:bodyPr/>
        <a:lstStyle/>
        <a:p>
          <a:r>
            <a:rPr lang="en-GB"/>
            <a:t>What needs further clarification? </a:t>
          </a:r>
          <a:endParaRPr lang="en-US"/>
        </a:p>
      </dgm:t>
    </dgm:pt>
    <dgm:pt modelId="{6B4C8948-F372-4910-BB18-BE2DAD90EDFC}" type="parTrans" cxnId="{386ABD22-D36A-4BC1-8FB0-8068ED91A510}">
      <dgm:prSet/>
      <dgm:spPr/>
      <dgm:t>
        <a:bodyPr/>
        <a:lstStyle/>
        <a:p>
          <a:endParaRPr lang="en-US"/>
        </a:p>
      </dgm:t>
    </dgm:pt>
    <dgm:pt modelId="{BE8BBE65-20D0-46A1-B741-511F685DBDAE}" type="sibTrans" cxnId="{386ABD22-D36A-4BC1-8FB0-8068ED91A510}">
      <dgm:prSet/>
      <dgm:spPr/>
      <dgm:t>
        <a:bodyPr/>
        <a:lstStyle/>
        <a:p>
          <a:endParaRPr lang="en-US"/>
        </a:p>
      </dgm:t>
    </dgm:pt>
    <dgm:pt modelId="{332B1D00-3856-490A-B94F-C377BB87B165}">
      <dgm:prSet/>
      <dgm:spPr/>
      <dgm:t>
        <a:bodyPr/>
        <a:lstStyle/>
        <a:p>
          <a:r>
            <a:rPr lang="en-GB"/>
            <a:t>What are you left wondering about?</a:t>
          </a:r>
          <a:endParaRPr lang="en-US"/>
        </a:p>
      </dgm:t>
    </dgm:pt>
    <dgm:pt modelId="{5167A7D6-051E-46BF-8EEC-40FE02217D31}" type="parTrans" cxnId="{61E1A218-A956-43D3-A956-9D0B7F4C1F3A}">
      <dgm:prSet/>
      <dgm:spPr/>
      <dgm:t>
        <a:bodyPr/>
        <a:lstStyle/>
        <a:p>
          <a:endParaRPr lang="en-US"/>
        </a:p>
      </dgm:t>
    </dgm:pt>
    <dgm:pt modelId="{BE0F1A47-2283-4CC5-AFEC-E99185EEEFAA}" type="sibTrans" cxnId="{61E1A218-A956-43D3-A956-9D0B7F4C1F3A}">
      <dgm:prSet/>
      <dgm:spPr/>
      <dgm:t>
        <a:bodyPr/>
        <a:lstStyle/>
        <a:p>
          <a:endParaRPr lang="en-US"/>
        </a:p>
      </dgm:t>
    </dgm:pt>
    <dgm:pt modelId="{2B17FFAF-897D-4BB1-88AE-CFF326297315}" type="pres">
      <dgm:prSet presAssocID="{C176675F-AAF8-4808-AF78-359C76BC1C0B}" presName="vert0" presStyleCnt="0">
        <dgm:presLayoutVars>
          <dgm:dir/>
          <dgm:animOne val="branch"/>
          <dgm:animLvl val="lvl"/>
        </dgm:presLayoutVars>
      </dgm:prSet>
      <dgm:spPr/>
    </dgm:pt>
    <dgm:pt modelId="{93D127C1-ED3D-47E3-A237-70E549E48C42}" type="pres">
      <dgm:prSet presAssocID="{6DC2F24D-0A65-4B87-9563-1D67F3BF11AE}" presName="thickLine" presStyleLbl="alignNode1" presStyleIdx="0" presStyleCnt="3"/>
      <dgm:spPr/>
    </dgm:pt>
    <dgm:pt modelId="{7F6050B9-1D63-4792-A525-BD680C198C27}" type="pres">
      <dgm:prSet presAssocID="{6DC2F24D-0A65-4B87-9563-1D67F3BF11AE}" presName="horz1" presStyleCnt="0"/>
      <dgm:spPr/>
    </dgm:pt>
    <dgm:pt modelId="{A28A2B6D-B0C0-4645-A0B7-739F3D6076D6}" type="pres">
      <dgm:prSet presAssocID="{6DC2F24D-0A65-4B87-9563-1D67F3BF11AE}" presName="tx1" presStyleLbl="revTx" presStyleIdx="0" presStyleCnt="3"/>
      <dgm:spPr/>
    </dgm:pt>
    <dgm:pt modelId="{FFDB1C4B-05B4-4879-BF12-5F4D67A76876}" type="pres">
      <dgm:prSet presAssocID="{6DC2F24D-0A65-4B87-9563-1D67F3BF11AE}" presName="vert1" presStyleCnt="0"/>
      <dgm:spPr/>
    </dgm:pt>
    <dgm:pt modelId="{03AE6801-7439-4CDB-B6D7-EE0A2813795E}" type="pres">
      <dgm:prSet presAssocID="{5162BBD6-368C-45D9-8460-BCF38F72CD02}" presName="thickLine" presStyleLbl="alignNode1" presStyleIdx="1" presStyleCnt="3"/>
      <dgm:spPr/>
    </dgm:pt>
    <dgm:pt modelId="{6D4196B9-8DFF-4B84-99CE-37D146784870}" type="pres">
      <dgm:prSet presAssocID="{5162BBD6-368C-45D9-8460-BCF38F72CD02}" presName="horz1" presStyleCnt="0"/>
      <dgm:spPr/>
    </dgm:pt>
    <dgm:pt modelId="{F1B38CCA-BB59-44A7-9925-196873B4113D}" type="pres">
      <dgm:prSet presAssocID="{5162BBD6-368C-45D9-8460-BCF38F72CD02}" presName="tx1" presStyleLbl="revTx" presStyleIdx="1" presStyleCnt="3"/>
      <dgm:spPr/>
    </dgm:pt>
    <dgm:pt modelId="{75102407-A59A-44D3-AD7E-600FEA599FD2}" type="pres">
      <dgm:prSet presAssocID="{5162BBD6-368C-45D9-8460-BCF38F72CD02}" presName="vert1" presStyleCnt="0"/>
      <dgm:spPr/>
    </dgm:pt>
    <dgm:pt modelId="{A10D21B6-DF56-455B-9F44-E0999D3FCCB1}" type="pres">
      <dgm:prSet presAssocID="{332B1D00-3856-490A-B94F-C377BB87B165}" presName="thickLine" presStyleLbl="alignNode1" presStyleIdx="2" presStyleCnt="3"/>
      <dgm:spPr/>
    </dgm:pt>
    <dgm:pt modelId="{20B58418-DAC5-4193-B637-DD3BC5C54DF5}" type="pres">
      <dgm:prSet presAssocID="{332B1D00-3856-490A-B94F-C377BB87B165}" presName="horz1" presStyleCnt="0"/>
      <dgm:spPr/>
    </dgm:pt>
    <dgm:pt modelId="{51DA1DD9-A7CF-48B0-AA2F-6D2ED7A5C869}" type="pres">
      <dgm:prSet presAssocID="{332B1D00-3856-490A-B94F-C377BB87B165}" presName="tx1" presStyleLbl="revTx" presStyleIdx="2" presStyleCnt="3"/>
      <dgm:spPr/>
    </dgm:pt>
    <dgm:pt modelId="{7AF95403-3319-460F-A266-70BC47231EA5}" type="pres">
      <dgm:prSet presAssocID="{332B1D00-3856-490A-B94F-C377BB87B165}" presName="vert1" presStyleCnt="0"/>
      <dgm:spPr/>
    </dgm:pt>
  </dgm:ptLst>
  <dgm:cxnLst>
    <dgm:cxn modelId="{61E1A218-A956-43D3-A956-9D0B7F4C1F3A}" srcId="{C176675F-AAF8-4808-AF78-359C76BC1C0B}" destId="{332B1D00-3856-490A-B94F-C377BB87B165}" srcOrd="2" destOrd="0" parTransId="{5167A7D6-051E-46BF-8EEC-40FE02217D31}" sibTransId="{BE0F1A47-2283-4CC5-AFEC-E99185EEEFAA}"/>
    <dgm:cxn modelId="{46633A19-7BF7-4767-81D5-41645EE09ED7}" type="presOf" srcId="{332B1D00-3856-490A-B94F-C377BB87B165}" destId="{51DA1DD9-A7CF-48B0-AA2F-6D2ED7A5C869}" srcOrd="0" destOrd="0" presId="urn:microsoft.com/office/officeart/2008/layout/LinedList"/>
    <dgm:cxn modelId="{386ABD22-D36A-4BC1-8FB0-8068ED91A510}" srcId="{C176675F-AAF8-4808-AF78-359C76BC1C0B}" destId="{5162BBD6-368C-45D9-8460-BCF38F72CD02}" srcOrd="1" destOrd="0" parTransId="{6B4C8948-F372-4910-BB18-BE2DAD90EDFC}" sibTransId="{BE8BBE65-20D0-46A1-B741-511F685DBDAE}"/>
    <dgm:cxn modelId="{36008C23-FB19-4BED-ACC8-188397228D9E}" type="presOf" srcId="{6DC2F24D-0A65-4B87-9563-1D67F3BF11AE}" destId="{A28A2B6D-B0C0-4645-A0B7-739F3D6076D6}" srcOrd="0" destOrd="0" presId="urn:microsoft.com/office/officeart/2008/layout/LinedList"/>
    <dgm:cxn modelId="{AB105324-1EB9-46E9-B298-D58A9EBDE039}" type="presOf" srcId="{5162BBD6-368C-45D9-8460-BCF38F72CD02}" destId="{F1B38CCA-BB59-44A7-9925-196873B4113D}" srcOrd="0" destOrd="0" presId="urn:microsoft.com/office/officeart/2008/layout/LinedList"/>
    <dgm:cxn modelId="{B1AF4D78-1853-4E6B-9319-26AEAF399170}" srcId="{C176675F-AAF8-4808-AF78-359C76BC1C0B}" destId="{6DC2F24D-0A65-4B87-9563-1D67F3BF11AE}" srcOrd="0" destOrd="0" parTransId="{BCAB2851-C0FA-44C4-A59A-4E9E0BCCA5C6}" sibTransId="{E9A8C534-00B2-4173-A4D7-F53B3E320625}"/>
    <dgm:cxn modelId="{0B6D02F2-E3E6-4670-B153-20D664B92AA2}" type="presOf" srcId="{C176675F-AAF8-4808-AF78-359C76BC1C0B}" destId="{2B17FFAF-897D-4BB1-88AE-CFF326297315}" srcOrd="0" destOrd="0" presId="urn:microsoft.com/office/officeart/2008/layout/LinedList"/>
    <dgm:cxn modelId="{C67DC923-5435-4C83-8F3F-BC8B256346FE}" type="presParOf" srcId="{2B17FFAF-897D-4BB1-88AE-CFF326297315}" destId="{93D127C1-ED3D-47E3-A237-70E549E48C42}" srcOrd="0" destOrd="0" presId="urn:microsoft.com/office/officeart/2008/layout/LinedList"/>
    <dgm:cxn modelId="{B897538E-64EE-4AA9-9B4D-390FCE71ABC9}" type="presParOf" srcId="{2B17FFAF-897D-4BB1-88AE-CFF326297315}" destId="{7F6050B9-1D63-4792-A525-BD680C198C27}" srcOrd="1" destOrd="0" presId="urn:microsoft.com/office/officeart/2008/layout/LinedList"/>
    <dgm:cxn modelId="{22B605AE-35FC-4234-9304-E86D1741DA0A}" type="presParOf" srcId="{7F6050B9-1D63-4792-A525-BD680C198C27}" destId="{A28A2B6D-B0C0-4645-A0B7-739F3D6076D6}" srcOrd="0" destOrd="0" presId="urn:microsoft.com/office/officeart/2008/layout/LinedList"/>
    <dgm:cxn modelId="{1F4B41DA-80D5-4D98-8BE0-1B0A42D9677A}" type="presParOf" srcId="{7F6050B9-1D63-4792-A525-BD680C198C27}" destId="{FFDB1C4B-05B4-4879-BF12-5F4D67A76876}" srcOrd="1" destOrd="0" presId="urn:microsoft.com/office/officeart/2008/layout/LinedList"/>
    <dgm:cxn modelId="{03DFAC2C-B063-4E6B-8802-7A6ACD5216DA}" type="presParOf" srcId="{2B17FFAF-897D-4BB1-88AE-CFF326297315}" destId="{03AE6801-7439-4CDB-B6D7-EE0A2813795E}" srcOrd="2" destOrd="0" presId="urn:microsoft.com/office/officeart/2008/layout/LinedList"/>
    <dgm:cxn modelId="{23228B93-E53C-4EAD-B471-07682D9A464E}" type="presParOf" srcId="{2B17FFAF-897D-4BB1-88AE-CFF326297315}" destId="{6D4196B9-8DFF-4B84-99CE-37D146784870}" srcOrd="3" destOrd="0" presId="urn:microsoft.com/office/officeart/2008/layout/LinedList"/>
    <dgm:cxn modelId="{3D3A372A-7D07-4C54-8662-4BE0554CF955}" type="presParOf" srcId="{6D4196B9-8DFF-4B84-99CE-37D146784870}" destId="{F1B38CCA-BB59-44A7-9925-196873B4113D}" srcOrd="0" destOrd="0" presId="urn:microsoft.com/office/officeart/2008/layout/LinedList"/>
    <dgm:cxn modelId="{89807008-584C-4504-8C6E-B6E9120B0558}" type="presParOf" srcId="{6D4196B9-8DFF-4B84-99CE-37D146784870}" destId="{75102407-A59A-44D3-AD7E-600FEA599FD2}" srcOrd="1" destOrd="0" presId="urn:microsoft.com/office/officeart/2008/layout/LinedList"/>
    <dgm:cxn modelId="{E397E728-1D85-4793-AF03-8B8DBB4C065B}" type="presParOf" srcId="{2B17FFAF-897D-4BB1-88AE-CFF326297315}" destId="{A10D21B6-DF56-455B-9F44-E0999D3FCCB1}" srcOrd="4" destOrd="0" presId="urn:microsoft.com/office/officeart/2008/layout/LinedList"/>
    <dgm:cxn modelId="{31774692-78C2-46B7-AEF2-157C23503D3C}" type="presParOf" srcId="{2B17FFAF-897D-4BB1-88AE-CFF326297315}" destId="{20B58418-DAC5-4193-B637-DD3BC5C54DF5}" srcOrd="5" destOrd="0" presId="urn:microsoft.com/office/officeart/2008/layout/LinedList"/>
    <dgm:cxn modelId="{9189F661-1890-422F-89BC-8496A752B1A5}" type="presParOf" srcId="{20B58418-DAC5-4193-B637-DD3BC5C54DF5}" destId="{51DA1DD9-A7CF-48B0-AA2F-6D2ED7A5C869}" srcOrd="0" destOrd="0" presId="urn:microsoft.com/office/officeart/2008/layout/LinedList"/>
    <dgm:cxn modelId="{E94A7163-C727-42CB-95C8-A85BF69969CC}" type="presParOf" srcId="{20B58418-DAC5-4193-B637-DD3BC5C54DF5}" destId="{7AF95403-3319-460F-A266-70BC47231EA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C5E81-A0E0-4706-8C35-0C69D70647DB}">
      <dsp:nvSpPr>
        <dsp:cNvPr id="0" name=""/>
        <dsp:cNvSpPr/>
      </dsp:nvSpPr>
      <dsp:spPr>
        <a:xfrm>
          <a:off x="681337" y="419324"/>
          <a:ext cx="1852875" cy="185287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286E93-CD53-42E3-A3A9-ACEDA05D942A}">
      <dsp:nvSpPr>
        <dsp:cNvPr id="0" name=""/>
        <dsp:cNvSpPr/>
      </dsp:nvSpPr>
      <dsp:spPr>
        <a:xfrm>
          <a:off x="1076212" y="814199"/>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0C58A9-1E52-491E-A65F-2BF7C5B62B8A}">
      <dsp:nvSpPr>
        <dsp:cNvPr id="0" name=""/>
        <dsp:cNvSpPr/>
      </dsp:nvSpPr>
      <dsp:spPr>
        <a:xfrm>
          <a:off x="89024" y="2849325"/>
          <a:ext cx="3037500" cy="259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‘Attachment theory is the joint work of John Bowlby and Mary Ainsworth…Drawing on the concepts from ethology, developmental psychology and psychoanalysis John Bowlby formulated the basic tenets of the theory.’</a:t>
          </a:r>
        </a:p>
      </dsp:txBody>
      <dsp:txXfrm>
        <a:off x="89024" y="2849325"/>
        <a:ext cx="3037500" cy="2598750"/>
      </dsp:txXfrm>
    </dsp:sp>
    <dsp:sp modelId="{82519FB4-6B23-4928-92E3-789BC5192A27}">
      <dsp:nvSpPr>
        <dsp:cNvPr id="0" name=""/>
        <dsp:cNvSpPr/>
      </dsp:nvSpPr>
      <dsp:spPr>
        <a:xfrm>
          <a:off x="4250400" y="419324"/>
          <a:ext cx="1852875" cy="1852875"/>
        </a:xfrm>
        <a:prstGeom prst="ellipse">
          <a:avLst/>
        </a:prstGeom>
        <a:solidFill>
          <a:schemeClr val="accent5">
            <a:hueOff val="-748288"/>
            <a:satOff val="227"/>
            <a:lumOff val="-6763"/>
            <a:alphaOff val="0"/>
          </a:schemeClr>
        </a:solidFill>
        <a:ln>
          <a:noFill/>
        </a:ln>
        <a:effectLst/>
      </dsp:spPr>
      <dsp:style>
        <a:lnRef idx="0">
          <a:scrgbClr r="0" g="0" b="0"/>
        </a:lnRef>
        <a:fillRef idx="1">
          <a:scrgbClr r="0" g="0" b="0"/>
        </a:fillRef>
        <a:effectRef idx="0">
          <a:scrgbClr r="0" g="0" b="0"/>
        </a:effectRef>
        <a:fontRef idx="minor"/>
      </dsp:style>
    </dsp:sp>
    <dsp:sp modelId="{B7596F34-1AF5-4A4B-9ED7-9B8FA09B2B43}">
      <dsp:nvSpPr>
        <dsp:cNvPr id="0" name=""/>
        <dsp:cNvSpPr/>
      </dsp:nvSpPr>
      <dsp:spPr>
        <a:xfrm>
          <a:off x="4645275" y="814199"/>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47A19C-F883-4323-8D90-C761A6C69A51}">
      <dsp:nvSpPr>
        <dsp:cNvPr id="0" name=""/>
        <dsp:cNvSpPr/>
      </dsp:nvSpPr>
      <dsp:spPr>
        <a:xfrm>
          <a:off x="3658087" y="2849325"/>
          <a:ext cx="3037500" cy="259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‘Mary Ainsworth’s innovative methodology not only made it possible to test some of Bowlby’s ideas empirically but also helped to expand the theory itself.’</a:t>
          </a:r>
        </a:p>
      </dsp:txBody>
      <dsp:txXfrm>
        <a:off x="3658087" y="2849325"/>
        <a:ext cx="3037500" cy="2598750"/>
      </dsp:txXfrm>
    </dsp:sp>
    <dsp:sp modelId="{DEED75E6-07EB-40E8-ABA1-A35F2B90D702}">
      <dsp:nvSpPr>
        <dsp:cNvPr id="0" name=""/>
        <dsp:cNvSpPr/>
      </dsp:nvSpPr>
      <dsp:spPr>
        <a:xfrm>
          <a:off x="7819462" y="419324"/>
          <a:ext cx="1852875" cy="1852875"/>
        </a:xfrm>
        <a:prstGeom prst="ellipse">
          <a:avLst/>
        </a:prstGeom>
        <a:solidFill>
          <a:schemeClr val="accent5">
            <a:hueOff val="-1496575"/>
            <a:satOff val="455"/>
            <a:lumOff val="-13526"/>
            <a:alphaOff val="0"/>
          </a:schemeClr>
        </a:solidFill>
        <a:ln>
          <a:noFill/>
        </a:ln>
        <a:effectLst/>
      </dsp:spPr>
      <dsp:style>
        <a:lnRef idx="0">
          <a:scrgbClr r="0" g="0" b="0"/>
        </a:lnRef>
        <a:fillRef idx="1">
          <a:scrgbClr r="0" g="0" b="0"/>
        </a:fillRef>
        <a:effectRef idx="0">
          <a:scrgbClr r="0" g="0" b="0"/>
        </a:effectRef>
        <a:fontRef idx="minor"/>
      </dsp:style>
    </dsp:sp>
    <dsp:sp modelId="{A6FB84A5-637A-4CD0-B0EA-1F432AA1F0D7}">
      <dsp:nvSpPr>
        <dsp:cNvPr id="0" name=""/>
        <dsp:cNvSpPr/>
      </dsp:nvSpPr>
      <dsp:spPr>
        <a:xfrm>
          <a:off x="8214337" y="814199"/>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82DD12-986B-4C81-BCC4-B6507AF9782C}">
      <dsp:nvSpPr>
        <dsp:cNvPr id="0" name=""/>
        <dsp:cNvSpPr/>
      </dsp:nvSpPr>
      <dsp:spPr>
        <a:xfrm>
          <a:off x="7227150" y="2849325"/>
          <a:ext cx="3037500" cy="259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t>Bretherton (1992)  </a:t>
          </a:r>
        </a:p>
      </dsp:txBody>
      <dsp:txXfrm>
        <a:off x="7227150" y="2849325"/>
        <a:ext cx="3037500" cy="2598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C4B76-71BB-4D74-BCC0-1C19801EEEA7}">
      <dsp:nvSpPr>
        <dsp:cNvPr id="0" name=""/>
        <dsp:cNvSpPr/>
      </dsp:nvSpPr>
      <dsp:spPr>
        <a:xfrm>
          <a:off x="1267985" y="66950"/>
          <a:ext cx="1034967" cy="103496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2C89E1-8B20-4CED-9252-375538CD28E5}">
      <dsp:nvSpPr>
        <dsp:cNvPr id="0" name=""/>
        <dsp:cNvSpPr/>
      </dsp:nvSpPr>
      <dsp:spPr>
        <a:xfrm>
          <a:off x="1485328" y="284293"/>
          <a:ext cx="600281" cy="600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9A9DDF-7B30-4370-800C-B0545506053F}">
      <dsp:nvSpPr>
        <dsp:cNvPr id="0" name=""/>
        <dsp:cNvSpPr/>
      </dsp:nvSpPr>
      <dsp:spPr>
        <a:xfrm>
          <a:off x="2524732" y="66950"/>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Mary Ainsworth : Patterns of Attachment (1978)</a:t>
          </a:r>
        </a:p>
      </dsp:txBody>
      <dsp:txXfrm>
        <a:off x="2524732" y="66950"/>
        <a:ext cx="2439567" cy="1034967"/>
      </dsp:txXfrm>
    </dsp:sp>
    <dsp:sp modelId="{BDA25A6B-1679-4A1B-921B-93A603420213}">
      <dsp:nvSpPr>
        <dsp:cNvPr id="0" name=""/>
        <dsp:cNvSpPr/>
      </dsp:nvSpPr>
      <dsp:spPr>
        <a:xfrm>
          <a:off x="5389375" y="66950"/>
          <a:ext cx="1034967" cy="103496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CA01D-0D46-47B9-A308-8F530F57BB4D}">
      <dsp:nvSpPr>
        <dsp:cNvPr id="0" name=""/>
        <dsp:cNvSpPr/>
      </dsp:nvSpPr>
      <dsp:spPr>
        <a:xfrm>
          <a:off x="5606718" y="284293"/>
          <a:ext cx="600281" cy="600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75BE6C-07AE-4D9E-AF18-3DB14E720838}">
      <dsp:nvSpPr>
        <dsp:cNvPr id="0" name=""/>
        <dsp:cNvSpPr/>
      </dsp:nvSpPr>
      <dsp:spPr>
        <a:xfrm>
          <a:off x="6646122" y="66950"/>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Longitudinal home studies.</a:t>
          </a:r>
        </a:p>
      </dsp:txBody>
      <dsp:txXfrm>
        <a:off x="6646122" y="66950"/>
        <a:ext cx="2439567" cy="1034967"/>
      </dsp:txXfrm>
    </dsp:sp>
    <dsp:sp modelId="{73E2857B-B893-4E71-A2AC-692B5A313371}">
      <dsp:nvSpPr>
        <dsp:cNvPr id="0" name=""/>
        <dsp:cNvSpPr/>
      </dsp:nvSpPr>
      <dsp:spPr>
        <a:xfrm>
          <a:off x="1267985" y="1936156"/>
          <a:ext cx="1034967" cy="103496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CE0DA-9358-4D4E-A35E-401A3D849683}">
      <dsp:nvSpPr>
        <dsp:cNvPr id="0" name=""/>
        <dsp:cNvSpPr/>
      </dsp:nvSpPr>
      <dsp:spPr>
        <a:xfrm>
          <a:off x="1485328" y="2153499"/>
          <a:ext cx="600281" cy="600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29BA8E-202B-4188-95F2-85B5B99C27A4}">
      <dsp:nvSpPr>
        <dsp:cNvPr id="0" name=""/>
        <dsp:cNvSpPr/>
      </dsp:nvSpPr>
      <dsp:spPr>
        <a:xfrm>
          <a:off x="2524732" y="1936156"/>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Standardized laboratory assessment: </a:t>
          </a:r>
        </a:p>
      </dsp:txBody>
      <dsp:txXfrm>
        <a:off x="2524732" y="1936156"/>
        <a:ext cx="2439567" cy="1034967"/>
      </dsp:txXfrm>
    </dsp:sp>
    <dsp:sp modelId="{EE51425F-0410-4B5B-AC1D-F3E82E01ABB6}">
      <dsp:nvSpPr>
        <dsp:cNvPr id="0" name=""/>
        <dsp:cNvSpPr/>
      </dsp:nvSpPr>
      <dsp:spPr>
        <a:xfrm>
          <a:off x="5389375" y="1936156"/>
          <a:ext cx="1034967" cy="103496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02D9EF-FD97-49A7-9535-17B6BF185D4C}">
      <dsp:nvSpPr>
        <dsp:cNvPr id="0" name=""/>
        <dsp:cNvSpPr/>
      </dsp:nvSpPr>
      <dsp:spPr>
        <a:xfrm>
          <a:off x="5606718" y="2153499"/>
          <a:ext cx="600281" cy="6002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C5C8DD-7EA8-4902-A6C2-719E60650635}">
      <dsp:nvSpPr>
        <dsp:cNvPr id="0" name=""/>
        <dsp:cNvSpPr/>
      </dsp:nvSpPr>
      <dsp:spPr>
        <a:xfrm>
          <a:off x="6646122" y="1936156"/>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‘The Strange Situation.’ (1978)</a:t>
          </a:r>
        </a:p>
      </dsp:txBody>
      <dsp:txXfrm>
        <a:off x="6646122" y="1936156"/>
        <a:ext cx="2439567" cy="1034967"/>
      </dsp:txXfrm>
    </dsp:sp>
    <dsp:sp modelId="{A51C5CBD-F3BB-4A3E-96B9-265503C9D4DE}">
      <dsp:nvSpPr>
        <dsp:cNvPr id="0" name=""/>
        <dsp:cNvSpPr/>
      </dsp:nvSpPr>
      <dsp:spPr>
        <a:xfrm>
          <a:off x="1267985" y="3805361"/>
          <a:ext cx="1034967" cy="103496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A99B2-B0C6-4A70-AA44-5B8DD6842F95}">
      <dsp:nvSpPr>
        <dsp:cNvPr id="0" name=""/>
        <dsp:cNvSpPr/>
      </dsp:nvSpPr>
      <dsp:spPr>
        <a:xfrm>
          <a:off x="1485328" y="4022704"/>
          <a:ext cx="600281" cy="6002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012EA9-42FE-4DA8-85F6-9E89DE03304A}">
      <dsp:nvSpPr>
        <dsp:cNvPr id="0" name=""/>
        <dsp:cNvSpPr/>
      </dsp:nvSpPr>
      <dsp:spPr>
        <a:xfrm>
          <a:off x="2524732" y="3805361"/>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‘Learning to find new meanings in discrepancies.’ </a:t>
          </a:r>
        </a:p>
      </dsp:txBody>
      <dsp:txXfrm>
        <a:off x="2524732" y="3805361"/>
        <a:ext cx="2439567" cy="1034967"/>
      </dsp:txXfrm>
    </dsp:sp>
    <dsp:sp modelId="{333EA7C4-98FA-437B-990B-BEEA8AF31058}">
      <dsp:nvSpPr>
        <dsp:cNvPr id="0" name=""/>
        <dsp:cNvSpPr/>
      </dsp:nvSpPr>
      <dsp:spPr>
        <a:xfrm>
          <a:off x="5389375" y="3805361"/>
          <a:ext cx="1034967" cy="103496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09B845-9FA2-4EEF-AACD-10A470C286A4}">
      <dsp:nvSpPr>
        <dsp:cNvPr id="0" name=""/>
        <dsp:cNvSpPr/>
      </dsp:nvSpPr>
      <dsp:spPr>
        <a:xfrm>
          <a:off x="5606718" y="4022704"/>
          <a:ext cx="600281" cy="60028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137300-757F-46A5-92D6-9879C8B707DF}">
      <dsp:nvSpPr>
        <dsp:cNvPr id="0" name=""/>
        <dsp:cNvSpPr/>
      </dsp:nvSpPr>
      <dsp:spPr>
        <a:xfrm>
          <a:off x="6646122" y="3805361"/>
          <a:ext cx="2439567" cy="1034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Crittenden, (2017) p. 439. </a:t>
          </a:r>
        </a:p>
      </dsp:txBody>
      <dsp:txXfrm>
        <a:off x="6646122" y="3805361"/>
        <a:ext cx="2439567" cy="1034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ACD9-711E-402D-9490-A58EEDA31916}">
      <dsp:nvSpPr>
        <dsp:cNvPr id="0" name=""/>
        <dsp:cNvSpPr/>
      </dsp:nvSpPr>
      <dsp:spPr>
        <a:xfrm>
          <a:off x="1446648" y="1920"/>
          <a:ext cx="3207670" cy="3207670"/>
        </a:xfrm>
        <a:prstGeom prst="ellips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t>Main and Solomon  (1986, 1990):A fourth form of attachment:  ‘</a:t>
          </a:r>
          <a:r>
            <a:rPr lang="en-US" sz="2100" kern="1200" dirty="0" err="1"/>
            <a:t>Disorganised</a:t>
          </a:r>
          <a:r>
            <a:rPr lang="en-US" sz="2100" kern="1200" dirty="0"/>
            <a:t> attachment.’(D)</a:t>
          </a:r>
        </a:p>
      </dsp:txBody>
      <dsp:txXfrm>
        <a:off x="1916400" y="471672"/>
        <a:ext cx="2268166" cy="2268166"/>
      </dsp:txXfrm>
    </dsp:sp>
    <dsp:sp modelId="{DE320C3A-75A5-43D3-83D6-84A8F6218F0D}">
      <dsp:nvSpPr>
        <dsp:cNvPr id="0" name=""/>
        <dsp:cNvSpPr/>
      </dsp:nvSpPr>
      <dsp:spPr>
        <a:xfrm rot="5400000">
          <a:off x="4918952" y="1180739"/>
          <a:ext cx="1122684" cy="850032"/>
        </a:xfrm>
        <a:prstGeom prst="triangl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AC0FDFFE-AF89-48F0-8799-53545E30F29C}">
      <dsp:nvSpPr>
        <dsp:cNvPr id="0" name=""/>
        <dsp:cNvSpPr/>
      </dsp:nvSpPr>
      <dsp:spPr>
        <a:xfrm>
          <a:off x="6258155" y="1920"/>
          <a:ext cx="3207670" cy="3207670"/>
        </a:xfrm>
        <a:prstGeom prst="ellipse">
          <a:avLst/>
        </a:prstGeom>
        <a:gradFill rotWithShape="0">
          <a:gsLst>
            <a:gs pos="0">
              <a:schemeClr val="accent5">
                <a:hueOff val="-1496575"/>
                <a:satOff val="455"/>
                <a:lumOff val="-13526"/>
                <a:alphaOff val="0"/>
                <a:tint val="96000"/>
                <a:lumMod val="104000"/>
              </a:schemeClr>
            </a:gs>
            <a:gs pos="100000">
              <a:schemeClr val="accent5">
                <a:hueOff val="-1496575"/>
                <a:satOff val="455"/>
                <a:lumOff val="-13526"/>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a:t>‘The special conditions which arise when two or more incompatible innate or learned responses are elicted simultaneously.’</a:t>
          </a:r>
        </a:p>
      </dsp:txBody>
      <dsp:txXfrm>
        <a:off x="6727907" y="471672"/>
        <a:ext cx="2268166" cy="2268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8859C-054A-42B0-B16A-1CC19E6A4040}">
      <dsp:nvSpPr>
        <dsp:cNvPr id="0" name=""/>
        <dsp:cNvSpPr/>
      </dsp:nvSpPr>
      <dsp:spPr>
        <a:xfrm>
          <a:off x="0" y="2089"/>
          <a:ext cx="10912475" cy="10589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4F338-68C9-44F8-8C33-05C3FADB7E34}">
      <dsp:nvSpPr>
        <dsp:cNvPr id="0" name=""/>
        <dsp:cNvSpPr/>
      </dsp:nvSpPr>
      <dsp:spPr>
        <a:xfrm>
          <a:off x="320317" y="240342"/>
          <a:ext cx="582395" cy="5823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C0960E-DD5A-4249-8A58-B2D602122218}">
      <dsp:nvSpPr>
        <dsp:cNvPr id="0" name=""/>
        <dsp:cNvSpPr/>
      </dsp:nvSpPr>
      <dsp:spPr>
        <a:xfrm>
          <a:off x="1223031" y="2089"/>
          <a:ext cx="9689443" cy="105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067" tIns="112067" rIns="112067" bIns="112067" numCol="1" spcCol="1270" anchor="ctr" anchorCtr="0">
          <a:noAutofit/>
        </a:bodyPr>
        <a:lstStyle/>
        <a:p>
          <a:pPr marL="0" lvl="0" indent="0" algn="l" defTabSz="977900">
            <a:lnSpc>
              <a:spcPct val="90000"/>
            </a:lnSpc>
            <a:spcBef>
              <a:spcPct val="0"/>
            </a:spcBef>
            <a:spcAft>
              <a:spcPct val="35000"/>
            </a:spcAft>
            <a:buNone/>
          </a:pPr>
          <a:r>
            <a:rPr lang="en-US" sz="2200" kern="1200" dirty="0"/>
            <a:t>Intergenerational transmission of attachment – using the AAI – </a:t>
          </a:r>
          <a:r>
            <a:rPr lang="en-US" sz="2200" kern="1200" dirty="0" err="1"/>
            <a:t>Pilkonis</a:t>
          </a:r>
          <a:r>
            <a:rPr lang="en-US" sz="2200" kern="1200" dirty="0"/>
            <a:t> </a:t>
          </a:r>
        </a:p>
      </dsp:txBody>
      <dsp:txXfrm>
        <a:off x="1223031" y="2089"/>
        <a:ext cx="9689443" cy="1058901"/>
      </dsp:txXfrm>
    </dsp:sp>
    <dsp:sp modelId="{E091BE4C-66F4-4FBE-9C57-E28A4A3961B4}">
      <dsp:nvSpPr>
        <dsp:cNvPr id="0" name=""/>
        <dsp:cNvSpPr/>
      </dsp:nvSpPr>
      <dsp:spPr>
        <a:xfrm>
          <a:off x="0" y="1325716"/>
          <a:ext cx="10912475" cy="10589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5DB61B-C1B7-4840-8B28-7583AEAF5EE6}">
      <dsp:nvSpPr>
        <dsp:cNvPr id="0" name=""/>
        <dsp:cNvSpPr/>
      </dsp:nvSpPr>
      <dsp:spPr>
        <a:xfrm>
          <a:off x="320317" y="1563969"/>
          <a:ext cx="582395" cy="5823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DE6CC0-49B2-4D2E-90D6-89F07DDB3888}">
      <dsp:nvSpPr>
        <dsp:cNvPr id="0" name=""/>
        <dsp:cNvSpPr/>
      </dsp:nvSpPr>
      <dsp:spPr>
        <a:xfrm>
          <a:off x="1223031" y="1325716"/>
          <a:ext cx="9689443" cy="105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067" tIns="112067" rIns="112067" bIns="112067" numCol="1" spcCol="1270" anchor="ctr" anchorCtr="0">
          <a:noAutofit/>
        </a:bodyPr>
        <a:lstStyle/>
        <a:p>
          <a:pPr marL="0" lvl="0" indent="0" algn="l" defTabSz="977900">
            <a:lnSpc>
              <a:spcPct val="90000"/>
            </a:lnSpc>
            <a:spcBef>
              <a:spcPct val="0"/>
            </a:spcBef>
            <a:spcAft>
              <a:spcPct val="35000"/>
            </a:spcAft>
            <a:buNone/>
          </a:pPr>
          <a:r>
            <a:rPr lang="en-US" sz="2200" kern="1200" dirty="0"/>
            <a:t>Organizational approach of attachment for relationships – Johnson  </a:t>
          </a:r>
        </a:p>
      </dsp:txBody>
      <dsp:txXfrm>
        <a:off x="1223031" y="1325716"/>
        <a:ext cx="9689443" cy="1058901"/>
      </dsp:txXfrm>
    </dsp:sp>
    <dsp:sp modelId="{14D06AA1-AF19-4005-BBAE-56B440F83C3B}">
      <dsp:nvSpPr>
        <dsp:cNvPr id="0" name=""/>
        <dsp:cNvSpPr/>
      </dsp:nvSpPr>
      <dsp:spPr>
        <a:xfrm>
          <a:off x="0" y="2649343"/>
          <a:ext cx="10912475" cy="105890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E704E-E442-4119-87A1-FF4A4657AE46}">
      <dsp:nvSpPr>
        <dsp:cNvPr id="0" name=""/>
        <dsp:cNvSpPr/>
      </dsp:nvSpPr>
      <dsp:spPr>
        <a:xfrm>
          <a:off x="320317" y="2887596"/>
          <a:ext cx="582395" cy="5823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3B3601-7643-4EE5-9520-D0E170605BDF}">
      <dsp:nvSpPr>
        <dsp:cNvPr id="0" name=""/>
        <dsp:cNvSpPr/>
      </dsp:nvSpPr>
      <dsp:spPr>
        <a:xfrm>
          <a:off x="1223031" y="2649343"/>
          <a:ext cx="9689443" cy="105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067" tIns="112067" rIns="112067" bIns="112067" numCol="1" spcCol="1270" anchor="ctr" anchorCtr="0">
          <a:noAutofit/>
        </a:bodyPr>
        <a:lstStyle/>
        <a:p>
          <a:pPr marL="0" lvl="0" indent="0" algn="l" defTabSz="977900">
            <a:lnSpc>
              <a:spcPct val="90000"/>
            </a:lnSpc>
            <a:spcBef>
              <a:spcPct val="0"/>
            </a:spcBef>
            <a:spcAft>
              <a:spcPct val="35000"/>
            </a:spcAft>
            <a:buNone/>
          </a:pPr>
          <a:r>
            <a:rPr lang="en-US" sz="2200" kern="1200" dirty="0"/>
            <a:t>Psychopathology and clinical applications – Kobak and </a:t>
          </a:r>
          <a:r>
            <a:rPr lang="en-US" sz="2200" kern="1200" dirty="0" err="1"/>
            <a:t>Bosmans</a:t>
          </a:r>
          <a:endParaRPr lang="en-US" sz="2200" kern="1200" dirty="0"/>
        </a:p>
      </dsp:txBody>
      <dsp:txXfrm>
        <a:off x="1223031" y="2649343"/>
        <a:ext cx="9689443" cy="1058901"/>
      </dsp:txXfrm>
    </dsp:sp>
    <dsp:sp modelId="{AC50E29B-9C3C-4ACD-A7C9-4F29893EE8B6}">
      <dsp:nvSpPr>
        <dsp:cNvPr id="0" name=""/>
        <dsp:cNvSpPr/>
      </dsp:nvSpPr>
      <dsp:spPr>
        <a:xfrm>
          <a:off x="0" y="3972970"/>
          <a:ext cx="10912475" cy="105890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EB6116-517F-42DE-A34B-01D34CCE1269}">
      <dsp:nvSpPr>
        <dsp:cNvPr id="0" name=""/>
        <dsp:cNvSpPr/>
      </dsp:nvSpPr>
      <dsp:spPr>
        <a:xfrm>
          <a:off x="320317" y="4211223"/>
          <a:ext cx="582395" cy="5823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ADDC9F-4A4E-4033-8508-33CEC78D55CF}">
      <dsp:nvSpPr>
        <dsp:cNvPr id="0" name=""/>
        <dsp:cNvSpPr/>
      </dsp:nvSpPr>
      <dsp:spPr>
        <a:xfrm>
          <a:off x="1223031" y="3972970"/>
          <a:ext cx="9689443" cy="105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067" tIns="112067" rIns="112067" bIns="112067" numCol="1" spcCol="1270" anchor="ctr" anchorCtr="0">
          <a:noAutofit/>
        </a:bodyPr>
        <a:lstStyle/>
        <a:p>
          <a:pPr marL="0" lvl="0" indent="0" algn="l" defTabSz="977900">
            <a:lnSpc>
              <a:spcPct val="90000"/>
            </a:lnSpc>
            <a:spcBef>
              <a:spcPct val="0"/>
            </a:spcBef>
            <a:spcAft>
              <a:spcPct val="35000"/>
            </a:spcAft>
            <a:buNone/>
          </a:pPr>
          <a:r>
            <a:rPr lang="en-US" sz="2200" kern="1200" dirty="0"/>
            <a:t>Psychophysiology of attachment- </a:t>
          </a:r>
          <a:r>
            <a:rPr lang="en-US" sz="2200" kern="1200" dirty="0" err="1"/>
            <a:t>Paret</a:t>
          </a:r>
          <a:r>
            <a:rPr lang="en-US" sz="2200" kern="1200" dirty="0"/>
            <a:t> et.al, </a:t>
          </a:r>
        </a:p>
      </dsp:txBody>
      <dsp:txXfrm>
        <a:off x="1223031" y="3972970"/>
        <a:ext cx="9689443" cy="10589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127C1-ED3D-47E3-A237-70E549E48C42}">
      <dsp:nvSpPr>
        <dsp:cNvPr id="0" name=""/>
        <dsp:cNvSpPr/>
      </dsp:nvSpPr>
      <dsp:spPr>
        <a:xfrm>
          <a:off x="0" y="1813"/>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A28A2B6D-B0C0-4645-A0B7-739F3D6076D6}">
      <dsp:nvSpPr>
        <dsp:cNvPr id="0" name=""/>
        <dsp:cNvSpPr/>
      </dsp:nvSpPr>
      <dsp:spPr>
        <a:xfrm>
          <a:off x="0" y="1813"/>
          <a:ext cx="10353675"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What did you find most helpful/illuminating  about this presentation?</a:t>
          </a:r>
          <a:endParaRPr lang="en-US" sz="3600" kern="1200"/>
        </a:p>
      </dsp:txBody>
      <dsp:txXfrm>
        <a:off x="0" y="1813"/>
        <a:ext cx="10353675" cy="1237040"/>
      </dsp:txXfrm>
    </dsp:sp>
    <dsp:sp modelId="{03AE6801-7439-4CDB-B6D7-EE0A2813795E}">
      <dsp:nvSpPr>
        <dsp:cNvPr id="0" name=""/>
        <dsp:cNvSpPr/>
      </dsp:nvSpPr>
      <dsp:spPr>
        <a:xfrm>
          <a:off x="0" y="1238854"/>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F1B38CCA-BB59-44A7-9925-196873B4113D}">
      <dsp:nvSpPr>
        <dsp:cNvPr id="0" name=""/>
        <dsp:cNvSpPr/>
      </dsp:nvSpPr>
      <dsp:spPr>
        <a:xfrm>
          <a:off x="0" y="1238854"/>
          <a:ext cx="10353675"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What needs further clarification? </a:t>
          </a:r>
          <a:endParaRPr lang="en-US" sz="3600" kern="1200"/>
        </a:p>
      </dsp:txBody>
      <dsp:txXfrm>
        <a:off x="0" y="1238854"/>
        <a:ext cx="10353675" cy="1237040"/>
      </dsp:txXfrm>
    </dsp:sp>
    <dsp:sp modelId="{A10D21B6-DF56-455B-9F44-E0999D3FCCB1}">
      <dsp:nvSpPr>
        <dsp:cNvPr id="0" name=""/>
        <dsp:cNvSpPr/>
      </dsp:nvSpPr>
      <dsp:spPr>
        <a:xfrm>
          <a:off x="0" y="2475895"/>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51DA1DD9-A7CF-48B0-AA2F-6D2ED7A5C869}">
      <dsp:nvSpPr>
        <dsp:cNvPr id="0" name=""/>
        <dsp:cNvSpPr/>
      </dsp:nvSpPr>
      <dsp:spPr>
        <a:xfrm>
          <a:off x="0" y="2475895"/>
          <a:ext cx="10353675" cy="123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What are you left wondering about?</a:t>
          </a:r>
          <a:endParaRPr lang="en-US" sz="3600" kern="1200"/>
        </a:p>
      </dsp:txBody>
      <dsp:txXfrm>
        <a:off x="0" y="2475895"/>
        <a:ext cx="10353675" cy="123704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70794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592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83642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29300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11/27/2020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67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189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4871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1201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11/27/2020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331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7826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5655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72113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72308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7510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2744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81295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2258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11/27/2020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501567269"/>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62" r:id="rId5"/>
    <p:sldLayoutId id="2147483683" r:id="rId6"/>
    <p:sldLayoutId id="2147483664" r:id="rId7"/>
    <p:sldLayoutId id="2147483665" r:id="rId8"/>
    <p:sldLayoutId id="2147483682" r:id="rId9"/>
    <p:sldLayoutId id="2147483681" r:id="rId10"/>
    <p:sldLayoutId id="2147483680" r:id="rId11"/>
    <p:sldLayoutId id="2147483674" r:id="rId12"/>
    <p:sldLayoutId id="2147483669" r:id="rId13"/>
    <p:sldLayoutId id="2147483670" r:id="rId14"/>
    <p:sldLayoutId id="2147483671" r:id="rId15"/>
    <p:sldLayoutId id="2147483672" r:id="rId16"/>
    <p:sldLayoutId id="2147483673"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9.jpeg"/><Relationship Id="rId5" Type="http://schemas.openxmlformats.org/officeDocument/2006/relationships/image" Target="../media/image3.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jpeg"/><Relationship Id="rId5" Type="http://schemas.openxmlformats.org/officeDocument/2006/relationships/image" Target="../media/image3.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jpeg"/><Relationship Id="rId5" Type="http://schemas.openxmlformats.org/officeDocument/2006/relationships/image" Target="../media/image3.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image" Target="../media/image6.jpe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8.png"/><Relationship Id="rId4" Type="http://schemas.openxmlformats.org/officeDocument/2006/relationships/image" Target="../media/image6.jpe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youtube.com/watch?v=QTsewNrHUHUhttps://www.youtube.com/watch?v=QTsewNrHUHU" TargetMode="External"/><Relationship Id="rId5" Type="http://schemas.openxmlformats.org/officeDocument/2006/relationships/image" Target="../media/image30.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1.jpeg"/><Relationship Id="rId5" Type="http://schemas.openxmlformats.org/officeDocument/2006/relationships/image" Target="../media/image5.pn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7.xml"/><Relationship Id="rId7" Type="http://schemas.openxmlformats.org/officeDocument/2006/relationships/diagramLayout" Target="../diagrams/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3.xml"/><Relationship Id="rId11" Type="http://schemas.openxmlformats.org/officeDocument/2006/relationships/image" Target="../media/image8.png"/><Relationship Id="rId5" Type="http://schemas.openxmlformats.org/officeDocument/2006/relationships/image" Target="../media/image4.png"/><Relationship Id="rId10" Type="http://schemas.microsoft.com/office/2007/relationships/diagramDrawing" Target="../diagrams/drawing3.xml"/><Relationship Id="rId4" Type="http://schemas.openxmlformats.org/officeDocument/2006/relationships/image" Target="../media/image6.jpeg"/><Relationship Id="rId9" Type="http://schemas.openxmlformats.org/officeDocument/2006/relationships/diagramColors" Target="../diagrams/colors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32.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7.xml"/><Relationship Id="rId7" Type="http://schemas.openxmlformats.org/officeDocument/2006/relationships/diagramLayout" Target="../diagrams/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4.xml"/><Relationship Id="rId11" Type="http://schemas.openxmlformats.org/officeDocument/2006/relationships/image" Target="../media/image8.png"/><Relationship Id="rId5" Type="http://schemas.openxmlformats.org/officeDocument/2006/relationships/image" Target="../media/image4.png"/><Relationship Id="rId10" Type="http://schemas.microsoft.com/office/2007/relationships/diagramDrawing" Target="../diagrams/drawing4.xml"/><Relationship Id="rId4" Type="http://schemas.openxmlformats.org/officeDocument/2006/relationships/image" Target="../media/image6.jpeg"/><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png"/><Relationship Id="rId5" Type="http://schemas.openxmlformats.org/officeDocument/2006/relationships/image" Target="../media/image41.jpeg"/><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2.jpeg"/><Relationship Id="rId5" Type="http://schemas.openxmlformats.org/officeDocument/2006/relationships/image" Target="../media/image3.png"/><Relationship Id="rId4" Type="http://schemas.openxmlformats.org/officeDocument/2006/relationships/image" Target="../media/image6.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8.png"/><Relationship Id="rId5" Type="http://schemas.openxmlformats.org/officeDocument/2006/relationships/image" Target="../media/image43.jpeg"/><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8.png"/><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8.png"/><Relationship Id="rId5" Type="http://schemas.openxmlformats.org/officeDocument/2006/relationships/image" Target="../media/image44.jpeg"/><Relationship Id="rId4" Type="http://schemas.openxmlformats.org/officeDocument/2006/relationships/image" Target="../media/image6.jpe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8.png"/><Relationship Id="rId4" Type="http://schemas.openxmlformats.org/officeDocument/2006/relationships/image" Target="../media/image6.jpeg"/><Relationship Id="rId9" Type="http://schemas.microsoft.com/office/2007/relationships/diagramDrawing" Target="../diagrams/drawing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129EF-ACDB-456C-90DA-2AFCE6F2FD39}"/>
              </a:ext>
            </a:extLst>
          </p:cNvPr>
          <p:cNvSpPr>
            <a:spLocks noGrp="1"/>
          </p:cNvSpPr>
          <p:nvPr>
            <p:ph type="ctrTitle"/>
          </p:nvPr>
        </p:nvSpPr>
        <p:spPr>
          <a:xfrm>
            <a:off x="861791" y="835383"/>
            <a:ext cx="3382832" cy="3499549"/>
          </a:xfrm>
        </p:spPr>
        <p:txBody>
          <a:bodyPr>
            <a:normAutofit/>
          </a:bodyPr>
          <a:lstStyle/>
          <a:p>
            <a:pPr algn="l"/>
            <a:r>
              <a:rPr lang="en-GB" sz="4200" dirty="0"/>
              <a:t>Bowlby and Attachment Theory</a:t>
            </a:r>
          </a:p>
        </p:txBody>
      </p:sp>
      <p:sp>
        <p:nvSpPr>
          <p:cNvPr id="3" name="Subtitle 2">
            <a:extLst>
              <a:ext uri="{FF2B5EF4-FFF2-40B4-BE49-F238E27FC236}">
                <a16:creationId xmlns:a16="http://schemas.microsoft.com/office/drawing/2014/main" id="{CF081EB1-77FE-4D91-B61D-525AD0D9B216}"/>
              </a:ext>
            </a:extLst>
          </p:cNvPr>
          <p:cNvSpPr>
            <a:spLocks noGrp="1"/>
          </p:cNvSpPr>
          <p:nvPr>
            <p:ph type="subTitle" idx="1"/>
          </p:nvPr>
        </p:nvSpPr>
        <p:spPr>
          <a:xfrm>
            <a:off x="861789" y="4334933"/>
            <a:ext cx="3382831" cy="1185333"/>
          </a:xfrm>
        </p:spPr>
        <p:txBody>
          <a:bodyPr>
            <a:normAutofit/>
          </a:bodyPr>
          <a:lstStyle/>
          <a:p>
            <a:pPr algn="l"/>
            <a:r>
              <a:rPr lang="en-GB" dirty="0">
                <a:solidFill>
                  <a:srgbClr val="E729E5"/>
                </a:solidFill>
              </a:rPr>
              <a:t>Helen Noble </a:t>
            </a:r>
          </a:p>
          <a:p>
            <a:pPr algn="l"/>
            <a:r>
              <a:rPr lang="en-GB" dirty="0">
                <a:solidFill>
                  <a:srgbClr val="E729E5"/>
                </a:solidFill>
              </a:rPr>
              <a:t>February 2020</a:t>
            </a:r>
          </a:p>
        </p:txBody>
      </p:sp>
      <p:pic>
        <p:nvPicPr>
          <p:cNvPr id="15" name="Picture 3">
            <a:extLst>
              <a:ext uri="{FF2B5EF4-FFF2-40B4-BE49-F238E27FC236}">
                <a16:creationId xmlns:a16="http://schemas.microsoft.com/office/drawing/2014/main" id="{2B1FF552-682E-4C2D-9635-DFA2A20C529A}"/>
              </a:ext>
            </a:extLst>
          </p:cNvPr>
          <p:cNvPicPr>
            <a:picLocks noChangeAspect="1"/>
          </p:cNvPicPr>
          <p:nvPr/>
        </p:nvPicPr>
        <p:blipFill rotWithShape="1">
          <a:blip r:embed="rId5"/>
          <a:srcRect l="13291" r="13618"/>
          <a:stretch/>
        </p:blipFill>
        <p:spPr>
          <a:xfrm>
            <a:off x="4654297" y="10"/>
            <a:ext cx="7537704" cy="6857990"/>
          </a:xfrm>
          <a:prstGeom prst="rect">
            <a:avLst/>
          </a:prstGeom>
        </p:spPr>
      </p:pic>
      <p:pic>
        <p:nvPicPr>
          <p:cNvPr id="4" name="Audio 3">
            <a:hlinkClick r:id="" action="ppaction://media"/>
            <a:extLst>
              <a:ext uri="{FF2B5EF4-FFF2-40B4-BE49-F238E27FC236}">
                <a16:creationId xmlns:a16="http://schemas.microsoft.com/office/drawing/2014/main" id="{D9F0939B-C884-4AAA-BC53-9331FF5616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13372362"/>
      </p:ext>
    </p:extLst>
  </p:cSld>
  <p:clrMapOvr>
    <a:masterClrMapping/>
  </p:clrMapOvr>
  <mc:AlternateContent xmlns:mc="http://schemas.openxmlformats.org/markup-compatibility/2006">
    <mc:Choice xmlns:p14="http://schemas.microsoft.com/office/powerpoint/2010/main" Requires="p14">
      <p:transition spd="slow" p14:dur="2000" advTm="5180"/>
    </mc:Choice>
    <mc:Fallback>
      <p:transition spd="slow" advTm="5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9D66B7C-A820-4195-B783-E7C187CA3389}"/>
              </a:ext>
            </a:extLst>
          </p:cNvPr>
          <p:cNvSpPr txBox="1"/>
          <p:nvPr/>
        </p:nvSpPr>
        <p:spPr>
          <a:xfrm>
            <a:off x="1188719" y="314325"/>
            <a:ext cx="2803825" cy="833755"/>
          </a:xfrm>
          <a:prstGeom prst="rect">
            <a:avLst/>
          </a:prstGeom>
        </p:spPr>
        <p:txBody>
          <a:bodyPr vert="horz" lIns="91440" tIns="45720" rIns="91440" bIns="45720" rtlCol="0" anchor="b">
            <a:noAutofit/>
          </a:bodyPr>
          <a:lstStyle/>
          <a:p>
            <a:pPr>
              <a:spcBef>
                <a:spcPct val="0"/>
              </a:spcBef>
              <a:spcAft>
                <a:spcPts val="600"/>
              </a:spcAft>
            </a:pP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Contents </a:t>
            </a:r>
          </a:p>
        </p:txBody>
      </p:sp>
      <p:sp>
        <p:nvSpPr>
          <p:cNvPr id="2" name="TextBox 1">
            <a:extLst>
              <a:ext uri="{FF2B5EF4-FFF2-40B4-BE49-F238E27FC236}">
                <a16:creationId xmlns:a16="http://schemas.microsoft.com/office/drawing/2014/main" id="{C8661FE4-8E56-45DB-8AAD-BBA822F5D816}"/>
              </a:ext>
            </a:extLst>
          </p:cNvPr>
          <p:cNvSpPr txBox="1"/>
          <p:nvPr/>
        </p:nvSpPr>
        <p:spPr>
          <a:xfrm>
            <a:off x="802641" y="1361441"/>
            <a:ext cx="3189904" cy="5425440"/>
          </a:xfrm>
          <a:prstGeom prst="rect">
            <a:avLst/>
          </a:prstGeom>
        </p:spPr>
        <p:txBody>
          <a:bodyPr vert="horz" lIns="91440" tIns="45720" rIns="91440" bIns="45720" rtlCol="0" anchor="t">
            <a:normAutofit/>
          </a:bodyPr>
          <a:lstStyle/>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John Bowlby </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Mary Ainsworth</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Main et. al., </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Main and Solomon </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Bartholomew and Horowitz</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Kobak and </a:t>
            </a:r>
            <a:r>
              <a:rPr lang="en-US" sz="2400"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Bosmans</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a:p>
            <a:pPr>
              <a:lnSpc>
                <a:spcPct val="90000"/>
              </a:lnSpc>
              <a:spcBef>
                <a:spcPct val="20000"/>
              </a:spcBef>
              <a:spcAft>
                <a:spcPts val="600"/>
              </a:spcAft>
              <a:buClr>
                <a:schemeClr val="tx2"/>
              </a:buClr>
              <a:buSzPct val="70000"/>
              <a:buFont typeface="Wingdings 2" charset="2"/>
            </a:pPr>
            <a:r>
              <a:rPr lang="en-US" sz="2400"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Paret</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et.al.,</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Susan Johnson</a:t>
            </a:r>
          </a:p>
          <a:p>
            <a:pPr>
              <a:lnSpc>
                <a:spcPct val="90000"/>
              </a:lnSpc>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Levy and Johnson</a:t>
            </a: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29" name="Picture 28">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23" name="Picture 22">
            <a:extLst>
              <a:ext uri="{FF2B5EF4-FFF2-40B4-BE49-F238E27FC236}">
                <a16:creationId xmlns:a16="http://schemas.microsoft.com/office/drawing/2014/main" id="{0387F894-D7B1-42E6-8B49-47FB4A4B394D}"/>
              </a:ext>
            </a:extLst>
          </p:cNvPr>
          <p:cNvPicPr>
            <a:picLocks noChangeAspect="1"/>
          </p:cNvPicPr>
          <p:nvPr/>
        </p:nvPicPr>
        <p:blipFill rotWithShape="1">
          <a:blip r:embed="rId6"/>
          <a:srcRect l="15840" r="10521" b="2"/>
          <a:stretch/>
        </p:blipFill>
        <p:spPr>
          <a:xfrm>
            <a:off x="4654295" y="10"/>
            <a:ext cx="7537705" cy="6857990"/>
          </a:xfrm>
          <a:prstGeom prst="rect">
            <a:avLst/>
          </a:prstGeom>
        </p:spPr>
      </p:pic>
      <p:pic>
        <p:nvPicPr>
          <p:cNvPr id="6" name="Audio 5">
            <a:hlinkClick r:id="" action="ppaction://media"/>
            <a:extLst>
              <a:ext uri="{FF2B5EF4-FFF2-40B4-BE49-F238E27FC236}">
                <a16:creationId xmlns:a16="http://schemas.microsoft.com/office/drawing/2014/main" id="{BA0095CF-67B4-4999-948D-E7395BA9ACD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42507018"/>
      </p:ext>
    </p:extLst>
  </p:cSld>
  <p:clrMapOvr>
    <a:masterClrMapping/>
  </p:clrMapOvr>
  <mc:AlternateContent xmlns:mc="http://schemas.openxmlformats.org/markup-compatibility/2006">
    <mc:Choice xmlns:p14="http://schemas.microsoft.com/office/powerpoint/2010/main" Requires="p14">
      <p:transition spd="slow" p14:dur="2000" advTm="19803"/>
    </mc:Choice>
    <mc:Fallback>
      <p:transition spd="slow" advTm="19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E19AA6A-CF63-4E13-8CB3-2582A8E633B1}"/>
              </a:ext>
            </a:extLst>
          </p:cNvPr>
          <p:cNvSpPr txBox="1"/>
          <p:nvPr/>
        </p:nvSpPr>
        <p:spPr>
          <a:xfrm>
            <a:off x="419099" y="304800"/>
            <a:ext cx="4235195" cy="6210300"/>
          </a:xfrm>
          <a:prstGeom prst="rect">
            <a:avLst/>
          </a:prstGeom>
        </p:spPr>
        <p:txBody>
          <a:bodyPr vert="horz" lIns="91440" tIns="45720" rIns="91440" bIns="45720" rtlCol="0" anchor="t">
            <a:normAutofit/>
          </a:bodyPr>
          <a:lstStyle/>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r>
              <a:rPr lang="en-US" sz="1600" dirty="0">
                <a:ln>
                  <a:solidFill>
                    <a:schemeClr val="bg1">
                      <a:lumMod val="75000"/>
                      <a:lumOff val="25000"/>
                      <a:alpha val="10000"/>
                    </a:schemeClr>
                  </a:solidFill>
                </a:ln>
                <a:solidFill>
                  <a:srgbClr val="00B0F0"/>
                </a:solidFill>
                <a:effectLst>
                  <a:outerShdw blurRad="9525" dist="25400" dir="14640000" algn="tl" rotWithShape="0">
                    <a:schemeClr val="bg1">
                      <a:alpha val="30000"/>
                    </a:schemeClr>
                  </a:outerShdw>
                </a:effectLst>
              </a:rPr>
              <a:t>‘</a:t>
            </a:r>
            <a:r>
              <a:rPr lang="en-US" sz="2000" dirty="0">
                <a:ln>
                  <a:solidFill>
                    <a:schemeClr val="bg1">
                      <a:lumMod val="75000"/>
                      <a:lumOff val="25000"/>
                      <a:alpha val="10000"/>
                    </a:schemeClr>
                  </a:solidFill>
                </a:ln>
                <a:solidFill>
                  <a:srgbClr val="00B0F0"/>
                </a:solidFill>
                <a:effectLst>
                  <a:outerShdw blurRad="9525" dist="25400" dir="14640000" algn="tl" rotWithShape="0">
                    <a:schemeClr val="bg1">
                      <a:alpha val="30000"/>
                    </a:schemeClr>
                  </a:outerShdw>
                </a:effectLst>
              </a:rPr>
              <a:t>If mental development is to proceed smoothly it would appear to be necessary for the undifferentiated psyche (of the child) to be exposed during certain critical periods to the influence of the psyche organizer – the mother’</a:t>
            </a: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pPr>
            <a:r>
              <a:rPr lang="en-GB" sz="2000" dirty="0">
                <a:solidFill>
                  <a:schemeClr val="accent1">
                    <a:lumMod val="60000"/>
                    <a:lumOff val="40000"/>
                  </a:schemeClr>
                </a:solidFill>
              </a:rPr>
              <a:t>‘If a community values its children it must cherish their parents.’</a:t>
            </a:r>
          </a:p>
          <a:p>
            <a:pPr>
              <a:spcBef>
                <a:spcPct val="20000"/>
              </a:spcBef>
              <a:spcAft>
                <a:spcPts val="600"/>
              </a:spcAft>
              <a:buClr>
                <a:schemeClr val="tx2"/>
              </a:buClr>
              <a:buSzPct val="70000"/>
            </a:pPr>
            <a:endParaRPr lang="en-GB" sz="2000" dirty="0">
              <a:solidFill>
                <a:schemeClr val="accent1">
                  <a:lumMod val="60000"/>
                  <a:lumOff val="40000"/>
                </a:schemeClr>
              </a:solidFill>
            </a:endParaRPr>
          </a:p>
          <a:p>
            <a:pPr>
              <a:spcBef>
                <a:spcPct val="20000"/>
              </a:spcBef>
              <a:spcAft>
                <a:spcPts val="600"/>
              </a:spcAft>
              <a:buClr>
                <a:schemeClr val="tx2"/>
              </a:buClr>
              <a:buSzPct val="70000"/>
            </a:pPr>
            <a:r>
              <a:rPr lang="en-GB" sz="2000" dirty="0">
                <a:solidFill>
                  <a:schemeClr val="tx1">
                    <a:lumMod val="95000"/>
                  </a:schemeClr>
                </a:solidFill>
              </a:rPr>
              <a:t>Bowlby (1951) pp. 53-84</a:t>
            </a: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14" name="Picture 13">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8" name="Picture 7">
            <a:extLst>
              <a:ext uri="{FF2B5EF4-FFF2-40B4-BE49-F238E27FC236}">
                <a16:creationId xmlns:a16="http://schemas.microsoft.com/office/drawing/2014/main" id="{00F4D313-BF59-4729-8668-A6516E110975}"/>
              </a:ext>
            </a:extLst>
          </p:cNvPr>
          <p:cNvPicPr>
            <a:picLocks noChangeAspect="1"/>
          </p:cNvPicPr>
          <p:nvPr/>
        </p:nvPicPr>
        <p:blipFill rotWithShape="1">
          <a:blip r:embed="rId6"/>
          <a:srcRect l="19362" r="18813"/>
          <a:stretch/>
        </p:blipFill>
        <p:spPr>
          <a:xfrm>
            <a:off x="4654295" y="10"/>
            <a:ext cx="7537705" cy="6857990"/>
          </a:xfrm>
          <a:prstGeom prst="rect">
            <a:avLst/>
          </a:prstGeom>
        </p:spPr>
      </p:pic>
      <p:pic>
        <p:nvPicPr>
          <p:cNvPr id="4" name="Audio 3">
            <a:hlinkClick r:id="" action="ppaction://media"/>
            <a:extLst>
              <a:ext uri="{FF2B5EF4-FFF2-40B4-BE49-F238E27FC236}">
                <a16:creationId xmlns:a16="http://schemas.microsoft.com/office/drawing/2014/main" id="{6FC13E17-92D5-4A79-B7C4-072923DC996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05582845"/>
      </p:ext>
    </p:extLst>
  </p:cSld>
  <p:clrMapOvr>
    <a:masterClrMapping/>
  </p:clrMapOvr>
  <mc:AlternateContent xmlns:mc="http://schemas.openxmlformats.org/markup-compatibility/2006">
    <mc:Choice xmlns:p14="http://schemas.microsoft.com/office/powerpoint/2010/main" Requires="p14">
      <p:transition spd="slow" p14:dur="2000" advTm="20325"/>
    </mc:Choice>
    <mc:Fallback>
      <p:transition spd="slow" advTm="20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2">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D0B98-E5C8-41E2-A92B-84A6B55E3C73}"/>
              </a:ext>
            </a:extLst>
          </p:cNvPr>
          <p:cNvSpPr>
            <a:spLocks noGrp="1"/>
          </p:cNvSpPr>
          <p:nvPr>
            <p:ph type="title"/>
          </p:nvPr>
        </p:nvSpPr>
        <p:spPr>
          <a:xfrm>
            <a:off x="799164" y="1197428"/>
            <a:ext cx="5955127" cy="4463144"/>
          </a:xfrm>
        </p:spPr>
        <p:txBody>
          <a:bodyPr vert="horz" lIns="91440" tIns="45720" rIns="91440" bIns="45720" rtlCol="0" anchor="ctr">
            <a:normAutofit/>
          </a:bodyPr>
          <a:lstStyle/>
          <a:p>
            <a:pPr>
              <a:lnSpc>
                <a:spcPct val="90000"/>
              </a:lnSpc>
            </a:pPr>
            <a:r>
              <a:rPr lang="en-US" sz="3900"/>
              <a:t> ‘The most intense emotions arise during the formation, the maintenance, the disruption and the renewal of attachment relationships’</a:t>
            </a:r>
          </a:p>
        </p:txBody>
      </p:sp>
      <p:sp>
        <p:nvSpPr>
          <p:cNvPr id="60" name="Rectangle 54">
            <a:extLst>
              <a:ext uri="{FF2B5EF4-FFF2-40B4-BE49-F238E27FC236}">
                <a16:creationId xmlns:a16="http://schemas.microsoft.com/office/drawing/2014/main" id="{255D0BF7-94F4-4437-A2B2-87BAFF86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3215640" cy="6858000"/>
          </a:xfrm>
          <a:prstGeom prst="rect">
            <a:avLst/>
          </a:prstGeom>
          <a:solidFill>
            <a:schemeClr val="bg1">
              <a:lumMod val="85000"/>
              <a:lumOff val="1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E7F2029D-DE22-454B-9683-9718489BAF2E}"/>
              </a:ext>
            </a:extLst>
          </p:cNvPr>
          <p:cNvSpPr>
            <a:spLocks noGrp="1"/>
          </p:cNvSpPr>
          <p:nvPr>
            <p:ph type="body" sz="half" idx="2"/>
          </p:nvPr>
        </p:nvSpPr>
        <p:spPr>
          <a:xfrm>
            <a:off x="7875189" y="1197428"/>
            <a:ext cx="2546747" cy="4463143"/>
          </a:xfrm>
        </p:spPr>
        <p:txBody>
          <a:bodyPr vert="horz" lIns="91440" tIns="45720" rIns="91440" bIns="45720" rtlCol="0" anchor="ctr">
            <a:normAutofit/>
          </a:bodyPr>
          <a:lstStyle/>
          <a:p>
            <a:pPr algn="l"/>
            <a:r>
              <a:rPr lang="en-US" sz="2000">
                <a:solidFill>
                  <a:schemeClr val="tx1"/>
                </a:solidFill>
              </a:rPr>
              <a:t>Bowlby (1979) p. 130</a:t>
            </a:r>
            <a:endParaRPr lang="en-US" sz="2000" dirty="0">
              <a:solidFill>
                <a:schemeClr val="tx1"/>
              </a:solidFill>
            </a:endParaRPr>
          </a:p>
        </p:txBody>
      </p:sp>
      <p:sp>
        <p:nvSpPr>
          <p:cNvPr id="61" name="Rectangle 56">
            <a:extLst>
              <a:ext uri="{FF2B5EF4-FFF2-40B4-BE49-F238E27FC236}">
                <a16:creationId xmlns:a16="http://schemas.microsoft.com/office/drawing/2014/main" id="{DE118816-C01D-462E-B0B0-777C21EF6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3344" y="0"/>
            <a:ext cx="1438656" cy="6858000"/>
          </a:xfrm>
          <a:prstGeom prst="rect">
            <a:avLst/>
          </a:prstGeom>
          <a:solidFill>
            <a:schemeClr val="accent1">
              <a:alpha val="9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pic>
        <p:nvPicPr>
          <p:cNvPr id="4" name="Audio 3">
            <a:hlinkClick r:id="" action="ppaction://media"/>
            <a:extLst>
              <a:ext uri="{FF2B5EF4-FFF2-40B4-BE49-F238E27FC236}">
                <a16:creationId xmlns:a16="http://schemas.microsoft.com/office/drawing/2014/main" id="{73643F63-052F-47C7-B2EA-D28CE8D457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057068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3998"/>
    </mc:Choice>
    <mc:Fallback>
      <p:transition spd="slow" advTm="13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5C3A8FA-F796-48FC-86A9-5B2BE7D5F005}"/>
              </a:ext>
            </a:extLst>
          </p:cNvPr>
          <p:cNvSpPr>
            <a:spLocks noGrp="1"/>
          </p:cNvSpPr>
          <p:nvPr>
            <p:ph type="title"/>
          </p:nvPr>
        </p:nvSpPr>
        <p:spPr>
          <a:xfrm>
            <a:off x="913795" y="609599"/>
            <a:ext cx="5978072" cy="1174075"/>
          </a:xfrm>
        </p:spPr>
        <p:txBody>
          <a:bodyPr vert="horz" lIns="91440" tIns="45720" rIns="91440" bIns="45720" rtlCol="0" anchor="ctr">
            <a:normAutofit/>
          </a:bodyPr>
          <a:lstStyle/>
          <a:p>
            <a:r>
              <a:rPr lang="en-US" dirty="0"/>
              <a:t> </a:t>
            </a:r>
          </a:p>
        </p:txBody>
      </p:sp>
      <p:sp>
        <p:nvSpPr>
          <p:cNvPr id="20" name="TextBox 4">
            <a:extLst>
              <a:ext uri="{FF2B5EF4-FFF2-40B4-BE49-F238E27FC236}">
                <a16:creationId xmlns:a16="http://schemas.microsoft.com/office/drawing/2014/main" id="{E59E386F-4545-4277-8CB7-FCD0F2951E52}"/>
              </a:ext>
            </a:extLst>
          </p:cNvPr>
          <p:cNvSpPr txBox="1"/>
          <p:nvPr/>
        </p:nvSpPr>
        <p:spPr>
          <a:xfrm>
            <a:off x="913795" y="304800"/>
            <a:ext cx="5978072" cy="5842000"/>
          </a:xfrm>
          <a:prstGeom prst="rect">
            <a:avLst/>
          </a:prstGeom>
        </p:spPr>
        <p:txBody>
          <a:bodyPr vert="horz" lIns="91440" tIns="45720" rIns="91440" bIns="45720" rtlCol="0" anchor="ctr">
            <a:normAutofit fontScale="92500" lnSpcReduction="20000"/>
          </a:bodyPr>
          <a:lstStyle/>
          <a:p>
            <a:pPr>
              <a:lnSpc>
                <a:spcPct val="90000"/>
              </a:lnSpc>
              <a:spcBef>
                <a:spcPct val="20000"/>
              </a:spcBef>
              <a:spcAft>
                <a:spcPts val="600"/>
              </a:spcAft>
              <a:buClr>
                <a:srgbClr val="E729E5"/>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t>
            </a: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Bowlby put three crucial stakes in the ground.’</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‘Forty-Four Juvenile Thieves’ (1944) – ACES.</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‘The Study and Reduction of Group Tension in the Family’ (1949) -Family are part of the pathway.</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‘Attachment and Loss  Vol. I. (1969) – Integration of psychoanalytic theory with systemic and evolutionary theory.</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‘Clinical experience and reflective thought.’ </a:t>
            </a:r>
          </a:p>
          <a:p>
            <a:pPr>
              <a:lnSpc>
                <a:spcPct val="90000"/>
              </a:lnSpc>
              <a:spcBef>
                <a:spcPct val="20000"/>
              </a:spcBef>
              <a:spcAft>
                <a:spcPts val="600"/>
              </a:spcAft>
              <a:buClr>
                <a:srgbClr val="E729E5"/>
              </a:buClr>
              <a:buSzPct val="70000"/>
              <a:buFont typeface="Wingdings 2" charset="2"/>
            </a:pPr>
            <a:endPar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(Crittenden (2017) pp.437-438)</a:t>
            </a:r>
          </a:p>
          <a:p>
            <a:pPr>
              <a:lnSpc>
                <a:spcPct val="90000"/>
              </a:lnSpc>
              <a:spcBef>
                <a:spcPct val="20000"/>
              </a:spcBef>
              <a:spcAft>
                <a:spcPts val="600"/>
              </a:spcAft>
              <a:buClr>
                <a:srgbClr val="E729E5"/>
              </a:buClr>
              <a:buSzPct val="70000"/>
              <a:buFont typeface="Wingdings 2" charset="2"/>
            </a:pPr>
            <a:endPar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rgbClr val="E729E5"/>
              </a:buClr>
              <a:buSzPct val="70000"/>
              <a:buFont typeface="Wingdings 2" charset="2"/>
            </a:pPr>
            <a:r>
              <a:rPr lang="en-US" sz="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p:txBody>
      </p:sp>
      <p:pic>
        <p:nvPicPr>
          <p:cNvPr id="45" name="Picture 44">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21" name="Picture 6">
            <a:extLst>
              <a:ext uri="{FF2B5EF4-FFF2-40B4-BE49-F238E27FC236}">
                <a16:creationId xmlns:a16="http://schemas.microsoft.com/office/drawing/2014/main" id="{E747AF27-55F4-47E7-8CA1-517E914D7C1F}"/>
              </a:ext>
            </a:extLst>
          </p:cNvPr>
          <p:cNvPicPr>
            <a:picLocks noChangeAspect="1"/>
          </p:cNvPicPr>
          <p:nvPr/>
        </p:nvPicPr>
        <p:blipFill rotWithShape="1">
          <a:blip r:embed="rId6"/>
          <a:srcRect l="18254" r="22439" b="1"/>
          <a:stretch/>
        </p:blipFill>
        <p:spPr>
          <a:xfrm>
            <a:off x="7552945" y="643465"/>
            <a:ext cx="3995592" cy="5103372"/>
          </a:xfrm>
          <a:prstGeom prst="rect">
            <a:avLst/>
          </a:prstGeom>
        </p:spPr>
      </p:pic>
      <p:pic>
        <p:nvPicPr>
          <p:cNvPr id="3" name="Audio 2">
            <a:hlinkClick r:id="" action="ppaction://media"/>
            <a:extLst>
              <a:ext uri="{FF2B5EF4-FFF2-40B4-BE49-F238E27FC236}">
                <a16:creationId xmlns:a16="http://schemas.microsoft.com/office/drawing/2014/main" id="{C58113E4-F325-4937-8786-53E4E40833D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21506087"/>
      </p:ext>
    </p:extLst>
  </p:cSld>
  <p:clrMapOvr>
    <a:masterClrMapping/>
  </p:clrMapOvr>
  <mc:AlternateContent xmlns:mc="http://schemas.openxmlformats.org/markup-compatibility/2006">
    <mc:Choice xmlns:p14="http://schemas.microsoft.com/office/powerpoint/2010/main" Requires="p14">
      <p:transition spd="slow" p14:dur="2000" advTm="62839"/>
    </mc:Choice>
    <mc:Fallback>
      <p:transition spd="slow" advTm="62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graphicFrame>
        <p:nvGraphicFramePr>
          <p:cNvPr id="13" name="TextBox 2">
            <a:extLst>
              <a:ext uri="{FF2B5EF4-FFF2-40B4-BE49-F238E27FC236}">
                <a16:creationId xmlns:a16="http://schemas.microsoft.com/office/drawing/2014/main" id="{295A0DA9-0BD8-469B-8490-5C8DB403A4C5}"/>
              </a:ext>
            </a:extLst>
          </p:cNvPr>
          <p:cNvGraphicFramePr/>
          <p:nvPr>
            <p:extLst>
              <p:ext uri="{D42A27DB-BD31-4B8C-83A1-F6EECF244321}">
                <p14:modId xmlns:p14="http://schemas.microsoft.com/office/powerpoint/2010/main" val="3380105053"/>
              </p:ext>
            </p:extLst>
          </p:nvPr>
        </p:nvGraphicFramePr>
        <p:xfrm>
          <a:off x="914400" y="657225"/>
          <a:ext cx="10353675" cy="5867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031400DB-84E6-4D5F-99CF-CB68E2902DA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06831201"/>
      </p:ext>
    </p:extLst>
  </p:cSld>
  <p:clrMapOvr>
    <a:masterClrMapping/>
  </p:clrMapOvr>
  <mc:AlternateContent xmlns:mc="http://schemas.openxmlformats.org/markup-compatibility/2006">
    <mc:Choice xmlns:p14="http://schemas.microsoft.com/office/powerpoint/2010/main" Requires="p14">
      <p:transition spd="slow" p14:dur="2000" advTm="31339"/>
    </mc:Choice>
    <mc:Fallback>
      <p:transition spd="slow" advTm="31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graphicFrame>
        <p:nvGraphicFramePr>
          <p:cNvPr id="13" name="TextBox 3">
            <a:extLst>
              <a:ext uri="{FF2B5EF4-FFF2-40B4-BE49-F238E27FC236}">
                <a16:creationId xmlns:a16="http://schemas.microsoft.com/office/drawing/2014/main" id="{AFA84AA4-5EF4-4D1C-B26F-F9BF91929CA9}"/>
              </a:ext>
            </a:extLst>
          </p:cNvPr>
          <p:cNvGraphicFramePr/>
          <p:nvPr>
            <p:extLst>
              <p:ext uri="{D42A27DB-BD31-4B8C-83A1-F6EECF244321}">
                <p14:modId xmlns:p14="http://schemas.microsoft.com/office/powerpoint/2010/main" val="3782566742"/>
              </p:ext>
            </p:extLst>
          </p:nvPr>
        </p:nvGraphicFramePr>
        <p:xfrm>
          <a:off x="914400" y="883920"/>
          <a:ext cx="10353675" cy="49072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1FDD70E8-3EFC-4575-8062-FC15A3F952F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67311230"/>
      </p:ext>
    </p:extLst>
  </p:cSld>
  <p:clrMapOvr>
    <a:masterClrMapping/>
  </p:clrMapOvr>
  <mc:AlternateContent xmlns:mc="http://schemas.openxmlformats.org/markup-compatibility/2006">
    <mc:Choice xmlns:p14="http://schemas.microsoft.com/office/powerpoint/2010/main" Requires="p14">
      <p:transition spd="slow" p14:dur="2000" advTm="30369"/>
    </mc:Choice>
    <mc:Fallback>
      <p:transition spd="slow" advTm="30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AB259-AFC4-447C-BCAC-80A51886311D}"/>
              </a:ext>
            </a:extLst>
          </p:cNvPr>
          <p:cNvPicPr>
            <a:picLocks noChangeAspect="1"/>
          </p:cNvPicPr>
          <p:nvPr/>
        </p:nvPicPr>
        <p:blipFill rotWithShape="1">
          <a:blip r:embed="rId5">
            <a:alphaModFix amt="35000"/>
          </a:blip>
          <a:srcRect b="6250"/>
          <a:stretch/>
        </p:blipFill>
        <p:spPr>
          <a:xfrm>
            <a:off x="20" y="10"/>
            <a:ext cx="12191980" cy="6857990"/>
          </a:xfrm>
          <a:prstGeom prst="rect">
            <a:avLst/>
          </a:prstGeom>
        </p:spPr>
      </p:pic>
      <p:sp>
        <p:nvSpPr>
          <p:cNvPr id="5" name="TextBox 4">
            <a:extLst>
              <a:ext uri="{FF2B5EF4-FFF2-40B4-BE49-F238E27FC236}">
                <a16:creationId xmlns:a16="http://schemas.microsoft.com/office/drawing/2014/main" id="{431BDACC-BB8D-4218-8CD5-EC7023ED5B81}"/>
              </a:ext>
            </a:extLst>
          </p:cNvPr>
          <p:cNvSpPr txBox="1"/>
          <p:nvPr/>
        </p:nvSpPr>
        <p:spPr>
          <a:xfrm>
            <a:off x="1370693" y="1769540"/>
            <a:ext cx="9440034" cy="182880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The Strange Situation </a:t>
            </a:r>
          </a:p>
          <a:p>
            <a:pPr algn="ctr">
              <a:lnSpc>
                <a:spcPct val="90000"/>
              </a:lnSpc>
              <a:spcBef>
                <a:spcPct val="0"/>
              </a:spcBef>
              <a:spcAft>
                <a:spcPts val="600"/>
              </a:spcAft>
            </a:pPr>
            <a:endPar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gn="ctr">
              <a:lnSpc>
                <a:spcPct val="90000"/>
              </a:lnSpc>
              <a:spcBef>
                <a:spcPct val="0"/>
              </a:spcBef>
              <a:spcAft>
                <a:spcPts val="600"/>
              </a:spcAft>
            </a:pPr>
            <a:endPar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gn="ctr">
              <a:lnSpc>
                <a:spcPct val="90000"/>
              </a:lnSpc>
              <a:spcBef>
                <a:spcPct val="0"/>
              </a:spcBef>
              <a:spcAft>
                <a:spcPts val="600"/>
              </a:spcAft>
            </a:pPr>
            <a:endPar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gn="ctr">
              <a:lnSpc>
                <a:spcPct val="90000"/>
              </a:lnSpc>
              <a:spcBef>
                <a:spcPct val="0"/>
              </a:spcBef>
              <a:spcAft>
                <a:spcPts val="600"/>
              </a:spcAft>
            </a:pP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hlinkClick r:id="rId6"/>
              </a:rPr>
              <a:t>https://www.youtube.com/watch?v=QTsewNrHUHUhttps://www.youtube.com/watch?v=QTsewNrHUHU</a:t>
            </a: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p:txBody>
      </p:sp>
      <p:sp>
        <p:nvSpPr>
          <p:cNvPr id="3" name="TextBox 2">
            <a:extLst>
              <a:ext uri="{FF2B5EF4-FFF2-40B4-BE49-F238E27FC236}">
                <a16:creationId xmlns:a16="http://schemas.microsoft.com/office/drawing/2014/main" id="{9C509A93-2E28-45D5-A15C-EECCC117BB83}"/>
              </a:ext>
            </a:extLst>
          </p:cNvPr>
          <p:cNvSpPr txBox="1"/>
          <p:nvPr/>
        </p:nvSpPr>
        <p:spPr>
          <a:xfrm>
            <a:off x="2761129" y="1954306"/>
            <a:ext cx="242374" cy="369332"/>
          </a:xfrm>
          <a:prstGeom prst="rect">
            <a:avLst/>
          </a:prstGeom>
          <a:noFill/>
        </p:spPr>
        <p:txBody>
          <a:bodyPr wrap="none" rtlCol="0">
            <a:spAutoFit/>
          </a:bodyPr>
          <a:lstStyle/>
          <a:p>
            <a:pPr>
              <a:spcAft>
                <a:spcPts val="600"/>
              </a:spcAft>
            </a:pPr>
            <a:r>
              <a:rPr lang="en-GB"/>
              <a:t> </a:t>
            </a:r>
          </a:p>
        </p:txBody>
      </p:sp>
      <p:sp>
        <p:nvSpPr>
          <p:cNvPr id="6" name="TextBox 5">
            <a:extLst>
              <a:ext uri="{FF2B5EF4-FFF2-40B4-BE49-F238E27FC236}">
                <a16:creationId xmlns:a16="http://schemas.microsoft.com/office/drawing/2014/main" id="{34B5F282-AA19-4243-B419-9CE1B4FD64F0}"/>
              </a:ext>
            </a:extLst>
          </p:cNvPr>
          <p:cNvSpPr txBox="1"/>
          <p:nvPr/>
        </p:nvSpPr>
        <p:spPr>
          <a:xfrm>
            <a:off x="4754880" y="4429760"/>
            <a:ext cx="2966720" cy="375920"/>
          </a:xfrm>
          <a:prstGeom prst="rect">
            <a:avLst/>
          </a:prstGeom>
          <a:noFill/>
        </p:spPr>
        <p:txBody>
          <a:bodyPr wrap="square" rtlCol="0">
            <a:spAutoFit/>
          </a:bodyPr>
          <a:lstStyle/>
          <a:p>
            <a:pPr>
              <a:spcAft>
                <a:spcPts val="600"/>
              </a:spcAft>
            </a:pPr>
            <a:r>
              <a:rPr lang="en-GB" dirty="0"/>
              <a:t>      Ainsworth (1978) </a:t>
            </a:r>
          </a:p>
        </p:txBody>
      </p:sp>
      <p:pic>
        <p:nvPicPr>
          <p:cNvPr id="2" name="Audio 1">
            <a:hlinkClick r:id="" action="ppaction://media"/>
            <a:extLst>
              <a:ext uri="{FF2B5EF4-FFF2-40B4-BE49-F238E27FC236}">
                <a16:creationId xmlns:a16="http://schemas.microsoft.com/office/drawing/2014/main" id="{9169DE25-594B-454A-A7AB-553460DED5D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71732711"/>
      </p:ext>
    </p:extLst>
  </p:cSld>
  <p:clrMapOvr>
    <a:masterClrMapping/>
  </p:clrMapOvr>
  <mc:AlternateContent xmlns:mc="http://schemas.openxmlformats.org/markup-compatibility/2006">
    <mc:Choice xmlns:p14="http://schemas.microsoft.com/office/powerpoint/2010/main" Requires="p14">
      <p:transition spd="slow" p14:dur="2000" advTm="15740"/>
    </mc:Choice>
    <mc:Fallback>
      <p:transition spd="slow" advTm="15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A9B431A-C3E8-4FAD-8408-07CD712D15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612058" y="643467"/>
            <a:ext cx="10977231" cy="5571065"/>
          </a:xfrm>
          <a:prstGeom prst="rect">
            <a:avLst/>
          </a:prstGeom>
        </p:spPr>
      </p:pic>
      <p:pic>
        <p:nvPicPr>
          <p:cNvPr id="6" name="Picture 5">
            <a:extLst>
              <a:ext uri="{FF2B5EF4-FFF2-40B4-BE49-F238E27FC236}">
                <a16:creationId xmlns:a16="http://schemas.microsoft.com/office/drawing/2014/main" id="{B9804CD3-1B0F-4559-AE9C-FEE23EC8DD6D}"/>
              </a:ext>
            </a:extLst>
          </p:cNvPr>
          <p:cNvPicPr>
            <a:picLocks noChangeAspect="1"/>
          </p:cNvPicPr>
          <p:nvPr/>
        </p:nvPicPr>
        <p:blipFill rotWithShape="1">
          <a:blip r:embed="rId6">
            <a:grayscl/>
          </a:blip>
          <a:srcRect t="36421" r="-2" b="-2"/>
          <a:stretch/>
        </p:blipFill>
        <p:spPr>
          <a:xfrm>
            <a:off x="933791" y="965200"/>
            <a:ext cx="10333765" cy="4927599"/>
          </a:xfrm>
          <a:prstGeom prst="rect">
            <a:avLst/>
          </a:prstGeom>
          <a:ln w="50800">
            <a:noFill/>
          </a:ln>
        </p:spPr>
      </p:pic>
      <p:sp>
        <p:nvSpPr>
          <p:cNvPr id="2" name="TextBox 1">
            <a:extLst>
              <a:ext uri="{FF2B5EF4-FFF2-40B4-BE49-F238E27FC236}">
                <a16:creationId xmlns:a16="http://schemas.microsoft.com/office/drawing/2014/main" id="{2F5CD3FD-1C9C-4344-9E92-78AED5EA3400}"/>
              </a:ext>
            </a:extLst>
          </p:cNvPr>
          <p:cNvSpPr txBox="1"/>
          <p:nvPr/>
        </p:nvSpPr>
        <p:spPr>
          <a:xfrm>
            <a:off x="3403600" y="1889760"/>
            <a:ext cx="4555734" cy="369332"/>
          </a:xfrm>
          <a:prstGeom prst="rect">
            <a:avLst/>
          </a:prstGeom>
          <a:noFill/>
        </p:spPr>
        <p:txBody>
          <a:bodyPr wrap="none" rtlCol="0">
            <a:spAutoFit/>
          </a:bodyPr>
          <a:lstStyle/>
          <a:p>
            <a:pPr>
              <a:spcAft>
                <a:spcPts val="600"/>
              </a:spcAft>
            </a:pPr>
            <a:r>
              <a:rPr lang="en-GB" dirty="0"/>
              <a:t>Ainsworth’s (1978)  three attachment styles: </a:t>
            </a:r>
          </a:p>
        </p:txBody>
      </p:sp>
      <p:sp>
        <p:nvSpPr>
          <p:cNvPr id="4" name="TextBox 3">
            <a:extLst>
              <a:ext uri="{FF2B5EF4-FFF2-40B4-BE49-F238E27FC236}">
                <a16:creationId xmlns:a16="http://schemas.microsoft.com/office/drawing/2014/main" id="{229E6AAB-C801-44EC-9B2C-6E3543555C5F}"/>
              </a:ext>
            </a:extLst>
          </p:cNvPr>
          <p:cNvSpPr txBox="1"/>
          <p:nvPr/>
        </p:nvSpPr>
        <p:spPr>
          <a:xfrm>
            <a:off x="2225040" y="2672080"/>
            <a:ext cx="7153811" cy="1785104"/>
          </a:xfrm>
          <a:prstGeom prst="rect">
            <a:avLst/>
          </a:prstGeom>
          <a:noFill/>
        </p:spPr>
        <p:txBody>
          <a:bodyPr wrap="square" rtlCol="0">
            <a:spAutoFit/>
          </a:bodyPr>
          <a:lstStyle/>
          <a:p>
            <a:pPr>
              <a:spcAft>
                <a:spcPts val="600"/>
              </a:spcAft>
            </a:pPr>
            <a:r>
              <a:rPr lang="en-GB" dirty="0"/>
              <a:t>Secure (B)</a:t>
            </a:r>
          </a:p>
          <a:p>
            <a:pPr>
              <a:spcAft>
                <a:spcPts val="600"/>
              </a:spcAft>
            </a:pPr>
            <a:endParaRPr lang="en-GB" dirty="0"/>
          </a:p>
          <a:p>
            <a:pPr>
              <a:spcAft>
                <a:spcPts val="600"/>
              </a:spcAft>
            </a:pPr>
            <a:r>
              <a:rPr lang="en-GB" dirty="0"/>
              <a:t>Insecure/avoidant (A)</a:t>
            </a:r>
          </a:p>
          <a:p>
            <a:pPr>
              <a:spcAft>
                <a:spcPts val="600"/>
              </a:spcAft>
            </a:pPr>
            <a:endParaRPr lang="en-GB" dirty="0"/>
          </a:p>
          <a:p>
            <a:pPr>
              <a:spcAft>
                <a:spcPts val="600"/>
              </a:spcAft>
            </a:pPr>
            <a:r>
              <a:rPr lang="en-GB" dirty="0"/>
              <a:t>Insecure/ambivalent - resistant (C)</a:t>
            </a:r>
          </a:p>
        </p:txBody>
      </p:sp>
      <p:pic>
        <p:nvPicPr>
          <p:cNvPr id="3" name="Audio 2">
            <a:hlinkClick r:id="" action="ppaction://media"/>
            <a:extLst>
              <a:ext uri="{FF2B5EF4-FFF2-40B4-BE49-F238E27FC236}">
                <a16:creationId xmlns:a16="http://schemas.microsoft.com/office/drawing/2014/main" id="{660F31D2-BF25-46E4-9F7E-C26E227A30B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29608397"/>
      </p:ext>
    </p:extLst>
  </p:cSld>
  <p:clrMapOvr>
    <a:masterClrMapping/>
  </p:clrMapOvr>
  <mc:AlternateContent xmlns:mc="http://schemas.openxmlformats.org/markup-compatibility/2006">
    <mc:Choice xmlns:p14="http://schemas.microsoft.com/office/powerpoint/2010/main" Requires="p14">
      <p:transition spd="slow" p14:dur="2000" advTm="23612"/>
    </mc:Choice>
    <mc:Fallback>
      <p:transition spd="slow" advTm="23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ADD4C7D-B329-46D6-8471-04F555BCC4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sp>
        <p:nvSpPr>
          <p:cNvPr id="28" name="Date Placeholder 3">
            <a:extLst>
              <a:ext uri="{FF2B5EF4-FFF2-40B4-BE49-F238E27FC236}">
                <a16:creationId xmlns:a16="http://schemas.microsoft.com/office/drawing/2014/main" id="{905E7363-5E6B-4EA2-A007-EB497636C94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736" y="6218082"/>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lumMod val="95000"/>
                  </a:schemeClr>
                </a:solidFill>
                <a:effectLst>
                  <a:outerShdw blurRad="50800" dist="38100" dir="2700000" algn="tl" rotWithShape="0">
                    <a:schemeClr val="bg1">
                      <a:alpha val="43000"/>
                    </a:schemeClr>
                  </a:outerShdw>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aphicFrame>
        <p:nvGraphicFramePr>
          <p:cNvPr id="21" name="TextBox 2">
            <a:extLst>
              <a:ext uri="{FF2B5EF4-FFF2-40B4-BE49-F238E27FC236}">
                <a16:creationId xmlns:a16="http://schemas.microsoft.com/office/drawing/2014/main" id="{74485033-09A3-49C6-AA6F-B048A27A457A}"/>
              </a:ext>
            </a:extLst>
          </p:cNvPr>
          <p:cNvGraphicFramePr/>
          <p:nvPr>
            <p:extLst>
              <p:ext uri="{D42A27DB-BD31-4B8C-83A1-F6EECF244321}">
                <p14:modId xmlns:p14="http://schemas.microsoft.com/office/powerpoint/2010/main" val="1559150627"/>
              </p:ext>
            </p:extLst>
          </p:nvPr>
        </p:nvGraphicFramePr>
        <p:xfrm>
          <a:off x="642938" y="642938"/>
          <a:ext cx="10912475" cy="32115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38589CB0-9909-425A-9A49-896DB478AB24}"/>
              </a:ext>
            </a:extLst>
          </p:cNvPr>
          <p:cNvSpPr txBox="1"/>
          <p:nvPr/>
        </p:nvSpPr>
        <p:spPr>
          <a:xfrm>
            <a:off x="4856480" y="5466080"/>
            <a:ext cx="2530308" cy="369332"/>
          </a:xfrm>
          <a:prstGeom prst="rect">
            <a:avLst/>
          </a:prstGeom>
          <a:noFill/>
        </p:spPr>
        <p:txBody>
          <a:bodyPr wrap="none" rtlCol="0">
            <a:spAutoFit/>
          </a:bodyPr>
          <a:lstStyle/>
          <a:p>
            <a:r>
              <a:rPr lang="en-GB" dirty="0"/>
              <a:t>(Solomon et. al., p.542) </a:t>
            </a:r>
          </a:p>
        </p:txBody>
      </p:sp>
      <p:pic>
        <p:nvPicPr>
          <p:cNvPr id="2" name="Audio 1">
            <a:hlinkClick r:id="" action="ppaction://media"/>
            <a:extLst>
              <a:ext uri="{FF2B5EF4-FFF2-40B4-BE49-F238E27FC236}">
                <a16:creationId xmlns:a16="http://schemas.microsoft.com/office/drawing/2014/main" id="{3C8280FD-B0A2-41F4-BB1F-F14C3B23BA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5975713"/>
      </p:ext>
    </p:extLst>
  </p:cSld>
  <p:clrMapOvr>
    <a:masterClrMapping/>
  </p:clrMapOvr>
  <mc:AlternateContent xmlns:mc="http://schemas.openxmlformats.org/markup-compatibility/2006">
    <mc:Choice xmlns:p14="http://schemas.microsoft.com/office/powerpoint/2010/main" Requires="p14">
      <p:transition spd="slow" p14:dur="2000" advTm="25868"/>
    </mc:Choice>
    <mc:Fallback>
      <p:transition spd="slow" advTm="25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3C2358-60AD-44D2-A287-F8C841672708}"/>
              </a:ext>
            </a:extLst>
          </p:cNvPr>
          <p:cNvSpPr txBox="1"/>
          <p:nvPr/>
        </p:nvSpPr>
        <p:spPr>
          <a:xfrm>
            <a:off x="3647440" y="416560"/>
            <a:ext cx="6085840" cy="523220"/>
          </a:xfrm>
          <a:prstGeom prst="rect">
            <a:avLst/>
          </a:prstGeom>
          <a:noFill/>
        </p:spPr>
        <p:txBody>
          <a:bodyPr wrap="square" rtlCol="0">
            <a:spAutoFit/>
          </a:bodyPr>
          <a:lstStyle/>
          <a:p>
            <a:r>
              <a:rPr lang="en-GB" dirty="0"/>
              <a:t>          </a:t>
            </a:r>
            <a:r>
              <a:rPr lang="en-GB" sz="2800" dirty="0"/>
              <a:t>Model of Adult Attachment  </a:t>
            </a:r>
          </a:p>
        </p:txBody>
      </p:sp>
      <p:sp>
        <p:nvSpPr>
          <p:cNvPr id="3" name="TextBox 2">
            <a:extLst>
              <a:ext uri="{FF2B5EF4-FFF2-40B4-BE49-F238E27FC236}">
                <a16:creationId xmlns:a16="http://schemas.microsoft.com/office/drawing/2014/main" id="{262BFB88-768B-4458-8512-6C6744C18872}"/>
              </a:ext>
            </a:extLst>
          </p:cNvPr>
          <p:cNvSpPr txBox="1"/>
          <p:nvPr/>
        </p:nvSpPr>
        <p:spPr>
          <a:xfrm>
            <a:off x="3464560" y="5273040"/>
            <a:ext cx="4668329" cy="646331"/>
          </a:xfrm>
          <a:prstGeom prst="rect">
            <a:avLst/>
          </a:prstGeom>
          <a:noFill/>
        </p:spPr>
        <p:txBody>
          <a:bodyPr wrap="none" rtlCol="0">
            <a:spAutoFit/>
          </a:bodyPr>
          <a:lstStyle/>
          <a:p>
            <a:endParaRPr lang="en-GB" dirty="0"/>
          </a:p>
          <a:p>
            <a:r>
              <a:rPr lang="en-GB" dirty="0"/>
              <a:t>                    Bartholomew and Horowitz (1991)</a:t>
            </a:r>
          </a:p>
        </p:txBody>
      </p:sp>
      <p:sp>
        <p:nvSpPr>
          <p:cNvPr id="4" name="Rectangle 3">
            <a:extLst>
              <a:ext uri="{FF2B5EF4-FFF2-40B4-BE49-F238E27FC236}">
                <a16:creationId xmlns:a16="http://schemas.microsoft.com/office/drawing/2014/main" id="{FD1FC02C-15A7-43FF-8C11-2B78F7886D3A}"/>
              </a:ext>
            </a:extLst>
          </p:cNvPr>
          <p:cNvSpPr/>
          <p:nvPr/>
        </p:nvSpPr>
        <p:spPr>
          <a:xfrm>
            <a:off x="3088640" y="1361440"/>
            <a:ext cx="2641600" cy="1666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Secure </a:t>
            </a:r>
          </a:p>
          <a:p>
            <a:pPr algn="ctr"/>
            <a:r>
              <a:rPr lang="en-GB" dirty="0"/>
              <a:t>comfortable</a:t>
            </a:r>
            <a:r>
              <a:rPr lang="en-GB" sz="2800" dirty="0"/>
              <a:t> </a:t>
            </a:r>
            <a:r>
              <a:rPr lang="en-GB" dirty="0"/>
              <a:t>with intimacy and autonomy</a:t>
            </a:r>
          </a:p>
        </p:txBody>
      </p:sp>
      <p:sp>
        <p:nvSpPr>
          <p:cNvPr id="5" name="Rectangle 4">
            <a:extLst>
              <a:ext uri="{FF2B5EF4-FFF2-40B4-BE49-F238E27FC236}">
                <a16:creationId xmlns:a16="http://schemas.microsoft.com/office/drawing/2014/main" id="{8AFD3884-8B32-4920-B398-578C7CDB8399}"/>
              </a:ext>
            </a:extLst>
          </p:cNvPr>
          <p:cNvSpPr/>
          <p:nvPr/>
        </p:nvSpPr>
        <p:spPr>
          <a:xfrm>
            <a:off x="6685280" y="3332202"/>
            <a:ext cx="2458720" cy="1788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Fearful</a:t>
            </a:r>
            <a:r>
              <a:rPr lang="en-GB" dirty="0"/>
              <a:t> – </a:t>
            </a:r>
          </a:p>
          <a:p>
            <a:pPr algn="ctr"/>
            <a:r>
              <a:rPr lang="en-GB" dirty="0"/>
              <a:t>of intimacy</a:t>
            </a:r>
            <a:r>
              <a:rPr lang="en-GB"/>
              <a:t>, </a:t>
            </a:r>
          </a:p>
          <a:p>
            <a:pPr algn="ctr"/>
            <a:r>
              <a:rPr lang="en-GB"/>
              <a:t>socially </a:t>
            </a:r>
            <a:r>
              <a:rPr lang="en-GB" dirty="0"/>
              <a:t>avoidant </a:t>
            </a:r>
          </a:p>
        </p:txBody>
      </p:sp>
      <p:sp>
        <p:nvSpPr>
          <p:cNvPr id="6" name="Rectangle 5">
            <a:extLst>
              <a:ext uri="{FF2B5EF4-FFF2-40B4-BE49-F238E27FC236}">
                <a16:creationId xmlns:a16="http://schemas.microsoft.com/office/drawing/2014/main" id="{F212462C-BFA2-4F76-AC63-E0D7B5836DA6}"/>
              </a:ext>
            </a:extLst>
          </p:cNvPr>
          <p:cNvSpPr/>
          <p:nvPr/>
        </p:nvSpPr>
        <p:spPr>
          <a:xfrm>
            <a:off x="3088640" y="3429000"/>
            <a:ext cx="2641600" cy="1691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Dismissing -</a:t>
            </a:r>
            <a:endParaRPr lang="en-GB" dirty="0"/>
          </a:p>
          <a:p>
            <a:pPr algn="ctr"/>
            <a:r>
              <a:rPr lang="en-GB" dirty="0"/>
              <a:t>of intimacy,</a:t>
            </a:r>
          </a:p>
          <a:p>
            <a:pPr algn="ctr"/>
            <a:r>
              <a:rPr lang="en-GB" dirty="0"/>
              <a:t> counter- dependent  </a:t>
            </a:r>
          </a:p>
        </p:txBody>
      </p:sp>
      <p:sp>
        <p:nvSpPr>
          <p:cNvPr id="7" name="Rectangle 6">
            <a:extLst>
              <a:ext uri="{FF2B5EF4-FFF2-40B4-BE49-F238E27FC236}">
                <a16:creationId xmlns:a16="http://schemas.microsoft.com/office/drawing/2014/main" id="{7DB41A6E-9004-40E8-8CF3-5FF999EF820D}"/>
              </a:ext>
            </a:extLst>
          </p:cNvPr>
          <p:cNvSpPr/>
          <p:nvPr/>
        </p:nvSpPr>
        <p:spPr>
          <a:xfrm>
            <a:off x="6696036" y="1361440"/>
            <a:ext cx="2458720" cy="1649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a:p>
            <a:pPr algn="ctr"/>
            <a:r>
              <a:rPr lang="en-GB" sz="2800" dirty="0"/>
              <a:t>Preoccupied</a:t>
            </a:r>
            <a:r>
              <a:rPr lang="en-GB" dirty="0"/>
              <a:t>- </a:t>
            </a:r>
          </a:p>
          <a:p>
            <a:pPr algn="ctr"/>
            <a:r>
              <a:rPr lang="en-GB" dirty="0"/>
              <a:t>with relationships </a:t>
            </a:r>
          </a:p>
          <a:p>
            <a:pPr algn="ctr"/>
            <a:endParaRPr lang="en-GB" dirty="0"/>
          </a:p>
          <a:p>
            <a:pPr algn="ctr"/>
            <a:endParaRPr lang="en-GB" dirty="0"/>
          </a:p>
        </p:txBody>
      </p:sp>
      <p:pic>
        <p:nvPicPr>
          <p:cNvPr id="8" name="Audio 7">
            <a:hlinkClick r:id="" action="ppaction://media"/>
            <a:extLst>
              <a:ext uri="{FF2B5EF4-FFF2-40B4-BE49-F238E27FC236}">
                <a16:creationId xmlns:a16="http://schemas.microsoft.com/office/drawing/2014/main" id="{9041AC53-7CB5-440C-9B5E-ADD6B11A3C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61911534"/>
      </p:ext>
    </p:extLst>
  </p:cSld>
  <p:clrMapOvr>
    <a:masterClrMapping/>
  </p:clrMapOvr>
  <mc:AlternateContent xmlns:mc="http://schemas.openxmlformats.org/markup-compatibility/2006">
    <mc:Choice xmlns:p14="http://schemas.microsoft.com/office/powerpoint/2010/main" Requires="p14">
      <p:transition spd="slow" p14:dur="2000" advTm="44962"/>
    </mc:Choice>
    <mc:Fallback>
      <p:transition spd="slow" advTm="44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8318E6-69F4-42F4-AB85-F01AA0DAF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F10E09B-9F2B-4750-A2C3-47E619F0680C}"/>
              </a:ext>
            </a:extLst>
          </p:cNvPr>
          <p:cNvPicPr>
            <a:picLocks noChangeAspect="1"/>
          </p:cNvPicPr>
          <p:nvPr/>
        </p:nvPicPr>
        <p:blipFill rotWithShape="1">
          <a:blip r:embed="rId5"/>
          <a:srcRect l="55228" r="275" b="-2"/>
          <a:stretch/>
        </p:blipFill>
        <p:spPr>
          <a:xfrm>
            <a:off x="-10649" y="1"/>
            <a:ext cx="4571649" cy="6858000"/>
          </a:xfrm>
          <a:prstGeom prst="rect">
            <a:avLst/>
          </a:prstGeom>
        </p:spPr>
      </p:pic>
      <p:pic>
        <p:nvPicPr>
          <p:cNvPr id="14" name="Picture 13">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
        <p:nvSpPr>
          <p:cNvPr id="4" name="TextBox 3">
            <a:extLst>
              <a:ext uri="{FF2B5EF4-FFF2-40B4-BE49-F238E27FC236}">
                <a16:creationId xmlns:a16="http://schemas.microsoft.com/office/drawing/2014/main" id="{C33B8BD1-1749-469A-A29B-7FAE91EBA234}"/>
              </a:ext>
            </a:extLst>
          </p:cNvPr>
          <p:cNvSpPr txBox="1"/>
          <p:nvPr/>
        </p:nvSpPr>
        <p:spPr>
          <a:xfrm>
            <a:off x="5146160" y="1718955"/>
            <a:ext cx="5978072" cy="3665845"/>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tx2"/>
              </a:buClr>
              <a:buSzPct val="70000"/>
              <a:buFont typeface="Wingdings 2" charset="2"/>
            </a:pPr>
            <a:endPar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r>
              <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p:txBody>
      </p:sp>
      <p:sp>
        <p:nvSpPr>
          <p:cNvPr id="3" name="TextBox 2">
            <a:extLst>
              <a:ext uri="{FF2B5EF4-FFF2-40B4-BE49-F238E27FC236}">
                <a16:creationId xmlns:a16="http://schemas.microsoft.com/office/drawing/2014/main" id="{BE571A2E-8053-4DD4-A192-A78A131FB249}"/>
              </a:ext>
            </a:extLst>
          </p:cNvPr>
          <p:cNvSpPr txBox="1"/>
          <p:nvPr/>
        </p:nvSpPr>
        <p:spPr>
          <a:xfrm>
            <a:off x="5111141" y="1126222"/>
            <a:ext cx="6649600" cy="3693319"/>
          </a:xfrm>
          <a:prstGeom prst="rect">
            <a:avLst/>
          </a:prstGeom>
          <a:noFill/>
        </p:spPr>
        <p:txBody>
          <a:bodyPr wrap="square" rtlCol="0">
            <a:spAutoFit/>
          </a:bodyPr>
          <a:lstStyle/>
          <a:p>
            <a:pPr algn="ctr">
              <a:spcAft>
                <a:spcPts val="600"/>
              </a:spcAft>
            </a:pPr>
            <a:r>
              <a:rPr lang="en-GB" sz="2800" dirty="0"/>
              <a:t>‘The formulation of Attachment theory was an important milestone in the scientific history of the study of human development.’ </a:t>
            </a:r>
          </a:p>
          <a:p>
            <a:pPr>
              <a:spcAft>
                <a:spcPts val="600"/>
              </a:spcAft>
            </a:pPr>
            <a:endParaRPr lang="en-GB" dirty="0"/>
          </a:p>
          <a:p>
            <a:pPr>
              <a:spcAft>
                <a:spcPts val="600"/>
              </a:spcAft>
            </a:pPr>
            <a:endParaRPr lang="en-GB" dirty="0"/>
          </a:p>
          <a:p>
            <a:pPr>
              <a:spcAft>
                <a:spcPts val="600"/>
              </a:spcAft>
            </a:pPr>
            <a:r>
              <a:rPr lang="en-GB" sz="2400" dirty="0">
                <a:solidFill>
                  <a:srgbClr val="00B0F0"/>
                </a:solidFill>
              </a:rPr>
              <a:t>More than 20,000 journal articles on Attachment  have been listed in EBSCO.</a:t>
            </a:r>
          </a:p>
          <a:p>
            <a:pPr>
              <a:spcAft>
                <a:spcPts val="600"/>
              </a:spcAft>
            </a:pPr>
            <a:r>
              <a:rPr lang="en-GB" dirty="0"/>
              <a:t>  </a:t>
            </a:r>
          </a:p>
        </p:txBody>
      </p:sp>
      <p:sp>
        <p:nvSpPr>
          <p:cNvPr id="6" name="TextBox 5">
            <a:extLst>
              <a:ext uri="{FF2B5EF4-FFF2-40B4-BE49-F238E27FC236}">
                <a16:creationId xmlns:a16="http://schemas.microsoft.com/office/drawing/2014/main" id="{FFA11668-1AE5-4E56-AA1D-60D5D6C5C4DF}"/>
              </a:ext>
            </a:extLst>
          </p:cNvPr>
          <p:cNvSpPr txBox="1"/>
          <p:nvPr/>
        </p:nvSpPr>
        <p:spPr>
          <a:xfrm>
            <a:off x="5146160" y="5384800"/>
            <a:ext cx="3774320" cy="723275"/>
          </a:xfrm>
          <a:prstGeom prst="rect">
            <a:avLst/>
          </a:prstGeom>
          <a:noFill/>
        </p:spPr>
        <p:txBody>
          <a:bodyPr wrap="square" rtlCol="0">
            <a:spAutoFit/>
          </a:bodyPr>
          <a:lstStyle/>
          <a:p>
            <a:pPr>
              <a:spcAft>
                <a:spcPts val="600"/>
              </a:spcAft>
            </a:pPr>
            <a:r>
              <a:rPr lang="en-GB" dirty="0"/>
              <a:t>(Keller, 2013) </a:t>
            </a:r>
          </a:p>
          <a:p>
            <a:pPr>
              <a:spcAft>
                <a:spcPts val="600"/>
              </a:spcAft>
            </a:pPr>
            <a:endParaRPr lang="en-GB" dirty="0"/>
          </a:p>
        </p:txBody>
      </p:sp>
      <p:pic>
        <p:nvPicPr>
          <p:cNvPr id="2" name="Audio 1">
            <a:hlinkClick r:id="" action="ppaction://media"/>
            <a:extLst>
              <a:ext uri="{FF2B5EF4-FFF2-40B4-BE49-F238E27FC236}">
                <a16:creationId xmlns:a16="http://schemas.microsoft.com/office/drawing/2014/main" id="{38F71DEF-18E3-4E93-BDC4-78675E033FC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5501256"/>
      </p:ext>
    </p:extLst>
  </p:cSld>
  <p:clrMapOvr>
    <a:masterClrMapping/>
  </p:clrMapOvr>
  <mc:AlternateContent xmlns:mc="http://schemas.openxmlformats.org/markup-compatibility/2006">
    <mc:Choice xmlns:p14="http://schemas.microsoft.com/office/powerpoint/2010/main" Requires="p14">
      <p:transition spd="slow" p14:dur="2000" advTm="18733"/>
    </mc:Choice>
    <mc:Fallback>
      <p:transition spd="slow" advTm="18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DADD4C7D-B329-46D6-8471-04F555BCC4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sp>
        <p:nvSpPr>
          <p:cNvPr id="21" name="Date Placeholder 3">
            <a:extLst>
              <a:ext uri="{FF2B5EF4-FFF2-40B4-BE49-F238E27FC236}">
                <a16:creationId xmlns:a16="http://schemas.microsoft.com/office/drawing/2014/main" id="{905E7363-5E6B-4EA2-A007-EB497636C94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736" y="6218082"/>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lumMod val="95000"/>
                  </a:schemeClr>
                </a:solidFill>
                <a:effectLst>
                  <a:outerShdw blurRad="50800" dist="38100" dir="2700000" algn="tl" rotWithShape="0">
                    <a:schemeClr val="bg1">
                      <a:alpha val="43000"/>
                    </a:schemeClr>
                  </a:outerShdw>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aphicFrame>
        <p:nvGraphicFramePr>
          <p:cNvPr id="14" name="TextBox 1">
            <a:extLst>
              <a:ext uri="{FF2B5EF4-FFF2-40B4-BE49-F238E27FC236}">
                <a16:creationId xmlns:a16="http://schemas.microsoft.com/office/drawing/2014/main" id="{B6043D07-F782-4A4D-BBE9-B9FF749BCA6E}"/>
              </a:ext>
            </a:extLst>
          </p:cNvPr>
          <p:cNvGraphicFramePr/>
          <p:nvPr>
            <p:extLst>
              <p:ext uri="{D42A27DB-BD31-4B8C-83A1-F6EECF244321}">
                <p14:modId xmlns:p14="http://schemas.microsoft.com/office/powerpoint/2010/main" val="3019502404"/>
              </p:ext>
            </p:extLst>
          </p:nvPr>
        </p:nvGraphicFramePr>
        <p:xfrm>
          <a:off x="642938" y="642938"/>
          <a:ext cx="10912475" cy="503396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08688D6B-BA17-4936-92E9-7F759BA79BA3}"/>
              </a:ext>
            </a:extLst>
          </p:cNvPr>
          <p:cNvSpPr txBox="1"/>
          <p:nvPr/>
        </p:nvSpPr>
        <p:spPr>
          <a:xfrm>
            <a:off x="914400" y="6343650"/>
            <a:ext cx="2304221" cy="369332"/>
          </a:xfrm>
          <a:prstGeom prst="rect">
            <a:avLst/>
          </a:prstGeom>
          <a:noFill/>
        </p:spPr>
        <p:txBody>
          <a:bodyPr wrap="none" rtlCol="0">
            <a:spAutoFit/>
          </a:bodyPr>
          <a:lstStyle/>
          <a:p>
            <a:r>
              <a:rPr lang="en-GB" dirty="0"/>
              <a:t>(Keller, (2013) p.176,)</a:t>
            </a:r>
          </a:p>
        </p:txBody>
      </p:sp>
      <p:pic>
        <p:nvPicPr>
          <p:cNvPr id="2" name="Audio 1">
            <a:hlinkClick r:id="" action="ppaction://media"/>
            <a:extLst>
              <a:ext uri="{FF2B5EF4-FFF2-40B4-BE49-F238E27FC236}">
                <a16:creationId xmlns:a16="http://schemas.microsoft.com/office/drawing/2014/main" id="{93A3664F-8952-4D7A-B94D-9C4757BEE22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83957370"/>
      </p:ext>
    </p:extLst>
  </p:cSld>
  <p:clrMapOvr>
    <a:masterClrMapping/>
  </p:clrMapOvr>
  <mc:AlternateContent xmlns:mc="http://schemas.openxmlformats.org/markup-compatibility/2006">
    <mc:Choice xmlns:p14="http://schemas.microsoft.com/office/powerpoint/2010/main" Requires="p14">
      <p:transition spd="slow" p14:dur="2000" advTm="82841"/>
    </mc:Choice>
    <mc:Fallback>
      <p:transition spd="slow" advTm="82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EE903E4-26AE-4715-BCEF-A21772A4E1A9}"/>
              </a:ext>
            </a:extLst>
          </p:cNvPr>
          <p:cNvSpPr txBox="1"/>
          <p:nvPr/>
        </p:nvSpPr>
        <p:spPr>
          <a:xfrm>
            <a:off x="5753101" y="161924"/>
            <a:ext cx="6076950" cy="4562476"/>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endPar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endPar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r>
              <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The Adult Attachment Interview  </a:t>
            </a:r>
          </a:p>
          <a:p>
            <a:pPr>
              <a:lnSpc>
                <a:spcPct val="90000"/>
              </a:lnSpc>
              <a:spcBef>
                <a:spcPct val="0"/>
              </a:spcBef>
              <a:spcAft>
                <a:spcPts val="600"/>
              </a:spcAft>
            </a:pPr>
            <a:r>
              <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(AAI)</a:t>
            </a:r>
          </a:p>
          <a:p>
            <a:pPr>
              <a:lnSpc>
                <a:spcPct val="90000"/>
              </a:lnSpc>
              <a:spcBef>
                <a:spcPct val="0"/>
              </a:spcBef>
              <a:spcAft>
                <a:spcPts val="600"/>
              </a:spcAft>
            </a:pPr>
            <a:r>
              <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a:p>
            <a:pPr>
              <a:lnSpc>
                <a:spcPct val="90000"/>
              </a:lnSpc>
              <a:spcBef>
                <a:spcPct val="0"/>
              </a:spcBef>
              <a:spcAft>
                <a:spcPts val="600"/>
              </a:spcAft>
            </a:pPr>
            <a:endPar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r>
              <a:rPr lang="en-US" sz="2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George, Kaplan &amp; Main, 1996 )</a:t>
            </a:r>
          </a:p>
          <a:p>
            <a:pPr>
              <a:lnSpc>
                <a:spcPct val="90000"/>
              </a:lnSpc>
              <a:spcBef>
                <a:spcPct val="0"/>
              </a:spcBef>
              <a:spcAft>
                <a:spcPts val="600"/>
              </a:spcAft>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 Main &amp; Goldwyn, 1985/1991)     </a:t>
            </a:r>
          </a:p>
        </p:txBody>
      </p:sp>
      <p:pic>
        <p:nvPicPr>
          <p:cNvPr id="29" name="Picture 19">
            <a:extLst>
              <a:ext uri="{FF2B5EF4-FFF2-40B4-BE49-F238E27FC236}">
                <a16:creationId xmlns:a16="http://schemas.microsoft.com/office/drawing/2014/main" id="{78C45C1D-B1EB-4FDE-B75C-F3ACF5A775F5}"/>
              </a:ext>
            </a:extLst>
          </p:cNvPr>
          <p:cNvPicPr>
            <a:picLocks noChangeAspect="1"/>
          </p:cNvPicPr>
          <p:nvPr/>
        </p:nvPicPr>
        <p:blipFill rotWithShape="1">
          <a:blip r:embed="rId5"/>
          <a:srcRect l="1272" r="25912" b="-1"/>
          <a:stretch/>
        </p:blipFill>
        <p:spPr>
          <a:xfrm>
            <a:off x="0" y="161925"/>
            <a:ext cx="5753100" cy="6696074"/>
          </a:xfrm>
          <a:prstGeom prst="rect">
            <a:avLst/>
          </a:prstGeom>
        </p:spPr>
      </p:pic>
      <p:sp>
        <p:nvSpPr>
          <p:cNvPr id="3" name="TextBox 2">
            <a:extLst>
              <a:ext uri="{FF2B5EF4-FFF2-40B4-BE49-F238E27FC236}">
                <a16:creationId xmlns:a16="http://schemas.microsoft.com/office/drawing/2014/main" id="{8BF95E73-AE29-4E6F-8A87-3EBB3B734B25}"/>
              </a:ext>
            </a:extLst>
          </p:cNvPr>
          <p:cNvSpPr txBox="1"/>
          <p:nvPr/>
        </p:nvSpPr>
        <p:spPr>
          <a:xfrm>
            <a:off x="5819774" y="809624"/>
            <a:ext cx="6372225" cy="4339650"/>
          </a:xfrm>
          <a:prstGeom prst="rect">
            <a:avLst/>
          </a:prstGeom>
          <a:noFill/>
        </p:spPr>
        <p:txBody>
          <a:bodyPr wrap="square" rtlCol="0">
            <a:spAutoFit/>
          </a:bodyPr>
          <a:lstStyle/>
          <a:p>
            <a:pPr algn="ctr"/>
            <a:r>
              <a:rPr lang="en-GB" sz="2400" u="sng" dirty="0">
                <a:latin typeface="+mj-lt"/>
              </a:rPr>
              <a:t>Intergenerational Transmission of Attachment </a:t>
            </a:r>
          </a:p>
          <a:p>
            <a:pPr algn="ctr"/>
            <a:endParaRPr lang="en-GB" sz="2400" u="sng" dirty="0">
              <a:latin typeface="+mj-lt"/>
            </a:endParaRPr>
          </a:p>
          <a:p>
            <a:pPr algn="ctr"/>
            <a:endParaRPr lang="en-GB" sz="2400" u="sng" dirty="0">
              <a:latin typeface="+mj-lt"/>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pic>
        <p:nvPicPr>
          <p:cNvPr id="4" name="Audio 3">
            <a:hlinkClick r:id="" action="ppaction://media"/>
            <a:extLst>
              <a:ext uri="{FF2B5EF4-FFF2-40B4-BE49-F238E27FC236}">
                <a16:creationId xmlns:a16="http://schemas.microsoft.com/office/drawing/2014/main" id="{44E5699F-D1FE-4FC6-8489-3CFB5A70FA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61232324"/>
      </p:ext>
    </p:extLst>
  </p:cSld>
  <p:clrMapOvr>
    <a:masterClrMapping/>
  </p:clrMapOvr>
  <mc:AlternateContent xmlns:mc="http://schemas.openxmlformats.org/markup-compatibility/2006">
    <mc:Choice xmlns:p14="http://schemas.microsoft.com/office/powerpoint/2010/main" Requires="p14">
      <p:transition spd="slow" p14:dur="2000" advTm="13375"/>
    </mc:Choice>
    <mc:Fallback>
      <p:transition spd="slow" advTm="13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12B934-1E5E-48F6-870F-7ABE3FAAF72E}"/>
              </a:ext>
            </a:extLst>
          </p:cNvPr>
          <p:cNvSpPr txBox="1"/>
          <p:nvPr/>
        </p:nvSpPr>
        <p:spPr>
          <a:xfrm>
            <a:off x="2001520" y="749836"/>
            <a:ext cx="7637780" cy="584775"/>
          </a:xfrm>
          <a:prstGeom prst="rect">
            <a:avLst/>
          </a:prstGeom>
          <a:noFill/>
        </p:spPr>
        <p:txBody>
          <a:bodyPr wrap="square" rtlCol="0">
            <a:spAutoFit/>
          </a:bodyPr>
          <a:lstStyle/>
          <a:p>
            <a:pPr algn="ctr"/>
            <a:r>
              <a:rPr lang="en-GB" sz="3200" u="sng" dirty="0"/>
              <a:t>Psychopathology and Clinical Applications </a:t>
            </a:r>
          </a:p>
        </p:txBody>
      </p:sp>
      <p:sp>
        <p:nvSpPr>
          <p:cNvPr id="3" name="TextBox 2">
            <a:extLst>
              <a:ext uri="{FF2B5EF4-FFF2-40B4-BE49-F238E27FC236}">
                <a16:creationId xmlns:a16="http://schemas.microsoft.com/office/drawing/2014/main" id="{65DDE896-CA8C-4B75-83AA-CF60FD12E031}"/>
              </a:ext>
            </a:extLst>
          </p:cNvPr>
          <p:cNvSpPr txBox="1"/>
          <p:nvPr/>
        </p:nvSpPr>
        <p:spPr>
          <a:xfrm>
            <a:off x="558800" y="1696720"/>
            <a:ext cx="11854368"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accent1">
                    <a:lumMod val="60000"/>
                    <a:lumOff val="40000"/>
                  </a:schemeClr>
                </a:solidFill>
              </a:rPr>
              <a:t>   AAR  - Adult Attachment Ratings </a:t>
            </a:r>
            <a:r>
              <a:rPr lang="en-GB" sz="2400" dirty="0"/>
              <a:t>-  to be used with social and developmental  history</a:t>
            </a:r>
          </a:p>
          <a:p>
            <a:r>
              <a:rPr lang="en-GB" sz="2400" dirty="0"/>
              <a:t>   to elicit data about attachment across the lifespan – e.g. with BPD </a:t>
            </a:r>
          </a:p>
          <a:p>
            <a:endParaRPr lang="en-GB" sz="2400" dirty="0"/>
          </a:p>
          <a:p>
            <a:r>
              <a:rPr lang="en-GB" sz="2400" dirty="0"/>
              <a:t>   </a:t>
            </a:r>
            <a:r>
              <a:rPr lang="en-GB" sz="2400" dirty="0" err="1"/>
              <a:t>Pilkonis</a:t>
            </a:r>
            <a:r>
              <a:rPr lang="en-GB" sz="2400" dirty="0"/>
              <a:t> et. Al., (2014)</a:t>
            </a:r>
          </a:p>
        </p:txBody>
      </p:sp>
      <p:sp>
        <p:nvSpPr>
          <p:cNvPr id="4" name="TextBox 3">
            <a:extLst>
              <a:ext uri="{FF2B5EF4-FFF2-40B4-BE49-F238E27FC236}">
                <a16:creationId xmlns:a16="http://schemas.microsoft.com/office/drawing/2014/main" id="{0DE8EA0D-6BDD-4127-BC2F-267569217EB4}"/>
              </a:ext>
            </a:extLst>
          </p:cNvPr>
          <p:cNvSpPr txBox="1"/>
          <p:nvPr/>
        </p:nvSpPr>
        <p:spPr>
          <a:xfrm>
            <a:off x="558800" y="3800474"/>
            <a:ext cx="8514080" cy="2400657"/>
          </a:xfrm>
          <a:prstGeom prst="rect">
            <a:avLst/>
          </a:prstGeom>
          <a:noFill/>
        </p:spPr>
        <p:txBody>
          <a:bodyPr wrap="square" rtlCol="0">
            <a:spAutoFit/>
          </a:bodyPr>
          <a:lstStyle/>
          <a:p>
            <a:pPr marL="285750" indent="-285750">
              <a:buFont typeface="Arial" panose="020B0604020202020204" pitchFamily="34" charset="0"/>
              <a:buChar char="•"/>
            </a:pPr>
            <a:r>
              <a:rPr lang="en-GB" sz="2400" dirty="0"/>
              <a:t>A Dynamic Transactional model of attachment and psychopathology - based on </a:t>
            </a:r>
            <a:r>
              <a:rPr lang="en-GB" sz="2400" dirty="0">
                <a:solidFill>
                  <a:srgbClr val="00B0F0"/>
                </a:solidFill>
              </a:rPr>
              <a:t>Internal Working  Models (IWM)</a:t>
            </a:r>
          </a:p>
          <a:p>
            <a:pPr marL="285750" indent="-285750">
              <a:buFont typeface="Arial" panose="020B0604020202020204" pitchFamily="34" charset="0"/>
              <a:buChar char="•"/>
            </a:pPr>
            <a:endParaRPr lang="en-GB" sz="2400" dirty="0"/>
          </a:p>
          <a:p>
            <a:r>
              <a:rPr lang="en-GB" sz="2400" dirty="0"/>
              <a:t>    Kobak and </a:t>
            </a:r>
            <a:r>
              <a:rPr lang="en-GB" sz="2400" dirty="0" err="1"/>
              <a:t>Bosmans</a:t>
            </a:r>
            <a:r>
              <a:rPr lang="en-GB" sz="2400" dirty="0"/>
              <a:t>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 name="Audio 4">
            <a:hlinkClick r:id="" action="ppaction://media"/>
            <a:extLst>
              <a:ext uri="{FF2B5EF4-FFF2-40B4-BE49-F238E27FC236}">
                <a16:creationId xmlns:a16="http://schemas.microsoft.com/office/drawing/2014/main" id="{5F355846-3BC5-4CE5-878B-DBC5B6456A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3611317"/>
      </p:ext>
    </p:extLst>
  </p:cSld>
  <p:clrMapOvr>
    <a:masterClrMapping/>
  </p:clrMapOvr>
  <mc:AlternateContent xmlns:mc="http://schemas.openxmlformats.org/markup-compatibility/2006">
    <mc:Choice xmlns:p14="http://schemas.microsoft.com/office/powerpoint/2010/main" Requires="p14">
      <p:transition spd="slow" p14:dur="2000" advTm="58062"/>
    </mc:Choice>
    <mc:Fallback>
      <p:transition spd="slow" advTm="58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FD66623-73CF-4AD6-9CC4-3C50BD4E076D}"/>
              </a:ext>
            </a:extLst>
          </p:cNvPr>
          <p:cNvSpPr txBox="1"/>
          <p:nvPr/>
        </p:nvSpPr>
        <p:spPr>
          <a:xfrm>
            <a:off x="274320" y="894082"/>
            <a:ext cx="5821680" cy="2001518"/>
          </a:xfrm>
          <a:prstGeom prst="rect">
            <a:avLst/>
          </a:prstGeom>
        </p:spPr>
        <p:txBody>
          <a:bodyPr vert="horz" lIns="91440" tIns="45720" rIns="91440" bIns="45720" rtlCol="0" anchor="t">
            <a:normAutofit lnSpcReduction="10000"/>
          </a:bodyPr>
          <a:lstStyle/>
          <a:p>
            <a:pPr>
              <a:spcBef>
                <a:spcPct val="20000"/>
              </a:spcBef>
              <a:spcAft>
                <a:spcPts val="600"/>
              </a:spcAft>
              <a:buClr>
                <a:schemeClr val="tx2"/>
              </a:buClr>
              <a:buSzPct val="70000"/>
              <a:buFont typeface="Wingdings 2" charset="2"/>
            </a:pPr>
            <a:endParaRPr lang="en-US" sz="2000" dirty="0">
              <a:ln>
                <a:solidFill>
                  <a:schemeClr val="bg1">
                    <a:lumMod val="75000"/>
                    <a:lumOff val="25000"/>
                    <a:alpha val="10000"/>
                  </a:schemeClr>
                </a:solidFill>
              </a:ln>
              <a:solidFill>
                <a:srgbClr val="00B0F0"/>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r>
              <a:rPr lang="en-US" sz="2400" dirty="0" err="1">
                <a:ln>
                  <a:solidFill>
                    <a:schemeClr val="bg1">
                      <a:lumMod val="75000"/>
                      <a:lumOff val="25000"/>
                      <a:alpha val="10000"/>
                    </a:schemeClr>
                  </a:solidFill>
                </a:ln>
                <a:effectLst>
                  <a:outerShdw blurRad="9525" dist="25400" dir="14640000" algn="tl" rotWithShape="0">
                    <a:schemeClr val="bg1">
                      <a:alpha val="30000"/>
                    </a:schemeClr>
                  </a:outerShdw>
                </a:effectLst>
              </a:rPr>
              <a:t>Paret</a:t>
            </a:r>
            <a:r>
              <a:rPr lang="en-US" sz="2400" dirty="0">
                <a:ln>
                  <a:solidFill>
                    <a:schemeClr val="bg1">
                      <a:lumMod val="75000"/>
                      <a:lumOff val="25000"/>
                      <a:alpha val="10000"/>
                    </a:schemeClr>
                  </a:solidFill>
                </a:ln>
                <a:effectLst>
                  <a:outerShdw blurRad="9525" dist="25400" dir="14640000" algn="tl" rotWithShape="0">
                    <a:schemeClr val="bg1">
                      <a:alpha val="30000"/>
                    </a:schemeClr>
                  </a:outerShdw>
                </a:effectLst>
              </a:rPr>
              <a:t> et. </a:t>
            </a:r>
            <a:r>
              <a:rPr lang="en-US" sz="2400" dirty="0" err="1">
                <a:ln>
                  <a:solidFill>
                    <a:schemeClr val="bg1">
                      <a:lumMod val="75000"/>
                      <a:lumOff val="25000"/>
                      <a:alpha val="10000"/>
                    </a:schemeClr>
                  </a:solidFill>
                </a:ln>
                <a:effectLst>
                  <a:outerShdw blurRad="9525" dist="25400" dir="14640000" algn="tl" rotWithShape="0">
                    <a:schemeClr val="bg1">
                      <a:alpha val="30000"/>
                    </a:schemeClr>
                  </a:outerShdw>
                </a:effectLst>
              </a:rPr>
              <a:t>al.,’s</a:t>
            </a:r>
            <a:r>
              <a:rPr lang="en-US" sz="2400" dirty="0">
                <a:ln>
                  <a:solidFill>
                    <a:schemeClr val="bg1">
                      <a:lumMod val="75000"/>
                      <a:lumOff val="25000"/>
                      <a:alpha val="10000"/>
                    </a:schemeClr>
                  </a:solidFill>
                </a:ln>
                <a:effectLst>
                  <a:outerShdw blurRad="9525" dist="25400" dir="14640000" algn="tl" rotWithShape="0">
                    <a:schemeClr val="bg1">
                      <a:alpha val="30000"/>
                    </a:schemeClr>
                  </a:outerShdw>
                </a:effectLst>
              </a:rPr>
              <a:t> </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study of attachment–related differences in children’s parasympathetic response to a  social stressor demonstrated: </a:t>
            </a:r>
          </a:p>
        </p:txBody>
      </p:sp>
      <p:pic>
        <p:nvPicPr>
          <p:cNvPr id="13" name="Picture 12">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7" name="Picture 6">
            <a:extLst>
              <a:ext uri="{FF2B5EF4-FFF2-40B4-BE49-F238E27FC236}">
                <a16:creationId xmlns:a16="http://schemas.microsoft.com/office/drawing/2014/main" id="{4C908178-88F9-40F2-B9D7-3D8320A0E8B5}"/>
              </a:ext>
            </a:extLst>
          </p:cNvPr>
          <p:cNvPicPr>
            <a:picLocks noChangeAspect="1"/>
          </p:cNvPicPr>
          <p:nvPr/>
        </p:nvPicPr>
        <p:blipFill rotWithShape="1">
          <a:blip r:embed="rId6"/>
          <a:srcRect l="10237" r="16396" b="-1"/>
          <a:stretch/>
        </p:blipFill>
        <p:spPr>
          <a:xfrm>
            <a:off x="6289040" y="71120"/>
            <a:ext cx="5902960" cy="6786880"/>
          </a:xfrm>
          <a:prstGeom prst="rect">
            <a:avLst/>
          </a:prstGeom>
        </p:spPr>
      </p:pic>
      <p:sp>
        <p:nvSpPr>
          <p:cNvPr id="3" name="TextBox 2">
            <a:extLst>
              <a:ext uri="{FF2B5EF4-FFF2-40B4-BE49-F238E27FC236}">
                <a16:creationId xmlns:a16="http://schemas.microsoft.com/office/drawing/2014/main" id="{82295C2F-83A0-4C62-AFA1-C909CC4F1383}"/>
              </a:ext>
            </a:extLst>
          </p:cNvPr>
          <p:cNvSpPr txBox="1"/>
          <p:nvPr/>
        </p:nvSpPr>
        <p:spPr>
          <a:xfrm>
            <a:off x="396241" y="2525298"/>
            <a:ext cx="5618479" cy="2446824"/>
          </a:xfrm>
          <a:prstGeom prst="rect">
            <a:avLst/>
          </a:prstGeom>
          <a:noFill/>
        </p:spPr>
        <p:txBody>
          <a:bodyPr wrap="square" rtlCol="0">
            <a:spAutoFit/>
          </a:bodyPr>
          <a:lstStyle/>
          <a:p>
            <a:pPr>
              <a:spcAft>
                <a:spcPts val="600"/>
              </a:spcAft>
            </a:pPr>
            <a:endParaRPr lang="en-GB" dirty="0">
              <a:solidFill>
                <a:srgbClr val="92D050"/>
              </a:solidFill>
            </a:endParaRPr>
          </a:p>
          <a:p>
            <a:pPr>
              <a:spcAft>
                <a:spcPts val="600"/>
              </a:spcAft>
            </a:pPr>
            <a:r>
              <a:rPr lang="en-GB" sz="2400" dirty="0">
                <a:solidFill>
                  <a:srgbClr val="92D050"/>
                </a:solidFill>
              </a:rPr>
              <a:t>Secure attachment </a:t>
            </a:r>
            <a:r>
              <a:rPr lang="en-GB" sz="2400" dirty="0"/>
              <a:t>= demonstrated vagal withdrawal in relation to the stressor</a:t>
            </a:r>
          </a:p>
          <a:p>
            <a:pPr>
              <a:spcAft>
                <a:spcPts val="600"/>
              </a:spcAft>
            </a:pPr>
            <a:endParaRPr lang="en-GB" sz="2400" dirty="0">
              <a:solidFill>
                <a:srgbClr val="FFC000"/>
              </a:solidFill>
            </a:endParaRPr>
          </a:p>
          <a:p>
            <a:pPr>
              <a:spcAft>
                <a:spcPts val="600"/>
              </a:spcAft>
            </a:pPr>
            <a:r>
              <a:rPr lang="en-GB" sz="2400" dirty="0">
                <a:solidFill>
                  <a:srgbClr val="FFC000"/>
                </a:solidFill>
              </a:rPr>
              <a:t>Ambivalent attachment </a:t>
            </a:r>
            <a:r>
              <a:rPr lang="en-GB" sz="2400" dirty="0"/>
              <a:t>= demonstrate a comparative lack of vagal withdrawal  </a:t>
            </a:r>
          </a:p>
        </p:txBody>
      </p:sp>
      <p:sp>
        <p:nvSpPr>
          <p:cNvPr id="4" name="TextBox 3">
            <a:extLst>
              <a:ext uri="{FF2B5EF4-FFF2-40B4-BE49-F238E27FC236}">
                <a16:creationId xmlns:a16="http://schemas.microsoft.com/office/drawing/2014/main" id="{D96AADE3-0C98-45AE-A8FB-E4AA5D292DD9}"/>
              </a:ext>
            </a:extLst>
          </p:cNvPr>
          <p:cNvSpPr txBox="1"/>
          <p:nvPr/>
        </p:nvSpPr>
        <p:spPr>
          <a:xfrm>
            <a:off x="152400" y="276224"/>
            <a:ext cx="7154561" cy="846386"/>
          </a:xfrm>
          <a:prstGeom prst="rect">
            <a:avLst/>
          </a:prstGeom>
          <a:noFill/>
        </p:spPr>
        <p:txBody>
          <a:bodyPr wrap="square" rtlCol="0">
            <a:spAutoFit/>
          </a:bodyPr>
          <a:lstStyle/>
          <a:p>
            <a:pPr>
              <a:spcAft>
                <a:spcPts val="600"/>
              </a:spcAft>
            </a:pPr>
            <a:r>
              <a:rPr lang="en-GB" sz="2400" dirty="0"/>
              <a:t>           </a:t>
            </a:r>
            <a:r>
              <a:rPr lang="en-GB" sz="2400" u="sng" dirty="0"/>
              <a:t>Psychophysiology  of Attachment </a:t>
            </a:r>
          </a:p>
          <a:p>
            <a:pPr>
              <a:spcAft>
                <a:spcPts val="600"/>
              </a:spcAft>
            </a:pPr>
            <a:endParaRPr lang="en-GB" sz="2000" u="sng" dirty="0"/>
          </a:p>
        </p:txBody>
      </p:sp>
      <p:sp>
        <p:nvSpPr>
          <p:cNvPr id="5" name="TextBox 4">
            <a:extLst>
              <a:ext uri="{FF2B5EF4-FFF2-40B4-BE49-F238E27FC236}">
                <a16:creationId xmlns:a16="http://schemas.microsoft.com/office/drawing/2014/main" id="{EA93C951-6B24-4AAA-B310-DB0A1322CF67}"/>
              </a:ext>
            </a:extLst>
          </p:cNvPr>
          <p:cNvSpPr txBox="1"/>
          <p:nvPr/>
        </p:nvSpPr>
        <p:spPr>
          <a:xfrm>
            <a:off x="466724" y="4619626"/>
            <a:ext cx="3495675" cy="1431161"/>
          </a:xfrm>
          <a:prstGeom prst="rect">
            <a:avLst/>
          </a:prstGeom>
          <a:noFill/>
        </p:spPr>
        <p:txBody>
          <a:bodyPr wrap="square" rtlCol="0">
            <a:spAutoFit/>
          </a:bodyPr>
          <a:lstStyle/>
          <a:p>
            <a:pPr>
              <a:spcAft>
                <a:spcPts val="600"/>
              </a:spcAft>
            </a:pPr>
            <a:r>
              <a:rPr lang="en-GB" dirty="0"/>
              <a:t>   </a:t>
            </a:r>
          </a:p>
          <a:p>
            <a:pPr>
              <a:spcAft>
                <a:spcPts val="600"/>
              </a:spcAft>
            </a:pPr>
            <a:endParaRPr lang="en-GB" dirty="0"/>
          </a:p>
          <a:p>
            <a:pPr>
              <a:spcAft>
                <a:spcPts val="600"/>
              </a:spcAft>
            </a:pPr>
            <a:endParaRPr lang="en-GB" dirty="0"/>
          </a:p>
          <a:p>
            <a:pPr>
              <a:spcAft>
                <a:spcPts val="600"/>
              </a:spcAft>
            </a:pPr>
            <a:r>
              <a:rPr lang="en-GB" dirty="0"/>
              <a:t>p.75</a:t>
            </a:r>
          </a:p>
        </p:txBody>
      </p:sp>
      <p:pic>
        <p:nvPicPr>
          <p:cNvPr id="6" name="Audio 5">
            <a:hlinkClick r:id="" action="ppaction://media"/>
            <a:extLst>
              <a:ext uri="{FF2B5EF4-FFF2-40B4-BE49-F238E27FC236}">
                <a16:creationId xmlns:a16="http://schemas.microsoft.com/office/drawing/2014/main" id="{D9DBDA3A-9EBF-42E0-A1F2-5166BAB392D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33381883"/>
      </p:ext>
    </p:extLst>
  </p:cSld>
  <p:clrMapOvr>
    <a:masterClrMapping/>
  </p:clrMapOvr>
  <mc:AlternateContent xmlns:mc="http://schemas.openxmlformats.org/markup-compatibility/2006">
    <mc:Choice xmlns:p14="http://schemas.microsoft.com/office/powerpoint/2010/main" Requires="p14">
      <p:transition spd="slow" p14:dur="2000" advTm="45422"/>
    </mc:Choice>
    <mc:Fallback>
      <p:transition spd="slow" advTm="45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591F4F0-4D52-47FF-A9E7-13CCED24EB77}"/>
              </a:ext>
            </a:extLst>
          </p:cNvPr>
          <p:cNvSpPr txBox="1"/>
          <p:nvPr/>
        </p:nvSpPr>
        <p:spPr>
          <a:xfrm>
            <a:off x="599441" y="1"/>
            <a:ext cx="3413759" cy="517143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EFT is effective in helping couples shape a more secure attachment bond. </a:t>
            </a:r>
          </a:p>
          <a:p>
            <a:pPr>
              <a:lnSpc>
                <a:spcPct val="90000"/>
              </a:lnSpc>
              <a:spcBef>
                <a:spcPct val="0"/>
              </a:spcBef>
              <a:spcAft>
                <a:spcPts val="600"/>
              </a:spcAft>
            </a:pPr>
            <a:endPar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r>
              <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a:p>
            <a:pPr>
              <a:lnSpc>
                <a:spcPct val="90000"/>
              </a:lnSpc>
              <a:spcBef>
                <a:spcPct val="0"/>
              </a:spcBef>
              <a:spcAft>
                <a:spcPts val="600"/>
              </a:spcAft>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Johnson (2019)</a:t>
            </a:r>
          </a:p>
          <a:p>
            <a:pPr>
              <a:lnSpc>
                <a:spcPct val="90000"/>
              </a:lnSpc>
              <a:spcBef>
                <a:spcPct val="0"/>
              </a:spcBef>
              <a:spcAft>
                <a:spcPts val="600"/>
              </a:spcAft>
            </a:pPr>
            <a:endPar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endPar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endParaRPr>
          </a:p>
          <a:p>
            <a:pPr>
              <a:lnSpc>
                <a:spcPct val="90000"/>
              </a:lnSpc>
              <a:spcBef>
                <a:spcPct val="0"/>
              </a:spcBef>
              <a:spcAft>
                <a:spcPts val="600"/>
              </a:spcAft>
            </a:pPr>
            <a:r>
              <a:rPr lang="en-US" sz="17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p:txBody>
      </p:sp>
      <p:pic>
        <p:nvPicPr>
          <p:cNvPr id="5" name="Picture 4">
            <a:extLst>
              <a:ext uri="{FF2B5EF4-FFF2-40B4-BE49-F238E27FC236}">
                <a16:creationId xmlns:a16="http://schemas.microsoft.com/office/drawing/2014/main" id="{0F332DF8-4DB1-45AE-9E18-8415D16AA565}"/>
              </a:ext>
            </a:extLst>
          </p:cNvPr>
          <p:cNvPicPr>
            <a:picLocks noChangeAspect="1"/>
          </p:cNvPicPr>
          <p:nvPr/>
        </p:nvPicPr>
        <p:blipFill rotWithShape="1">
          <a:blip r:embed="rId5"/>
          <a:srcRect l="7687" r="16199"/>
          <a:stretch/>
        </p:blipFill>
        <p:spPr>
          <a:xfrm>
            <a:off x="4654297" y="10"/>
            <a:ext cx="7537704" cy="6857990"/>
          </a:xfrm>
          <a:prstGeom prst="rect">
            <a:avLst/>
          </a:prstGeom>
        </p:spPr>
      </p:pic>
      <p:pic>
        <p:nvPicPr>
          <p:cNvPr id="2" name="Audio 1">
            <a:hlinkClick r:id="" action="ppaction://media"/>
            <a:extLst>
              <a:ext uri="{FF2B5EF4-FFF2-40B4-BE49-F238E27FC236}">
                <a16:creationId xmlns:a16="http://schemas.microsoft.com/office/drawing/2014/main" id="{FC605EB8-EA34-4354-B49B-B02B7DB26C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873851"/>
      </p:ext>
    </p:extLst>
  </p:cSld>
  <p:clrMapOvr>
    <a:masterClrMapping/>
  </p:clrMapOvr>
  <mc:AlternateContent xmlns:mc="http://schemas.openxmlformats.org/markup-compatibility/2006">
    <mc:Choice xmlns:p14="http://schemas.microsoft.com/office/powerpoint/2010/main" Requires="p14">
      <p:transition spd="slow" p14:dur="2000" advTm="37860"/>
    </mc:Choice>
    <mc:Fallback>
      <p:transition spd="slow" advTm="37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C0243E95-9299-489A-A932-8351C54F63C8}"/>
              </a:ext>
            </a:extLst>
          </p:cNvPr>
          <p:cNvSpPr txBox="1"/>
          <p:nvPr/>
        </p:nvSpPr>
        <p:spPr>
          <a:xfrm>
            <a:off x="5105398" y="1115568"/>
            <a:ext cx="6245352" cy="4626864"/>
          </a:xfrm>
          <a:prstGeom prst="rect">
            <a:avLst/>
          </a:prstGeom>
        </p:spPr>
        <p:txBody>
          <a:bodyPr vert="horz" lIns="91440" tIns="45720" rIns="91440" bIns="45720" rtlCol="0" anchor="ctr">
            <a:normAutofit/>
          </a:bodyPr>
          <a:lstStyle/>
          <a:p>
            <a:pPr>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a:p>
            <a:pPr>
              <a:spcBef>
                <a:spcPct val="20000"/>
              </a:spcBef>
              <a:spcAft>
                <a:spcPts val="600"/>
              </a:spcAft>
              <a:buClr>
                <a:schemeClr val="tx2"/>
              </a:buClr>
              <a:buSzPct val="70000"/>
              <a:buFont typeface="Wingdings 2" charset="2"/>
            </a:pPr>
            <a:r>
              <a:rPr lang="en-US" sz="3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‘The role of the therapist is: ‘To provide the patient with a  temporary attachment figure.’ </a:t>
            </a:r>
          </a:p>
          <a:p>
            <a:pPr>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Bowlby (1975) p.191</a:t>
            </a:r>
          </a:p>
        </p:txBody>
      </p:sp>
      <p:pic>
        <p:nvPicPr>
          <p:cNvPr id="3" name="Audio 2">
            <a:hlinkClick r:id="" action="ppaction://media"/>
            <a:extLst>
              <a:ext uri="{FF2B5EF4-FFF2-40B4-BE49-F238E27FC236}">
                <a16:creationId xmlns:a16="http://schemas.microsoft.com/office/drawing/2014/main" id="{78C76710-56B7-465B-8B0E-F90C55B961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38540325"/>
      </p:ext>
    </p:extLst>
  </p:cSld>
  <p:clrMapOvr>
    <a:masterClrMapping/>
  </p:clrMapOvr>
  <mc:AlternateContent xmlns:mc="http://schemas.openxmlformats.org/markup-compatibility/2006">
    <mc:Choice xmlns:p14="http://schemas.microsoft.com/office/powerpoint/2010/main" Requires="p14">
      <p:transition spd="slow" p14:dur="2000" advTm="63999"/>
    </mc:Choice>
    <mc:Fallback>
      <p:transition spd="slow" advTm="63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BB06D0-2061-4569-A030-AA730EA687A9}"/>
              </a:ext>
            </a:extLst>
          </p:cNvPr>
          <p:cNvPicPr>
            <a:picLocks noChangeAspect="1"/>
          </p:cNvPicPr>
          <p:nvPr/>
        </p:nvPicPr>
        <p:blipFill rotWithShape="1">
          <a:blip r:embed="rId5">
            <a:alphaModFix amt="35000"/>
          </a:blip>
          <a:srcRect/>
          <a:stretch/>
        </p:blipFill>
        <p:spPr>
          <a:xfrm>
            <a:off x="-71120" y="-237846"/>
            <a:ext cx="12405360" cy="7743015"/>
          </a:xfrm>
          <a:prstGeom prst="rect">
            <a:avLst/>
          </a:prstGeom>
        </p:spPr>
      </p:pic>
      <p:sp>
        <p:nvSpPr>
          <p:cNvPr id="3" name="TextBox 2">
            <a:extLst>
              <a:ext uri="{FF2B5EF4-FFF2-40B4-BE49-F238E27FC236}">
                <a16:creationId xmlns:a16="http://schemas.microsoft.com/office/drawing/2014/main" id="{10507190-C728-4FEE-B3CB-9BEF1C4D52B8}"/>
              </a:ext>
            </a:extLst>
          </p:cNvPr>
          <p:cNvSpPr txBox="1"/>
          <p:nvPr/>
        </p:nvSpPr>
        <p:spPr>
          <a:xfrm>
            <a:off x="1370693" y="219076"/>
            <a:ext cx="9440034" cy="153352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Attachment and Psychotherapy   Empirical Research </a:t>
            </a:r>
          </a:p>
        </p:txBody>
      </p:sp>
      <p:sp>
        <p:nvSpPr>
          <p:cNvPr id="2" name="TextBox 1">
            <a:extLst>
              <a:ext uri="{FF2B5EF4-FFF2-40B4-BE49-F238E27FC236}">
                <a16:creationId xmlns:a16="http://schemas.microsoft.com/office/drawing/2014/main" id="{5CC2C462-6D29-451A-81F3-AEF205E5B5C6}"/>
              </a:ext>
            </a:extLst>
          </p:cNvPr>
          <p:cNvSpPr txBox="1"/>
          <p:nvPr/>
        </p:nvSpPr>
        <p:spPr>
          <a:xfrm>
            <a:off x="647700" y="1114425"/>
            <a:ext cx="184731" cy="723275"/>
          </a:xfrm>
          <a:prstGeom prst="rect">
            <a:avLst/>
          </a:prstGeom>
          <a:noFill/>
        </p:spPr>
        <p:txBody>
          <a:bodyPr wrap="none" rtlCol="0">
            <a:spAutoFit/>
          </a:bodyPr>
          <a:lstStyle/>
          <a:p>
            <a:pPr>
              <a:spcAft>
                <a:spcPts val="600"/>
              </a:spcAft>
            </a:pPr>
            <a:endParaRPr lang="en-GB"/>
          </a:p>
          <a:p>
            <a:pPr>
              <a:spcAft>
                <a:spcPts val="600"/>
              </a:spcAft>
            </a:pPr>
            <a:endParaRPr lang="en-GB"/>
          </a:p>
        </p:txBody>
      </p:sp>
      <p:sp>
        <p:nvSpPr>
          <p:cNvPr id="4" name="TextBox 3">
            <a:extLst>
              <a:ext uri="{FF2B5EF4-FFF2-40B4-BE49-F238E27FC236}">
                <a16:creationId xmlns:a16="http://schemas.microsoft.com/office/drawing/2014/main" id="{FCA434CC-DCFA-4998-B0A2-D0AE4406EDE2}"/>
              </a:ext>
            </a:extLst>
          </p:cNvPr>
          <p:cNvSpPr txBox="1"/>
          <p:nvPr/>
        </p:nvSpPr>
        <p:spPr>
          <a:xfrm>
            <a:off x="3180080" y="4988560"/>
            <a:ext cx="5984240" cy="1508105"/>
          </a:xfrm>
          <a:prstGeom prst="rect">
            <a:avLst/>
          </a:prstGeom>
          <a:noFill/>
        </p:spPr>
        <p:txBody>
          <a:bodyPr wrap="square" rtlCol="0">
            <a:spAutoFit/>
          </a:bodyPr>
          <a:lstStyle/>
          <a:p>
            <a:pPr>
              <a:spcAft>
                <a:spcPts val="600"/>
              </a:spcAft>
            </a:pPr>
            <a:r>
              <a:rPr lang="en-GB" dirty="0"/>
              <a:t>                </a:t>
            </a:r>
          </a:p>
          <a:p>
            <a:pPr>
              <a:spcAft>
                <a:spcPts val="600"/>
              </a:spcAft>
            </a:pPr>
            <a:endParaRPr lang="en-GB" sz="3200" dirty="0"/>
          </a:p>
          <a:p>
            <a:pPr>
              <a:spcAft>
                <a:spcPts val="600"/>
              </a:spcAft>
            </a:pPr>
            <a:r>
              <a:rPr lang="en-GB" sz="3200" dirty="0"/>
              <a:t>Levy and Johnson (2019)</a:t>
            </a:r>
          </a:p>
        </p:txBody>
      </p:sp>
      <p:sp>
        <p:nvSpPr>
          <p:cNvPr id="7" name="TextBox 6">
            <a:extLst>
              <a:ext uri="{FF2B5EF4-FFF2-40B4-BE49-F238E27FC236}">
                <a16:creationId xmlns:a16="http://schemas.microsoft.com/office/drawing/2014/main" id="{8CCB3911-9B8D-4C16-9D7C-E93D4903BDBB}"/>
              </a:ext>
            </a:extLst>
          </p:cNvPr>
          <p:cNvSpPr txBox="1"/>
          <p:nvPr/>
        </p:nvSpPr>
        <p:spPr>
          <a:xfrm>
            <a:off x="2219325" y="2638425"/>
            <a:ext cx="7239000" cy="2123658"/>
          </a:xfrm>
          <a:prstGeom prst="rect">
            <a:avLst/>
          </a:prstGeom>
          <a:noFill/>
        </p:spPr>
        <p:txBody>
          <a:bodyPr wrap="square" rtlCol="0">
            <a:spAutoFit/>
          </a:bodyPr>
          <a:lstStyle/>
          <a:p>
            <a:r>
              <a:rPr lang="en-GB" sz="2400" dirty="0"/>
              <a:t>Some adults high in fearful attachment may be well adjusted – having  integrated and individuated  working models, despite experiencing early attachment ruptures</a:t>
            </a:r>
            <a:r>
              <a:rPr lang="en-GB" dirty="0"/>
              <a:t>. </a:t>
            </a:r>
          </a:p>
          <a:p>
            <a:endParaRPr lang="en-GB" dirty="0"/>
          </a:p>
          <a:p>
            <a:r>
              <a:rPr lang="en-GB" dirty="0"/>
              <a:t>Levy, Blatt and Shaver (1998) p.416.</a:t>
            </a:r>
          </a:p>
        </p:txBody>
      </p:sp>
      <p:pic>
        <p:nvPicPr>
          <p:cNvPr id="5" name="Audio 4">
            <a:hlinkClick r:id="" action="ppaction://media"/>
            <a:extLst>
              <a:ext uri="{FF2B5EF4-FFF2-40B4-BE49-F238E27FC236}">
                <a16:creationId xmlns:a16="http://schemas.microsoft.com/office/drawing/2014/main" id="{256C29B6-6803-4709-8264-ACD08ADE1CA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23139695"/>
      </p:ext>
    </p:extLst>
  </p:cSld>
  <p:clrMapOvr>
    <a:masterClrMapping/>
  </p:clrMapOvr>
  <mc:AlternateContent xmlns:mc="http://schemas.openxmlformats.org/markup-compatibility/2006">
    <mc:Choice xmlns:p14="http://schemas.microsoft.com/office/powerpoint/2010/main" Requires="p14">
      <p:transition spd="slow" p14:dur="2000" advTm="69230"/>
    </mc:Choice>
    <mc:Fallback>
      <p:transition spd="slow" advTm="69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0F7CE0-273A-4CD2-BCE0-EB44F107B571}"/>
              </a:ext>
            </a:extLst>
          </p:cNvPr>
          <p:cNvSpPr txBox="1"/>
          <p:nvPr/>
        </p:nvSpPr>
        <p:spPr>
          <a:xfrm>
            <a:off x="913795" y="609600"/>
            <a:ext cx="10353762" cy="1257300"/>
          </a:xfrm>
          <a:prstGeom prst="rect">
            <a:avLst/>
          </a:prstGeom>
        </p:spPr>
        <p:txBody>
          <a:bodyPr vert="horz" lIns="91440" tIns="45720" rIns="91440" bIns="45720" rtlCol="0" anchor="ctr">
            <a:normAutofit/>
          </a:bodyPr>
          <a:lstStyle/>
          <a:p>
            <a:pPr algn="ctr">
              <a:spcBef>
                <a:spcPct val="0"/>
              </a:spcBef>
              <a:spcAft>
                <a:spcPts val="600"/>
              </a:spcAft>
            </a:pP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 </a:t>
            </a:r>
          </a:p>
        </p:txBody>
      </p:sp>
      <p:graphicFrame>
        <p:nvGraphicFramePr>
          <p:cNvPr id="17" name="TextBox 3">
            <a:extLst>
              <a:ext uri="{FF2B5EF4-FFF2-40B4-BE49-F238E27FC236}">
                <a16:creationId xmlns:a16="http://schemas.microsoft.com/office/drawing/2014/main" id="{E761BE17-69BA-4222-BF6A-8533495A8420}"/>
              </a:ext>
            </a:extLst>
          </p:cNvPr>
          <p:cNvGraphicFramePr/>
          <p:nvPr>
            <p:extLst>
              <p:ext uri="{D42A27DB-BD31-4B8C-83A1-F6EECF244321}">
                <p14:modId xmlns:p14="http://schemas.microsoft.com/office/powerpoint/2010/main" val="2375823990"/>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DC89ACBD-9249-4B7E-B994-6B45070BC8C6}"/>
              </a:ext>
            </a:extLst>
          </p:cNvPr>
          <p:cNvSpPr txBox="1"/>
          <p:nvPr/>
        </p:nvSpPr>
        <p:spPr>
          <a:xfrm>
            <a:off x="3901440" y="609600"/>
            <a:ext cx="4084320" cy="830997"/>
          </a:xfrm>
          <a:prstGeom prst="rect">
            <a:avLst/>
          </a:prstGeom>
          <a:noFill/>
        </p:spPr>
        <p:txBody>
          <a:bodyPr wrap="square" rtlCol="0">
            <a:spAutoFit/>
          </a:bodyPr>
          <a:lstStyle/>
          <a:p>
            <a:r>
              <a:rPr lang="en-GB" sz="4800" dirty="0">
                <a:solidFill>
                  <a:schemeClr val="accent4">
                    <a:lumMod val="75000"/>
                  </a:schemeClr>
                </a:solidFill>
              </a:rPr>
              <a:t>Reflections: </a:t>
            </a:r>
          </a:p>
        </p:txBody>
      </p:sp>
      <p:pic>
        <p:nvPicPr>
          <p:cNvPr id="2" name="Audio 1">
            <a:hlinkClick r:id="" action="ppaction://media"/>
            <a:extLst>
              <a:ext uri="{FF2B5EF4-FFF2-40B4-BE49-F238E27FC236}">
                <a16:creationId xmlns:a16="http://schemas.microsoft.com/office/drawing/2014/main" id="{AFD5CDB3-9A66-4BED-B1A8-DBAAE947012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90317702"/>
      </p:ext>
    </p:extLst>
  </p:cSld>
  <p:clrMapOvr>
    <a:masterClrMapping/>
  </p:clrMapOvr>
  <mc:AlternateContent xmlns:mc="http://schemas.openxmlformats.org/markup-compatibility/2006">
    <mc:Choice xmlns:p14="http://schemas.microsoft.com/office/powerpoint/2010/main" Requires="p14">
      <p:transition spd="slow" p14:dur="2000" advTm="22360"/>
    </mc:Choice>
    <mc:Fallback>
      <p:transition spd="slow" advTm="22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B41945-FBC7-4502-9C61-550D967D5126}"/>
              </a:ext>
            </a:extLst>
          </p:cNvPr>
          <p:cNvSpPr txBox="1"/>
          <p:nvPr/>
        </p:nvSpPr>
        <p:spPr>
          <a:xfrm>
            <a:off x="4152900" y="190500"/>
            <a:ext cx="3645006" cy="369332"/>
          </a:xfrm>
          <a:prstGeom prst="rect">
            <a:avLst/>
          </a:prstGeom>
          <a:noFill/>
        </p:spPr>
        <p:txBody>
          <a:bodyPr wrap="square" rtlCol="0">
            <a:spAutoFit/>
          </a:bodyPr>
          <a:lstStyle/>
          <a:p>
            <a:r>
              <a:rPr lang="en-GB" u="sng" dirty="0"/>
              <a:t>References/Bibliography</a:t>
            </a:r>
          </a:p>
        </p:txBody>
      </p:sp>
      <p:sp>
        <p:nvSpPr>
          <p:cNvPr id="3" name="TextBox 2">
            <a:extLst>
              <a:ext uri="{FF2B5EF4-FFF2-40B4-BE49-F238E27FC236}">
                <a16:creationId xmlns:a16="http://schemas.microsoft.com/office/drawing/2014/main" id="{CE309A4D-997C-4EBD-8549-B2F9533D36F4}"/>
              </a:ext>
            </a:extLst>
          </p:cNvPr>
          <p:cNvSpPr txBox="1"/>
          <p:nvPr/>
        </p:nvSpPr>
        <p:spPr>
          <a:xfrm>
            <a:off x="0" y="559832"/>
            <a:ext cx="12192000" cy="6463308"/>
          </a:xfrm>
          <a:prstGeom prst="rect">
            <a:avLst/>
          </a:prstGeom>
          <a:noFill/>
        </p:spPr>
        <p:txBody>
          <a:bodyPr wrap="square" rtlCol="0">
            <a:spAutoFit/>
          </a:bodyPr>
          <a:lstStyle/>
          <a:p>
            <a:r>
              <a:rPr lang="en-GB" dirty="0"/>
              <a:t>Ainsworth, M., </a:t>
            </a:r>
            <a:r>
              <a:rPr lang="en-GB" dirty="0" err="1"/>
              <a:t>Blehar</a:t>
            </a:r>
            <a:r>
              <a:rPr lang="en-GB" dirty="0"/>
              <a:t>, M., Waters, E., &amp; Wall, S. (1978) </a:t>
            </a:r>
            <a:r>
              <a:rPr lang="en-GB" i="1" dirty="0"/>
              <a:t>Patterns of Attachment: A psychological study of the strange situation. </a:t>
            </a:r>
            <a:r>
              <a:rPr lang="en-GB" dirty="0"/>
              <a:t>Hillsdale, N.J: Erlbaum.</a:t>
            </a:r>
          </a:p>
          <a:p>
            <a:endParaRPr lang="en-GB" dirty="0"/>
          </a:p>
          <a:p>
            <a:r>
              <a:rPr lang="en-GB" dirty="0"/>
              <a:t>Bartholomew, K., Horowitz, L. (1991) ‘Attachment Styles Among Young Adults: A Test of a Four- Category Model.’ </a:t>
            </a:r>
          </a:p>
          <a:p>
            <a:r>
              <a:rPr lang="en-GB" dirty="0"/>
              <a:t>Journal of Personality and Social </a:t>
            </a:r>
            <a:r>
              <a:rPr lang="en-GB" dirty="0" err="1"/>
              <a:t>Psyhcology</a:t>
            </a:r>
            <a:r>
              <a:rPr lang="en-GB" dirty="0"/>
              <a:t>. Vol. 61(2), pp.226-244.</a:t>
            </a:r>
          </a:p>
          <a:p>
            <a:endParaRPr lang="en-GB" dirty="0"/>
          </a:p>
          <a:p>
            <a:r>
              <a:rPr lang="en-GB" dirty="0"/>
              <a:t>Bowlby, J. (1944) Forty-four Juvenile Thieves: Their characters and home-life. </a:t>
            </a:r>
            <a:r>
              <a:rPr lang="en-GB" i="1" dirty="0"/>
              <a:t>International Journal of Psychoanalysis</a:t>
            </a:r>
            <a:r>
              <a:rPr lang="en-GB" dirty="0"/>
              <a:t>, Vol.</a:t>
            </a:r>
          </a:p>
          <a:p>
            <a:r>
              <a:rPr lang="en-GB" dirty="0"/>
              <a:t>25, pp.107-128.  </a:t>
            </a:r>
          </a:p>
          <a:p>
            <a:endParaRPr lang="en-GB" dirty="0"/>
          </a:p>
          <a:p>
            <a:r>
              <a:rPr lang="en-GB" dirty="0"/>
              <a:t>Bowlby, J. (1949) The study and reduction of group tensions in the family. </a:t>
            </a:r>
            <a:r>
              <a:rPr lang="en-GB" i="1" dirty="0"/>
              <a:t>Human Relations</a:t>
            </a:r>
            <a:r>
              <a:rPr lang="en-GB" dirty="0"/>
              <a:t> Vol. 2,  pp. 123-128.</a:t>
            </a:r>
          </a:p>
          <a:p>
            <a:endParaRPr lang="en-GB" dirty="0"/>
          </a:p>
          <a:p>
            <a:r>
              <a:rPr lang="en-GB" dirty="0"/>
              <a:t>Bowlby, J. (1969, 1983) </a:t>
            </a:r>
            <a:r>
              <a:rPr lang="en-GB" i="1" dirty="0"/>
              <a:t>Attachment and Loss. Volume 1: Attachment. </a:t>
            </a:r>
            <a:r>
              <a:rPr lang="en-GB" dirty="0"/>
              <a:t>NY: Basic Books.</a:t>
            </a:r>
          </a:p>
          <a:p>
            <a:endParaRPr lang="en-GB" dirty="0"/>
          </a:p>
          <a:p>
            <a:r>
              <a:rPr lang="en-GB" dirty="0"/>
              <a:t>Bowlby, J. (1973) </a:t>
            </a:r>
            <a:r>
              <a:rPr lang="en-GB" i="1" dirty="0"/>
              <a:t>Attachment and Loss. Volume 2:  Separation. </a:t>
            </a:r>
            <a:r>
              <a:rPr lang="en-GB" dirty="0"/>
              <a:t>NY: Basic Books.</a:t>
            </a:r>
          </a:p>
          <a:p>
            <a:endParaRPr lang="en-GB" dirty="0"/>
          </a:p>
          <a:p>
            <a:r>
              <a:rPr lang="en-GB" dirty="0"/>
              <a:t>Bowlby, J. (1975) ‘Attachment Theory, separation anxiety and mourning’ In D.A. Hamburg &amp; K.H. </a:t>
            </a:r>
            <a:r>
              <a:rPr lang="en-GB" dirty="0" err="1"/>
              <a:t>Brudic</a:t>
            </a:r>
            <a:r>
              <a:rPr lang="en-GB" dirty="0"/>
              <a:t> (Eds)</a:t>
            </a:r>
          </a:p>
          <a:p>
            <a:r>
              <a:rPr lang="en-GB" dirty="0"/>
              <a:t> </a:t>
            </a:r>
            <a:r>
              <a:rPr lang="en-GB" i="1" dirty="0"/>
              <a:t>American Handbook of Psychiatry (2</a:t>
            </a:r>
            <a:r>
              <a:rPr lang="en-GB" i="1" baseline="30000" dirty="0"/>
              <a:t>nd</a:t>
            </a:r>
            <a:r>
              <a:rPr lang="en-GB" i="1" dirty="0"/>
              <a:t> ed., pp. 292- 309) </a:t>
            </a:r>
            <a:r>
              <a:rPr lang="en-GB" dirty="0"/>
              <a:t>NY: Basic Books</a:t>
            </a:r>
            <a:r>
              <a:rPr lang="en-GB" i="1" dirty="0"/>
              <a:t>. </a:t>
            </a:r>
          </a:p>
          <a:p>
            <a:endParaRPr lang="en-GB" dirty="0"/>
          </a:p>
          <a:p>
            <a:r>
              <a:rPr lang="en-GB" dirty="0"/>
              <a:t>Bowlby. J. (1979) </a:t>
            </a:r>
            <a:r>
              <a:rPr lang="en-GB" i="1" dirty="0"/>
              <a:t>The making and breaking of affectional bonds</a:t>
            </a:r>
            <a:r>
              <a:rPr lang="en-GB" dirty="0"/>
              <a:t>. London: Tavistock</a:t>
            </a:r>
          </a:p>
          <a:p>
            <a:endParaRPr lang="en-GB" dirty="0"/>
          </a:p>
          <a:p>
            <a:endParaRPr lang="en-GB"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84AFF9AD-FF3E-46C7-A9B4-2A3D2EAA5F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90429056"/>
      </p:ext>
    </p:extLst>
  </p:cSld>
  <p:clrMapOvr>
    <a:masterClrMapping/>
  </p:clrMapOvr>
  <mc:AlternateContent xmlns:mc="http://schemas.openxmlformats.org/markup-compatibility/2006">
    <mc:Choice xmlns:p14="http://schemas.microsoft.com/office/powerpoint/2010/main" Requires="p14">
      <p:transition spd="slow" p14:dur="2000" advTm="7709"/>
    </mc:Choice>
    <mc:Fallback>
      <p:transition spd="slow" advTm="7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E23CBE-065F-47DF-94E8-AD561A74C8C3}"/>
              </a:ext>
            </a:extLst>
          </p:cNvPr>
          <p:cNvSpPr txBox="1"/>
          <p:nvPr/>
        </p:nvSpPr>
        <p:spPr>
          <a:xfrm>
            <a:off x="4175760" y="304800"/>
            <a:ext cx="4469064" cy="369332"/>
          </a:xfrm>
          <a:prstGeom prst="rect">
            <a:avLst/>
          </a:prstGeom>
          <a:noFill/>
        </p:spPr>
        <p:txBody>
          <a:bodyPr wrap="square" rtlCol="0">
            <a:spAutoFit/>
          </a:bodyPr>
          <a:lstStyle/>
          <a:p>
            <a:r>
              <a:rPr lang="en-GB" u="sng" dirty="0"/>
              <a:t>References/Bibliography Cont’d</a:t>
            </a:r>
          </a:p>
        </p:txBody>
      </p:sp>
      <p:sp>
        <p:nvSpPr>
          <p:cNvPr id="4" name="TextBox 3">
            <a:extLst>
              <a:ext uri="{FF2B5EF4-FFF2-40B4-BE49-F238E27FC236}">
                <a16:creationId xmlns:a16="http://schemas.microsoft.com/office/drawing/2014/main" id="{EE6F191E-99FE-40CB-8F45-2F0000553AA5}"/>
              </a:ext>
            </a:extLst>
          </p:cNvPr>
          <p:cNvSpPr txBox="1"/>
          <p:nvPr/>
        </p:nvSpPr>
        <p:spPr>
          <a:xfrm>
            <a:off x="413386" y="117693"/>
            <a:ext cx="11165840" cy="6463308"/>
          </a:xfrm>
          <a:prstGeom prst="rect">
            <a:avLst/>
          </a:prstGeom>
          <a:noFill/>
        </p:spPr>
        <p:txBody>
          <a:bodyPr wrap="square" rtlCol="0">
            <a:spAutoFit/>
          </a:bodyPr>
          <a:lstStyle/>
          <a:p>
            <a:endParaRPr lang="en-GB" dirty="0"/>
          </a:p>
          <a:p>
            <a:endParaRPr lang="en-GB" dirty="0"/>
          </a:p>
          <a:p>
            <a:endParaRPr lang="en-GB" dirty="0"/>
          </a:p>
          <a:p>
            <a:r>
              <a:rPr lang="en-GB" dirty="0"/>
              <a:t>Bowlby, J. (1980) </a:t>
            </a:r>
            <a:r>
              <a:rPr lang="en-GB" i="1" dirty="0"/>
              <a:t>Attachment and Loss. Volume 3: Loss, sadness and depression</a:t>
            </a:r>
            <a:r>
              <a:rPr lang="en-GB" dirty="0"/>
              <a:t>.  NY: Basic Books.</a:t>
            </a:r>
          </a:p>
          <a:p>
            <a:endParaRPr lang="en-GB" i="1" dirty="0"/>
          </a:p>
          <a:p>
            <a:r>
              <a:rPr lang="en-GB" dirty="0"/>
              <a:t>Cassidy, J., and Shaver, P. (Eds) ( 2018) </a:t>
            </a:r>
            <a:r>
              <a:rPr lang="en-GB" i="1" dirty="0"/>
              <a:t>Handbook of Attachment: Theory, Research and Clinical Applications,</a:t>
            </a:r>
            <a:r>
              <a:rPr lang="en-GB" dirty="0"/>
              <a:t> </a:t>
            </a:r>
            <a:r>
              <a:rPr lang="en-GB" i="1" dirty="0"/>
              <a:t>Third Edition   </a:t>
            </a:r>
            <a:r>
              <a:rPr lang="en-GB" dirty="0"/>
              <a:t>London: The Guildford Press.</a:t>
            </a:r>
          </a:p>
          <a:p>
            <a:endParaRPr lang="en-GB" dirty="0"/>
          </a:p>
          <a:p>
            <a:r>
              <a:rPr lang="en-GB" dirty="0"/>
              <a:t>Crittenden, P. (2017) ‘Gifts from Mary Ainsworth and John Bowlby .’ </a:t>
            </a:r>
            <a:r>
              <a:rPr lang="en-GB" i="1" dirty="0"/>
              <a:t>Clinical Child Psychology and Psychiatry. </a:t>
            </a:r>
            <a:r>
              <a:rPr lang="en-GB" dirty="0"/>
              <a:t>Vol.22(3), pp.436-447.</a:t>
            </a:r>
          </a:p>
          <a:p>
            <a:endParaRPr lang="en-GB" dirty="0"/>
          </a:p>
          <a:p>
            <a:r>
              <a:rPr lang="en-GB" dirty="0"/>
              <a:t>Johnson, S, (2019) ‘Attachment in Action – changing the face of the 21</a:t>
            </a:r>
            <a:r>
              <a:rPr lang="en-GB" baseline="30000" dirty="0"/>
              <a:t>st</a:t>
            </a:r>
            <a:r>
              <a:rPr lang="en-GB" dirty="0"/>
              <a:t> century couple therapy.’ </a:t>
            </a:r>
            <a:r>
              <a:rPr lang="en-GB" i="1" dirty="0"/>
              <a:t>Current Opinion in Psychology. </a:t>
            </a:r>
            <a:r>
              <a:rPr lang="en-GB" dirty="0"/>
              <a:t>Vol. 25. pp. 101-104.</a:t>
            </a:r>
          </a:p>
          <a:p>
            <a:endParaRPr lang="en-GB" dirty="0"/>
          </a:p>
          <a:p>
            <a:r>
              <a:rPr lang="en-GB" dirty="0"/>
              <a:t>Keller, H. (2013) ‘Attachment and Culture.’ </a:t>
            </a:r>
            <a:r>
              <a:rPr lang="en-GB" i="1" dirty="0"/>
              <a:t>Journal of Cross-Cultural Psychology. </a:t>
            </a:r>
            <a:r>
              <a:rPr lang="en-GB" dirty="0"/>
              <a:t>Vol 44(2) , pp.175-194.</a:t>
            </a:r>
          </a:p>
          <a:p>
            <a:endParaRPr lang="en-GB" dirty="0"/>
          </a:p>
          <a:p>
            <a:r>
              <a:rPr lang="en-GB" dirty="0"/>
              <a:t>Kobak, R. &amp; </a:t>
            </a:r>
            <a:r>
              <a:rPr lang="en-GB" dirty="0" err="1"/>
              <a:t>Bosmans</a:t>
            </a:r>
            <a:r>
              <a:rPr lang="en-GB" dirty="0"/>
              <a:t>. G. (2019) ‘Attachment and psychopathology : a dynamic model of the insecure cycle.’</a:t>
            </a:r>
          </a:p>
          <a:p>
            <a:r>
              <a:rPr lang="en-GB" i="1" dirty="0"/>
              <a:t>Current Opinion in Psychology</a:t>
            </a:r>
            <a:r>
              <a:rPr lang="en-GB" dirty="0"/>
              <a:t>, Vol.25, pp.76-78.</a:t>
            </a:r>
          </a:p>
          <a:p>
            <a:endParaRPr lang="en-GB" dirty="0"/>
          </a:p>
          <a:p>
            <a:r>
              <a:rPr lang="en-GB" dirty="0"/>
              <a:t> Levy, K. &amp; Johnson, B. (2019) ‘ Attachment and Psychotherapy: Implications form Empirical Research.’ </a:t>
            </a:r>
            <a:r>
              <a:rPr lang="en-GB" i="1" dirty="0"/>
              <a:t>Canadian    Psychology</a:t>
            </a:r>
            <a:r>
              <a:rPr lang="en-GB" dirty="0"/>
              <a:t>. Vol. 60(3), pp. 178-193.</a:t>
            </a:r>
          </a:p>
          <a:p>
            <a:endParaRPr lang="en-GB" dirty="0"/>
          </a:p>
          <a:p>
            <a:endParaRPr lang="en-GB" dirty="0"/>
          </a:p>
        </p:txBody>
      </p:sp>
    </p:spTree>
    <p:extLst>
      <p:ext uri="{BB962C8B-B14F-4D97-AF65-F5344CB8AC3E}">
        <p14:creationId xmlns:p14="http://schemas.microsoft.com/office/powerpoint/2010/main" val="11378220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ADFF7E-C37B-4657-88CB-7E186BEED68D}"/>
              </a:ext>
            </a:extLst>
          </p:cNvPr>
          <p:cNvSpPr txBox="1"/>
          <p:nvPr/>
        </p:nvSpPr>
        <p:spPr>
          <a:xfrm>
            <a:off x="923925" y="1152525"/>
            <a:ext cx="11084958" cy="3139321"/>
          </a:xfrm>
          <a:prstGeom prst="rect">
            <a:avLst/>
          </a:prstGeom>
          <a:noFill/>
        </p:spPr>
        <p:txBody>
          <a:bodyPr wrap="none" rtlCol="0">
            <a:spAutoFit/>
          </a:bodyPr>
          <a:lstStyle/>
          <a:p>
            <a:endParaRPr lang="en-GB" dirty="0"/>
          </a:p>
          <a:p>
            <a:r>
              <a:rPr lang="en-GB" dirty="0" err="1"/>
              <a:t>Paret</a:t>
            </a:r>
            <a:r>
              <a:rPr lang="en-GB" dirty="0"/>
              <a:t>, L., Bailey, N., Roche, J., Bureau, J., Moran, G. (2015) ‘Preschool ambivalent attachment associated with</a:t>
            </a:r>
          </a:p>
          <a:p>
            <a:r>
              <a:rPr lang="en-GB" dirty="0"/>
              <a:t> a lack of vagal withdrawal in response to stress</a:t>
            </a:r>
            <a:r>
              <a:rPr lang="en-GB" i="1" dirty="0"/>
              <a:t>.’ Attachment and Human Development </a:t>
            </a:r>
            <a:r>
              <a:rPr lang="en-GB" dirty="0"/>
              <a:t>, Vol.17 (1) pp. 65-82. </a:t>
            </a:r>
          </a:p>
          <a:p>
            <a:endParaRPr lang="en-GB" dirty="0"/>
          </a:p>
          <a:p>
            <a:r>
              <a:rPr lang="en-GB" dirty="0" err="1"/>
              <a:t>Pilkonis</a:t>
            </a:r>
            <a:r>
              <a:rPr lang="en-GB" dirty="0"/>
              <a:t>, P., </a:t>
            </a:r>
            <a:r>
              <a:rPr lang="en-GB" dirty="0" err="1"/>
              <a:t>Yookyung</a:t>
            </a:r>
            <a:r>
              <a:rPr lang="en-GB" dirty="0"/>
              <a:t>, K., Yu, L., Morse, J. (2014) ‘Adult Attachment Ratings : An Item Response Theory Analysis.’</a:t>
            </a:r>
          </a:p>
          <a:p>
            <a:r>
              <a:rPr lang="en-GB" i="1" dirty="0"/>
              <a:t>Journal of Personality Assessment. </a:t>
            </a:r>
            <a:r>
              <a:rPr lang="en-GB" dirty="0"/>
              <a:t>Vol 96(4) pp.417-425.</a:t>
            </a:r>
          </a:p>
          <a:p>
            <a:endParaRPr lang="en-GB" dirty="0"/>
          </a:p>
          <a:p>
            <a:r>
              <a:rPr lang="en-GB" dirty="0"/>
              <a:t>Solomon, J., </a:t>
            </a:r>
            <a:r>
              <a:rPr lang="en-GB" dirty="0" err="1"/>
              <a:t>Duschinsky</a:t>
            </a:r>
            <a:r>
              <a:rPr lang="en-GB" dirty="0"/>
              <a:t>, R. </a:t>
            </a:r>
            <a:r>
              <a:rPr lang="en-GB" dirty="0" err="1"/>
              <a:t>Bakkum</a:t>
            </a:r>
            <a:r>
              <a:rPr lang="en-GB" dirty="0"/>
              <a:t>, L., </a:t>
            </a:r>
            <a:r>
              <a:rPr lang="en-GB" dirty="0" err="1"/>
              <a:t>Schuengel</a:t>
            </a:r>
            <a:r>
              <a:rPr lang="en-GB" dirty="0"/>
              <a:t>, C. (2017) ‘Towards an architecture of attachment </a:t>
            </a:r>
          </a:p>
          <a:p>
            <a:r>
              <a:rPr lang="en-GB" dirty="0"/>
              <a:t>disorganisation: John Bowlby’s published and unpublished reflections.’ </a:t>
            </a:r>
            <a:r>
              <a:rPr lang="en-GB" i="1" dirty="0"/>
              <a:t>Clinical Child Psychology and Psychiatry.</a:t>
            </a:r>
          </a:p>
          <a:p>
            <a:r>
              <a:rPr lang="en-GB" dirty="0"/>
              <a:t>Vol.</a:t>
            </a:r>
            <a:r>
              <a:rPr lang="en-GB" i="1" dirty="0"/>
              <a:t> </a:t>
            </a:r>
            <a:r>
              <a:rPr lang="en-GB" dirty="0"/>
              <a:t>22(4)</a:t>
            </a:r>
            <a:r>
              <a:rPr lang="en-GB" i="1" dirty="0"/>
              <a:t>, </a:t>
            </a:r>
            <a:r>
              <a:rPr lang="en-GB" dirty="0"/>
              <a:t>pp.539-560.</a:t>
            </a:r>
          </a:p>
          <a:p>
            <a:endParaRPr lang="en-GB" dirty="0"/>
          </a:p>
        </p:txBody>
      </p:sp>
      <p:sp>
        <p:nvSpPr>
          <p:cNvPr id="3" name="TextBox 2">
            <a:extLst>
              <a:ext uri="{FF2B5EF4-FFF2-40B4-BE49-F238E27FC236}">
                <a16:creationId xmlns:a16="http://schemas.microsoft.com/office/drawing/2014/main" id="{08D5955E-13A6-4989-A0F7-16791F0972BB}"/>
              </a:ext>
            </a:extLst>
          </p:cNvPr>
          <p:cNvSpPr txBox="1"/>
          <p:nvPr/>
        </p:nvSpPr>
        <p:spPr>
          <a:xfrm>
            <a:off x="3933825" y="419100"/>
            <a:ext cx="4496781" cy="369332"/>
          </a:xfrm>
          <a:prstGeom prst="rect">
            <a:avLst/>
          </a:prstGeom>
          <a:noFill/>
        </p:spPr>
        <p:txBody>
          <a:bodyPr wrap="square" rtlCol="0">
            <a:spAutoFit/>
          </a:bodyPr>
          <a:lstStyle/>
          <a:p>
            <a:r>
              <a:rPr lang="en-GB" u="sng" dirty="0"/>
              <a:t>References/Bibliography Cont’d </a:t>
            </a:r>
          </a:p>
        </p:txBody>
      </p:sp>
    </p:spTree>
    <p:extLst>
      <p:ext uri="{BB962C8B-B14F-4D97-AF65-F5344CB8AC3E}">
        <p14:creationId xmlns:p14="http://schemas.microsoft.com/office/powerpoint/2010/main" val="40858489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243741"/>
      </a:dk2>
      <a:lt2>
        <a:srgbClr val="E2E8E2"/>
      </a:lt2>
      <a:accent1>
        <a:srgbClr val="E729E5"/>
      </a:accent1>
      <a:accent2>
        <a:srgbClr val="9026D8"/>
      </a:accent2>
      <a:accent3>
        <a:srgbClr val="5F41E9"/>
      </a:accent3>
      <a:accent4>
        <a:srgbClr val="2C56D9"/>
      </a:accent4>
      <a:accent5>
        <a:srgbClr val="29A6E7"/>
      </a:accent5>
      <a:accent6>
        <a:srgbClr val="14B7AB"/>
      </a:accent6>
      <a:hlink>
        <a:srgbClr val="4682C1"/>
      </a:hlink>
      <a:folHlink>
        <a:srgbClr val="7F7F7F"/>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34</TotalTime>
  <Words>1452</Words>
  <Application>Microsoft Office PowerPoint</Application>
  <PresentationFormat>Widescreen</PresentationFormat>
  <Paragraphs>211</Paragraphs>
  <Slides>23</Slides>
  <Notes>0</Notes>
  <HiddenSlides>0</HiddenSlides>
  <MMClips>21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Bookman Old Style</vt:lpstr>
      <vt:lpstr>Franklin Gothic Book</vt:lpstr>
      <vt:lpstr>Wingdings 2</vt:lpstr>
      <vt:lpstr>SlateVTI</vt:lpstr>
      <vt:lpstr>Bowlby and Attachment Theory</vt:lpstr>
      <vt:lpstr>PowerPoint Presentation</vt:lpstr>
      <vt:lpstr>PowerPoint Presentation</vt:lpstr>
      <vt:lpstr> ‘The most intense emotions arise during the formation, the maintenance, the disruption and the renewal of attachment relationships’</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 and Attachment Theory</dc:title>
  <dc:creator>Helen Noble</dc:creator>
  <cp:lastModifiedBy>Helen Noble</cp:lastModifiedBy>
  <cp:revision>4</cp:revision>
  <dcterms:created xsi:type="dcterms:W3CDTF">2020-02-02T17:22:39Z</dcterms:created>
  <dcterms:modified xsi:type="dcterms:W3CDTF">2020-11-27T12:23:15Z</dcterms:modified>
</cp:coreProperties>
</file>