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0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48" y="3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045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94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063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428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571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2977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15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7641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248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99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DA9C0-6F9D-4BC0-9564-8331EBECC110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556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DA9C0-6F9D-4BC0-9564-8331EBECC110}" type="datetimeFigureOut">
              <a:rPr lang="en-GB" smtClean="0"/>
              <a:t>17/01/2025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BCCB6-3525-44D4-8534-5D6DB1D5A8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410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89359" y="4360898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111696" y="395486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11695" y="2380611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950369" y="545591"/>
            <a:ext cx="2419696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Architecture</a:t>
            </a:r>
          </a:p>
          <a:p>
            <a:pPr algn="ctr"/>
            <a:r>
              <a:rPr lang="en-GB" dirty="0"/>
              <a:t>and Operating Systems</a:t>
            </a:r>
          </a:p>
          <a:p>
            <a:pPr algn="ctr"/>
            <a:r>
              <a:rPr lang="en-GB" dirty="0"/>
              <a:t>(2)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87088" y="2794791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Operating Systems and Services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67451" y="2867180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Databases and Application Development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22177" y="579275"/>
            <a:ext cx="3080992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Intro to Web and Databases</a:t>
            </a:r>
          </a:p>
          <a:p>
            <a:pPr algn="ctr"/>
            <a:r>
              <a:rPr lang="en-GB" dirty="0"/>
              <a:t>(3)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179485" y="555218"/>
            <a:ext cx="15758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and </a:t>
            </a:r>
          </a:p>
          <a:p>
            <a:pPr algn="ctr"/>
            <a:r>
              <a:rPr lang="en-GB" dirty="0"/>
              <a:t>Cybersecurity </a:t>
            </a:r>
          </a:p>
          <a:p>
            <a:pPr algn="ctr"/>
            <a:r>
              <a:rPr lang="en-GB" dirty="0"/>
              <a:t>Fundamentals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53659" y="871483"/>
            <a:ext cx="1851511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Learning in</a:t>
            </a:r>
          </a:p>
          <a:p>
            <a:pPr algn="ctr"/>
            <a:r>
              <a:rPr lang="en-GB" dirty="0"/>
              <a:t>The Digital</a:t>
            </a:r>
          </a:p>
          <a:p>
            <a:pPr algn="ctr"/>
            <a:r>
              <a:rPr lang="en-GB" dirty="0"/>
              <a:t>Era (2)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876607" y="1246654"/>
            <a:ext cx="3532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Analysis and</a:t>
            </a:r>
          </a:p>
          <a:p>
            <a:pPr algn="ctr"/>
            <a:r>
              <a:rPr lang="en-GB" dirty="0"/>
              <a:t> Visualisation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494823" y="3356517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Statistical Programming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571114" y="3236344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Geographical</a:t>
            </a:r>
          </a:p>
          <a:p>
            <a:pPr algn="ctr"/>
            <a:r>
              <a:rPr lang="en-GB" dirty="0"/>
              <a:t>Information </a:t>
            </a:r>
          </a:p>
          <a:p>
            <a:pPr algn="ctr"/>
            <a:r>
              <a:rPr lang="en-GB" dirty="0"/>
              <a:t>Systems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781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Data and Information Systems Jan 2025 Starters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10857114" y="1959495"/>
            <a:ext cx="102871" cy="13275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9356322" y="1021770"/>
            <a:ext cx="109450" cy="22145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flipH="1">
            <a:off x="9938821" y="1959495"/>
            <a:ext cx="364720" cy="12261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H="1">
            <a:off x="8110451" y="1004989"/>
            <a:ext cx="772822" cy="18621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7439021" y="1273747"/>
            <a:ext cx="79926" cy="14964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629094" y="1871937"/>
            <a:ext cx="1481755" cy="1313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>
            <a:cxnSpLocks/>
          </p:cNvCxnSpPr>
          <p:nvPr/>
        </p:nvCxnSpPr>
        <p:spPr>
          <a:xfrm>
            <a:off x="5386657" y="1525841"/>
            <a:ext cx="103898" cy="13413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265111" y="1875068"/>
            <a:ext cx="61118" cy="9921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cxnSpLocks/>
          </p:cNvCxnSpPr>
          <p:nvPr/>
        </p:nvCxnSpPr>
        <p:spPr>
          <a:xfrm>
            <a:off x="3621665" y="1478548"/>
            <a:ext cx="1404971" cy="13886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680710" y="5629721"/>
            <a:ext cx="4507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Artificial Intelligence and Machine Learning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825640" y="5125818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Warehousing </a:t>
            </a:r>
          </a:p>
          <a:p>
            <a:pPr algn="ctr"/>
            <a:r>
              <a:rPr lang="en-GB" dirty="0"/>
              <a:t>and </a:t>
            </a:r>
          </a:p>
          <a:p>
            <a:pPr algn="ctr"/>
            <a:r>
              <a:rPr lang="en-GB" dirty="0"/>
              <a:t>Data Mining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77386" y="4846687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Usability </a:t>
            </a:r>
          </a:p>
          <a:p>
            <a:r>
              <a:rPr lang="en-GB" dirty="0"/>
              <a:t>Engineering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(all modules contribute)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8145085" y="3798933"/>
            <a:ext cx="458755" cy="18307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H="1">
            <a:off x="9168499" y="4009354"/>
            <a:ext cx="1467290" cy="16138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903713" y="3753969"/>
            <a:ext cx="830582" cy="10445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>
            <a:cxnSpLocks/>
          </p:cNvCxnSpPr>
          <p:nvPr/>
        </p:nvCxnSpPr>
        <p:spPr>
          <a:xfrm>
            <a:off x="4179648" y="4159674"/>
            <a:ext cx="251031" cy="11004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2319516" y="4021601"/>
            <a:ext cx="791334" cy="1073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55886" y="3438280"/>
            <a:ext cx="181231" cy="2184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264239" y="2990483"/>
            <a:ext cx="2247041" cy="923330"/>
          </a:xfrm>
          <a:prstGeom prst="rect">
            <a:avLst/>
          </a:prstGeom>
          <a:noFill/>
          <a:ln>
            <a:noFill/>
          </a:ln>
          <a:effectLst>
            <a:glow rad="101600"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CAF39D98-FCA3-4879-B7E3-ED8E3D6A12A0}"/>
              </a:ext>
            </a:extLst>
          </p:cNvPr>
          <p:cNvSpPr txBox="1"/>
          <p:nvPr/>
        </p:nvSpPr>
        <p:spPr>
          <a:xfrm>
            <a:off x="2399778" y="3293445"/>
            <a:ext cx="2247040" cy="646331"/>
          </a:xfrm>
          <a:prstGeom prst="rect">
            <a:avLst/>
          </a:prstGeom>
          <a:noFill/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Security and Compliance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CDD448F-79E3-438C-9D23-5A01FE0D0B63}"/>
              </a:ext>
            </a:extLst>
          </p:cNvPr>
          <p:cNvSpPr txBox="1"/>
          <p:nvPr/>
        </p:nvSpPr>
        <p:spPr>
          <a:xfrm>
            <a:off x="6470165" y="467784"/>
            <a:ext cx="1867415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Development </a:t>
            </a:r>
          </a:p>
          <a:p>
            <a:pPr algn="ctr"/>
            <a:r>
              <a:rPr lang="en-GB" dirty="0"/>
              <a:t>(3)</a:t>
            </a:r>
          </a:p>
        </p:txBody>
      </p:sp>
    </p:spTree>
    <p:extLst>
      <p:ext uri="{BB962C8B-B14F-4D97-AF65-F5344CB8AC3E}">
        <p14:creationId xmlns:p14="http://schemas.microsoft.com/office/powerpoint/2010/main" val="3306915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72041" y="4357136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101533" y="370363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02830" y="2360485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3964738" y="563517"/>
            <a:ext cx="2386313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Architecture</a:t>
            </a:r>
          </a:p>
          <a:p>
            <a:pPr algn="ctr"/>
            <a:r>
              <a:rPr lang="en-GB" dirty="0"/>
              <a:t>and Operating Systems (2)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87088" y="2794791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Network Operating Systems and Services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756378" y="2979457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Software</a:t>
            </a:r>
          </a:p>
          <a:p>
            <a:pPr algn="ctr"/>
            <a:r>
              <a:rPr lang="en-GB" dirty="0"/>
              <a:t>Development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22177" y="579275"/>
            <a:ext cx="3136956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Intro to Web and Databases</a:t>
            </a:r>
          </a:p>
          <a:p>
            <a:pPr algn="ctr"/>
            <a:r>
              <a:rPr lang="en-GB" dirty="0"/>
              <a:t>(3)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076615" y="555218"/>
            <a:ext cx="18674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and </a:t>
            </a:r>
          </a:p>
          <a:p>
            <a:pPr algn="ctr"/>
            <a:r>
              <a:rPr lang="en-GB" dirty="0"/>
              <a:t>Cybersecurity </a:t>
            </a:r>
          </a:p>
          <a:p>
            <a:pPr algn="ctr"/>
            <a:r>
              <a:rPr lang="en-GB" dirty="0"/>
              <a:t>Fundamentals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66844" y="948607"/>
            <a:ext cx="1728276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Learning in</a:t>
            </a:r>
          </a:p>
          <a:p>
            <a:pPr algn="ctr"/>
            <a:r>
              <a:rPr lang="en-GB" dirty="0"/>
              <a:t>The Digital</a:t>
            </a:r>
          </a:p>
          <a:p>
            <a:pPr algn="ctr"/>
            <a:r>
              <a:rPr lang="en-GB" dirty="0"/>
              <a:t>Era (2)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876607" y="1246654"/>
            <a:ext cx="3532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Mathematics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745495" y="3041844"/>
            <a:ext cx="228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Databases and Application Development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8564568" y="3290660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Engineering Principles and Testing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72944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Software Engineering Jan 2025 Starters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10953118" y="1814840"/>
            <a:ext cx="71808" cy="12270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9356322" y="1021770"/>
            <a:ext cx="1443954" cy="20332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7439021" y="1273747"/>
            <a:ext cx="79926" cy="14964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629094" y="1871937"/>
            <a:ext cx="1481755" cy="1313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H="1">
            <a:off x="5490555" y="1333209"/>
            <a:ext cx="37726" cy="15339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265111" y="1875068"/>
            <a:ext cx="44839" cy="1242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3428373" y="1550746"/>
            <a:ext cx="1400243" cy="1244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680710" y="5629721"/>
            <a:ext cx="4507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Artificial Intelligence and Machine Learning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825640" y="5125818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Cloud Based</a:t>
            </a:r>
          </a:p>
          <a:p>
            <a:pPr algn="ctr"/>
            <a:r>
              <a:rPr lang="en-GB" dirty="0"/>
              <a:t>Web Services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77386" y="4846687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Socket Programming</a:t>
            </a:r>
          </a:p>
          <a:p>
            <a:r>
              <a:rPr lang="en-GB" dirty="0"/>
              <a:t>And Concurrency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(all modules contribute)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>
            <a:off x="8145085" y="3798933"/>
            <a:ext cx="458755" cy="18307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H="1">
            <a:off x="9234812" y="4033160"/>
            <a:ext cx="18639" cy="15900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903713" y="3753969"/>
            <a:ext cx="830582" cy="10445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>
            <a:cxnSpLocks/>
          </p:cNvCxnSpPr>
          <p:nvPr/>
        </p:nvCxnSpPr>
        <p:spPr>
          <a:xfrm>
            <a:off x="4075591" y="4095324"/>
            <a:ext cx="355088" cy="11648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2319516" y="4021601"/>
            <a:ext cx="791334" cy="1073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55886" y="3438280"/>
            <a:ext cx="181231" cy="21849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7934670" y="1221480"/>
            <a:ext cx="1318781" cy="20408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cxnSpLocks/>
          </p:cNvCxnSpPr>
          <p:nvPr/>
        </p:nvCxnSpPr>
        <p:spPr>
          <a:xfrm>
            <a:off x="8310702" y="1210284"/>
            <a:ext cx="2376003" cy="20159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9954658" y="3960610"/>
            <a:ext cx="520593" cy="11451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66844" y="3073864"/>
            <a:ext cx="2233372" cy="923330"/>
          </a:xfrm>
          <a:prstGeom prst="rect">
            <a:avLst/>
          </a:prstGeom>
          <a:noFill/>
          <a:ln>
            <a:noFill/>
          </a:ln>
          <a:effectLst>
            <a:glow rad="101600"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 (3)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C87083B-BBAB-47D8-92F0-95DBDE71D194}"/>
              </a:ext>
            </a:extLst>
          </p:cNvPr>
          <p:cNvSpPr txBox="1"/>
          <p:nvPr/>
        </p:nvSpPr>
        <p:spPr>
          <a:xfrm>
            <a:off x="6470165" y="467784"/>
            <a:ext cx="1867415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Development (3)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62B8762-C8B9-80B8-71CE-D76620F4CA0C}"/>
              </a:ext>
            </a:extLst>
          </p:cNvPr>
          <p:cNvSpPr txBox="1"/>
          <p:nvPr/>
        </p:nvSpPr>
        <p:spPr>
          <a:xfrm>
            <a:off x="2399778" y="3293445"/>
            <a:ext cx="2247040" cy="646331"/>
          </a:xfrm>
          <a:prstGeom prst="rect">
            <a:avLst/>
          </a:prstGeom>
          <a:noFill/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Security and Compliance</a:t>
            </a:r>
          </a:p>
        </p:txBody>
      </p:sp>
    </p:spTree>
    <p:extLst>
      <p:ext uri="{BB962C8B-B14F-4D97-AF65-F5344CB8AC3E}">
        <p14:creationId xmlns:p14="http://schemas.microsoft.com/office/powerpoint/2010/main" val="675250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TextBox 61"/>
          <p:cNvSpPr txBox="1"/>
          <p:nvPr/>
        </p:nvSpPr>
        <p:spPr>
          <a:xfrm>
            <a:off x="125732" y="4416391"/>
            <a:ext cx="11883045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6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125732" y="379145"/>
            <a:ext cx="118830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/>
              <a:t>Level 4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60" name="TextBox 59"/>
          <p:cNvSpPr txBox="1"/>
          <p:nvPr/>
        </p:nvSpPr>
        <p:spPr>
          <a:xfrm>
            <a:off x="111696" y="2395139"/>
            <a:ext cx="11883045" cy="193899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2400" b="1" dirty="0"/>
              <a:t>Level 5</a:t>
            </a:r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  <a:p>
            <a:endParaRPr lang="en-GB" sz="2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158551" y="599185"/>
            <a:ext cx="2452651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Architecture</a:t>
            </a:r>
          </a:p>
          <a:p>
            <a:pPr algn="ctr"/>
            <a:r>
              <a:rPr lang="en-GB" dirty="0"/>
              <a:t>and Operating Systems (2)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56510" y="2919693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Network Operating Systems and Services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902631" y="2861593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Networking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422178" y="579275"/>
            <a:ext cx="3090302" cy="646331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Intro to Web and Databases</a:t>
            </a:r>
          </a:p>
          <a:p>
            <a:pPr algn="ctr"/>
            <a:r>
              <a:rPr lang="en-GB" dirty="0"/>
              <a:t>(3)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848984" y="503956"/>
            <a:ext cx="15722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Network and </a:t>
            </a:r>
          </a:p>
          <a:p>
            <a:r>
              <a:rPr lang="en-GB" dirty="0"/>
              <a:t>Cybersecurity </a:t>
            </a:r>
          </a:p>
          <a:p>
            <a:r>
              <a:rPr lang="en-GB" dirty="0"/>
              <a:t>Fundamentals 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46079" y="948607"/>
            <a:ext cx="1792126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Learning in</a:t>
            </a:r>
          </a:p>
          <a:p>
            <a:pPr algn="ctr"/>
            <a:r>
              <a:rPr lang="en-GB" dirty="0"/>
              <a:t>The Digital</a:t>
            </a:r>
          </a:p>
          <a:p>
            <a:pPr algn="ctr"/>
            <a:r>
              <a:rPr lang="en-GB" dirty="0"/>
              <a:t>Era (2)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876607" y="1225606"/>
            <a:ext cx="35329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Analysis and</a:t>
            </a:r>
          </a:p>
          <a:p>
            <a:pPr algn="ctr"/>
            <a:r>
              <a:rPr lang="en-GB" dirty="0"/>
              <a:t> Visualisation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947826" y="3396612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Network Programmability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421197" y="3569303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Computer Forensics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5595" y="-31790"/>
            <a:ext cx="87810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Stream: Computer Networks and Cybersecurity Jan 2025 Starters</a:t>
            </a:r>
          </a:p>
        </p:txBody>
      </p:sp>
      <p:cxnSp>
        <p:nvCxnSpPr>
          <p:cNvPr id="41" name="Straight Arrow Connector 40"/>
          <p:cNvCxnSpPr/>
          <p:nvPr/>
        </p:nvCxnSpPr>
        <p:spPr>
          <a:xfrm flipH="1">
            <a:off x="11090826" y="1975383"/>
            <a:ext cx="14597" cy="12609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7439021" y="1273747"/>
            <a:ext cx="867497" cy="15319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629094" y="1871937"/>
            <a:ext cx="1481755" cy="1313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5404571" y="1473949"/>
            <a:ext cx="85984" cy="13932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1265111" y="1875068"/>
            <a:ext cx="44839" cy="1242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5680710" y="5629721"/>
            <a:ext cx="4507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Switching, Routing and Wireless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9511535" y="5125818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Enterprise Networking, Security and Automation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104191" y="4840145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Advanced Cyber Security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3614" y="4936304"/>
            <a:ext cx="24709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Industrial – Based</a:t>
            </a:r>
          </a:p>
          <a:p>
            <a:r>
              <a:rPr lang="en-GB" dirty="0"/>
              <a:t>Research (all modules contribute) 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3172348" y="5456864"/>
            <a:ext cx="2470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Independent Project</a:t>
            </a:r>
          </a:p>
          <a:p>
            <a:pPr algn="ctr"/>
            <a:r>
              <a:rPr lang="en-GB" dirty="0"/>
              <a:t>(all modules contribute)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8320512" y="3393526"/>
            <a:ext cx="690150" cy="22491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 flipH="1">
            <a:off x="11026486" y="4021601"/>
            <a:ext cx="3898" cy="9851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7293382" y="3991529"/>
            <a:ext cx="23896" cy="7925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4151080" y="4276229"/>
            <a:ext cx="279599" cy="9839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1412638" y="3922046"/>
            <a:ext cx="0" cy="922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/>
          <p:nvPr/>
        </p:nvCxnSpPr>
        <p:spPr>
          <a:xfrm>
            <a:off x="3925496" y="1348641"/>
            <a:ext cx="1112686" cy="14363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 flipH="1">
            <a:off x="2319516" y="4021601"/>
            <a:ext cx="791334" cy="10736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>
            <a:off x="5891422" y="3700688"/>
            <a:ext cx="145695" cy="19225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6033950" y="1535315"/>
            <a:ext cx="1157335" cy="19810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7959821" y="1200193"/>
            <a:ext cx="2784123" cy="21333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9420002" y="1053679"/>
            <a:ext cx="1433043" cy="2279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6297325" y="1437515"/>
            <a:ext cx="1551758" cy="14976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9496239" y="3389585"/>
            <a:ext cx="579145" cy="16360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246078" y="3029740"/>
            <a:ext cx="2213597" cy="923330"/>
          </a:xfrm>
          <a:prstGeom prst="rect">
            <a:avLst/>
          </a:prstGeom>
          <a:noFill/>
          <a:ln>
            <a:noFill/>
          </a:ln>
          <a:effectLst>
            <a:glow rad="101600"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Changemakers: Creativity and Value Creation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AF4484A-0961-4521-9650-3C9D19B8C072}"/>
              </a:ext>
            </a:extLst>
          </p:cNvPr>
          <p:cNvSpPr txBox="1"/>
          <p:nvPr/>
        </p:nvSpPr>
        <p:spPr>
          <a:xfrm>
            <a:off x="6470165" y="467784"/>
            <a:ext cx="1867415" cy="92333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Software Development</a:t>
            </a:r>
          </a:p>
          <a:p>
            <a:pPr algn="ctr"/>
            <a:r>
              <a:rPr lang="en-GB" dirty="0"/>
              <a:t>(3)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2218064-346B-F2D4-A56A-5F79DD4728DA}"/>
              </a:ext>
            </a:extLst>
          </p:cNvPr>
          <p:cNvSpPr txBox="1"/>
          <p:nvPr/>
        </p:nvSpPr>
        <p:spPr>
          <a:xfrm>
            <a:off x="2399778" y="3293445"/>
            <a:ext cx="2247040" cy="646331"/>
          </a:xfrm>
          <a:prstGeom prst="rect">
            <a:avLst/>
          </a:prstGeom>
          <a:noFill/>
          <a:ln>
            <a:noFill/>
          </a:ln>
          <a:effectLst>
            <a:glow>
              <a:srgbClr val="FF99FF">
                <a:alpha val="60000"/>
              </a:srgbClr>
            </a:glo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Data Security and Compliance</a:t>
            </a:r>
          </a:p>
        </p:txBody>
      </p:sp>
    </p:spTree>
    <p:extLst>
      <p:ext uri="{BB962C8B-B14F-4D97-AF65-F5344CB8AC3E}">
        <p14:creationId xmlns:p14="http://schemas.microsoft.com/office/powerpoint/2010/main" val="1110396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</Words>
  <Application>Microsoft Office PowerPoint</Application>
  <PresentationFormat>Widescreen</PresentationFormat>
  <Paragraphs>118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the Digital Era Networking and CyberSecurity Fundamentals Data Analysis and Visualisation Introduction to Web and Database Concepts</dc:title>
  <dc:creator>Gaynor Thomas</dc:creator>
  <cp:lastModifiedBy>Gaynor Thomas</cp:lastModifiedBy>
  <cp:revision>55</cp:revision>
  <dcterms:created xsi:type="dcterms:W3CDTF">2020-07-15T14:48:17Z</dcterms:created>
  <dcterms:modified xsi:type="dcterms:W3CDTF">2025-01-17T16:10:48Z</dcterms:modified>
</cp:coreProperties>
</file>