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1" r:id="rId4"/>
    <p:sldId id="260" r:id="rId5"/>
    <p:sldId id="259" r:id="rId6"/>
    <p:sldId id="258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488570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025011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669213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90668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136982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533786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1201911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667156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4943975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4221414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96339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34411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25498752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8758071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33207936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510442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5391993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DA6EB-4354-1EAC-D27A-00F71BBEE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bg-B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BA995-2D07-78A7-B932-4FFB5843E3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bg-B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C834B-FA9F-5A37-4489-55623FE89E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BFB19-BA0C-09AB-3CE8-A5FADF082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bg-BG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8AC21-6F46-9474-2D84-7E775D4D5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651713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26CD049-87B5-4145-87B2-E9E44637B7F6}" type="datetimeFigureOut">
              <a:rPr lang="bg-BG" smtClean="0"/>
              <a:t>11.7.2024 г.</a:t>
            </a:fld>
            <a:endParaRPr lang="bg-BG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bg-BG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5F23390-F115-48AD-BE71-7F9CE0C9DD92}" type="slidenum">
              <a:rPr lang="bg-BG" smtClean="0"/>
              <a:t>‹#›</a:t>
            </a:fld>
            <a:endParaRPr lang="bg-BG"/>
          </a:p>
        </p:txBody>
      </p:sp>
    </p:spTree>
    <p:extLst>
      <p:ext uri="{BB962C8B-B14F-4D97-AF65-F5344CB8AC3E}">
        <p14:creationId xmlns:p14="http://schemas.microsoft.com/office/powerpoint/2010/main" val="1654347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E1CF51-458F-B62B-A611-8AB0AA545144}"/>
              </a:ext>
            </a:extLst>
          </p:cNvPr>
          <p:cNvSpPr txBox="1"/>
          <p:nvPr/>
        </p:nvSpPr>
        <p:spPr>
          <a:xfrm>
            <a:off x="900332" y="1072116"/>
            <a:ext cx="1010060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0" b="1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Tesco - Inspired Grocery Retail Business</a:t>
            </a:r>
            <a:endParaRPr lang="bg-BG" sz="6000" dirty="0"/>
          </a:p>
        </p:txBody>
      </p:sp>
      <p:pic>
        <p:nvPicPr>
          <p:cNvPr id="1026" name="Picture 2" descr="Tesco demands suppliers make healthy products more affordable | News | The  Grocer">
            <a:extLst>
              <a:ext uri="{FF2B5EF4-FFF2-40B4-BE49-F238E27FC236}">
                <a16:creationId xmlns:a16="http://schemas.microsoft.com/office/drawing/2014/main" id="{CD5F11DA-1261-8038-A154-16ADB5D4CE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538" y="3011108"/>
            <a:ext cx="5844124" cy="373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6946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9EE2229-5349-07C0-15F5-B6C0B21DBE60}"/>
              </a:ext>
            </a:extLst>
          </p:cNvPr>
          <p:cNvSpPr txBox="1"/>
          <p:nvPr/>
        </p:nvSpPr>
        <p:spPr>
          <a:xfrm>
            <a:off x="720382" y="4889587"/>
            <a:ext cx="10751235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idea:</a:t>
            </a:r>
          </a:p>
          <a:p>
            <a:pPr algn="ctr"/>
            <a:r>
              <a:rPr lang="en-US" sz="3500" dirty="0">
                <a:latin typeface="Arial" panose="020B0604020202020204" pitchFamily="34" charset="0"/>
                <a:ea typeface="Calibri" panose="020F0502020204030204" pitchFamily="34" charset="0"/>
              </a:rPr>
              <a:t>O</a:t>
            </a:r>
            <a:r>
              <a:rPr lang="en-US" sz="3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pening a grocery store based in the community that provides grocery products similar to Tesco grocery. </a:t>
            </a:r>
            <a:endParaRPr lang="bg-BG" sz="3500" dirty="0"/>
          </a:p>
        </p:txBody>
      </p:sp>
      <p:pic>
        <p:nvPicPr>
          <p:cNvPr id="2050" name="Picture 2" descr="How to get people to buy into your idea - Part 2 - News Dawn 24/7">
            <a:extLst>
              <a:ext uri="{FF2B5EF4-FFF2-40B4-BE49-F238E27FC236}">
                <a16:creationId xmlns:a16="http://schemas.microsoft.com/office/drawing/2014/main" id="{74248EFA-A688-9631-DA8E-B7EBD9EACC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62" y="209757"/>
            <a:ext cx="6052331" cy="3389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ow to Be One of America's Best Grocery Stores | Good L Corp">
            <a:extLst>
              <a:ext uri="{FF2B5EF4-FFF2-40B4-BE49-F238E27FC236}">
                <a16:creationId xmlns:a16="http://schemas.microsoft.com/office/drawing/2014/main" id="{9AA4BC6C-63B2-B235-14A6-FBA58228C3A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733" y="772465"/>
            <a:ext cx="4961205" cy="372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3754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48D9C8-CE27-5A8B-6777-F7BFC9A54779}"/>
              </a:ext>
            </a:extLst>
          </p:cNvPr>
          <p:cNvSpPr txBox="1"/>
          <p:nvPr/>
        </p:nvSpPr>
        <p:spPr>
          <a:xfrm>
            <a:off x="320039" y="356940"/>
            <a:ext cx="609834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Food</a:t>
            </a: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F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resh vegetables</a:t>
            </a:r>
            <a:endParaRPr lang="en-US" sz="3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resh</a:t>
            </a: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fruits</a:t>
            </a:r>
            <a:endParaRPr lang="en-US" sz="3000" dirty="0"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M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eat</a:t>
            </a:r>
            <a:endParaRPr lang="en-US" sz="3000" dirty="0"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B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akery products</a:t>
            </a:r>
            <a:endParaRPr lang="en-US" sz="3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Milk</a:t>
            </a:r>
            <a:endParaRPr lang="en-US" sz="3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anned and frozen foods</a:t>
            </a:r>
            <a:endParaRPr lang="en-US" sz="3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ome durables</a:t>
            </a:r>
            <a:endParaRPr lang="en-US" sz="3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C</a:t>
            </a:r>
            <a:r>
              <a:rPr lang="bg-BG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leaning goods</a:t>
            </a:r>
            <a:endParaRPr lang="en-US" sz="3000" dirty="0">
              <a:latin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</a:endParaRPr>
          </a:p>
        </p:txBody>
      </p:sp>
      <p:pic>
        <p:nvPicPr>
          <p:cNvPr id="3074" name="Picture 2" descr="14 Ways to Eat More Vegetables | Kuvings USA">
            <a:extLst>
              <a:ext uri="{FF2B5EF4-FFF2-40B4-BE49-F238E27FC236}">
                <a16:creationId xmlns:a16="http://schemas.microsoft.com/office/drawing/2014/main" id="{99525BA1-EEAA-C8A4-ED55-2479E08F6C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2512" y="252144"/>
            <a:ext cx="1829979" cy="1829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Fruits">
            <a:extLst>
              <a:ext uri="{FF2B5EF4-FFF2-40B4-BE49-F238E27FC236}">
                <a16:creationId xmlns:a16="http://schemas.microsoft.com/office/drawing/2014/main" id="{40A81480-EDD2-BEBB-FF28-561AE5CB36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67" y="4860126"/>
            <a:ext cx="3182816" cy="181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s Red Meat Bad for You?">
            <a:extLst>
              <a:ext uri="{FF2B5EF4-FFF2-40B4-BE49-F238E27FC236}">
                <a16:creationId xmlns:a16="http://schemas.microsoft.com/office/drawing/2014/main" id="{63B48209-9FA8-8F67-45A0-7E0EF624E4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353" y="2327894"/>
            <a:ext cx="2845858" cy="160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Live Cultures for Bakery Products - Father Culture | Sacco System">
            <a:extLst>
              <a:ext uri="{FF2B5EF4-FFF2-40B4-BE49-F238E27FC236}">
                <a16:creationId xmlns:a16="http://schemas.microsoft.com/office/drawing/2014/main" id="{FA5E67C8-E9B7-305A-C5C7-91190F3F6E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018" y="303886"/>
            <a:ext cx="2881763" cy="160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What Is Considered Dairy &amp; What Are the Dairy Alternatives?">
            <a:extLst>
              <a:ext uri="{FF2B5EF4-FFF2-40B4-BE49-F238E27FC236}">
                <a16:creationId xmlns:a16="http://schemas.microsoft.com/office/drawing/2014/main" id="{BB181BC9-F7FE-7AA5-31EA-0666A9EB6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4785" y="2259381"/>
            <a:ext cx="3261428" cy="217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How Long Does Canned Food Really Last?">
            <a:extLst>
              <a:ext uri="{FF2B5EF4-FFF2-40B4-BE49-F238E27FC236}">
                <a16:creationId xmlns:a16="http://schemas.microsoft.com/office/drawing/2014/main" id="{D32AD0E4-C143-E471-6CD1-71DD938EC7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8309" y="178364"/>
            <a:ext cx="2437051" cy="1624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Best Consumer Durables Stocks in 2024 | The Motley Fool">
            <a:extLst>
              <a:ext uri="{FF2B5EF4-FFF2-40B4-BE49-F238E27FC236}">
                <a16:creationId xmlns:a16="http://schemas.microsoft.com/office/drawing/2014/main" id="{BB56D387-CB7F-FB9F-CC85-F688040779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777" y="4126275"/>
            <a:ext cx="3404482" cy="2553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8" name="Picture 16" descr="Sector Insight: household cleaning products">
            <a:extLst>
              <a:ext uri="{FF2B5EF4-FFF2-40B4-BE49-F238E27FC236}">
                <a16:creationId xmlns:a16="http://schemas.microsoft.com/office/drawing/2014/main" id="{CEE03C92-CC9C-1EFC-74CB-F024D6B6B80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4785" y="4609862"/>
            <a:ext cx="2946602" cy="194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5585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3039733-C2ED-DAE7-C5DB-0F97EAE6D347}"/>
              </a:ext>
            </a:extLst>
          </p:cNvPr>
          <p:cNvSpPr txBox="1"/>
          <p:nvPr/>
        </p:nvSpPr>
        <p:spPr>
          <a:xfrm>
            <a:off x="334106" y="288779"/>
            <a:ext cx="8176847" cy="41703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business will be incorporated as a Limited Liability Company:</a:t>
            </a:r>
          </a:p>
          <a:p>
            <a:pPr algn="ctr"/>
            <a:endParaRPr lang="en-US" sz="35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</a:rPr>
              <a:t>Number of identifications for taxation</a:t>
            </a:r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</a:rPr>
              <a:t>Business license</a:t>
            </a:r>
          </a:p>
          <a:p>
            <a:pPr marL="457200" indent="-457200" algn="ctr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</a:rPr>
              <a:t>Food service license</a:t>
            </a:r>
          </a:p>
          <a:p>
            <a:pPr algn="ctr"/>
            <a:endParaRPr lang="en-US" sz="3500" dirty="0">
              <a:latin typeface="Arial" panose="020B0604020202020204" pitchFamily="34" charset="0"/>
            </a:endParaRPr>
          </a:p>
          <a:p>
            <a:pPr algn="ctr"/>
            <a:endParaRPr lang="bg-BG" sz="3500" dirty="0"/>
          </a:p>
        </p:txBody>
      </p:sp>
      <p:pic>
        <p:nvPicPr>
          <p:cNvPr id="4100" name="Picture 4" descr="What does it mean to be a limited company?">
            <a:extLst>
              <a:ext uri="{FF2B5EF4-FFF2-40B4-BE49-F238E27FC236}">
                <a16:creationId xmlns:a16="http://schemas.microsoft.com/office/drawing/2014/main" id="{B8AA6E70-69A2-9831-630C-D74DFCD652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395" y="3875650"/>
            <a:ext cx="5683348" cy="2841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ow to get a business licence for a retail store">
            <a:extLst>
              <a:ext uri="{FF2B5EF4-FFF2-40B4-BE49-F238E27FC236}">
                <a16:creationId xmlns:a16="http://schemas.microsoft.com/office/drawing/2014/main" id="{50705708-1275-5F07-B2E0-B99DE43591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8986" y="182880"/>
            <a:ext cx="3328908" cy="2799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Information and FAQs about UK Food Certification">
            <a:extLst>
              <a:ext uri="{FF2B5EF4-FFF2-40B4-BE49-F238E27FC236}">
                <a16:creationId xmlns:a16="http://schemas.microsoft.com/office/drawing/2014/main" id="{5119BA72-35FE-F812-65F5-F36B5B77EA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750" y="3923296"/>
            <a:ext cx="5271194" cy="2278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1344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EEA12D5-04D3-BD95-B9FF-540F2C601EA6}"/>
              </a:ext>
            </a:extLst>
          </p:cNvPr>
          <p:cNvSpPr txBox="1"/>
          <p:nvPr/>
        </p:nvSpPr>
        <p:spPr>
          <a:xfrm>
            <a:off x="-145164" y="-9029"/>
            <a:ext cx="7360921" cy="1608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ctr">
              <a:lnSpc>
                <a:spcPct val="150000"/>
              </a:lnSpc>
            </a:pPr>
            <a:r>
              <a:rPr lang="en-US" sz="3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Management of the Company:</a:t>
            </a:r>
          </a:p>
          <a:p>
            <a:pPr indent="457200" algn="ctr">
              <a:lnSpc>
                <a:spcPct val="150000"/>
              </a:lnSpc>
            </a:pPr>
            <a:r>
              <a:rPr lang="en-US" sz="35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Sole proprietorship of the founder</a:t>
            </a:r>
            <a:endParaRPr lang="bg-BG" sz="35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71BEC4-71D4-E155-D1E4-8AEEBC54E0C6}"/>
              </a:ext>
            </a:extLst>
          </p:cNvPr>
          <p:cNvSpPr txBox="1"/>
          <p:nvPr/>
        </p:nvSpPr>
        <p:spPr>
          <a:xfrm>
            <a:off x="93272" y="1763273"/>
            <a:ext cx="6098344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operational team:</a:t>
            </a:r>
            <a:endParaRPr lang="en-US" sz="3000" dirty="0">
              <a:latin typeface="Arial" panose="020B060402020202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General manager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Department managers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Finance director</a:t>
            </a:r>
            <a:endParaRPr lang="en-US" sz="3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M</a:t>
            </a: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arketing director</a:t>
            </a:r>
            <a:endParaRPr lang="bg-BG" sz="30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299756-9455-351C-50E8-1A2807543A07}"/>
              </a:ext>
            </a:extLst>
          </p:cNvPr>
          <p:cNvSpPr txBox="1"/>
          <p:nvPr/>
        </p:nvSpPr>
        <p:spPr>
          <a:xfrm>
            <a:off x="8605105" y="2718664"/>
            <a:ext cx="3493623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dditional support: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Legal</a:t>
            </a:r>
            <a:endParaRPr lang="en-US" sz="3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A</a:t>
            </a: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ccounting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ea typeface="Calibri" panose="020F0502020204030204" pitchFamily="34" charset="0"/>
              </a:rPr>
              <a:t>M</a:t>
            </a:r>
            <a:r>
              <a:rPr lang="en-US" sz="3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arketing</a:t>
            </a:r>
            <a:endParaRPr lang="bg-BG" sz="3000" dirty="0"/>
          </a:p>
        </p:txBody>
      </p:sp>
      <p:pic>
        <p:nvPicPr>
          <p:cNvPr id="5122" name="Picture 2" descr="The Most Important Step Sole Proprietors Can Take">
            <a:extLst>
              <a:ext uri="{FF2B5EF4-FFF2-40B4-BE49-F238E27FC236}">
                <a16:creationId xmlns:a16="http://schemas.microsoft.com/office/drawing/2014/main" id="{0C10381B-4EB7-62E0-0F6C-300EFDDD4B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524" y="124699"/>
            <a:ext cx="3493623" cy="2652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6 Reasons Why Law Firms Need Legal Accountants | JAXA, Auditing Company in  Dubai, UAE">
            <a:extLst>
              <a:ext uri="{FF2B5EF4-FFF2-40B4-BE49-F238E27FC236}">
                <a16:creationId xmlns:a16="http://schemas.microsoft.com/office/drawing/2014/main" id="{032597D5-6646-22E3-C9C7-2C7800A037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0879" y="4873060"/>
            <a:ext cx="3493623" cy="18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5,390 Grocery Staff Stock Photos - Free &amp; Royalty-Free Stock Photos from  Dreamstime">
            <a:extLst>
              <a:ext uri="{FF2B5EF4-FFF2-40B4-BE49-F238E27FC236}">
                <a16:creationId xmlns:a16="http://schemas.microsoft.com/office/drawing/2014/main" id="{BD763386-0EA3-02FC-3F00-99E274C45B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663" y="3688160"/>
            <a:ext cx="4092380" cy="2731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74700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324EE74-084F-4EC7-FE69-89F44A564A9B}"/>
              </a:ext>
            </a:extLst>
          </p:cNvPr>
          <p:cNvSpPr txBox="1"/>
          <p:nvPr/>
        </p:nvSpPr>
        <p:spPr>
          <a:xfrm>
            <a:off x="221564" y="198660"/>
            <a:ext cx="3241395" cy="72327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Political:</a:t>
            </a: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Minimum wage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Overtime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W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orkplace safety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T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axation policies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T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axation laws</a:t>
            </a:r>
          </a:p>
          <a:p>
            <a:endParaRPr lang="en-US" sz="2000" dirty="0">
              <a:latin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</a:rPr>
              <a:t>Economic:</a:t>
            </a:r>
          </a:p>
          <a:p>
            <a:endParaRPr lang="en-US" sz="2000" dirty="0">
              <a:latin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planning operation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financial return on investments</a:t>
            </a:r>
            <a:endParaRPr lang="en-US" sz="2000" dirty="0">
              <a:latin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</a:rPr>
              <a:t>Social:</a:t>
            </a:r>
          </a:p>
          <a:p>
            <a:endParaRPr lang="en-US" sz="2000" dirty="0">
              <a:latin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Pricing strategies</a:t>
            </a:r>
          </a:p>
          <a:p>
            <a:endParaRPr lang="en-US" sz="35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bg-BG" sz="3500" dirty="0"/>
          </a:p>
        </p:txBody>
      </p:sp>
      <p:pic>
        <p:nvPicPr>
          <p:cNvPr id="6146" name="Picture 2" descr="Marketing Theories – PESTEL Analysis">
            <a:extLst>
              <a:ext uri="{FF2B5EF4-FFF2-40B4-BE49-F238E27FC236}">
                <a16:creationId xmlns:a16="http://schemas.microsoft.com/office/drawing/2014/main" id="{845BC514-C2E9-B361-EAA3-463F7F6454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0352" y="1314306"/>
            <a:ext cx="5000084" cy="37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4D1DDC4-1D6F-DFF5-B94E-2F8FCA76FDED}"/>
              </a:ext>
            </a:extLst>
          </p:cNvPr>
          <p:cNvSpPr txBox="1"/>
          <p:nvPr/>
        </p:nvSpPr>
        <p:spPr>
          <a:xfrm>
            <a:off x="3808033" y="1213208"/>
            <a:ext cx="2817244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</a:rPr>
              <a:t>Technological: </a:t>
            </a:r>
          </a:p>
          <a:p>
            <a:endParaRPr lang="en-US" sz="2000" dirty="0">
              <a:latin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</a:rPr>
              <a:t>E-commerce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Environmental: </a:t>
            </a: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Green perspective of products </a:t>
            </a:r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Legal: </a:t>
            </a: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Legal compliance </a:t>
            </a:r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3D22178-2081-A95C-99A7-9CDCCC562303}"/>
              </a:ext>
            </a:extLst>
          </p:cNvPr>
          <p:cNvSpPr txBox="1"/>
          <p:nvPr/>
        </p:nvSpPr>
        <p:spPr>
          <a:xfrm>
            <a:off x="2396878" y="198660"/>
            <a:ext cx="6098344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PESTEL Analysis</a:t>
            </a:r>
          </a:p>
        </p:txBody>
      </p:sp>
    </p:spTree>
    <p:extLst>
      <p:ext uri="{BB962C8B-B14F-4D97-AF65-F5344CB8AC3E}">
        <p14:creationId xmlns:p14="http://schemas.microsoft.com/office/powerpoint/2010/main" val="400201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8180A95-8ECE-4B62-8DB0-868CC46C2F62}"/>
              </a:ext>
            </a:extLst>
          </p:cNvPr>
          <p:cNvSpPr txBox="1"/>
          <p:nvPr/>
        </p:nvSpPr>
        <p:spPr>
          <a:xfrm>
            <a:off x="4110696" y="159992"/>
            <a:ext cx="5469401" cy="6309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5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Marketing Strategy </a:t>
            </a:r>
            <a:r>
              <a:rPr lang="en-US" sz="3500" dirty="0">
                <a:latin typeface="Arial" panose="020B0604020202020204" pitchFamily="34" charset="0"/>
              </a:rPr>
              <a:t>- 4Ps </a:t>
            </a:r>
            <a:endParaRPr lang="bg-BG" sz="3500" dirty="0">
              <a:latin typeface="Arial" panose="020B0604020202020204" pitchFamily="34" charset="0"/>
            </a:endParaRPr>
          </a:p>
        </p:txBody>
      </p:sp>
      <p:pic>
        <p:nvPicPr>
          <p:cNvPr id="7170" name="Picture 2" descr="The 4 P's of Marketing + Marketing Mix Examples - SEOptimer">
            <a:extLst>
              <a:ext uri="{FF2B5EF4-FFF2-40B4-BE49-F238E27FC236}">
                <a16:creationId xmlns:a16="http://schemas.microsoft.com/office/drawing/2014/main" id="{C398F9F1-190F-DBF9-76D0-FC2468DFD2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14" y="2816682"/>
            <a:ext cx="5082784" cy="374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2CC456C-2B0D-B1C2-6292-2ED32C74FF0F}"/>
              </a:ext>
            </a:extLst>
          </p:cNvPr>
          <p:cNvSpPr txBox="1"/>
          <p:nvPr/>
        </p:nvSpPr>
        <p:spPr>
          <a:xfrm>
            <a:off x="6096000" y="1482355"/>
            <a:ext cx="5906086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Product: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Several selected goods and products </a:t>
            </a:r>
          </a:p>
          <a:p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Price: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P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ricing system </a:t>
            </a:r>
          </a:p>
          <a:p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Place: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L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ocated in one of the major arteries to the city</a:t>
            </a:r>
          </a:p>
          <a:p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Promotion: 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L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ocal newspaper </a:t>
            </a:r>
            <a:endParaRPr lang="en-US" sz="200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S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ponsorship of community events/occasions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</a:rPr>
              <a:t>N</a:t>
            </a: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ew-age initiatives - Social media advertising </a:t>
            </a:r>
          </a:p>
          <a:p>
            <a:endParaRPr lang="bg-BG" dirty="0"/>
          </a:p>
        </p:txBody>
      </p:sp>
      <p:pic>
        <p:nvPicPr>
          <p:cNvPr id="7172" name="Picture 4" descr="Marketing Strategy - Overview, How to Develop, 4 P's">
            <a:extLst>
              <a:ext uri="{FF2B5EF4-FFF2-40B4-BE49-F238E27FC236}">
                <a16:creationId xmlns:a16="http://schemas.microsoft.com/office/drawing/2014/main" id="{6C87BD4F-5C67-61C4-F233-B09E8C22A6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124" y="159992"/>
            <a:ext cx="3148817" cy="2101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5637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0C87D79-BE64-AE94-6C42-DF1CBCAE5644}"/>
              </a:ext>
            </a:extLst>
          </p:cNvPr>
          <p:cNvSpPr txBox="1"/>
          <p:nvPr/>
        </p:nvSpPr>
        <p:spPr>
          <a:xfrm>
            <a:off x="6498049" y="4061392"/>
            <a:ext cx="6098344" cy="37034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£25,000 Starting Capital</a:t>
            </a:r>
            <a:endParaRPr lang="en-US" sz="2000" kern="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Bef>
                <a:spcPts val="1200"/>
              </a:spcBef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Monthly Sales: </a:t>
            </a:r>
          </a:p>
          <a:p>
            <a:pPr marL="342900" indent="-34290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20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</a:t>
            </a:r>
            <a:r>
              <a:rPr lang="bg-BG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£5 000</a:t>
            </a:r>
            <a:r>
              <a:rPr lang="en-US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ea typeface="Times New Roman" panose="02020603050405020304" pitchFamily="18" charset="0"/>
              </a:rPr>
              <a:t>in month 1</a:t>
            </a:r>
            <a:endParaRPr lang="en-US" sz="20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indent="-342900" algn="just">
              <a:lnSpc>
                <a:spcPct val="150000"/>
              </a:lnSpc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2000" kern="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bg-BG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£14 266</a:t>
            </a:r>
            <a:r>
              <a:rPr lang="en-US" sz="2000" dirty="0">
                <a:latin typeface="Arial" panose="020B0604020202020204" pitchFamily="34" charset="0"/>
                <a:ea typeface="Times New Roman" panose="02020603050405020304" pitchFamily="18" charset="0"/>
              </a:rPr>
              <a:t> in month 12</a:t>
            </a:r>
          </a:p>
          <a:p>
            <a:pPr indent="457200" algn="just">
              <a:lnSpc>
                <a:spcPct val="150000"/>
              </a:lnSpc>
              <a:spcBef>
                <a:spcPts val="1200"/>
              </a:spcBef>
            </a:pPr>
            <a:endParaRPr lang="en-US" b="1" kern="0" dirty="0">
              <a:solidFill>
                <a:srgbClr val="2F5496"/>
              </a:solidFill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Bef>
                <a:spcPts val="1200"/>
              </a:spcBef>
            </a:pPr>
            <a:endParaRPr lang="bg-BG" sz="2800" b="1" kern="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C98B81-2D86-A2FD-E22C-03B1446FA145}"/>
              </a:ext>
            </a:extLst>
          </p:cNvPr>
          <p:cNvSpPr txBox="1"/>
          <p:nvPr/>
        </p:nvSpPr>
        <p:spPr>
          <a:xfrm>
            <a:off x="3260187" y="253799"/>
            <a:ext cx="6098344" cy="8004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  <a:spcBef>
                <a:spcPts val="1200"/>
              </a:spcBef>
            </a:pPr>
            <a:r>
              <a:rPr lang="en-US" sz="35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Financial Plan</a:t>
            </a:r>
          </a:p>
        </p:txBody>
      </p:sp>
      <p:pic>
        <p:nvPicPr>
          <p:cNvPr id="8194" name="Picture 2" descr="Financial Planner Without a Plan - Objective Financial Partners">
            <a:extLst>
              <a:ext uri="{FF2B5EF4-FFF2-40B4-BE49-F238E27FC236}">
                <a16:creationId xmlns:a16="http://schemas.microsoft.com/office/drawing/2014/main" id="{E85D55A5-FADB-3358-CFCF-26A47F7BB7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126" y="654005"/>
            <a:ext cx="4746190" cy="317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3B51C10-C0B0-9EE8-417F-09B86AF22024}"/>
              </a:ext>
            </a:extLst>
          </p:cNvPr>
          <p:cNvSpPr txBox="1"/>
          <p:nvPr/>
        </p:nvSpPr>
        <p:spPr>
          <a:xfrm>
            <a:off x="182879" y="980356"/>
            <a:ext cx="6126480" cy="4932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indent="457200" algn="just">
              <a:lnSpc>
                <a:spcPct val="150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Cash Out-Expenses</a:t>
            </a:r>
            <a:r>
              <a:rPr lang="en-US" sz="20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Rent or Premises Costs</a:t>
            </a:r>
            <a:endParaRPr lang="bg-BG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Utilities</a:t>
            </a:r>
            <a:endParaRPr lang="en-US" sz="2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Insurance</a:t>
            </a:r>
            <a:endParaRPr lang="bg-BG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Telephone and Internet</a:t>
            </a: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Marketing and Advertising Expenses</a:t>
            </a:r>
            <a:endParaRPr lang="bg-BG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US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Staff Wages</a:t>
            </a:r>
            <a:endParaRPr lang="bg-BG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indent="457200" algn="just">
              <a:lnSpc>
                <a:spcPct val="150000"/>
              </a:lnSpc>
              <a:spcAft>
                <a:spcPts val="800"/>
              </a:spcAft>
            </a:pP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 algn="just">
              <a:lnSpc>
                <a:spcPct val="150000"/>
              </a:lnSpc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8198" name="Picture 6" descr="How to Calculate Total Sales Per Month in MySQL? - Ubiq BI">
            <a:extLst>
              <a:ext uri="{FF2B5EF4-FFF2-40B4-BE49-F238E27FC236}">
                <a16:creationId xmlns:a16="http://schemas.microsoft.com/office/drawing/2014/main" id="{51DE1E54-1763-7B60-FEBF-F5518C8FAF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4605" y="4388124"/>
            <a:ext cx="3396029" cy="226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90968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Thank You Your Attention Stock Illustrations – 36 Thank You Your Attention  Stock Illustrations, Vectors &amp; Clipart - Dreamstime">
            <a:extLst>
              <a:ext uri="{FF2B5EF4-FFF2-40B4-BE49-F238E27FC236}">
                <a16:creationId xmlns:a16="http://schemas.microsoft.com/office/drawing/2014/main" id="{CC5753F3-3BE9-7120-CBAD-3A27DBCD30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991" y="323117"/>
            <a:ext cx="9938824" cy="621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61013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82</TotalTime>
  <Words>222</Words>
  <Application>Microsoft Office PowerPoint</Application>
  <PresentationFormat>Widescreen</PresentationFormat>
  <Paragraphs>86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Calibri Light</vt:lpstr>
      <vt:lpstr>Tw Cen MT</vt:lpstr>
      <vt:lpstr>Wingdings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Administrator</dc:creator>
  <cp:lastModifiedBy>Administrator</cp:lastModifiedBy>
  <cp:revision>9</cp:revision>
  <dcterms:created xsi:type="dcterms:W3CDTF">2024-07-11T16:09:23Z</dcterms:created>
  <dcterms:modified xsi:type="dcterms:W3CDTF">2024-07-11T17:32:03Z</dcterms:modified>
</cp:coreProperties>
</file>