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8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</p:sldIdLst>
  <p:sldSz cx="18288000" cy="10287000"/>
  <p:notesSz cx="6858000" cy="9144000"/>
  <p:embeddedFontLst>
    <p:embeddedFont>
      <p:font typeface="Arial Bold" panose="020B0704020202020204" pitchFamily="34" charset="0"/>
      <p:regular r:id="rId36"/>
      <p:bold r:id="rId37"/>
    </p:embeddedFont>
    <p:embeddedFont>
      <p:font typeface="Arial Bold Italics" panose="020B0604020202020204" charset="0"/>
      <p:regular r:id="rId38"/>
    </p:embeddedFont>
    <p:embeddedFont>
      <p:font typeface="Arial Italics" panose="020B0604020202020204" charset="0"/>
      <p:regular r:id="rId39"/>
    </p:embeddedFont>
    <p:embeddedFont>
      <p:font typeface="Handelson Two" panose="020B0604020202020204" charset="0"/>
      <p:regular r:id="rId40"/>
    </p:embeddedFont>
    <p:embeddedFont>
      <p:font typeface="Recoleta" panose="020B0604020202020204" charset="0"/>
      <p:regular r:id="rId41"/>
    </p:embeddedFont>
    <p:embeddedFont>
      <p:font typeface="Recoleta Bold" panose="020B0604020202020204" charset="0"/>
      <p:regular r:id="rId4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 autoAdjust="0"/>
    <p:restoredTop sz="82194" autoAdjust="0"/>
  </p:normalViewPr>
  <p:slideViewPr>
    <p:cSldViewPr>
      <p:cViewPr>
        <p:scale>
          <a:sx n="33" d="100"/>
          <a:sy n="33" d="100"/>
        </p:scale>
        <p:origin x="130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4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7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2.fntdata"/><Relationship Id="rId40" Type="http://schemas.openxmlformats.org/officeDocument/2006/relationships/font" Target="fonts/font5.fntdata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3.fntdata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font" Target="fonts/font6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957165-D43D-49D9-8B97-77B77D98E41B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4E6123-F880-4A2C-8165-549EC5E7D7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4006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4E6123-F880-4A2C-8165-549EC5E7D781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5529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4E6123-F880-4A2C-8165-549EC5E7D781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7801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4E6123-F880-4A2C-8165-549EC5E7D781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816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4E6123-F880-4A2C-8165-549EC5E7D781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9058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6.png"/><Relationship Id="rId7" Type="http://schemas.openxmlformats.org/officeDocument/2006/relationships/image" Target="../media/image10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22.png"/><Relationship Id="rId5" Type="http://schemas.openxmlformats.org/officeDocument/2006/relationships/image" Target="../media/image18.png"/><Relationship Id="rId10" Type="http://schemas.openxmlformats.org/officeDocument/2006/relationships/image" Target="../media/image21.png"/><Relationship Id="rId4" Type="http://schemas.openxmlformats.org/officeDocument/2006/relationships/image" Target="../media/image17.png"/><Relationship Id="rId9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13" Type="http://schemas.openxmlformats.org/officeDocument/2006/relationships/image" Target="../media/image39.png"/><Relationship Id="rId18" Type="http://schemas.openxmlformats.org/officeDocument/2006/relationships/image" Target="../media/image44.svg"/><Relationship Id="rId3" Type="http://schemas.openxmlformats.org/officeDocument/2006/relationships/image" Target="../media/image29.png"/><Relationship Id="rId21" Type="http://schemas.openxmlformats.org/officeDocument/2006/relationships/image" Target="../media/image47.png"/><Relationship Id="rId7" Type="http://schemas.openxmlformats.org/officeDocument/2006/relationships/image" Target="../media/image33.png"/><Relationship Id="rId12" Type="http://schemas.openxmlformats.org/officeDocument/2006/relationships/image" Target="../media/image38.svg"/><Relationship Id="rId17" Type="http://schemas.openxmlformats.org/officeDocument/2006/relationships/image" Target="../media/image43.png"/><Relationship Id="rId25" Type="http://schemas.openxmlformats.org/officeDocument/2006/relationships/image" Target="../media/image51.svg"/><Relationship Id="rId2" Type="http://schemas.openxmlformats.org/officeDocument/2006/relationships/image" Target="../media/image28.png"/><Relationship Id="rId16" Type="http://schemas.openxmlformats.org/officeDocument/2006/relationships/image" Target="../media/image42.svg"/><Relationship Id="rId20" Type="http://schemas.openxmlformats.org/officeDocument/2006/relationships/image" Target="../media/image4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svg"/><Relationship Id="rId11" Type="http://schemas.openxmlformats.org/officeDocument/2006/relationships/image" Target="../media/image37.png"/><Relationship Id="rId24" Type="http://schemas.openxmlformats.org/officeDocument/2006/relationships/image" Target="../media/image50.png"/><Relationship Id="rId5" Type="http://schemas.openxmlformats.org/officeDocument/2006/relationships/image" Target="../media/image31.png"/><Relationship Id="rId15" Type="http://schemas.openxmlformats.org/officeDocument/2006/relationships/image" Target="../media/image41.png"/><Relationship Id="rId23" Type="http://schemas.openxmlformats.org/officeDocument/2006/relationships/image" Target="../media/image49.svg"/><Relationship Id="rId10" Type="http://schemas.openxmlformats.org/officeDocument/2006/relationships/image" Target="../media/image36.svg"/><Relationship Id="rId19" Type="http://schemas.openxmlformats.org/officeDocument/2006/relationships/image" Target="../media/image45.png"/><Relationship Id="rId4" Type="http://schemas.openxmlformats.org/officeDocument/2006/relationships/image" Target="../media/image30.svg"/><Relationship Id="rId9" Type="http://schemas.openxmlformats.org/officeDocument/2006/relationships/image" Target="../media/image35.png"/><Relationship Id="rId14" Type="http://schemas.openxmlformats.org/officeDocument/2006/relationships/image" Target="../media/image40.svg"/><Relationship Id="rId22" Type="http://schemas.openxmlformats.org/officeDocument/2006/relationships/image" Target="../media/image4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svg"/><Relationship Id="rId3" Type="http://schemas.openxmlformats.org/officeDocument/2006/relationships/image" Target="../media/image64.svg"/><Relationship Id="rId7" Type="http://schemas.openxmlformats.org/officeDocument/2006/relationships/image" Target="../media/image68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svg"/><Relationship Id="rId5" Type="http://schemas.openxmlformats.org/officeDocument/2006/relationships/image" Target="../media/image66.svg"/><Relationship Id="rId4" Type="http://schemas.openxmlformats.org/officeDocument/2006/relationships/image" Target="../media/image65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7.png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3" Type="http://schemas.openxmlformats.org/officeDocument/2006/relationships/image" Target="../media/image79.svg"/><Relationship Id="rId7" Type="http://schemas.openxmlformats.org/officeDocument/2006/relationships/image" Target="../media/image83.sv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2.png"/><Relationship Id="rId5" Type="http://schemas.openxmlformats.org/officeDocument/2006/relationships/image" Target="../media/image81.svg"/><Relationship Id="rId10" Type="http://schemas.openxmlformats.org/officeDocument/2006/relationships/image" Target="../media/image86.svg"/><Relationship Id="rId4" Type="http://schemas.openxmlformats.org/officeDocument/2006/relationships/image" Target="../media/image80.png"/><Relationship Id="rId9" Type="http://schemas.openxmlformats.org/officeDocument/2006/relationships/image" Target="../media/image85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9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6200" y="8198558"/>
            <a:ext cx="6028859" cy="1974048"/>
            <a:chOff x="0" y="0"/>
            <a:chExt cx="2695914" cy="84629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695914" cy="846298"/>
            </a:xfrm>
            <a:custGeom>
              <a:avLst/>
              <a:gdLst/>
              <a:ahLst/>
              <a:cxnLst/>
              <a:rect l="l" t="t" r="r" b="b"/>
              <a:pathLst>
                <a:path w="2695914" h="846298">
                  <a:moveTo>
                    <a:pt x="115727" y="0"/>
                  </a:moveTo>
                  <a:lnTo>
                    <a:pt x="2580187" y="0"/>
                  </a:lnTo>
                  <a:cubicBezTo>
                    <a:pt x="2610880" y="0"/>
                    <a:pt x="2640315" y="12193"/>
                    <a:pt x="2662019" y="33896"/>
                  </a:cubicBezTo>
                  <a:cubicBezTo>
                    <a:pt x="2683722" y="55599"/>
                    <a:pt x="2695914" y="85035"/>
                    <a:pt x="2695914" y="115727"/>
                  </a:cubicBezTo>
                  <a:lnTo>
                    <a:pt x="2695914" y="730570"/>
                  </a:lnTo>
                  <a:cubicBezTo>
                    <a:pt x="2695914" y="761263"/>
                    <a:pt x="2683722" y="790699"/>
                    <a:pt x="2662019" y="812402"/>
                  </a:cubicBezTo>
                  <a:cubicBezTo>
                    <a:pt x="2640315" y="834105"/>
                    <a:pt x="2610880" y="846298"/>
                    <a:pt x="2580187" y="846298"/>
                  </a:cubicBezTo>
                  <a:lnTo>
                    <a:pt x="115727" y="846298"/>
                  </a:lnTo>
                  <a:cubicBezTo>
                    <a:pt x="85035" y="846298"/>
                    <a:pt x="55599" y="834105"/>
                    <a:pt x="33896" y="812402"/>
                  </a:cubicBezTo>
                  <a:cubicBezTo>
                    <a:pt x="12193" y="790699"/>
                    <a:pt x="0" y="761263"/>
                    <a:pt x="0" y="730570"/>
                  </a:cubicBezTo>
                  <a:lnTo>
                    <a:pt x="0" y="115727"/>
                  </a:lnTo>
                  <a:cubicBezTo>
                    <a:pt x="0" y="85035"/>
                    <a:pt x="12193" y="55599"/>
                    <a:pt x="33896" y="33896"/>
                  </a:cubicBezTo>
                  <a:cubicBezTo>
                    <a:pt x="55599" y="12193"/>
                    <a:pt x="85035" y="0"/>
                    <a:pt x="115727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rnd">
              <a:solidFill>
                <a:srgbClr val="000000"/>
              </a:solidFill>
              <a:prstDash val="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695914" cy="9034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4157361" y="8806400"/>
            <a:ext cx="1321350" cy="1375731"/>
          </a:xfrm>
          <a:custGeom>
            <a:avLst/>
            <a:gdLst/>
            <a:ahLst/>
            <a:cxnLst/>
            <a:rect l="l" t="t" r="r" b="b"/>
            <a:pathLst>
              <a:path w="1321350" h="1375731">
                <a:moveTo>
                  <a:pt x="0" y="0"/>
                </a:moveTo>
                <a:lnTo>
                  <a:pt x="1321350" y="0"/>
                </a:lnTo>
                <a:lnTo>
                  <a:pt x="1321350" y="1375731"/>
                </a:lnTo>
                <a:lnTo>
                  <a:pt x="0" y="13757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3174" t="-48570" b="-14822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274984" y="306346"/>
            <a:ext cx="1902082" cy="627687"/>
          </a:xfrm>
          <a:custGeom>
            <a:avLst/>
            <a:gdLst/>
            <a:ahLst/>
            <a:cxnLst/>
            <a:rect l="l" t="t" r="r" b="b"/>
            <a:pathLst>
              <a:path w="1902082" h="627687">
                <a:moveTo>
                  <a:pt x="0" y="0"/>
                </a:moveTo>
                <a:lnTo>
                  <a:pt x="1902082" y="0"/>
                </a:lnTo>
                <a:lnTo>
                  <a:pt x="1902082" y="627687"/>
                </a:lnTo>
                <a:lnTo>
                  <a:pt x="0" y="62768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666823" y="1189004"/>
            <a:ext cx="1238177" cy="449296"/>
          </a:xfrm>
          <a:custGeom>
            <a:avLst/>
            <a:gdLst/>
            <a:ahLst/>
            <a:cxnLst/>
            <a:rect l="l" t="t" r="r" b="b"/>
            <a:pathLst>
              <a:path w="1238177" h="449296">
                <a:moveTo>
                  <a:pt x="0" y="0"/>
                </a:moveTo>
                <a:lnTo>
                  <a:pt x="1238177" y="0"/>
                </a:lnTo>
                <a:lnTo>
                  <a:pt x="1238177" y="449296"/>
                </a:lnTo>
                <a:lnTo>
                  <a:pt x="0" y="44929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645102" y="4165870"/>
            <a:ext cx="15614198" cy="1527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20"/>
              </a:lnSpc>
            </a:pPr>
            <a:r>
              <a:rPr lang="en-US" sz="6000" dirty="0">
                <a:solidFill>
                  <a:srgbClr val="006792"/>
                </a:solidFill>
                <a:latin typeface="Handelson Two"/>
                <a:ea typeface="Handelson Two"/>
                <a:cs typeface="Handelson Two"/>
                <a:sym typeface="Handelson Two"/>
              </a:rPr>
              <a:t>A Comprehensive Approach to Diagnosis, Treatment, Prevention, and Personalised Care</a:t>
            </a:r>
          </a:p>
        </p:txBody>
      </p:sp>
      <p:sp>
        <p:nvSpPr>
          <p:cNvPr id="9" name="Freeform 9"/>
          <p:cNvSpPr/>
          <p:nvPr/>
        </p:nvSpPr>
        <p:spPr>
          <a:xfrm>
            <a:off x="14335455" y="4826698"/>
            <a:ext cx="3008972" cy="3619816"/>
          </a:xfrm>
          <a:custGeom>
            <a:avLst/>
            <a:gdLst/>
            <a:ahLst/>
            <a:cxnLst/>
            <a:rect l="l" t="t" r="r" b="b"/>
            <a:pathLst>
              <a:path w="3008972" h="3619816">
                <a:moveTo>
                  <a:pt x="0" y="0"/>
                </a:moveTo>
                <a:lnTo>
                  <a:pt x="3008972" y="0"/>
                </a:lnTo>
                <a:lnTo>
                  <a:pt x="3008972" y="3619816"/>
                </a:lnTo>
                <a:lnTo>
                  <a:pt x="0" y="361981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2705971">
            <a:off x="15341047" y="4937411"/>
            <a:ext cx="2674372" cy="3217290"/>
          </a:xfrm>
          <a:custGeom>
            <a:avLst/>
            <a:gdLst/>
            <a:ahLst/>
            <a:cxnLst/>
            <a:rect l="l" t="t" r="r" b="b"/>
            <a:pathLst>
              <a:path w="2674372" h="3217290">
                <a:moveTo>
                  <a:pt x="0" y="0"/>
                </a:moveTo>
                <a:lnTo>
                  <a:pt x="2674373" y="0"/>
                </a:lnTo>
                <a:lnTo>
                  <a:pt x="2674373" y="3217290"/>
                </a:lnTo>
                <a:lnTo>
                  <a:pt x="0" y="321729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670853">
            <a:off x="14330897" y="6624817"/>
            <a:ext cx="2738033" cy="4128083"/>
          </a:xfrm>
          <a:custGeom>
            <a:avLst/>
            <a:gdLst/>
            <a:ahLst/>
            <a:cxnLst/>
            <a:rect l="l" t="t" r="r" b="b"/>
            <a:pathLst>
              <a:path w="2738033" h="4128083">
                <a:moveTo>
                  <a:pt x="0" y="0"/>
                </a:moveTo>
                <a:lnTo>
                  <a:pt x="2738033" y="0"/>
                </a:lnTo>
                <a:lnTo>
                  <a:pt x="2738033" y="4128083"/>
                </a:lnTo>
                <a:lnTo>
                  <a:pt x="0" y="412808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12589" b="-1810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77699" y="8372273"/>
            <a:ext cx="5827360" cy="14613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87"/>
              </a:lnSpc>
            </a:pPr>
            <a:r>
              <a:rPr lang="en-US" sz="1906" b="1" i="1">
                <a:solidFill>
                  <a:srgbClr val="323A3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Student Name: Nevyana Nikolova / ID: 2111481</a:t>
            </a:r>
          </a:p>
          <a:p>
            <a:pPr algn="l">
              <a:lnSpc>
                <a:spcPts val="2287"/>
              </a:lnSpc>
            </a:pPr>
            <a:r>
              <a:rPr lang="en-US" sz="1906" b="1" i="1">
                <a:solidFill>
                  <a:srgbClr val="323A3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Module: Community Care and Management of Longer-term Conditions</a:t>
            </a:r>
          </a:p>
          <a:p>
            <a:pPr algn="l">
              <a:lnSpc>
                <a:spcPts val="2287"/>
              </a:lnSpc>
            </a:pPr>
            <a:r>
              <a:rPr lang="en-US" sz="1906" b="1" i="1">
                <a:solidFill>
                  <a:srgbClr val="323A3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Module Code: LCHS7003</a:t>
            </a:r>
          </a:p>
          <a:p>
            <a:pPr algn="l">
              <a:lnSpc>
                <a:spcPts val="2287"/>
              </a:lnSpc>
            </a:pPr>
            <a:r>
              <a:rPr lang="en-US" sz="1906" b="1">
                <a:solidFill>
                  <a:srgbClr val="323A30"/>
                </a:solidFill>
                <a:latin typeface="Arial Bold"/>
                <a:ea typeface="Arial Bold"/>
                <a:cs typeface="Arial Bold"/>
                <a:sym typeface="Arial Bold"/>
              </a:rPr>
              <a:t>Lecturer: Mr. Muhammed Khan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708788" y="7028243"/>
            <a:ext cx="12133243" cy="7354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80"/>
              </a:lnSpc>
            </a:pPr>
            <a:r>
              <a:rPr lang="en-US" sz="5270">
                <a:solidFill>
                  <a:srgbClr val="323A30"/>
                </a:solidFill>
                <a:latin typeface="Handelson Two"/>
                <a:ea typeface="Handelson Two"/>
                <a:cs typeface="Handelson Two"/>
                <a:sym typeface="Handelson Two"/>
              </a:rPr>
              <a:t>Target Audience Community Nurses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629040" y="5712730"/>
            <a:ext cx="4374858" cy="1323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88"/>
              </a:lnSpc>
            </a:pPr>
            <a:r>
              <a:rPr lang="en-US" sz="4323">
                <a:solidFill>
                  <a:srgbClr val="323A30"/>
                </a:solidFill>
                <a:latin typeface="Handelson Two"/>
                <a:ea typeface="Handelson Two"/>
                <a:cs typeface="Handelson Two"/>
                <a:sym typeface="Handelson Two"/>
              </a:rPr>
              <a:t>By</a:t>
            </a:r>
          </a:p>
          <a:p>
            <a:pPr algn="ctr">
              <a:lnSpc>
                <a:spcPts val="5188"/>
              </a:lnSpc>
            </a:pPr>
            <a:r>
              <a:rPr lang="en-US" sz="4323">
                <a:solidFill>
                  <a:srgbClr val="323A30"/>
                </a:solidFill>
                <a:latin typeface="Handelson Two"/>
                <a:ea typeface="Handelson Two"/>
                <a:cs typeface="Handelson Two"/>
                <a:sym typeface="Handelson Two"/>
              </a:rPr>
              <a:t>Nevyana Nikolova</a:t>
            </a:r>
          </a:p>
        </p:txBody>
      </p:sp>
      <p:sp>
        <p:nvSpPr>
          <p:cNvPr id="15" name="Freeform 15"/>
          <p:cNvSpPr/>
          <p:nvPr/>
        </p:nvSpPr>
        <p:spPr>
          <a:xfrm rot="5400000">
            <a:off x="53416" y="4909575"/>
            <a:ext cx="2617957" cy="3218810"/>
          </a:xfrm>
          <a:custGeom>
            <a:avLst/>
            <a:gdLst/>
            <a:ahLst/>
            <a:cxnLst/>
            <a:rect l="l" t="t" r="r" b="b"/>
            <a:pathLst>
              <a:path w="3058141" h="3619102">
                <a:moveTo>
                  <a:pt x="0" y="0"/>
                </a:moveTo>
                <a:lnTo>
                  <a:pt x="3058141" y="0"/>
                </a:lnTo>
                <a:lnTo>
                  <a:pt x="3058141" y="3619102"/>
                </a:lnTo>
                <a:lnTo>
                  <a:pt x="0" y="361910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5292431" y="306346"/>
            <a:ext cx="8160338" cy="3840475"/>
          </a:xfrm>
          <a:custGeom>
            <a:avLst/>
            <a:gdLst/>
            <a:ahLst/>
            <a:cxnLst/>
            <a:rect l="l" t="t" r="r" b="b"/>
            <a:pathLst>
              <a:path w="8160338" h="3840475">
                <a:moveTo>
                  <a:pt x="0" y="0"/>
                </a:moveTo>
                <a:lnTo>
                  <a:pt x="8160338" y="0"/>
                </a:lnTo>
                <a:lnTo>
                  <a:pt x="8160338" y="3840474"/>
                </a:lnTo>
                <a:lnTo>
                  <a:pt x="0" y="384047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51759" t="-74246" r="-57230" b="-75541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488519" y="2578311"/>
            <a:ext cx="12077460" cy="7260497"/>
            <a:chOff x="0" y="0"/>
            <a:chExt cx="3180895" cy="191223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180895" cy="1912230"/>
            </a:xfrm>
            <a:custGeom>
              <a:avLst/>
              <a:gdLst/>
              <a:ahLst/>
              <a:cxnLst/>
              <a:rect l="l" t="t" r="r" b="b"/>
              <a:pathLst>
                <a:path w="3180895" h="1912230">
                  <a:moveTo>
                    <a:pt x="32051" y="0"/>
                  </a:moveTo>
                  <a:lnTo>
                    <a:pt x="3148844" y="0"/>
                  </a:lnTo>
                  <a:cubicBezTo>
                    <a:pt x="3166545" y="0"/>
                    <a:pt x="3180895" y="14350"/>
                    <a:pt x="3180895" y="32051"/>
                  </a:cubicBezTo>
                  <a:lnTo>
                    <a:pt x="3180895" y="1880178"/>
                  </a:lnTo>
                  <a:cubicBezTo>
                    <a:pt x="3180895" y="1897880"/>
                    <a:pt x="3166545" y="1912230"/>
                    <a:pt x="3148844" y="1912230"/>
                  </a:cubicBezTo>
                  <a:lnTo>
                    <a:pt x="32051" y="1912230"/>
                  </a:lnTo>
                  <a:cubicBezTo>
                    <a:pt x="14350" y="1912230"/>
                    <a:pt x="0" y="1897880"/>
                    <a:pt x="0" y="1880178"/>
                  </a:cubicBezTo>
                  <a:lnTo>
                    <a:pt x="0" y="32051"/>
                  </a:lnTo>
                  <a:cubicBezTo>
                    <a:pt x="0" y="14350"/>
                    <a:pt x="14350" y="0"/>
                    <a:pt x="3205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rnd">
              <a:solidFill>
                <a:srgbClr val="006792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3180895" cy="19693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770285" y="1241363"/>
            <a:ext cx="3910986" cy="930337"/>
            <a:chOff x="0" y="0"/>
            <a:chExt cx="1030054" cy="24502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30054" cy="245027"/>
            </a:xfrm>
            <a:custGeom>
              <a:avLst/>
              <a:gdLst/>
              <a:ahLst/>
              <a:cxnLst/>
              <a:rect l="l" t="t" r="r" b="b"/>
              <a:pathLst>
                <a:path w="1030054" h="245027">
                  <a:moveTo>
                    <a:pt x="122513" y="0"/>
                  </a:moveTo>
                  <a:lnTo>
                    <a:pt x="907540" y="0"/>
                  </a:lnTo>
                  <a:cubicBezTo>
                    <a:pt x="940033" y="0"/>
                    <a:pt x="971195" y="12908"/>
                    <a:pt x="994171" y="35883"/>
                  </a:cubicBezTo>
                  <a:cubicBezTo>
                    <a:pt x="1017146" y="58859"/>
                    <a:pt x="1030054" y="90021"/>
                    <a:pt x="1030054" y="122513"/>
                  </a:cubicBezTo>
                  <a:lnTo>
                    <a:pt x="1030054" y="122513"/>
                  </a:lnTo>
                  <a:cubicBezTo>
                    <a:pt x="1030054" y="155006"/>
                    <a:pt x="1017146" y="186168"/>
                    <a:pt x="994171" y="209144"/>
                  </a:cubicBezTo>
                  <a:cubicBezTo>
                    <a:pt x="971195" y="232119"/>
                    <a:pt x="940033" y="245027"/>
                    <a:pt x="907540" y="245027"/>
                  </a:cubicBezTo>
                  <a:lnTo>
                    <a:pt x="122513" y="245027"/>
                  </a:lnTo>
                  <a:cubicBezTo>
                    <a:pt x="90021" y="245027"/>
                    <a:pt x="58859" y="232119"/>
                    <a:pt x="35883" y="209144"/>
                  </a:cubicBezTo>
                  <a:cubicBezTo>
                    <a:pt x="12908" y="186168"/>
                    <a:pt x="0" y="155006"/>
                    <a:pt x="0" y="122513"/>
                  </a:cubicBezTo>
                  <a:lnTo>
                    <a:pt x="0" y="122513"/>
                  </a:lnTo>
                  <a:cubicBezTo>
                    <a:pt x="0" y="90021"/>
                    <a:pt x="12908" y="58859"/>
                    <a:pt x="35883" y="35883"/>
                  </a:cubicBezTo>
                  <a:cubicBezTo>
                    <a:pt x="58859" y="12908"/>
                    <a:pt x="90021" y="0"/>
                    <a:pt x="122513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1030054" cy="3021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098887" y="2755796"/>
            <a:ext cx="14770781" cy="74712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1.Overview of Type 2 Diabetes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2. Prevalence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3. Economic and Social Burden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4. Diagnostic Criteria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5. House of Care: Type 2 Diabetes 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6. Management Framework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7. Treatment Options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8. Comorbidities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9. Prevention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10. Skills, Values and Behaviors for Co-productive Care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11. NHS Comprehensive Model of Personalised Care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12. Key Recommendations for Primary Care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13. Conclusion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14. References</a:t>
            </a:r>
          </a:p>
          <a:p>
            <a:pPr algn="l">
              <a:lnSpc>
                <a:spcPts val="3877"/>
              </a:lnSpc>
            </a:pPr>
            <a:endParaRPr lang="en-US" sz="3231" b="1" i="1" dirty="0">
              <a:solidFill>
                <a:srgbClr val="323A30"/>
              </a:solidFill>
              <a:latin typeface="Arial Bold Italics"/>
              <a:ea typeface="Arial Bold Italics"/>
              <a:cs typeface="Arial Bold Italics"/>
              <a:sym typeface="Arial Bold Italics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089362" y="1200414"/>
            <a:ext cx="3134120" cy="8731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  <a:spcBef>
                <a:spcPct val="0"/>
              </a:spcBef>
            </a:pPr>
            <a:r>
              <a:rPr lang="en-US" sz="4999" b="1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Contents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58995" y="8804120"/>
            <a:ext cx="5669077" cy="10432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25"/>
              </a:lnSpc>
              <a:spcBef>
                <a:spcPct val="0"/>
              </a:spcBef>
            </a:pPr>
            <a:r>
              <a:rPr lang="en-US" sz="2947" b="1" i="1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Affects muscle, liver,</a:t>
            </a:r>
          </a:p>
          <a:p>
            <a:pPr algn="ctr">
              <a:lnSpc>
                <a:spcPts val="4125"/>
              </a:lnSpc>
              <a:spcBef>
                <a:spcPct val="0"/>
              </a:spcBef>
            </a:pPr>
            <a:r>
              <a:rPr lang="en-US" sz="2947" b="1" i="1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 and fat tissue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85208" y="4823944"/>
            <a:ext cx="6523930" cy="1173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07"/>
              </a:lnSpc>
              <a:spcBef>
                <a:spcPct val="0"/>
              </a:spcBef>
            </a:pPr>
            <a:r>
              <a:rPr lang="en-US" sz="3291" b="1" i="1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Progressive and irreversible decline</a:t>
            </a:r>
          </a:p>
        </p:txBody>
      </p:sp>
      <p:sp>
        <p:nvSpPr>
          <p:cNvPr id="4" name="Freeform 4"/>
          <p:cNvSpPr/>
          <p:nvPr/>
        </p:nvSpPr>
        <p:spPr>
          <a:xfrm rot="-1895429" flipH="1" flipV="1">
            <a:off x="15740610" y="3744147"/>
            <a:ext cx="961830" cy="1077680"/>
          </a:xfrm>
          <a:custGeom>
            <a:avLst/>
            <a:gdLst/>
            <a:ahLst/>
            <a:cxnLst/>
            <a:rect l="l" t="t" r="r" b="b"/>
            <a:pathLst>
              <a:path w="961830" h="1077680">
                <a:moveTo>
                  <a:pt x="961830" y="1077681"/>
                </a:moveTo>
                <a:lnTo>
                  <a:pt x="0" y="1077681"/>
                </a:lnTo>
                <a:lnTo>
                  <a:pt x="0" y="0"/>
                </a:lnTo>
                <a:lnTo>
                  <a:pt x="961830" y="0"/>
                </a:lnTo>
                <a:lnTo>
                  <a:pt x="961830" y="1077681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3960766">
            <a:off x="11300801" y="5787590"/>
            <a:ext cx="892514" cy="1233180"/>
          </a:xfrm>
          <a:custGeom>
            <a:avLst/>
            <a:gdLst/>
            <a:ahLst/>
            <a:cxnLst/>
            <a:rect l="l" t="t" r="r" b="b"/>
            <a:pathLst>
              <a:path w="892514" h="1233180">
                <a:moveTo>
                  <a:pt x="0" y="0"/>
                </a:moveTo>
                <a:lnTo>
                  <a:pt x="892514" y="0"/>
                </a:lnTo>
                <a:lnTo>
                  <a:pt x="892514" y="1233180"/>
                </a:lnTo>
                <a:lnTo>
                  <a:pt x="0" y="123318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111266" y="6707719"/>
            <a:ext cx="4716806" cy="2199211"/>
          </a:xfrm>
          <a:custGeom>
            <a:avLst/>
            <a:gdLst/>
            <a:ahLst/>
            <a:cxnLst/>
            <a:rect l="l" t="t" r="r" b="b"/>
            <a:pathLst>
              <a:path w="4716806" h="2199211">
                <a:moveTo>
                  <a:pt x="0" y="0"/>
                </a:moveTo>
                <a:lnTo>
                  <a:pt x="4716806" y="0"/>
                </a:lnTo>
                <a:lnTo>
                  <a:pt x="4716806" y="2199211"/>
                </a:lnTo>
                <a:lnTo>
                  <a:pt x="0" y="219921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3463461" flipV="1">
            <a:off x="497237" y="7210686"/>
            <a:ext cx="901070" cy="1009603"/>
          </a:xfrm>
          <a:custGeom>
            <a:avLst/>
            <a:gdLst/>
            <a:ahLst/>
            <a:cxnLst/>
            <a:rect l="l" t="t" r="r" b="b"/>
            <a:pathLst>
              <a:path w="901070" h="1009603">
                <a:moveTo>
                  <a:pt x="0" y="1009602"/>
                </a:moveTo>
                <a:lnTo>
                  <a:pt x="901070" y="1009602"/>
                </a:lnTo>
                <a:lnTo>
                  <a:pt x="901070" y="0"/>
                </a:lnTo>
                <a:lnTo>
                  <a:pt x="0" y="0"/>
                </a:lnTo>
                <a:lnTo>
                  <a:pt x="0" y="1009602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6453308" y="5676900"/>
            <a:ext cx="4548991" cy="4765607"/>
          </a:xfrm>
          <a:custGeom>
            <a:avLst/>
            <a:gdLst/>
            <a:ahLst/>
            <a:cxnLst/>
            <a:rect l="l" t="t" r="r" b="b"/>
            <a:pathLst>
              <a:path w="4442958" h="5077666">
                <a:moveTo>
                  <a:pt x="0" y="0"/>
                </a:moveTo>
                <a:lnTo>
                  <a:pt x="4442958" y="0"/>
                </a:lnTo>
                <a:lnTo>
                  <a:pt x="4442958" y="5077666"/>
                </a:lnTo>
                <a:lnTo>
                  <a:pt x="0" y="507766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5400000">
            <a:off x="12920828" y="4912789"/>
            <a:ext cx="2714541" cy="5062081"/>
          </a:xfrm>
          <a:custGeom>
            <a:avLst/>
            <a:gdLst/>
            <a:ahLst/>
            <a:cxnLst/>
            <a:rect l="l" t="t" r="r" b="b"/>
            <a:pathLst>
              <a:path w="2714541" h="5062081">
                <a:moveTo>
                  <a:pt x="0" y="0"/>
                </a:moveTo>
                <a:lnTo>
                  <a:pt x="2714541" y="0"/>
                </a:lnTo>
                <a:lnTo>
                  <a:pt x="2714541" y="5062080"/>
                </a:lnTo>
                <a:lnTo>
                  <a:pt x="0" y="506208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558958" y="4890233"/>
            <a:ext cx="5050643" cy="5403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39"/>
              </a:lnSpc>
              <a:spcBef>
                <a:spcPct val="0"/>
              </a:spcBef>
            </a:pPr>
            <a:r>
              <a:rPr lang="en-US" sz="30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1. INSULIN RESISTANCE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577672" y="1849726"/>
            <a:ext cx="4796254" cy="5403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39"/>
              </a:lnSpc>
              <a:spcBef>
                <a:spcPct val="0"/>
              </a:spcBef>
            </a:pPr>
            <a:r>
              <a:rPr lang="en-US" sz="30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2. β-CELL DYSFUNCTION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25414" y="5561663"/>
            <a:ext cx="5469460" cy="1038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 b="1" i="1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Body's cells stop responding properly to insulin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35370" y="2975171"/>
            <a:ext cx="6523930" cy="1128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67"/>
              </a:lnSpc>
              <a:spcBef>
                <a:spcPct val="0"/>
              </a:spcBef>
            </a:pPr>
            <a:r>
              <a:rPr lang="en-US" sz="3191" b="1" i="1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Pancreas gradually loses ability to produce insulin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021351" y="8496300"/>
            <a:ext cx="6523930" cy="1128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67"/>
              </a:lnSpc>
              <a:spcBef>
                <a:spcPct val="0"/>
              </a:spcBef>
            </a:pPr>
            <a:r>
              <a:rPr lang="en-US" sz="3191" b="1" i="1" dirty="0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Cannot compensate for insulin resistance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40576" y="536939"/>
            <a:ext cx="8554893" cy="881287"/>
            <a:chOff x="0" y="0"/>
            <a:chExt cx="2253140" cy="232108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253140" cy="232108"/>
            </a:xfrm>
            <a:custGeom>
              <a:avLst/>
              <a:gdLst/>
              <a:ahLst/>
              <a:cxnLst/>
              <a:rect l="l" t="t" r="r" b="b"/>
              <a:pathLst>
                <a:path w="2253140" h="232108">
                  <a:moveTo>
                    <a:pt x="90497" y="0"/>
                  </a:moveTo>
                  <a:lnTo>
                    <a:pt x="2162643" y="0"/>
                  </a:lnTo>
                  <a:cubicBezTo>
                    <a:pt x="2212623" y="0"/>
                    <a:pt x="2253140" y="40517"/>
                    <a:pt x="2253140" y="90497"/>
                  </a:cubicBezTo>
                  <a:lnTo>
                    <a:pt x="2253140" y="141611"/>
                  </a:lnTo>
                  <a:cubicBezTo>
                    <a:pt x="2253140" y="191592"/>
                    <a:pt x="2212623" y="232108"/>
                    <a:pt x="2162643" y="232108"/>
                  </a:cubicBezTo>
                  <a:lnTo>
                    <a:pt x="90497" y="232108"/>
                  </a:lnTo>
                  <a:cubicBezTo>
                    <a:pt x="40517" y="232108"/>
                    <a:pt x="0" y="191592"/>
                    <a:pt x="0" y="141611"/>
                  </a:cubicBezTo>
                  <a:lnTo>
                    <a:pt x="0" y="90497"/>
                  </a:lnTo>
                  <a:cubicBezTo>
                    <a:pt x="0" y="40517"/>
                    <a:pt x="40517" y="0"/>
                    <a:pt x="90497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57150"/>
              <a:ext cx="2253140" cy="2892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219813" y="519112"/>
            <a:ext cx="8924187" cy="7740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59"/>
              </a:lnSpc>
              <a:spcBef>
                <a:spcPct val="0"/>
              </a:spcBef>
            </a:pPr>
            <a:r>
              <a:rPr lang="en-US" sz="4399" b="1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1.Overview of Type 2 Diabetes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84816" y="1887826"/>
            <a:ext cx="9849570" cy="20862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16"/>
              </a:lnSpc>
            </a:pPr>
            <a:r>
              <a:rPr lang="en-US" sz="301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According to the NHS (2025), Type 2 diabetes is a long-term condition in which the body cannot use insulin properly, leading to high blood sugar levels.</a:t>
            </a:r>
          </a:p>
          <a:p>
            <a:pPr algn="l">
              <a:lnSpc>
                <a:spcPts val="4216"/>
              </a:lnSpc>
            </a:pPr>
            <a:endParaRPr lang="en-US" sz="3012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597058" y="3826607"/>
            <a:ext cx="8527892" cy="6159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sz="34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The two core defects  (pathophysiology)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5152894" y="9578620"/>
            <a:ext cx="2992023" cy="289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73"/>
              </a:lnSpc>
              <a:spcBef>
                <a:spcPct val="0"/>
              </a:spcBef>
            </a:pPr>
            <a:r>
              <a:rPr lang="en-US" sz="162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3214565" y="9867900"/>
            <a:ext cx="6136475" cy="3072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97"/>
              </a:lnSpc>
              <a:spcBef>
                <a:spcPct val="0"/>
              </a:spcBef>
            </a:pPr>
            <a:r>
              <a:rPr lang="en-US" sz="1712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(NHS, 2025; NICE, 2025)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446992" y="6444341"/>
            <a:ext cx="2662435" cy="933412"/>
            <a:chOff x="0" y="0"/>
            <a:chExt cx="701218" cy="24583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01218" cy="245837"/>
            </a:xfrm>
            <a:custGeom>
              <a:avLst/>
              <a:gdLst/>
              <a:ahLst/>
              <a:cxnLst/>
              <a:rect l="l" t="t" r="r" b="b"/>
              <a:pathLst>
                <a:path w="701218" h="245837">
                  <a:moveTo>
                    <a:pt x="122918" y="0"/>
                  </a:moveTo>
                  <a:lnTo>
                    <a:pt x="578299" y="0"/>
                  </a:lnTo>
                  <a:cubicBezTo>
                    <a:pt x="610899" y="0"/>
                    <a:pt x="642164" y="12950"/>
                    <a:pt x="665216" y="36002"/>
                  </a:cubicBezTo>
                  <a:cubicBezTo>
                    <a:pt x="688267" y="59054"/>
                    <a:pt x="701218" y="90318"/>
                    <a:pt x="701218" y="122918"/>
                  </a:cubicBezTo>
                  <a:lnTo>
                    <a:pt x="701218" y="122918"/>
                  </a:lnTo>
                  <a:cubicBezTo>
                    <a:pt x="701218" y="155518"/>
                    <a:pt x="688267" y="186783"/>
                    <a:pt x="665216" y="209835"/>
                  </a:cubicBezTo>
                  <a:cubicBezTo>
                    <a:pt x="642164" y="232887"/>
                    <a:pt x="610899" y="245837"/>
                    <a:pt x="578299" y="245837"/>
                  </a:cubicBezTo>
                  <a:lnTo>
                    <a:pt x="122918" y="245837"/>
                  </a:lnTo>
                  <a:cubicBezTo>
                    <a:pt x="90318" y="245837"/>
                    <a:pt x="59054" y="232887"/>
                    <a:pt x="36002" y="209835"/>
                  </a:cubicBezTo>
                  <a:cubicBezTo>
                    <a:pt x="12950" y="186783"/>
                    <a:pt x="0" y="155518"/>
                    <a:pt x="0" y="122918"/>
                  </a:cubicBezTo>
                  <a:lnTo>
                    <a:pt x="0" y="122918"/>
                  </a:lnTo>
                  <a:cubicBezTo>
                    <a:pt x="0" y="90318"/>
                    <a:pt x="12950" y="59054"/>
                    <a:pt x="36002" y="36002"/>
                  </a:cubicBezTo>
                  <a:cubicBezTo>
                    <a:pt x="59054" y="12950"/>
                    <a:pt x="90318" y="0"/>
                    <a:pt x="122918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701218" cy="2934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351280" y="2860640"/>
            <a:ext cx="1918221" cy="2629398"/>
          </a:xfrm>
          <a:custGeom>
            <a:avLst/>
            <a:gdLst/>
            <a:ahLst/>
            <a:cxnLst/>
            <a:rect l="l" t="t" r="r" b="b"/>
            <a:pathLst>
              <a:path w="1918221" h="2629398">
                <a:moveTo>
                  <a:pt x="0" y="0"/>
                </a:moveTo>
                <a:lnTo>
                  <a:pt x="1918221" y="0"/>
                </a:lnTo>
                <a:lnTo>
                  <a:pt x="1918221" y="2629398"/>
                </a:lnTo>
                <a:lnTo>
                  <a:pt x="0" y="262939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b="-3085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5245942" y="2943261"/>
            <a:ext cx="1955509" cy="2338426"/>
          </a:xfrm>
          <a:custGeom>
            <a:avLst/>
            <a:gdLst/>
            <a:ahLst/>
            <a:cxnLst/>
            <a:rect l="l" t="t" r="r" b="b"/>
            <a:pathLst>
              <a:path w="1955509" h="2338426">
                <a:moveTo>
                  <a:pt x="0" y="0"/>
                </a:moveTo>
                <a:lnTo>
                  <a:pt x="1955509" y="0"/>
                </a:lnTo>
                <a:lnTo>
                  <a:pt x="1955509" y="2338426"/>
                </a:lnTo>
                <a:lnTo>
                  <a:pt x="0" y="233842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4883727" y="6894481"/>
            <a:ext cx="2660888" cy="2431386"/>
          </a:xfrm>
          <a:custGeom>
            <a:avLst/>
            <a:gdLst/>
            <a:ahLst/>
            <a:cxnLst/>
            <a:rect l="l" t="t" r="r" b="b"/>
            <a:pathLst>
              <a:path w="2660888" h="2431386">
                <a:moveTo>
                  <a:pt x="0" y="0"/>
                </a:moveTo>
                <a:lnTo>
                  <a:pt x="2660888" y="0"/>
                </a:lnTo>
                <a:lnTo>
                  <a:pt x="2660888" y="2431387"/>
                </a:lnTo>
                <a:lnTo>
                  <a:pt x="0" y="243138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590641" y="7036588"/>
            <a:ext cx="1716960" cy="2289280"/>
          </a:xfrm>
          <a:custGeom>
            <a:avLst/>
            <a:gdLst/>
            <a:ahLst/>
            <a:cxnLst/>
            <a:rect l="l" t="t" r="r" b="b"/>
            <a:pathLst>
              <a:path w="1716960" h="2289280">
                <a:moveTo>
                  <a:pt x="0" y="0"/>
                </a:moveTo>
                <a:lnTo>
                  <a:pt x="1716960" y="0"/>
                </a:lnTo>
                <a:lnTo>
                  <a:pt x="1716960" y="2289280"/>
                </a:lnTo>
                <a:lnTo>
                  <a:pt x="0" y="228928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2583752" y="6417278"/>
            <a:ext cx="2427486" cy="8401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719"/>
              </a:lnSpc>
              <a:spcBef>
                <a:spcPct val="0"/>
              </a:spcBef>
            </a:pPr>
            <a:r>
              <a:rPr lang="en-US" sz="47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The 4 Ts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9591" y="5574835"/>
            <a:ext cx="1697218" cy="711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34"/>
              </a:lnSpc>
            </a:pPr>
            <a:r>
              <a:rPr lang="en-US" sz="2802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Toilet</a:t>
            </a:r>
          </a:p>
          <a:p>
            <a:pPr algn="ctr">
              <a:lnSpc>
                <a:spcPts val="2634"/>
              </a:lnSpc>
            </a:pPr>
            <a:r>
              <a:rPr lang="en-US" sz="2802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(Polyuria)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181600" y="5154845"/>
            <a:ext cx="2430717" cy="9464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ts val="30"/>
              </a:spcBef>
            </a:pPr>
            <a:r>
              <a:rPr lang="en-US" sz="2867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Thirsty</a:t>
            </a:r>
          </a:p>
          <a:p>
            <a:pPr algn="ctr">
              <a:spcBef>
                <a:spcPts val="30"/>
              </a:spcBef>
            </a:pPr>
            <a:r>
              <a:rPr lang="en-US" sz="2867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(</a:t>
            </a:r>
            <a:r>
              <a:rPr lang="en-US" sz="3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Polydipsia</a:t>
            </a:r>
            <a:r>
              <a:rPr lang="en-US" sz="2867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)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366051" y="9143214"/>
            <a:ext cx="1720549" cy="7246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159"/>
              </a:lnSpc>
              <a:spcBef>
                <a:spcPct val="0"/>
              </a:spcBef>
            </a:pPr>
            <a:r>
              <a:rPr lang="en-US" sz="43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Tired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7132" y="9029700"/>
            <a:ext cx="2002135" cy="7575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19"/>
              </a:lnSpc>
              <a:spcBef>
                <a:spcPct val="0"/>
              </a:spcBef>
            </a:pPr>
            <a:r>
              <a:rPr lang="en-US" sz="42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Thinner</a:t>
            </a:r>
          </a:p>
        </p:txBody>
      </p:sp>
      <p:sp>
        <p:nvSpPr>
          <p:cNvPr id="14" name="AutoShape 14"/>
          <p:cNvSpPr/>
          <p:nvPr/>
        </p:nvSpPr>
        <p:spPr>
          <a:xfrm>
            <a:off x="8603972" y="3086100"/>
            <a:ext cx="6628" cy="6487041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4932299" flipH="1" flipV="1">
            <a:off x="1448735" y="6234238"/>
            <a:ext cx="583467" cy="653745"/>
          </a:xfrm>
          <a:custGeom>
            <a:avLst/>
            <a:gdLst/>
            <a:ahLst/>
            <a:cxnLst/>
            <a:rect l="l" t="t" r="r" b="b"/>
            <a:pathLst>
              <a:path w="583467" h="653745">
                <a:moveTo>
                  <a:pt x="583467" y="653744"/>
                </a:moveTo>
                <a:lnTo>
                  <a:pt x="0" y="653744"/>
                </a:lnTo>
                <a:lnTo>
                  <a:pt x="0" y="0"/>
                </a:lnTo>
                <a:lnTo>
                  <a:pt x="583467" y="0"/>
                </a:lnTo>
                <a:lnTo>
                  <a:pt x="583467" y="653744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 rot="-3639818" flipV="1">
            <a:off x="5382093" y="6154759"/>
            <a:ext cx="583467" cy="653745"/>
          </a:xfrm>
          <a:custGeom>
            <a:avLst/>
            <a:gdLst/>
            <a:ahLst/>
            <a:cxnLst/>
            <a:rect l="l" t="t" r="r" b="b"/>
            <a:pathLst>
              <a:path w="583467" h="653745">
                <a:moveTo>
                  <a:pt x="0" y="653744"/>
                </a:moveTo>
                <a:lnTo>
                  <a:pt x="583467" y="653744"/>
                </a:lnTo>
                <a:lnTo>
                  <a:pt x="583467" y="0"/>
                </a:lnTo>
                <a:lnTo>
                  <a:pt x="0" y="0"/>
                </a:lnTo>
                <a:lnTo>
                  <a:pt x="0" y="653744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 flipH="1" flipV="1">
            <a:off x="2397827" y="7926654"/>
            <a:ext cx="583467" cy="653745"/>
          </a:xfrm>
          <a:custGeom>
            <a:avLst/>
            <a:gdLst/>
            <a:ahLst/>
            <a:cxnLst/>
            <a:rect l="l" t="t" r="r" b="b"/>
            <a:pathLst>
              <a:path w="583467" h="653745">
                <a:moveTo>
                  <a:pt x="583468" y="653745"/>
                </a:moveTo>
                <a:lnTo>
                  <a:pt x="0" y="653745"/>
                </a:lnTo>
                <a:lnTo>
                  <a:pt x="0" y="0"/>
                </a:lnTo>
                <a:lnTo>
                  <a:pt x="583468" y="0"/>
                </a:lnTo>
                <a:lnTo>
                  <a:pt x="583468" y="653745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 rot="-477008" flipV="1">
            <a:off x="4273553" y="7648642"/>
            <a:ext cx="583467" cy="653745"/>
          </a:xfrm>
          <a:custGeom>
            <a:avLst/>
            <a:gdLst/>
            <a:ahLst/>
            <a:cxnLst/>
            <a:rect l="l" t="t" r="r" b="b"/>
            <a:pathLst>
              <a:path w="583467" h="653745">
                <a:moveTo>
                  <a:pt x="0" y="653744"/>
                </a:moveTo>
                <a:lnTo>
                  <a:pt x="583467" y="653744"/>
                </a:lnTo>
                <a:lnTo>
                  <a:pt x="583467" y="0"/>
                </a:lnTo>
                <a:lnTo>
                  <a:pt x="0" y="0"/>
                </a:lnTo>
                <a:lnTo>
                  <a:pt x="0" y="653744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9528490" y="6202596"/>
            <a:ext cx="2548445" cy="2547383"/>
          </a:xfrm>
          <a:custGeom>
            <a:avLst/>
            <a:gdLst/>
            <a:ahLst/>
            <a:cxnLst/>
            <a:rect l="l" t="t" r="r" b="b"/>
            <a:pathLst>
              <a:path w="2548445" h="2547383">
                <a:moveTo>
                  <a:pt x="0" y="0"/>
                </a:moveTo>
                <a:lnTo>
                  <a:pt x="2548445" y="0"/>
                </a:lnTo>
                <a:lnTo>
                  <a:pt x="2548445" y="2547383"/>
                </a:lnTo>
                <a:lnTo>
                  <a:pt x="0" y="2547383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14552879" y="3404826"/>
            <a:ext cx="2507568" cy="1848286"/>
          </a:xfrm>
          <a:custGeom>
            <a:avLst/>
            <a:gdLst/>
            <a:ahLst/>
            <a:cxnLst/>
            <a:rect l="l" t="t" r="r" b="b"/>
            <a:pathLst>
              <a:path w="2507568" h="1848286">
                <a:moveTo>
                  <a:pt x="0" y="0"/>
                </a:moveTo>
                <a:lnTo>
                  <a:pt x="2507567" y="0"/>
                </a:lnTo>
                <a:lnTo>
                  <a:pt x="2507567" y="1848286"/>
                </a:lnTo>
                <a:lnTo>
                  <a:pt x="0" y="1848286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>
            <a:off x="9455187" y="3311321"/>
            <a:ext cx="2647435" cy="2104711"/>
          </a:xfrm>
          <a:custGeom>
            <a:avLst/>
            <a:gdLst/>
            <a:ahLst/>
            <a:cxnLst/>
            <a:rect l="l" t="t" r="r" b="b"/>
            <a:pathLst>
              <a:path w="2647435" h="2104711">
                <a:moveTo>
                  <a:pt x="0" y="0"/>
                </a:moveTo>
                <a:lnTo>
                  <a:pt x="2647434" y="0"/>
                </a:lnTo>
                <a:lnTo>
                  <a:pt x="2647434" y="2104711"/>
                </a:lnTo>
                <a:lnTo>
                  <a:pt x="0" y="2104711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13893403" y="6310381"/>
            <a:ext cx="3742598" cy="2507541"/>
          </a:xfrm>
          <a:custGeom>
            <a:avLst/>
            <a:gdLst/>
            <a:ahLst/>
            <a:cxnLst/>
            <a:rect l="l" t="t" r="r" b="b"/>
            <a:pathLst>
              <a:path w="3742598" h="2507541">
                <a:moveTo>
                  <a:pt x="0" y="0"/>
                </a:moveTo>
                <a:lnTo>
                  <a:pt x="3742598" y="0"/>
                </a:lnTo>
                <a:lnTo>
                  <a:pt x="3742598" y="2507541"/>
                </a:lnTo>
                <a:lnTo>
                  <a:pt x="0" y="2507541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TextBox 23"/>
          <p:cNvSpPr txBox="1"/>
          <p:nvPr/>
        </p:nvSpPr>
        <p:spPr>
          <a:xfrm>
            <a:off x="771823" y="347343"/>
            <a:ext cx="3266777" cy="7575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19"/>
              </a:lnSpc>
              <a:spcBef>
                <a:spcPct val="0"/>
              </a:spcBef>
            </a:pPr>
            <a:r>
              <a:rPr lang="en-US" sz="42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SYMPTOMS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-209550" y="2433715"/>
            <a:ext cx="5798222" cy="5000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39"/>
              </a:lnSpc>
              <a:spcBef>
                <a:spcPct val="0"/>
              </a:spcBef>
            </a:pPr>
            <a:r>
              <a:rPr lang="en-US" sz="2814" b="1" i="1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CLASSIC SYMPTOMS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62418" y="1162918"/>
            <a:ext cx="19201982" cy="1599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19"/>
              </a:lnSpc>
            </a:pPr>
            <a:r>
              <a:rPr lang="en-US" sz="3014" b="1" i="1" dirty="0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CRITICAL</a:t>
            </a:r>
          </a:p>
          <a:p>
            <a:pPr algn="l">
              <a:lnSpc>
                <a:spcPts val="4219"/>
              </a:lnSpc>
              <a:spcBef>
                <a:spcPct val="0"/>
              </a:spcBef>
            </a:pPr>
            <a:r>
              <a:rPr lang="en-US" sz="3014" i="1" dirty="0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Most people with Type 2 diabetes have</a:t>
            </a:r>
            <a:r>
              <a:rPr lang="en-US" sz="3014" b="1" i="1" dirty="0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 NO SYMPTOMS </a:t>
            </a:r>
            <a:r>
              <a:rPr lang="en-US" sz="3014" i="1" dirty="0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for years. (NHS UK, Diabetes UK, 2025)</a:t>
            </a:r>
          </a:p>
          <a:p>
            <a:pPr algn="just">
              <a:lnSpc>
                <a:spcPts val="4219"/>
              </a:lnSpc>
              <a:spcBef>
                <a:spcPct val="0"/>
              </a:spcBef>
            </a:pPr>
            <a:endParaRPr lang="en-US" sz="3014" i="1" dirty="0">
              <a:solidFill>
                <a:srgbClr val="000000"/>
              </a:solidFill>
              <a:latin typeface="Arial Italics"/>
              <a:ea typeface="Arial Italics"/>
              <a:cs typeface="Arial Italics"/>
              <a:sym typeface="Arial Italics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9144000" y="2589581"/>
            <a:ext cx="5798222" cy="5000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39"/>
              </a:lnSpc>
              <a:spcBef>
                <a:spcPct val="0"/>
              </a:spcBef>
            </a:pPr>
            <a:r>
              <a:rPr lang="en-US" sz="2814" b="1" i="1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ADDITIONAL SYMPTOMS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394445" y="5320782"/>
            <a:ext cx="2708176" cy="5671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40"/>
              </a:lnSpc>
              <a:spcBef>
                <a:spcPct val="0"/>
              </a:spcBef>
            </a:pPr>
            <a:r>
              <a:rPr lang="en-US" sz="3171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Blurred vision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807678" y="5304579"/>
            <a:ext cx="4177433" cy="5671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40"/>
              </a:lnSpc>
              <a:spcBef>
                <a:spcPct val="0"/>
              </a:spcBef>
            </a:pPr>
            <a:r>
              <a:rPr lang="en-US" sz="3171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Slow-healing wounds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158084" y="8721404"/>
            <a:ext cx="3916759" cy="5671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40"/>
              </a:lnSpc>
              <a:spcBef>
                <a:spcPct val="0"/>
              </a:spcBef>
            </a:pPr>
            <a:r>
              <a:rPr lang="en-US" sz="3171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Recurrent infections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883878" y="8576867"/>
            <a:ext cx="3684885" cy="16910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40"/>
              </a:lnSpc>
            </a:pPr>
            <a:r>
              <a:rPr lang="en-US" sz="3171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Tingling/numbness</a:t>
            </a:r>
          </a:p>
          <a:p>
            <a:pPr algn="ctr">
              <a:lnSpc>
                <a:spcPts val="4440"/>
              </a:lnSpc>
              <a:spcBef>
                <a:spcPct val="0"/>
              </a:spcBef>
            </a:pPr>
            <a:r>
              <a:rPr lang="en-US" sz="3171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in hands or feet</a:t>
            </a:r>
          </a:p>
          <a:p>
            <a:pPr algn="ctr">
              <a:lnSpc>
                <a:spcPts val="4440"/>
              </a:lnSpc>
              <a:spcBef>
                <a:spcPct val="0"/>
              </a:spcBef>
            </a:pPr>
            <a:endParaRPr lang="en-US" sz="3171" b="1">
              <a:solidFill>
                <a:srgbClr val="000000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8414423" y="9804659"/>
            <a:ext cx="5785081" cy="365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59"/>
              </a:lnSpc>
              <a:spcBef>
                <a:spcPct val="0"/>
              </a:spcBef>
            </a:pPr>
            <a:r>
              <a:rPr lang="en-US" sz="2114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(NHS, 2025; NICE, 2025)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330123" y="9881589"/>
            <a:ext cx="2820691" cy="232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162800" y="5774789"/>
            <a:ext cx="3428615" cy="4702711"/>
          </a:xfrm>
          <a:custGeom>
            <a:avLst/>
            <a:gdLst/>
            <a:ahLst/>
            <a:cxnLst/>
            <a:rect l="l" t="t" r="r" b="b"/>
            <a:pathLst>
              <a:path w="4738511" h="5823055">
                <a:moveTo>
                  <a:pt x="0" y="0"/>
                </a:moveTo>
                <a:lnTo>
                  <a:pt x="4738510" y="0"/>
                </a:lnTo>
                <a:lnTo>
                  <a:pt x="4738510" y="5823055"/>
                </a:lnTo>
                <a:lnTo>
                  <a:pt x="0" y="582305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5602634" y="5547740"/>
            <a:ext cx="3120331" cy="3657600"/>
          </a:xfrm>
          <a:custGeom>
            <a:avLst/>
            <a:gdLst/>
            <a:ahLst/>
            <a:cxnLst/>
            <a:rect l="l" t="t" r="r" b="b"/>
            <a:pathLst>
              <a:path w="3120331" h="3382917">
                <a:moveTo>
                  <a:pt x="0" y="0"/>
                </a:moveTo>
                <a:lnTo>
                  <a:pt x="3120331" y="0"/>
                </a:lnTo>
                <a:lnTo>
                  <a:pt x="3120331" y="3382917"/>
                </a:lnTo>
                <a:lnTo>
                  <a:pt x="0" y="338291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31332" b="-11795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6643748" y="7200900"/>
            <a:ext cx="2789902" cy="3370982"/>
          </a:xfrm>
          <a:custGeom>
            <a:avLst/>
            <a:gdLst/>
            <a:ahLst/>
            <a:cxnLst/>
            <a:rect l="l" t="t" r="r" b="b"/>
            <a:pathLst>
              <a:path w="3106811" h="4255905">
                <a:moveTo>
                  <a:pt x="0" y="0"/>
                </a:moveTo>
                <a:lnTo>
                  <a:pt x="3106811" y="0"/>
                </a:lnTo>
                <a:lnTo>
                  <a:pt x="3106811" y="4255906"/>
                </a:lnTo>
                <a:lnTo>
                  <a:pt x="0" y="425590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TextBox 5"/>
          <p:cNvSpPr txBox="1"/>
          <p:nvPr/>
        </p:nvSpPr>
        <p:spPr>
          <a:xfrm>
            <a:off x="10214117" y="4924882"/>
            <a:ext cx="7140433" cy="19336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7981" lvl="1" indent="-238990" algn="l">
              <a:lnSpc>
                <a:spcPts val="3099"/>
              </a:lnSpc>
              <a:buFont typeface="Arial"/>
              <a:buChar char="•"/>
            </a:pPr>
            <a:r>
              <a:rPr lang="en-US" sz="221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NHS (2025) emphasises that: Sedentary lifestyles significantly increase Type 2 diabetes risk</a:t>
            </a:r>
          </a:p>
          <a:p>
            <a:pPr marL="477981" lvl="1" indent="-238990" algn="l">
              <a:lnSpc>
                <a:spcPts val="3099"/>
              </a:lnSpc>
              <a:buFont typeface="Arial"/>
              <a:buChar char="•"/>
            </a:pPr>
            <a:r>
              <a:rPr lang="en-US" sz="221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Physical inactivity reduces the body's ability to use insulin effectively</a:t>
            </a:r>
          </a:p>
          <a:p>
            <a:pPr algn="l">
              <a:lnSpc>
                <a:spcPts val="3099"/>
              </a:lnSpc>
            </a:pPr>
            <a:endParaRPr lang="en-US" sz="2213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0736257" y="6778733"/>
            <a:ext cx="1989143" cy="4280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8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3. Diet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698515" y="6867117"/>
            <a:ext cx="6701016" cy="29245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262"/>
              </a:lnSpc>
            </a:pPr>
            <a:endParaRPr dirty="0"/>
          </a:p>
          <a:p>
            <a:pPr marL="503080" lvl="1" indent="-251540" algn="l">
              <a:lnSpc>
                <a:spcPts val="3262"/>
              </a:lnSpc>
              <a:buFont typeface="Arial"/>
              <a:buChar char="•"/>
            </a:pPr>
            <a:r>
              <a:rPr lang="en-US" sz="233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Poor dietary patterns increase risk (Public Health England, 2025):</a:t>
            </a:r>
          </a:p>
          <a:p>
            <a:pPr marL="503080" lvl="1" indent="-251540" algn="l">
              <a:lnSpc>
                <a:spcPts val="3262"/>
              </a:lnSpc>
              <a:buFont typeface="Arial"/>
              <a:buChar char="•"/>
            </a:pPr>
            <a:r>
              <a:rPr lang="en-US" sz="233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High intake of refined carbohydrates and added sugars</a:t>
            </a:r>
          </a:p>
          <a:p>
            <a:pPr marL="503080" lvl="1" indent="-251540" algn="l">
              <a:lnSpc>
                <a:spcPts val="3262"/>
              </a:lnSpc>
              <a:buFont typeface="Arial"/>
              <a:buChar char="•"/>
            </a:pPr>
            <a:r>
              <a:rPr lang="en-US" sz="233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Low fiber intake</a:t>
            </a:r>
          </a:p>
          <a:p>
            <a:pPr marL="503080" lvl="1" indent="-251540" algn="l">
              <a:lnSpc>
                <a:spcPts val="3262"/>
              </a:lnSpc>
              <a:buFont typeface="Arial"/>
              <a:buChar char="•"/>
            </a:pPr>
            <a:r>
              <a:rPr lang="en-US" sz="233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High consumption of processed and red meats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5686" y="1392197"/>
            <a:ext cx="5798222" cy="4597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9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Non-Modifiable Risk Factors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476855" y="1449347"/>
            <a:ext cx="4859899" cy="4597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9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Modifiable Risk Factors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790296" y="2068462"/>
            <a:ext cx="5449704" cy="4280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8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1. Obesity and Excess Weight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476855" y="2780746"/>
            <a:ext cx="7922676" cy="11972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1322" lvl="1" indent="-245661" algn="l">
              <a:lnSpc>
                <a:spcPts val="3185"/>
              </a:lnSpc>
              <a:buFont typeface="Arial"/>
              <a:buChar char="•"/>
            </a:pPr>
            <a:r>
              <a:rPr lang="en-US" sz="227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Diabetes UK (2025) identifies that approximately 90% of people with Type 2 diabetes are overweight or obese</a:t>
            </a:r>
          </a:p>
          <a:p>
            <a:pPr marL="491322" lvl="1" indent="-245661" algn="l">
              <a:lnSpc>
                <a:spcPts val="3185"/>
              </a:lnSpc>
              <a:buFont typeface="Arial"/>
              <a:buChar char="•"/>
            </a:pPr>
            <a:r>
              <a:rPr lang="en-US" sz="227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Central (abdominal) obesity is particularly harmful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69914" y="4333696"/>
            <a:ext cx="4008086" cy="4280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8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2. Physical Inactivity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91123" y="565826"/>
            <a:ext cx="9791077" cy="6159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sz="34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MAJOR RISK FACTORS / AETIOLOGY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51096" y="1977943"/>
            <a:ext cx="5449704" cy="4280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8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1. Genetics and Family History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40215" y="2574243"/>
            <a:ext cx="6066614" cy="15786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85619" lvl="1" indent="-242809" algn="l">
              <a:lnSpc>
                <a:spcPts val="3148"/>
              </a:lnSpc>
              <a:buFont typeface="Arial"/>
              <a:buChar char="•"/>
            </a:pPr>
            <a:r>
              <a:rPr lang="en-US" sz="224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Having a parent, brother, or sister with</a:t>
            </a:r>
          </a:p>
          <a:p>
            <a:pPr algn="l">
              <a:lnSpc>
                <a:spcPts val="3148"/>
              </a:lnSpc>
            </a:pPr>
            <a:r>
              <a:rPr lang="en-US" sz="224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Type 2 diabetes significantly increases risk</a:t>
            </a:r>
          </a:p>
          <a:p>
            <a:pPr marL="485619" lvl="1" indent="-242809" algn="l">
              <a:lnSpc>
                <a:spcPts val="3148"/>
              </a:lnSpc>
              <a:buFont typeface="Arial"/>
              <a:buChar char="•"/>
            </a:pPr>
            <a:r>
              <a:rPr lang="en-US" sz="224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If both parents have it, risk increases to approximately 70%, (Diabetes UK, 2025)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5800" y="4314963"/>
            <a:ext cx="2658281" cy="4280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8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2. Ethnicity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3311" y="4538802"/>
            <a:ext cx="8288757" cy="1903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34"/>
              </a:lnSpc>
            </a:pPr>
            <a:endParaRPr dirty="0"/>
          </a:p>
          <a:p>
            <a:pPr marL="467952" lvl="1" indent="-233976" algn="l">
              <a:lnSpc>
                <a:spcPts val="3034"/>
              </a:lnSpc>
              <a:buFont typeface="Arial"/>
              <a:buChar char="•"/>
            </a:pPr>
            <a:r>
              <a:rPr lang="en-US" sz="2167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Public Health England (2025) identifies that South Asian people are up to 6 times more likely to develop Type 2 diabetes</a:t>
            </a:r>
          </a:p>
          <a:p>
            <a:pPr marL="467952" lvl="1" indent="-233976" algn="l">
              <a:lnSpc>
                <a:spcPts val="3034"/>
              </a:lnSpc>
              <a:buFont typeface="Arial"/>
              <a:buChar char="•"/>
            </a:pPr>
            <a:r>
              <a:rPr lang="en-US" sz="2167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African-Caribbean and Black African people are up to 3 times more likely (NHS, 2025)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90600" y="7048500"/>
            <a:ext cx="1385404" cy="4280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8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3. Age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46797" y="7277100"/>
            <a:ext cx="4511003" cy="24436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39"/>
              </a:lnSpc>
            </a:pPr>
            <a:endParaRPr dirty="0"/>
          </a:p>
          <a:p>
            <a:pPr marL="499522" lvl="1" indent="-249761" algn="l">
              <a:lnSpc>
                <a:spcPts val="3239"/>
              </a:lnSpc>
              <a:buFont typeface="Arial"/>
              <a:buChar char="•"/>
            </a:pPr>
            <a:r>
              <a:rPr lang="en-US" sz="231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Diabetes UK (2025) reports alarming increases in younger people, with 168,000 people under 40 now living with Type 2 diabetes in the UK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225904" y="9876066"/>
            <a:ext cx="2820691" cy="232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9937125" y="-750086"/>
            <a:ext cx="7322175" cy="11524022"/>
          </a:xfrm>
          <a:custGeom>
            <a:avLst/>
            <a:gdLst/>
            <a:ahLst/>
            <a:cxnLst/>
            <a:rect l="l" t="t" r="r" b="b"/>
            <a:pathLst>
              <a:path w="7322175" h="11524022">
                <a:moveTo>
                  <a:pt x="7322175" y="0"/>
                </a:moveTo>
                <a:lnTo>
                  <a:pt x="0" y="0"/>
                </a:lnTo>
                <a:lnTo>
                  <a:pt x="0" y="11524022"/>
                </a:lnTo>
                <a:lnTo>
                  <a:pt x="7322175" y="11524022"/>
                </a:lnTo>
                <a:lnTo>
                  <a:pt x="7322175" y="0"/>
                </a:lnTo>
                <a:close/>
              </a:path>
            </a:pathLst>
          </a:custGeom>
          <a:blipFill>
            <a:blip r:embed="rId2"/>
            <a:stretch>
              <a:fillRect t="-36767" b="-4715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777155" y="1702334"/>
            <a:ext cx="10798030" cy="1884853"/>
            <a:chOff x="0" y="0"/>
            <a:chExt cx="2843925" cy="43911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843925" cy="439111"/>
            </a:xfrm>
            <a:custGeom>
              <a:avLst/>
              <a:gdLst/>
              <a:ahLst/>
              <a:cxnLst/>
              <a:rect l="l" t="t" r="r" b="b"/>
              <a:pathLst>
                <a:path w="2843925" h="439111">
                  <a:moveTo>
                    <a:pt x="67396" y="0"/>
                  </a:moveTo>
                  <a:lnTo>
                    <a:pt x="2776530" y="0"/>
                  </a:lnTo>
                  <a:cubicBezTo>
                    <a:pt x="2813751" y="0"/>
                    <a:pt x="2843925" y="30174"/>
                    <a:pt x="2843925" y="67396"/>
                  </a:cubicBezTo>
                  <a:lnTo>
                    <a:pt x="2843925" y="371716"/>
                  </a:lnTo>
                  <a:cubicBezTo>
                    <a:pt x="2843925" y="408937"/>
                    <a:pt x="2813751" y="439111"/>
                    <a:pt x="2776530" y="439111"/>
                  </a:cubicBezTo>
                  <a:lnTo>
                    <a:pt x="67396" y="439111"/>
                  </a:lnTo>
                  <a:cubicBezTo>
                    <a:pt x="30174" y="439111"/>
                    <a:pt x="0" y="408937"/>
                    <a:pt x="0" y="371716"/>
                  </a:cubicBezTo>
                  <a:lnTo>
                    <a:pt x="0" y="67396"/>
                  </a:lnTo>
                  <a:cubicBezTo>
                    <a:pt x="0" y="30174"/>
                    <a:pt x="30174" y="0"/>
                    <a:pt x="67396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2843925" cy="496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90595" y="717849"/>
            <a:ext cx="12370276" cy="599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  <a:spcBef>
                <a:spcPct val="0"/>
              </a:spcBef>
            </a:pPr>
            <a:r>
              <a:rPr lang="en-US" sz="33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THE PROGRESSIVE NATURE OF TYPE 2 DIABETES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3000" y="1899834"/>
            <a:ext cx="10411978" cy="1338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581"/>
              </a:lnSpc>
              <a:spcBef>
                <a:spcPct val="0"/>
              </a:spcBef>
            </a:pPr>
            <a:r>
              <a:rPr lang="en-US" sz="255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Progressive Nature of Type 2 Diabetes</a:t>
            </a:r>
          </a:p>
          <a:p>
            <a:pPr algn="l">
              <a:lnSpc>
                <a:spcPts val="3581"/>
              </a:lnSpc>
              <a:spcBef>
                <a:spcPct val="0"/>
              </a:spcBef>
            </a:pPr>
            <a:r>
              <a:rPr lang="en-US" sz="255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NICE (2025) and Diabetes UK (2025) emphasise that Type 2 diabetes</a:t>
            </a:r>
          </a:p>
          <a:p>
            <a:pPr algn="l">
              <a:lnSpc>
                <a:spcPts val="3581"/>
              </a:lnSpc>
              <a:spcBef>
                <a:spcPct val="0"/>
              </a:spcBef>
            </a:pPr>
            <a:r>
              <a:rPr lang="en-US" sz="255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is a progressive condition that typically worsens over time: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0" y="5258709"/>
            <a:ext cx="4294159" cy="4993561"/>
            <a:chOff x="0" y="0"/>
            <a:chExt cx="716142" cy="78048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716142" cy="780484"/>
            </a:xfrm>
            <a:custGeom>
              <a:avLst/>
              <a:gdLst/>
              <a:ahLst/>
              <a:cxnLst/>
              <a:rect l="l" t="t" r="r" b="b"/>
              <a:pathLst>
                <a:path w="716142" h="780484">
                  <a:moveTo>
                    <a:pt x="238843" y="19070"/>
                  </a:moveTo>
                  <a:cubicBezTo>
                    <a:pt x="275439" y="7556"/>
                    <a:pt x="317298" y="0"/>
                    <a:pt x="358264" y="0"/>
                  </a:cubicBezTo>
                  <a:cubicBezTo>
                    <a:pt x="399231" y="0"/>
                    <a:pt x="438652" y="6476"/>
                    <a:pt x="474980" y="17990"/>
                  </a:cubicBezTo>
                  <a:cubicBezTo>
                    <a:pt x="475754" y="18350"/>
                    <a:pt x="476526" y="18350"/>
                    <a:pt x="477299" y="18710"/>
                  </a:cubicBezTo>
                  <a:cubicBezTo>
                    <a:pt x="613725" y="64765"/>
                    <a:pt x="714209" y="186379"/>
                    <a:pt x="716142" y="327784"/>
                  </a:cubicBezTo>
                  <a:lnTo>
                    <a:pt x="716142" y="780484"/>
                  </a:lnTo>
                  <a:lnTo>
                    <a:pt x="0" y="780484"/>
                  </a:lnTo>
                  <a:lnTo>
                    <a:pt x="0" y="328120"/>
                  </a:lnTo>
                  <a:cubicBezTo>
                    <a:pt x="1932" y="185660"/>
                    <a:pt x="100870" y="64045"/>
                    <a:pt x="238843" y="19070"/>
                  </a:cubicBezTo>
                  <a:close/>
                </a:path>
              </a:pathLst>
            </a:custGeom>
            <a:solidFill>
              <a:srgbClr val="29BE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69850"/>
              <a:ext cx="716142" cy="7106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478927" y="5258709"/>
            <a:ext cx="4581897" cy="4993561"/>
            <a:chOff x="0" y="0"/>
            <a:chExt cx="716142" cy="780484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716142" cy="780484"/>
            </a:xfrm>
            <a:custGeom>
              <a:avLst/>
              <a:gdLst/>
              <a:ahLst/>
              <a:cxnLst/>
              <a:rect l="l" t="t" r="r" b="b"/>
              <a:pathLst>
                <a:path w="716142" h="780484">
                  <a:moveTo>
                    <a:pt x="238843" y="19070"/>
                  </a:moveTo>
                  <a:cubicBezTo>
                    <a:pt x="275439" y="7556"/>
                    <a:pt x="317298" y="0"/>
                    <a:pt x="358264" y="0"/>
                  </a:cubicBezTo>
                  <a:cubicBezTo>
                    <a:pt x="399231" y="0"/>
                    <a:pt x="438652" y="6476"/>
                    <a:pt x="474980" y="17990"/>
                  </a:cubicBezTo>
                  <a:cubicBezTo>
                    <a:pt x="475754" y="18350"/>
                    <a:pt x="476526" y="18350"/>
                    <a:pt x="477299" y="18710"/>
                  </a:cubicBezTo>
                  <a:cubicBezTo>
                    <a:pt x="613725" y="64765"/>
                    <a:pt x="714209" y="186379"/>
                    <a:pt x="716142" y="327784"/>
                  </a:cubicBezTo>
                  <a:lnTo>
                    <a:pt x="716142" y="780484"/>
                  </a:lnTo>
                  <a:lnTo>
                    <a:pt x="0" y="780484"/>
                  </a:lnTo>
                  <a:lnTo>
                    <a:pt x="0" y="328120"/>
                  </a:lnTo>
                  <a:cubicBezTo>
                    <a:pt x="1932" y="185660"/>
                    <a:pt x="100870" y="64045"/>
                    <a:pt x="238843" y="19070"/>
                  </a:cubicBezTo>
                  <a:close/>
                </a:path>
              </a:pathLst>
            </a:custGeom>
            <a:solidFill>
              <a:srgbClr val="308FB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69850"/>
              <a:ext cx="716142" cy="7106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243982" y="5258709"/>
            <a:ext cx="4581897" cy="4993561"/>
            <a:chOff x="0" y="0"/>
            <a:chExt cx="716142" cy="78048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716142" cy="780484"/>
            </a:xfrm>
            <a:custGeom>
              <a:avLst/>
              <a:gdLst/>
              <a:ahLst/>
              <a:cxnLst/>
              <a:rect l="l" t="t" r="r" b="b"/>
              <a:pathLst>
                <a:path w="716142" h="780484">
                  <a:moveTo>
                    <a:pt x="238843" y="19070"/>
                  </a:moveTo>
                  <a:cubicBezTo>
                    <a:pt x="275439" y="7556"/>
                    <a:pt x="317298" y="0"/>
                    <a:pt x="358264" y="0"/>
                  </a:cubicBezTo>
                  <a:cubicBezTo>
                    <a:pt x="399231" y="0"/>
                    <a:pt x="438652" y="6476"/>
                    <a:pt x="474980" y="17990"/>
                  </a:cubicBezTo>
                  <a:cubicBezTo>
                    <a:pt x="475754" y="18350"/>
                    <a:pt x="476526" y="18350"/>
                    <a:pt x="477299" y="18710"/>
                  </a:cubicBezTo>
                  <a:cubicBezTo>
                    <a:pt x="613725" y="64765"/>
                    <a:pt x="714209" y="186379"/>
                    <a:pt x="716142" y="327784"/>
                  </a:cubicBezTo>
                  <a:lnTo>
                    <a:pt x="716142" y="780484"/>
                  </a:lnTo>
                  <a:lnTo>
                    <a:pt x="0" y="780484"/>
                  </a:lnTo>
                  <a:lnTo>
                    <a:pt x="0" y="328120"/>
                  </a:lnTo>
                  <a:cubicBezTo>
                    <a:pt x="1932" y="185660"/>
                    <a:pt x="100870" y="64045"/>
                    <a:pt x="238843" y="19070"/>
                  </a:cubicBezTo>
                  <a:close/>
                </a:path>
              </a:pathLst>
            </a:custGeom>
            <a:solidFill>
              <a:srgbClr val="008AE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69850"/>
              <a:ext cx="716142" cy="7106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4009039" y="5258709"/>
            <a:ext cx="4278962" cy="4993561"/>
            <a:chOff x="0" y="0"/>
            <a:chExt cx="716142" cy="780484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716142" cy="780484"/>
            </a:xfrm>
            <a:custGeom>
              <a:avLst/>
              <a:gdLst/>
              <a:ahLst/>
              <a:cxnLst/>
              <a:rect l="l" t="t" r="r" b="b"/>
              <a:pathLst>
                <a:path w="716142" h="780484">
                  <a:moveTo>
                    <a:pt x="238843" y="19070"/>
                  </a:moveTo>
                  <a:cubicBezTo>
                    <a:pt x="275439" y="7556"/>
                    <a:pt x="317298" y="0"/>
                    <a:pt x="358264" y="0"/>
                  </a:cubicBezTo>
                  <a:cubicBezTo>
                    <a:pt x="399231" y="0"/>
                    <a:pt x="438652" y="6476"/>
                    <a:pt x="474980" y="17990"/>
                  </a:cubicBezTo>
                  <a:cubicBezTo>
                    <a:pt x="475754" y="18350"/>
                    <a:pt x="476526" y="18350"/>
                    <a:pt x="477299" y="18710"/>
                  </a:cubicBezTo>
                  <a:cubicBezTo>
                    <a:pt x="613725" y="64765"/>
                    <a:pt x="714209" y="186379"/>
                    <a:pt x="716142" y="327784"/>
                  </a:cubicBezTo>
                  <a:lnTo>
                    <a:pt x="716142" y="780484"/>
                  </a:lnTo>
                  <a:lnTo>
                    <a:pt x="0" y="780484"/>
                  </a:lnTo>
                  <a:lnTo>
                    <a:pt x="0" y="328120"/>
                  </a:lnTo>
                  <a:cubicBezTo>
                    <a:pt x="1932" y="185660"/>
                    <a:pt x="100870" y="64045"/>
                    <a:pt x="238843" y="19070"/>
                  </a:cubicBezTo>
                  <a:close/>
                </a:path>
              </a:pathLst>
            </a:custGeom>
            <a:solidFill>
              <a:srgbClr val="00679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69850"/>
              <a:ext cx="716142" cy="7106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591065" y="4578767"/>
            <a:ext cx="824290" cy="942516"/>
            <a:chOff x="0" y="0"/>
            <a:chExt cx="1099054" cy="1256688"/>
          </a:xfrm>
        </p:grpSpPr>
        <p:grpSp>
          <p:nvGrpSpPr>
            <p:cNvPr id="21" name="Group 21"/>
            <p:cNvGrpSpPr/>
            <p:nvPr/>
          </p:nvGrpSpPr>
          <p:grpSpPr>
            <a:xfrm>
              <a:off x="0" y="0"/>
              <a:ext cx="1099054" cy="1256688"/>
              <a:chOff x="0" y="0"/>
              <a:chExt cx="812800" cy="929378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812800" cy="929378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929378">
                    <a:moveTo>
                      <a:pt x="406400" y="0"/>
                    </a:moveTo>
                    <a:cubicBezTo>
                      <a:pt x="181951" y="0"/>
                      <a:pt x="0" y="208048"/>
                      <a:pt x="0" y="464689"/>
                    </a:cubicBezTo>
                    <a:cubicBezTo>
                      <a:pt x="0" y="721329"/>
                      <a:pt x="181951" y="929378"/>
                      <a:pt x="406400" y="929378"/>
                    </a:cubicBezTo>
                    <a:cubicBezTo>
                      <a:pt x="630849" y="929378"/>
                      <a:pt x="812800" y="721329"/>
                      <a:pt x="812800" y="464689"/>
                    </a:cubicBezTo>
                    <a:cubicBezTo>
                      <a:pt x="812800" y="208048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29BEE1"/>
              </a:solidFill>
              <a:ln w="76200" cap="sq">
                <a:solidFill>
                  <a:srgbClr val="FFFFF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76200" y="39504"/>
                <a:ext cx="660400" cy="80274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  <p:sp>
          <p:nvSpPr>
            <p:cNvPr id="24" name="TextBox 24"/>
            <p:cNvSpPr txBox="1"/>
            <p:nvPr/>
          </p:nvSpPr>
          <p:spPr>
            <a:xfrm>
              <a:off x="261382" y="270836"/>
              <a:ext cx="576290" cy="6483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031"/>
                </a:lnSpc>
              </a:pPr>
              <a:r>
                <a:rPr lang="en-US" sz="2879" b="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01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6357731" y="4627714"/>
            <a:ext cx="824290" cy="942516"/>
            <a:chOff x="0" y="0"/>
            <a:chExt cx="1099054" cy="1256688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1099054" cy="1256688"/>
              <a:chOff x="0" y="0"/>
              <a:chExt cx="812800" cy="929378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812800" cy="929378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929378">
                    <a:moveTo>
                      <a:pt x="406400" y="0"/>
                    </a:moveTo>
                    <a:cubicBezTo>
                      <a:pt x="181951" y="0"/>
                      <a:pt x="0" y="208048"/>
                      <a:pt x="0" y="464689"/>
                    </a:cubicBezTo>
                    <a:cubicBezTo>
                      <a:pt x="0" y="721329"/>
                      <a:pt x="181951" y="929378"/>
                      <a:pt x="406400" y="929378"/>
                    </a:cubicBezTo>
                    <a:cubicBezTo>
                      <a:pt x="630849" y="929378"/>
                      <a:pt x="812800" y="721329"/>
                      <a:pt x="812800" y="464689"/>
                    </a:cubicBezTo>
                    <a:cubicBezTo>
                      <a:pt x="812800" y="208048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308FBE"/>
              </a:solidFill>
              <a:ln w="76200" cap="sq">
                <a:solidFill>
                  <a:srgbClr val="FFFFF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76200" y="39504"/>
                <a:ext cx="660400" cy="80274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  <p:sp>
          <p:nvSpPr>
            <p:cNvPr id="29" name="TextBox 29"/>
            <p:cNvSpPr txBox="1"/>
            <p:nvPr/>
          </p:nvSpPr>
          <p:spPr>
            <a:xfrm>
              <a:off x="261382" y="270836"/>
              <a:ext cx="576290" cy="6483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031"/>
                </a:lnSpc>
              </a:pPr>
              <a:r>
                <a:rPr lang="en-US" sz="2879" b="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02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1122786" y="4627714"/>
            <a:ext cx="824290" cy="942516"/>
            <a:chOff x="0" y="0"/>
            <a:chExt cx="1099054" cy="1256688"/>
          </a:xfrm>
        </p:grpSpPr>
        <p:grpSp>
          <p:nvGrpSpPr>
            <p:cNvPr id="31" name="Group 31"/>
            <p:cNvGrpSpPr/>
            <p:nvPr/>
          </p:nvGrpSpPr>
          <p:grpSpPr>
            <a:xfrm>
              <a:off x="0" y="0"/>
              <a:ext cx="1099054" cy="1256688"/>
              <a:chOff x="0" y="0"/>
              <a:chExt cx="812800" cy="929378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812800" cy="929378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929378">
                    <a:moveTo>
                      <a:pt x="406400" y="0"/>
                    </a:moveTo>
                    <a:cubicBezTo>
                      <a:pt x="181951" y="0"/>
                      <a:pt x="0" y="208048"/>
                      <a:pt x="0" y="464689"/>
                    </a:cubicBezTo>
                    <a:cubicBezTo>
                      <a:pt x="0" y="721329"/>
                      <a:pt x="181951" y="929378"/>
                      <a:pt x="406400" y="929378"/>
                    </a:cubicBezTo>
                    <a:cubicBezTo>
                      <a:pt x="630849" y="929378"/>
                      <a:pt x="812800" y="721329"/>
                      <a:pt x="812800" y="464689"/>
                    </a:cubicBezTo>
                    <a:cubicBezTo>
                      <a:pt x="812800" y="208048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8AEC"/>
              </a:solidFill>
              <a:ln w="76200" cap="sq">
                <a:solidFill>
                  <a:srgbClr val="FFFFF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76200" y="39504"/>
                <a:ext cx="660400" cy="80274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  <p:sp>
          <p:nvSpPr>
            <p:cNvPr id="34" name="TextBox 34"/>
            <p:cNvSpPr txBox="1"/>
            <p:nvPr/>
          </p:nvSpPr>
          <p:spPr>
            <a:xfrm>
              <a:off x="261382" y="270836"/>
              <a:ext cx="576290" cy="6483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031"/>
                </a:lnSpc>
              </a:pPr>
              <a:r>
                <a:rPr lang="en-US" sz="2879" b="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03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5887841" y="4627714"/>
            <a:ext cx="824290" cy="942516"/>
            <a:chOff x="0" y="0"/>
            <a:chExt cx="1099054" cy="1256688"/>
          </a:xfrm>
        </p:grpSpPr>
        <p:grpSp>
          <p:nvGrpSpPr>
            <p:cNvPr id="36" name="Group 36"/>
            <p:cNvGrpSpPr/>
            <p:nvPr/>
          </p:nvGrpSpPr>
          <p:grpSpPr>
            <a:xfrm>
              <a:off x="0" y="0"/>
              <a:ext cx="1099054" cy="1256688"/>
              <a:chOff x="0" y="0"/>
              <a:chExt cx="812800" cy="929378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812800" cy="929378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929378">
                    <a:moveTo>
                      <a:pt x="406400" y="0"/>
                    </a:moveTo>
                    <a:cubicBezTo>
                      <a:pt x="181951" y="0"/>
                      <a:pt x="0" y="208048"/>
                      <a:pt x="0" y="464689"/>
                    </a:cubicBezTo>
                    <a:cubicBezTo>
                      <a:pt x="0" y="721329"/>
                      <a:pt x="181951" y="929378"/>
                      <a:pt x="406400" y="929378"/>
                    </a:cubicBezTo>
                    <a:cubicBezTo>
                      <a:pt x="630849" y="929378"/>
                      <a:pt x="812800" y="721329"/>
                      <a:pt x="812800" y="464689"/>
                    </a:cubicBezTo>
                    <a:cubicBezTo>
                      <a:pt x="812800" y="208048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6792"/>
              </a:solidFill>
              <a:ln w="76200" cap="sq">
                <a:solidFill>
                  <a:srgbClr val="FFFFF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76200" y="39504"/>
                <a:ext cx="660400" cy="80274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  <p:sp>
          <p:nvSpPr>
            <p:cNvPr id="39" name="TextBox 39"/>
            <p:cNvSpPr txBox="1"/>
            <p:nvPr/>
          </p:nvSpPr>
          <p:spPr>
            <a:xfrm>
              <a:off x="261382" y="270836"/>
              <a:ext cx="576290" cy="6483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031"/>
                </a:lnSpc>
              </a:pPr>
              <a:r>
                <a:rPr lang="en-US" sz="2879" b="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04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-130883" y="6687102"/>
            <a:ext cx="4157626" cy="28094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10"/>
              </a:lnSpc>
            </a:pPr>
            <a:r>
              <a:rPr lang="en-US" sz="267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  </a:t>
            </a:r>
            <a:r>
              <a:rPr lang="en-US" sz="2673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 Pre-diabetes/High Risk</a:t>
            </a:r>
          </a:p>
          <a:p>
            <a:pPr marL="525018" lvl="1" indent="-262509" algn="l">
              <a:lnSpc>
                <a:spcPts val="3647"/>
              </a:lnSpc>
              <a:buFont typeface="Arial"/>
              <a:buChar char="•"/>
            </a:pPr>
            <a:r>
              <a:rPr lang="en-US" sz="243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HbA1c 42-47 mmol/mol</a:t>
            </a:r>
          </a:p>
          <a:p>
            <a:pPr marL="525018" lvl="1" indent="-262509" algn="l">
              <a:lnSpc>
                <a:spcPts val="3647"/>
              </a:lnSpc>
              <a:buFont typeface="Arial"/>
              <a:buChar char="•"/>
            </a:pPr>
            <a:r>
              <a:rPr lang="en-US" sz="243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Insulin resistance present but β-cells compensating</a:t>
            </a:r>
          </a:p>
          <a:p>
            <a:pPr marL="525018" lvl="1" indent="-262509" algn="l">
              <a:lnSpc>
                <a:spcPts val="3647"/>
              </a:lnSpc>
              <a:buFont typeface="Arial"/>
              <a:buChar char="•"/>
            </a:pPr>
            <a:r>
              <a:rPr lang="en-US" sz="243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No symptoms</a:t>
            </a:r>
          </a:p>
          <a:p>
            <a:pPr marL="0" lvl="0" indent="0" algn="ctr">
              <a:lnSpc>
                <a:spcPts val="3647"/>
              </a:lnSpc>
            </a:pPr>
            <a:endParaRPr lang="en-US" sz="2431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4790474" y="6617300"/>
            <a:ext cx="3733354" cy="35996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2"/>
              </a:lnSpc>
            </a:pPr>
            <a:r>
              <a:rPr lang="en-US" sz="2594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 </a:t>
            </a:r>
            <a:r>
              <a:rPr lang="en-US" sz="2594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 Early Type 2 Diabetes</a:t>
            </a:r>
          </a:p>
          <a:p>
            <a:pPr marL="510700" lvl="1" indent="-255350" algn="l">
              <a:lnSpc>
                <a:spcPts val="3548"/>
              </a:lnSpc>
              <a:buFont typeface="Arial"/>
              <a:buChar char="•"/>
            </a:pPr>
            <a:r>
              <a:rPr lang="en-US" sz="236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β-cell function declining</a:t>
            </a:r>
          </a:p>
          <a:p>
            <a:pPr marL="510700" lvl="1" indent="-255350" algn="l">
              <a:lnSpc>
                <a:spcPts val="3548"/>
              </a:lnSpc>
              <a:buFont typeface="Arial"/>
              <a:buChar char="•"/>
            </a:pPr>
            <a:r>
              <a:rPr lang="en-US" sz="236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Blood glucose rises above diagnostic thresholds</a:t>
            </a:r>
          </a:p>
          <a:p>
            <a:pPr marL="510700" lvl="1" indent="-255350" algn="l">
              <a:lnSpc>
                <a:spcPts val="3548"/>
              </a:lnSpc>
              <a:buFont typeface="Arial"/>
              <a:buChar char="•"/>
            </a:pPr>
            <a:r>
              <a:rPr lang="en-US" sz="236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Complications already be developing</a:t>
            </a:r>
          </a:p>
          <a:p>
            <a:pPr marL="0" lvl="0" indent="0" algn="ctr">
              <a:lnSpc>
                <a:spcPts val="3275"/>
              </a:lnSpc>
            </a:pPr>
            <a:endParaRPr lang="en-US" sz="2365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9325355" y="6587287"/>
            <a:ext cx="4340784" cy="37583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38"/>
              </a:lnSpc>
            </a:pPr>
            <a:r>
              <a:rPr lang="en-US" sz="2492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Established T2 Diabetes</a:t>
            </a:r>
          </a:p>
          <a:p>
            <a:pPr marL="471441" lvl="1" indent="-235721" algn="l">
              <a:lnSpc>
                <a:spcPts val="3275"/>
              </a:lnSpc>
              <a:buFont typeface="Arial"/>
              <a:buChar char="•"/>
            </a:pPr>
            <a:r>
              <a:rPr lang="en-US" sz="218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Progressive loss of β-cell function</a:t>
            </a:r>
          </a:p>
          <a:p>
            <a:pPr marL="471441" lvl="1" indent="-235721" algn="l">
              <a:lnSpc>
                <a:spcPts val="3275"/>
              </a:lnSpc>
              <a:buFont typeface="Arial"/>
              <a:buChar char="•"/>
            </a:pPr>
            <a:r>
              <a:rPr lang="en-US" sz="218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Requires medications to maintain glucose control</a:t>
            </a:r>
          </a:p>
          <a:p>
            <a:pPr marL="471441" lvl="1" indent="-235721" algn="l">
              <a:lnSpc>
                <a:spcPts val="3275"/>
              </a:lnSpc>
              <a:buFont typeface="Arial"/>
              <a:buChar char="•"/>
            </a:pPr>
            <a:r>
              <a:rPr lang="en-US" sz="218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HbA1c targets become more difficult to achieve</a:t>
            </a:r>
          </a:p>
          <a:p>
            <a:pPr marL="471441" lvl="1" indent="-235721" algn="l">
              <a:lnSpc>
                <a:spcPts val="3275"/>
              </a:lnSpc>
              <a:buFont typeface="Arial"/>
              <a:buChar char="•"/>
            </a:pPr>
            <a:r>
              <a:rPr lang="en-US" sz="218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Risk of complications increases</a:t>
            </a:r>
          </a:p>
          <a:p>
            <a:pPr marL="0" lvl="0" indent="0" algn="ctr">
              <a:lnSpc>
                <a:spcPts val="3275"/>
              </a:lnSpc>
            </a:pPr>
            <a:endParaRPr lang="en-US" sz="2183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14511601" y="6607504"/>
            <a:ext cx="3870499" cy="38749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15"/>
              </a:lnSpc>
            </a:pPr>
            <a:r>
              <a:rPr lang="en-US" sz="2477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Advanced T2 Diabetes</a:t>
            </a:r>
          </a:p>
          <a:p>
            <a:pPr marL="488760" lvl="1" indent="-244380" algn="l">
              <a:lnSpc>
                <a:spcPts val="3395"/>
              </a:lnSpc>
              <a:buFont typeface="Arial"/>
              <a:buChar char="•"/>
            </a:pPr>
            <a:r>
              <a:rPr lang="en-US" sz="226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Significant β-cell failure</a:t>
            </a:r>
          </a:p>
          <a:p>
            <a:pPr marL="488760" lvl="1" indent="-244380" algn="l">
              <a:lnSpc>
                <a:spcPts val="3395"/>
              </a:lnSpc>
              <a:buFont typeface="Arial"/>
              <a:buChar char="•"/>
            </a:pPr>
            <a:r>
              <a:rPr lang="en-US" sz="226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Multiple medications required</a:t>
            </a:r>
          </a:p>
          <a:p>
            <a:pPr marL="488760" lvl="1" indent="-244380" algn="l">
              <a:lnSpc>
                <a:spcPts val="3395"/>
              </a:lnSpc>
              <a:buFont typeface="Arial"/>
              <a:buChar char="•"/>
            </a:pPr>
            <a:r>
              <a:rPr lang="en-US" sz="226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Complications often present</a:t>
            </a:r>
          </a:p>
          <a:p>
            <a:pPr marL="488760" lvl="1" indent="-244380" algn="l">
              <a:lnSpc>
                <a:spcPts val="3395"/>
              </a:lnSpc>
              <a:buFont typeface="Arial"/>
              <a:buChar char="•"/>
            </a:pPr>
            <a:r>
              <a:rPr lang="en-US" sz="226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More challenging glycemic control</a:t>
            </a:r>
          </a:p>
          <a:p>
            <a:pPr marL="0" lvl="0" indent="0" algn="l">
              <a:lnSpc>
                <a:spcPts val="3395"/>
              </a:lnSpc>
            </a:pPr>
            <a:endParaRPr lang="en-US" sz="2263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38220" y="5675549"/>
            <a:ext cx="3733354" cy="6575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5183"/>
              </a:lnSpc>
              <a:spcBef>
                <a:spcPct val="0"/>
              </a:spcBef>
            </a:pPr>
            <a:r>
              <a:rPr lang="en-US" sz="3702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Stage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903199" y="5695141"/>
            <a:ext cx="3733354" cy="6575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5183"/>
              </a:lnSpc>
              <a:spcBef>
                <a:spcPct val="0"/>
              </a:spcBef>
            </a:pPr>
            <a:r>
              <a:rPr lang="en-US" sz="3702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Stage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668254" y="5675549"/>
            <a:ext cx="3733354" cy="657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5183"/>
              </a:lnSpc>
              <a:spcBef>
                <a:spcPct val="0"/>
              </a:spcBef>
            </a:pPr>
            <a:r>
              <a:rPr lang="en-US" sz="3702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Stage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4433309" y="5685345"/>
            <a:ext cx="3733354" cy="657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5183"/>
              </a:lnSpc>
              <a:spcBef>
                <a:spcPct val="0"/>
              </a:spcBef>
            </a:pPr>
            <a:r>
              <a:rPr lang="en-US" sz="3702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Stage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71195" y="9881589"/>
            <a:ext cx="2820691" cy="2215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56908" y="502071"/>
            <a:ext cx="5706279" cy="881287"/>
            <a:chOff x="0" y="0"/>
            <a:chExt cx="1502888" cy="23210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02888" cy="232108"/>
            </a:xfrm>
            <a:custGeom>
              <a:avLst/>
              <a:gdLst/>
              <a:ahLst/>
              <a:cxnLst/>
              <a:rect l="l" t="t" r="r" b="b"/>
              <a:pathLst>
                <a:path w="1502888" h="232108">
                  <a:moveTo>
                    <a:pt x="116054" y="0"/>
                  </a:moveTo>
                  <a:lnTo>
                    <a:pt x="1386834" y="0"/>
                  </a:lnTo>
                  <a:cubicBezTo>
                    <a:pt x="1417614" y="0"/>
                    <a:pt x="1447133" y="12227"/>
                    <a:pt x="1468897" y="33991"/>
                  </a:cubicBezTo>
                  <a:cubicBezTo>
                    <a:pt x="1490661" y="55756"/>
                    <a:pt x="1502888" y="85275"/>
                    <a:pt x="1502888" y="116054"/>
                  </a:cubicBezTo>
                  <a:lnTo>
                    <a:pt x="1502888" y="116054"/>
                  </a:lnTo>
                  <a:cubicBezTo>
                    <a:pt x="1502888" y="146834"/>
                    <a:pt x="1490661" y="176353"/>
                    <a:pt x="1468897" y="198117"/>
                  </a:cubicBezTo>
                  <a:cubicBezTo>
                    <a:pt x="1447133" y="219881"/>
                    <a:pt x="1417614" y="232108"/>
                    <a:pt x="1386834" y="232108"/>
                  </a:cubicBezTo>
                  <a:lnTo>
                    <a:pt x="116054" y="232108"/>
                  </a:lnTo>
                  <a:cubicBezTo>
                    <a:pt x="85275" y="232108"/>
                    <a:pt x="55756" y="219881"/>
                    <a:pt x="33991" y="198117"/>
                  </a:cubicBezTo>
                  <a:cubicBezTo>
                    <a:pt x="12227" y="176353"/>
                    <a:pt x="0" y="146834"/>
                    <a:pt x="0" y="116054"/>
                  </a:cubicBezTo>
                  <a:lnTo>
                    <a:pt x="0" y="116054"/>
                  </a:lnTo>
                  <a:cubicBezTo>
                    <a:pt x="0" y="85275"/>
                    <a:pt x="12227" y="55756"/>
                    <a:pt x="33991" y="33991"/>
                  </a:cubicBezTo>
                  <a:cubicBezTo>
                    <a:pt x="55756" y="12227"/>
                    <a:pt x="85275" y="0"/>
                    <a:pt x="116054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1502888" cy="2892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>
            <a:off x="29491" y="2461218"/>
            <a:ext cx="6466852" cy="2577785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-199198" y="7948069"/>
            <a:ext cx="6695541" cy="2291306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495850" y="2764966"/>
            <a:ext cx="2613350" cy="20838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81"/>
              </a:lnSpc>
            </a:pPr>
            <a:r>
              <a:rPr lang="en-US" sz="4568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4.6 MILLION</a:t>
            </a:r>
          </a:p>
          <a:p>
            <a:pPr algn="l">
              <a:lnSpc>
                <a:spcPts val="5481"/>
              </a:lnSpc>
            </a:pPr>
            <a:endParaRPr lang="en-US" sz="4568" b="1">
              <a:solidFill>
                <a:srgbClr val="006792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-199198" y="5347883"/>
            <a:ext cx="6695541" cy="2291306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456908" y="5690309"/>
            <a:ext cx="2718738" cy="14119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95"/>
              </a:lnSpc>
            </a:pPr>
            <a:r>
              <a:rPr lang="en-US" sz="4579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4.14 MILLION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571582" y="2643180"/>
            <a:ext cx="4262439" cy="2213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2"/>
              </a:lnSpc>
            </a:pPr>
            <a:r>
              <a:rPr lang="en-US" sz="2678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Total diagnosed</a:t>
            </a:r>
          </a:p>
          <a:p>
            <a:pPr algn="ctr">
              <a:lnSpc>
                <a:spcPts val="4472"/>
              </a:lnSpc>
            </a:pPr>
            <a:r>
              <a:rPr lang="en-US" sz="2678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diabetes cases</a:t>
            </a:r>
          </a:p>
          <a:p>
            <a:pPr algn="ctr">
              <a:lnSpc>
                <a:spcPts val="4472"/>
              </a:lnSpc>
            </a:pPr>
            <a:r>
              <a:rPr lang="en-US" sz="2678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(Diabetes UK, 2025)</a:t>
            </a:r>
          </a:p>
          <a:p>
            <a:pPr algn="ctr">
              <a:lnSpc>
                <a:spcPts val="4472"/>
              </a:lnSpc>
            </a:pPr>
            <a:endParaRPr lang="en-US" sz="2678">
              <a:solidFill>
                <a:srgbClr val="19191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729484" y="5520758"/>
            <a:ext cx="3819906" cy="2000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08"/>
              </a:lnSpc>
            </a:pPr>
            <a:r>
              <a:rPr lang="en-US" sz="2400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Diagnosed Type 2</a:t>
            </a:r>
          </a:p>
          <a:p>
            <a:pPr algn="ctr">
              <a:lnSpc>
                <a:spcPts val="4008"/>
              </a:lnSpc>
            </a:pPr>
            <a:r>
              <a:rPr lang="en-US" sz="2400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 Diabetes (90% of total)</a:t>
            </a:r>
          </a:p>
          <a:p>
            <a:pPr algn="ctr">
              <a:lnSpc>
                <a:spcPts val="4008"/>
              </a:lnSpc>
            </a:pPr>
            <a:r>
              <a:rPr lang="en-US" sz="2400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(Diabetes UK, 2025)</a:t>
            </a:r>
          </a:p>
          <a:p>
            <a:pPr algn="ctr">
              <a:lnSpc>
                <a:spcPts val="4008"/>
              </a:lnSpc>
            </a:pPr>
            <a:endParaRPr lang="en-US" sz="2400">
              <a:solidFill>
                <a:srgbClr val="19191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499376" y="7955832"/>
            <a:ext cx="4262439" cy="2227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2"/>
              </a:lnSpc>
            </a:pPr>
            <a:r>
              <a:rPr lang="en-US" sz="2678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Undiagnosed</a:t>
            </a:r>
          </a:p>
          <a:p>
            <a:pPr algn="ctr">
              <a:lnSpc>
                <a:spcPts val="4472"/>
              </a:lnSpc>
            </a:pPr>
            <a:r>
              <a:rPr lang="en-US" sz="2678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Type 2 Diabetes</a:t>
            </a:r>
          </a:p>
          <a:p>
            <a:pPr algn="ctr">
              <a:lnSpc>
                <a:spcPts val="4472"/>
              </a:lnSpc>
            </a:pPr>
            <a:r>
              <a:rPr lang="en-US" sz="2678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(Diabetes UK, 2025)</a:t>
            </a:r>
          </a:p>
          <a:p>
            <a:pPr algn="r">
              <a:lnSpc>
                <a:spcPts val="4472"/>
              </a:lnSpc>
            </a:pPr>
            <a:endParaRPr lang="en-US" sz="2678">
              <a:solidFill>
                <a:srgbClr val="19191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12386362" y="1288226"/>
            <a:ext cx="5674380" cy="2382762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12386362" y="1650529"/>
            <a:ext cx="2359446" cy="12618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9"/>
              </a:lnSpc>
            </a:pPr>
            <a:r>
              <a:rPr lang="en-US" sz="4124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240 MILLION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486818" y="1281370"/>
            <a:ext cx="5862793" cy="2451601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6692389" y="1633449"/>
            <a:ext cx="2492353" cy="1295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38"/>
              </a:lnSpc>
            </a:pPr>
            <a:r>
              <a:rPr lang="en-US" sz="4198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530 MILLION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4616272" y="1401410"/>
            <a:ext cx="3610384" cy="20685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82"/>
              </a:lnSpc>
            </a:pPr>
            <a:r>
              <a:rPr lang="en-US" sz="2504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Undiagnosed</a:t>
            </a:r>
          </a:p>
          <a:p>
            <a:pPr algn="ctr">
              <a:lnSpc>
                <a:spcPts val="4182"/>
              </a:lnSpc>
            </a:pPr>
            <a:r>
              <a:rPr lang="en-US" sz="2504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 diabetes globally</a:t>
            </a:r>
          </a:p>
          <a:p>
            <a:pPr algn="ctr">
              <a:lnSpc>
                <a:spcPts val="4182"/>
              </a:lnSpc>
            </a:pPr>
            <a:r>
              <a:rPr lang="en-US" sz="2504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Over 4 in 10 unaware</a:t>
            </a:r>
          </a:p>
          <a:p>
            <a:pPr algn="ctr">
              <a:lnSpc>
                <a:spcPts val="4182"/>
              </a:lnSpc>
            </a:pPr>
            <a:r>
              <a:rPr lang="en-US" sz="2504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 (IDF, 2025)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760318" y="1753951"/>
            <a:ext cx="3945156" cy="20624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40"/>
              </a:lnSpc>
            </a:pPr>
            <a:r>
              <a:rPr lang="en-US" sz="2479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Type 2 Diabetes</a:t>
            </a:r>
          </a:p>
          <a:p>
            <a:pPr algn="ctr">
              <a:lnSpc>
                <a:spcPts val="4140"/>
              </a:lnSpc>
            </a:pPr>
            <a:r>
              <a:rPr lang="en-US" sz="2479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 (&gt;90% of all cases)</a:t>
            </a:r>
          </a:p>
          <a:p>
            <a:pPr algn="ctr">
              <a:lnSpc>
                <a:spcPts val="4140"/>
              </a:lnSpc>
            </a:pPr>
            <a:r>
              <a:rPr lang="en-US" sz="2479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(IDF, 2025)</a:t>
            </a:r>
          </a:p>
          <a:p>
            <a:pPr algn="ctr">
              <a:lnSpc>
                <a:spcPts val="4140"/>
              </a:lnSpc>
            </a:pPr>
            <a:endParaRPr lang="en-US" sz="2479">
              <a:solidFill>
                <a:srgbClr val="19191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14294424" y="5041565"/>
            <a:ext cx="3473129" cy="2470231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14860250" y="5263809"/>
            <a:ext cx="2907304" cy="2571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94"/>
              </a:lnSpc>
            </a:pPr>
            <a:r>
              <a:rPr lang="en-US" sz="4245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853 MILLION BY 2050</a:t>
            </a:r>
          </a:p>
          <a:p>
            <a:pPr algn="l">
              <a:lnSpc>
                <a:spcPts val="5094"/>
              </a:lnSpc>
            </a:pPr>
            <a:endParaRPr lang="en-US" sz="4245" b="1">
              <a:solidFill>
                <a:srgbClr val="006792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14346433" y="7672276"/>
            <a:ext cx="3113347" cy="21494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36"/>
              </a:lnSpc>
            </a:pPr>
            <a:r>
              <a:rPr lang="en-US" sz="2596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46% increase from</a:t>
            </a:r>
          </a:p>
          <a:p>
            <a:pPr algn="ctr">
              <a:lnSpc>
                <a:spcPts val="4336"/>
              </a:lnSpc>
            </a:pPr>
            <a:r>
              <a:rPr lang="en-US" sz="2596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 current levels</a:t>
            </a:r>
          </a:p>
          <a:p>
            <a:pPr algn="ctr">
              <a:lnSpc>
                <a:spcPts val="4336"/>
              </a:lnSpc>
            </a:pPr>
            <a:r>
              <a:rPr lang="en-US" sz="2596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(IDF Diabetes Atlas, 2025)</a:t>
            </a:r>
          </a:p>
        </p:txBody>
      </p:sp>
      <p:sp>
        <p:nvSpPr>
          <p:cNvPr id="22" name="Freeform 22"/>
          <p:cNvSpPr/>
          <p:nvPr/>
        </p:nvSpPr>
        <p:spPr>
          <a:xfrm>
            <a:off x="6496343" y="3962850"/>
            <a:ext cx="7973372" cy="5858861"/>
          </a:xfrm>
          <a:custGeom>
            <a:avLst/>
            <a:gdLst/>
            <a:ahLst/>
            <a:cxnLst/>
            <a:rect l="l" t="t" r="r" b="b"/>
            <a:pathLst>
              <a:path w="7973372" h="5858861">
                <a:moveTo>
                  <a:pt x="0" y="0"/>
                </a:moveTo>
                <a:lnTo>
                  <a:pt x="7973372" y="0"/>
                </a:lnTo>
                <a:lnTo>
                  <a:pt x="7973372" y="5858861"/>
                </a:lnTo>
                <a:lnTo>
                  <a:pt x="0" y="585886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0" r="-10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TextBox 23"/>
          <p:cNvSpPr txBox="1"/>
          <p:nvPr/>
        </p:nvSpPr>
        <p:spPr>
          <a:xfrm>
            <a:off x="476800" y="485831"/>
            <a:ext cx="5228153" cy="7740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59"/>
              </a:lnSpc>
              <a:spcBef>
                <a:spcPct val="0"/>
              </a:spcBef>
            </a:pPr>
            <a:r>
              <a:rPr lang="en-US" sz="4399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2. PREVALENCE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24173" y="8176385"/>
            <a:ext cx="2574254" cy="1390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43"/>
              </a:lnSpc>
            </a:pPr>
            <a:r>
              <a:rPr lang="en-US" sz="4536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1.3 MILLION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14900" y="1705291"/>
            <a:ext cx="5239383" cy="641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59"/>
              </a:lnSpc>
              <a:spcBef>
                <a:spcPct val="0"/>
              </a:spcBef>
            </a:pPr>
            <a:r>
              <a:rPr lang="en-US" sz="361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United Kingdom (2025)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676291" y="566314"/>
            <a:ext cx="6889794" cy="667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32"/>
              </a:lnSpc>
              <a:spcBef>
                <a:spcPct val="0"/>
              </a:spcBef>
            </a:pPr>
            <a:r>
              <a:rPr lang="en-US" sz="3737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Global Burden (2024-2025)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4346433" y="3666514"/>
            <a:ext cx="3098827" cy="12798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59"/>
              </a:lnSpc>
            </a:pPr>
            <a:r>
              <a:rPr lang="en-US" sz="361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Future</a:t>
            </a:r>
          </a:p>
          <a:p>
            <a:pPr algn="ctr">
              <a:lnSpc>
                <a:spcPts val="5059"/>
              </a:lnSpc>
              <a:spcBef>
                <a:spcPct val="0"/>
              </a:spcBef>
            </a:pPr>
            <a:r>
              <a:rPr lang="en-US" sz="361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Projections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4346433" y="7578553"/>
            <a:ext cx="3473129" cy="2470231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6297533" y="9634658"/>
            <a:ext cx="5897104" cy="3474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4"/>
              </a:lnSpc>
            </a:pPr>
            <a:r>
              <a:rPr lang="en-US" sz="1679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Sources: </a:t>
            </a:r>
            <a:r>
              <a:rPr lang="en-US" sz="1679" u="sng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  <a:hlinkClick r:id="rId3" tooltip="https://www.ons.gov.uk"/>
              </a:rPr>
              <a:t>www.ons.gov.uk</a:t>
            </a:r>
            <a:r>
              <a:rPr lang="en-US" sz="1679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, WHO, 2025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28750" y="468866"/>
            <a:ext cx="9636181" cy="974669"/>
            <a:chOff x="0" y="0"/>
            <a:chExt cx="2294769" cy="23210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94769" cy="232108"/>
            </a:xfrm>
            <a:custGeom>
              <a:avLst/>
              <a:gdLst/>
              <a:ahLst/>
              <a:cxnLst/>
              <a:rect l="l" t="t" r="r" b="b"/>
              <a:pathLst>
                <a:path w="2294769" h="232108">
                  <a:moveTo>
                    <a:pt x="80342" y="0"/>
                  </a:moveTo>
                  <a:lnTo>
                    <a:pt x="2214426" y="0"/>
                  </a:lnTo>
                  <a:cubicBezTo>
                    <a:pt x="2235734" y="0"/>
                    <a:pt x="2256170" y="8465"/>
                    <a:pt x="2271237" y="23532"/>
                  </a:cubicBezTo>
                  <a:cubicBezTo>
                    <a:pt x="2286304" y="38599"/>
                    <a:pt x="2294769" y="59034"/>
                    <a:pt x="2294769" y="80342"/>
                  </a:cubicBezTo>
                  <a:lnTo>
                    <a:pt x="2294769" y="151766"/>
                  </a:lnTo>
                  <a:cubicBezTo>
                    <a:pt x="2294769" y="173074"/>
                    <a:pt x="2286304" y="193510"/>
                    <a:pt x="2271237" y="208577"/>
                  </a:cubicBezTo>
                  <a:cubicBezTo>
                    <a:pt x="2256170" y="223644"/>
                    <a:pt x="2235734" y="232108"/>
                    <a:pt x="2214426" y="232108"/>
                  </a:cubicBezTo>
                  <a:lnTo>
                    <a:pt x="80342" y="232108"/>
                  </a:lnTo>
                  <a:cubicBezTo>
                    <a:pt x="59034" y="232108"/>
                    <a:pt x="38599" y="223644"/>
                    <a:pt x="23532" y="208577"/>
                  </a:cubicBezTo>
                  <a:cubicBezTo>
                    <a:pt x="8465" y="193510"/>
                    <a:pt x="0" y="173074"/>
                    <a:pt x="0" y="151766"/>
                  </a:cubicBezTo>
                  <a:lnTo>
                    <a:pt x="0" y="80342"/>
                  </a:lnTo>
                  <a:cubicBezTo>
                    <a:pt x="0" y="59034"/>
                    <a:pt x="8465" y="38599"/>
                    <a:pt x="23532" y="23532"/>
                  </a:cubicBezTo>
                  <a:cubicBezTo>
                    <a:pt x="38599" y="8465"/>
                    <a:pt x="59034" y="0"/>
                    <a:pt x="80342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294769" cy="2892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499485" y="533082"/>
            <a:ext cx="9085780" cy="6999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73"/>
              </a:lnSpc>
              <a:spcBef>
                <a:spcPct val="0"/>
              </a:spcBef>
            </a:pPr>
            <a:r>
              <a:rPr lang="en-US" sz="3981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3. ECONOMIC AND SOCIAL BURDEN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19200" y="1623210"/>
            <a:ext cx="8967906" cy="573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39"/>
              </a:lnSpc>
              <a:spcBef>
                <a:spcPct val="0"/>
              </a:spcBef>
            </a:pPr>
            <a:r>
              <a:rPr lang="en-US" sz="331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NHS and UK Economic Costs (2024-2025)</a:t>
            </a:r>
          </a:p>
        </p:txBody>
      </p:sp>
      <p:sp>
        <p:nvSpPr>
          <p:cNvPr id="7" name="AutoShape 7"/>
          <p:cNvSpPr/>
          <p:nvPr/>
        </p:nvSpPr>
        <p:spPr>
          <a:xfrm>
            <a:off x="1710558" y="2434381"/>
            <a:ext cx="6695541" cy="2577785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8" name="AutoShape 8"/>
          <p:cNvSpPr/>
          <p:nvPr/>
        </p:nvSpPr>
        <p:spPr>
          <a:xfrm>
            <a:off x="1710558" y="7796696"/>
            <a:ext cx="6695541" cy="2291306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2247207" y="2738130"/>
            <a:ext cx="2613350" cy="13955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81"/>
              </a:lnSpc>
            </a:pPr>
            <a:r>
              <a:rPr lang="en-US" sz="4568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£13.9BN</a:t>
            </a:r>
          </a:p>
          <a:p>
            <a:pPr algn="l">
              <a:lnSpc>
                <a:spcPts val="5481"/>
              </a:lnSpc>
            </a:pPr>
            <a:endParaRPr lang="en-US" sz="4568" b="1">
              <a:solidFill>
                <a:srgbClr val="006792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1710558" y="5216272"/>
            <a:ext cx="6695541" cy="2291306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2179919" y="5558698"/>
            <a:ext cx="2718738" cy="14119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95"/>
              </a:lnSpc>
            </a:pPr>
            <a:r>
              <a:rPr lang="en-US" sz="4579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£10.7BN</a:t>
            </a:r>
          </a:p>
          <a:p>
            <a:pPr algn="l">
              <a:lnSpc>
                <a:spcPts val="5495"/>
              </a:lnSpc>
            </a:pPr>
            <a:endParaRPr lang="en-US" sz="4579" b="1">
              <a:solidFill>
                <a:srgbClr val="006792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4841507" y="2485061"/>
            <a:ext cx="3335253" cy="26169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80"/>
              </a:lnSpc>
            </a:pPr>
            <a:r>
              <a:rPr lang="en-US" sz="3161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Total UK diabetes</a:t>
            </a:r>
          </a:p>
          <a:p>
            <a:pPr algn="ctr">
              <a:lnSpc>
                <a:spcPts val="5280"/>
              </a:lnSpc>
            </a:pPr>
            <a:r>
              <a:rPr lang="en-US" sz="3161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costs (Hex et al., 2025)</a:t>
            </a:r>
          </a:p>
          <a:p>
            <a:pPr algn="ctr">
              <a:lnSpc>
                <a:spcPts val="5280"/>
              </a:lnSpc>
            </a:pPr>
            <a:endParaRPr lang="en-US" sz="3161">
              <a:solidFill>
                <a:srgbClr val="19191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532971" y="5255084"/>
            <a:ext cx="3873128" cy="24558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19"/>
              </a:lnSpc>
            </a:pPr>
            <a:r>
              <a:rPr lang="en-US" sz="2945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Direct NHS costs-6% of total NHS budget (Diabetes UK, 2025)</a:t>
            </a:r>
          </a:p>
          <a:p>
            <a:pPr algn="ctr">
              <a:lnSpc>
                <a:spcPts val="4919"/>
              </a:lnSpc>
            </a:pPr>
            <a:endParaRPr lang="en-US" sz="2945">
              <a:solidFill>
                <a:srgbClr val="19191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409132" y="7719784"/>
            <a:ext cx="4262439" cy="2791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2"/>
              </a:lnSpc>
            </a:pPr>
            <a:r>
              <a:rPr lang="en-US" sz="2678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Routine care</a:t>
            </a:r>
          </a:p>
          <a:p>
            <a:pPr algn="ctr">
              <a:lnSpc>
                <a:spcPts val="4472"/>
              </a:lnSpc>
            </a:pPr>
            <a:r>
              <a:rPr lang="en-US" sz="2678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(diagnosis,monitoring, medication, education)</a:t>
            </a:r>
          </a:p>
          <a:p>
            <a:pPr algn="ctr">
              <a:lnSpc>
                <a:spcPts val="4472"/>
              </a:lnSpc>
            </a:pPr>
            <a:r>
              <a:rPr lang="en-US" sz="2678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(Diabetes UK, 2025)</a:t>
            </a:r>
          </a:p>
          <a:p>
            <a:pPr algn="r">
              <a:lnSpc>
                <a:spcPts val="4472"/>
              </a:lnSpc>
            </a:pPr>
            <a:endParaRPr lang="en-US" sz="2678">
              <a:solidFill>
                <a:srgbClr val="19191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2333928" y="8025011"/>
            <a:ext cx="2574254" cy="2076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43"/>
              </a:lnSpc>
            </a:pPr>
            <a:r>
              <a:rPr lang="en-US" sz="4536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£4.4 BILLION</a:t>
            </a:r>
          </a:p>
          <a:p>
            <a:pPr algn="l">
              <a:lnSpc>
                <a:spcPts val="5443"/>
              </a:lnSpc>
            </a:pPr>
            <a:endParaRPr lang="en-US" sz="4536" b="1">
              <a:solidFill>
                <a:srgbClr val="006792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015656" y="1604160"/>
            <a:ext cx="6374864" cy="6746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39"/>
              </a:lnSpc>
              <a:spcBef>
                <a:spcPct val="0"/>
              </a:spcBef>
            </a:pPr>
            <a:r>
              <a:rPr lang="en-US" sz="381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Health Inequalities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825858" y="2434381"/>
            <a:ext cx="6695541" cy="2577785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18" name="AutoShape 18"/>
          <p:cNvSpPr/>
          <p:nvPr/>
        </p:nvSpPr>
        <p:spPr>
          <a:xfrm>
            <a:off x="9825858" y="7796696"/>
            <a:ext cx="6695541" cy="2291306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10362507" y="3224321"/>
            <a:ext cx="1585799" cy="742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9"/>
              </a:lnSpc>
            </a:pPr>
            <a:r>
              <a:rPr lang="en-US" sz="4800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2.5X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825858" y="5216272"/>
            <a:ext cx="6695541" cy="2291306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10295219" y="5558698"/>
            <a:ext cx="1719762" cy="742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9"/>
              </a:lnSpc>
            </a:pPr>
            <a:r>
              <a:rPr lang="en-US" sz="4800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2-4X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014981" y="2504111"/>
            <a:ext cx="4039311" cy="28719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24"/>
              </a:lnSpc>
            </a:pPr>
            <a:r>
              <a:rPr lang="en-US" sz="2769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Higher T2D risk in</a:t>
            </a:r>
          </a:p>
          <a:p>
            <a:pPr algn="ctr">
              <a:lnSpc>
                <a:spcPts val="4624"/>
              </a:lnSpc>
            </a:pPr>
            <a:r>
              <a:rPr lang="en-US" sz="2769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 people living in poverty vs average earners</a:t>
            </a:r>
          </a:p>
          <a:p>
            <a:pPr algn="ctr">
              <a:lnSpc>
                <a:spcPts val="4624"/>
              </a:lnSpc>
            </a:pPr>
            <a:r>
              <a:rPr lang="en-US" sz="2769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(Diabetes UK, 2025)</a:t>
            </a:r>
          </a:p>
          <a:p>
            <a:pPr algn="ctr">
              <a:lnSpc>
                <a:spcPts val="4624"/>
              </a:lnSpc>
            </a:pPr>
            <a:endParaRPr lang="en-US" sz="2769">
              <a:solidFill>
                <a:srgbClr val="19191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2014981" y="5050267"/>
            <a:ext cx="4138600" cy="3075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19"/>
              </a:lnSpc>
            </a:pPr>
            <a:r>
              <a:rPr lang="en-US" sz="2945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Higher prevalence in South Asian and African-Caribbean communities</a:t>
            </a:r>
          </a:p>
          <a:p>
            <a:pPr algn="ctr">
              <a:lnSpc>
                <a:spcPts val="4919"/>
              </a:lnSpc>
            </a:pPr>
            <a:r>
              <a:rPr lang="en-US" sz="2945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(Au-Yeung et al., 2024)</a:t>
            </a:r>
          </a:p>
          <a:p>
            <a:pPr algn="ctr">
              <a:lnSpc>
                <a:spcPts val="4919"/>
              </a:lnSpc>
            </a:pPr>
            <a:endParaRPr lang="en-US" sz="2945">
              <a:solidFill>
                <a:srgbClr val="19191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2105332" y="7710259"/>
            <a:ext cx="4448039" cy="2916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67"/>
              </a:lnSpc>
            </a:pPr>
            <a:r>
              <a:rPr lang="en-US" sz="2795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Life expectancy gap between richest and poorest (Marmot Review)</a:t>
            </a:r>
          </a:p>
          <a:p>
            <a:pPr algn="ctr">
              <a:lnSpc>
                <a:spcPts val="4667"/>
              </a:lnSpc>
            </a:pPr>
            <a:r>
              <a:rPr lang="en-US" sz="2795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(Diabetes UK, 2025)</a:t>
            </a:r>
          </a:p>
          <a:p>
            <a:pPr algn="r">
              <a:lnSpc>
                <a:spcPts val="4667"/>
              </a:lnSpc>
            </a:pPr>
            <a:endParaRPr lang="en-US" sz="2795">
              <a:solidFill>
                <a:srgbClr val="19191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0139481" y="8025011"/>
            <a:ext cx="2574254" cy="1390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43"/>
              </a:lnSpc>
            </a:pPr>
            <a:r>
              <a:rPr lang="en-US" sz="4536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19 YEARS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-2223410" y="2907886"/>
            <a:ext cx="9355714" cy="4715550"/>
            <a:chOff x="0" y="0"/>
            <a:chExt cx="660400" cy="59975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60400" cy="599754"/>
            </a:xfrm>
            <a:custGeom>
              <a:avLst/>
              <a:gdLst/>
              <a:ahLst/>
              <a:cxnLst/>
              <a:rect l="l" t="t" r="r" b="b"/>
              <a:pathLst>
                <a:path w="660400" h="599754">
                  <a:moveTo>
                    <a:pt x="220252" y="580685"/>
                  </a:moveTo>
                  <a:cubicBezTo>
                    <a:pt x="254109" y="592199"/>
                    <a:pt x="292600" y="599754"/>
                    <a:pt x="330378" y="599754"/>
                  </a:cubicBezTo>
                  <a:cubicBezTo>
                    <a:pt x="368157" y="599754"/>
                    <a:pt x="404509" y="593277"/>
                    <a:pt x="438009" y="581763"/>
                  </a:cubicBezTo>
                  <a:cubicBezTo>
                    <a:pt x="438723" y="581404"/>
                    <a:pt x="439435" y="581404"/>
                    <a:pt x="440148" y="581044"/>
                  </a:cubicBezTo>
                  <a:cubicBezTo>
                    <a:pt x="565955" y="534989"/>
                    <a:pt x="658618" y="413375"/>
                    <a:pt x="660400" y="275984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275780"/>
                  </a:lnTo>
                  <a:cubicBezTo>
                    <a:pt x="1782" y="414094"/>
                    <a:pt x="93019" y="535709"/>
                    <a:pt x="220252" y="580685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0" cap="sq">
              <a:solidFill>
                <a:srgbClr val="00889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660400" cy="5203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88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13657" y="914195"/>
            <a:ext cx="9639827" cy="1857858"/>
          </a:xfrm>
          <a:custGeom>
            <a:avLst/>
            <a:gdLst/>
            <a:ahLst/>
            <a:cxnLst/>
            <a:rect l="l" t="t" r="r" b="b"/>
            <a:pathLst>
              <a:path w="9639827" h="1857858">
                <a:moveTo>
                  <a:pt x="0" y="0"/>
                </a:moveTo>
                <a:lnTo>
                  <a:pt x="9639828" y="0"/>
                </a:lnTo>
                <a:lnTo>
                  <a:pt x="9639828" y="1857858"/>
                </a:lnTo>
                <a:lnTo>
                  <a:pt x="0" y="18578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2483521" y="1151193"/>
            <a:ext cx="4715550" cy="908815"/>
          </a:xfrm>
          <a:custGeom>
            <a:avLst/>
            <a:gdLst/>
            <a:ahLst/>
            <a:cxnLst/>
            <a:rect l="l" t="t" r="r" b="b"/>
            <a:pathLst>
              <a:path w="4715550" h="908815">
                <a:moveTo>
                  <a:pt x="0" y="0"/>
                </a:moveTo>
                <a:lnTo>
                  <a:pt x="4715550" y="0"/>
                </a:lnTo>
                <a:lnTo>
                  <a:pt x="4715550" y="908815"/>
                </a:lnTo>
                <a:lnTo>
                  <a:pt x="0" y="9088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2531237" y="1103478"/>
            <a:ext cx="4715550" cy="908815"/>
          </a:xfrm>
          <a:custGeom>
            <a:avLst/>
            <a:gdLst/>
            <a:ahLst/>
            <a:cxnLst/>
            <a:rect l="l" t="t" r="r" b="b"/>
            <a:pathLst>
              <a:path w="4715550" h="908815">
                <a:moveTo>
                  <a:pt x="0" y="0"/>
                </a:moveTo>
                <a:lnTo>
                  <a:pt x="4715549" y="0"/>
                </a:lnTo>
                <a:lnTo>
                  <a:pt x="4715549" y="908815"/>
                </a:lnTo>
                <a:lnTo>
                  <a:pt x="0" y="90881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596068" y="3295928"/>
            <a:ext cx="9639827" cy="1857858"/>
          </a:xfrm>
          <a:custGeom>
            <a:avLst/>
            <a:gdLst/>
            <a:ahLst/>
            <a:cxnLst/>
            <a:rect l="l" t="t" r="r" b="b"/>
            <a:pathLst>
              <a:path w="9639827" h="1857858">
                <a:moveTo>
                  <a:pt x="0" y="0"/>
                </a:moveTo>
                <a:lnTo>
                  <a:pt x="9639828" y="0"/>
                </a:lnTo>
                <a:lnTo>
                  <a:pt x="9639828" y="1857858"/>
                </a:lnTo>
                <a:lnTo>
                  <a:pt x="0" y="18578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4093246" y="3532926"/>
            <a:ext cx="4715550" cy="908815"/>
          </a:xfrm>
          <a:custGeom>
            <a:avLst/>
            <a:gdLst/>
            <a:ahLst/>
            <a:cxnLst/>
            <a:rect l="l" t="t" r="r" b="b"/>
            <a:pathLst>
              <a:path w="4715550" h="908815">
                <a:moveTo>
                  <a:pt x="0" y="0"/>
                </a:moveTo>
                <a:lnTo>
                  <a:pt x="4715550" y="0"/>
                </a:lnTo>
                <a:lnTo>
                  <a:pt x="4715550" y="908815"/>
                </a:lnTo>
                <a:lnTo>
                  <a:pt x="0" y="90881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4140962" y="3485210"/>
            <a:ext cx="4715550" cy="908815"/>
          </a:xfrm>
          <a:custGeom>
            <a:avLst/>
            <a:gdLst/>
            <a:ahLst/>
            <a:cxnLst/>
            <a:rect l="l" t="t" r="r" b="b"/>
            <a:pathLst>
              <a:path w="4715550" h="908815">
                <a:moveTo>
                  <a:pt x="0" y="0"/>
                </a:moveTo>
                <a:lnTo>
                  <a:pt x="4715549" y="0"/>
                </a:lnTo>
                <a:lnTo>
                  <a:pt x="4715549" y="908815"/>
                </a:lnTo>
                <a:lnTo>
                  <a:pt x="0" y="90881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596068" y="5870860"/>
            <a:ext cx="9639827" cy="1857858"/>
          </a:xfrm>
          <a:custGeom>
            <a:avLst/>
            <a:gdLst/>
            <a:ahLst/>
            <a:cxnLst/>
            <a:rect l="l" t="t" r="r" b="b"/>
            <a:pathLst>
              <a:path w="9639827" h="1857858">
                <a:moveTo>
                  <a:pt x="0" y="0"/>
                </a:moveTo>
                <a:lnTo>
                  <a:pt x="9639828" y="0"/>
                </a:lnTo>
                <a:lnTo>
                  <a:pt x="9639828" y="1857857"/>
                </a:lnTo>
                <a:lnTo>
                  <a:pt x="0" y="185785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4093246" y="6107858"/>
            <a:ext cx="4715550" cy="908815"/>
          </a:xfrm>
          <a:custGeom>
            <a:avLst/>
            <a:gdLst/>
            <a:ahLst/>
            <a:cxnLst/>
            <a:rect l="l" t="t" r="r" b="b"/>
            <a:pathLst>
              <a:path w="4715550" h="908815">
                <a:moveTo>
                  <a:pt x="0" y="0"/>
                </a:moveTo>
                <a:lnTo>
                  <a:pt x="4715550" y="0"/>
                </a:lnTo>
                <a:lnTo>
                  <a:pt x="4715550" y="908815"/>
                </a:lnTo>
                <a:lnTo>
                  <a:pt x="0" y="90881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4140962" y="6060142"/>
            <a:ext cx="4715550" cy="908815"/>
          </a:xfrm>
          <a:custGeom>
            <a:avLst/>
            <a:gdLst/>
            <a:ahLst/>
            <a:cxnLst/>
            <a:rect l="l" t="t" r="r" b="b"/>
            <a:pathLst>
              <a:path w="4715550" h="908815">
                <a:moveTo>
                  <a:pt x="0" y="0"/>
                </a:moveTo>
                <a:lnTo>
                  <a:pt x="4715549" y="0"/>
                </a:lnTo>
                <a:lnTo>
                  <a:pt x="4715549" y="908815"/>
                </a:lnTo>
                <a:lnTo>
                  <a:pt x="0" y="908815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-13657" y="8255292"/>
            <a:ext cx="9639827" cy="1857858"/>
          </a:xfrm>
          <a:custGeom>
            <a:avLst/>
            <a:gdLst/>
            <a:ahLst/>
            <a:cxnLst/>
            <a:rect l="l" t="t" r="r" b="b"/>
            <a:pathLst>
              <a:path w="9639827" h="1857858">
                <a:moveTo>
                  <a:pt x="0" y="0"/>
                </a:moveTo>
                <a:lnTo>
                  <a:pt x="9639828" y="0"/>
                </a:lnTo>
                <a:lnTo>
                  <a:pt x="9639828" y="1857857"/>
                </a:lnTo>
                <a:lnTo>
                  <a:pt x="0" y="185785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2483521" y="8492289"/>
            <a:ext cx="4715550" cy="908815"/>
          </a:xfrm>
          <a:custGeom>
            <a:avLst/>
            <a:gdLst/>
            <a:ahLst/>
            <a:cxnLst/>
            <a:rect l="l" t="t" r="r" b="b"/>
            <a:pathLst>
              <a:path w="4715550" h="908815">
                <a:moveTo>
                  <a:pt x="0" y="0"/>
                </a:moveTo>
                <a:lnTo>
                  <a:pt x="4715550" y="0"/>
                </a:lnTo>
                <a:lnTo>
                  <a:pt x="4715550" y="908815"/>
                </a:lnTo>
                <a:lnTo>
                  <a:pt x="0" y="908815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2531237" y="8444574"/>
            <a:ext cx="4715550" cy="908815"/>
          </a:xfrm>
          <a:custGeom>
            <a:avLst/>
            <a:gdLst/>
            <a:ahLst/>
            <a:cxnLst/>
            <a:rect l="l" t="t" r="r" b="b"/>
            <a:pathLst>
              <a:path w="4715550" h="908815">
                <a:moveTo>
                  <a:pt x="0" y="0"/>
                </a:moveTo>
                <a:lnTo>
                  <a:pt x="4715549" y="0"/>
                </a:lnTo>
                <a:lnTo>
                  <a:pt x="4715549" y="908815"/>
                </a:lnTo>
                <a:lnTo>
                  <a:pt x="0" y="908815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442610" y="4238223"/>
            <a:ext cx="3933483" cy="21511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832"/>
              </a:lnSpc>
            </a:pPr>
            <a:r>
              <a:rPr lang="en-US" sz="3622" b="1" dirty="0">
                <a:solidFill>
                  <a:srgbClr val="041F60"/>
                </a:solidFill>
                <a:latin typeface="Arial Bold"/>
                <a:ea typeface="Arial Bold"/>
                <a:cs typeface="Arial Bold"/>
                <a:sym typeface="Arial Bold"/>
              </a:rPr>
              <a:t> IMPACT ON QUALITY OF LIFE</a:t>
            </a:r>
          </a:p>
          <a:p>
            <a:pPr algn="l">
              <a:lnSpc>
                <a:spcPts val="5832"/>
              </a:lnSpc>
            </a:pPr>
            <a:endParaRPr lang="en-US" sz="3622" b="1" dirty="0">
              <a:solidFill>
                <a:srgbClr val="041F60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18" name="Freeform 18"/>
          <p:cNvSpPr/>
          <p:nvPr/>
        </p:nvSpPr>
        <p:spPr>
          <a:xfrm flipH="1">
            <a:off x="2765084" y="1241589"/>
            <a:ext cx="521098" cy="632593"/>
          </a:xfrm>
          <a:custGeom>
            <a:avLst/>
            <a:gdLst/>
            <a:ahLst/>
            <a:cxnLst/>
            <a:rect l="l" t="t" r="r" b="b"/>
            <a:pathLst>
              <a:path w="521098" h="632593">
                <a:moveTo>
                  <a:pt x="521099" y="0"/>
                </a:moveTo>
                <a:lnTo>
                  <a:pt x="0" y="0"/>
                </a:lnTo>
                <a:lnTo>
                  <a:pt x="0" y="632593"/>
                </a:lnTo>
                <a:lnTo>
                  <a:pt x="521099" y="632593"/>
                </a:lnTo>
                <a:lnTo>
                  <a:pt x="521099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4261203" y="3565593"/>
            <a:ext cx="748050" cy="748050"/>
          </a:xfrm>
          <a:custGeom>
            <a:avLst/>
            <a:gdLst/>
            <a:ahLst/>
            <a:cxnLst/>
            <a:rect l="l" t="t" r="r" b="b"/>
            <a:pathLst>
              <a:path w="748050" h="748050">
                <a:moveTo>
                  <a:pt x="0" y="0"/>
                </a:moveTo>
                <a:lnTo>
                  <a:pt x="748050" y="0"/>
                </a:lnTo>
                <a:lnTo>
                  <a:pt x="748050" y="748050"/>
                </a:lnTo>
                <a:lnTo>
                  <a:pt x="0" y="748050"/>
                </a:lnTo>
                <a:lnTo>
                  <a:pt x="0" y="0"/>
                </a:lnTo>
                <a:close/>
              </a:path>
            </a:pathLst>
          </a:custGeom>
          <a:blipFill>
            <a:blip r:embed="rId2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4299893" y="6245980"/>
            <a:ext cx="651620" cy="651620"/>
          </a:xfrm>
          <a:custGeom>
            <a:avLst/>
            <a:gdLst/>
            <a:ahLst/>
            <a:cxnLst/>
            <a:rect l="l" t="t" r="r" b="b"/>
            <a:pathLst>
              <a:path w="651620" h="651620">
                <a:moveTo>
                  <a:pt x="0" y="0"/>
                </a:moveTo>
                <a:lnTo>
                  <a:pt x="651620" y="0"/>
                </a:lnTo>
                <a:lnTo>
                  <a:pt x="651620" y="651620"/>
                </a:lnTo>
                <a:lnTo>
                  <a:pt x="0" y="651620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>
            <a:off x="2670084" y="8569407"/>
            <a:ext cx="692299" cy="716480"/>
          </a:xfrm>
          <a:custGeom>
            <a:avLst/>
            <a:gdLst/>
            <a:ahLst/>
            <a:cxnLst/>
            <a:rect l="l" t="t" r="r" b="b"/>
            <a:pathLst>
              <a:path w="692299" h="716480">
                <a:moveTo>
                  <a:pt x="0" y="0"/>
                </a:moveTo>
                <a:lnTo>
                  <a:pt x="692299" y="0"/>
                </a:lnTo>
                <a:lnTo>
                  <a:pt x="692299" y="716480"/>
                </a:lnTo>
                <a:lnTo>
                  <a:pt x="0" y="716480"/>
                </a:lnTo>
                <a:lnTo>
                  <a:pt x="0" y="0"/>
                </a:lnTo>
                <a:close/>
              </a:path>
            </a:pathLst>
          </a:custGeom>
          <a:blipFill>
            <a:blip r:embed="rId24">
              <a:extLs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TextBox 22"/>
          <p:cNvSpPr txBox="1"/>
          <p:nvPr/>
        </p:nvSpPr>
        <p:spPr>
          <a:xfrm>
            <a:off x="3641696" y="1132435"/>
            <a:ext cx="3434863" cy="889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999" b="1">
                <a:solidFill>
                  <a:srgbClr val="041F60"/>
                </a:solidFill>
                <a:latin typeface="Arial Bold"/>
                <a:ea typeface="Arial Bold"/>
                <a:cs typeface="Arial Bold"/>
                <a:sym typeface="Arial Bold"/>
              </a:rPr>
              <a:t>Mental Health Burden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811038" y="8548462"/>
            <a:ext cx="3039030" cy="758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79"/>
              </a:lnSpc>
            </a:pPr>
            <a:r>
              <a:rPr lang="en-US" sz="2999" b="1">
                <a:solidFill>
                  <a:srgbClr val="041F60"/>
                </a:solidFill>
                <a:latin typeface="Arial Bold"/>
                <a:ea typeface="Arial Bold"/>
                <a:cs typeface="Arial Bold"/>
                <a:sym typeface="Arial Bold"/>
              </a:rPr>
              <a:t>Workforce Implications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330553" y="6245627"/>
            <a:ext cx="3746772" cy="518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9"/>
              </a:lnSpc>
            </a:pPr>
            <a:r>
              <a:rPr lang="en-US" sz="3299" b="1">
                <a:solidFill>
                  <a:srgbClr val="041F60"/>
                </a:solidFill>
                <a:latin typeface="Arial Bold"/>
                <a:ea typeface="Arial Bold"/>
                <a:cs typeface="Arial Bold"/>
                <a:sym typeface="Arial Bold"/>
              </a:rPr>
              <a:t>Physical Impact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416278" y="3661031"/>
            <a:ext cx="3039030" cy="5190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7"/>
              </a:lnSpc>
            </a:pPr>
            <a:r>
              <a:rPr lang="en-US" sz="3299" b="1">
                <a:solidFill>
                  <a:srgbClr val="041F60"/>
                </a:solidFill>
                <a:latin typeface="Arial Bold"/>
                <a:ea typeface="Arial Bold"/>
                <a:cs typeface="Arial Bold"/>
                <a:sym typeface="Arial Bold"/>
              </a:rPr>
              <a:t>Daily Living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54751" y="414132"/>
            <a:ext cx="3598584" cy="2609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51"/>
              </a:lnSpc>
            </a:pPr>
            <a:r>
              <a:rPr lang="en-US" sz="3108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64%</a:t>
            </a:r>
            <a:r>
              <a:rPr lang="en-US" sz="310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experience</a:t>
            </a:r>
          </a:p>
          <a:p>
            <a:pPr algn="l">
              <a:lnSpc>
                <a:spcPts val="4071"/>
              </a:lnSpc>
            </a:pPr>
            <a:r>
              <a:rPr lang="en-US" sz="290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emotional/mental</a:t>
            </a:r>
          </a:p>
          <a:p>
            <a:pPr algn="l">
              <a:lnSpc>
                <a:spcPts val="4071"/>
              </a:lnSpc>
            </a:pPr>
            <a:r>
              <a:rPr lang="en-US" sz="290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health problems</a:t>
            </a:r>
          </a:p>
          <a:p>
            <a:pPr algn="l">
              <a:lnSpc>
                <a:spcPts val="4071"/>
              </a:lnSpc>
            </a:pPr>
            <a:r>
              <a:rPr lang="en-US" sz="290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(Diabetes UK, 2025)</a:t>
            </a:r>
          </a:p>
          <a:p>
            <a:pPr algn="l">
              <a:lnSpc>
                <a:spcPts val="4071"/>
              </a:lnSpc>
            </a:pPr>
            <a:endParaRPr lang="en-US" sz="2908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2903734" y="442707"/>
            <a:ext cx="3789082" cy="1763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50"/>
              </a:lnSpc>
            </a:pPr>
            <a:r>
              <a:rPr lang="en-US" sz="3321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3x higher risk</a:t>
            </a:r>
          </a:p>
          <a:p>
            <a:pPr algn="l">
              <a:lnSpc>
                <a:spcPts val="4650"/>
              </a:lnSpc>
            </a:pPr>
            <a:r>
              <a:rPr lang="en-US" sz="332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of depression</a:t>
            </a:r>
          </a:p>
          <a:p>
            <a:pPr algn="l">
              <a:lnSpc>
                <a:spcPts val="4650"/>
              </a:lnSpc>
            </a:pPr>
            <a:r>
              <a:rPr lang="en-US" sz="332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(Snoek et al., 2025)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632881" y="3149726"/>
            <a:ext cx="6707890" cy="15990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65"/>
              </a:lnSpc>
              <a:spcBef>
                <a:spcPct val="0"/>
              </a:spcBef>
            </a:pPr>
            <a:r>
              <a:rPr lang="en-US" sz="3046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Only </a:t>
            </a:r>
            <a:r>
              <a:rPr lang="en-US" sz="3046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30%</a:t>
            </a:r>
            <a:r>
              <a:rPr lang="en-US" sz="3046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feel in control of their condition, (NICE NG28, 2025; Diabetes UK, 2025)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067800" y="5448300"/>
            <a:ext cx="4064484" cy="16334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440"/>
              </a:lnSpc>
              <a:spcBef>
                <a:spcPct val="0"/>
              </a:spcBef>
            </a:pP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Physical functioning scores </a:t>
            </a:r>
            <a:r>
              <a:rPr lang="en-US" sz="28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13.7 points </a:t>
            </a: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lower than general population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335000" y="5372100"/>
            <a:ext cx="4715550" cy="20393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061"/>
              </a:lnSpc>
              <a:spcBef>
                <a:spcPct val="0"/>
              </a:spcBef>
            </a:pPr>
            <a:r>
              <a:rPr lang="en-US" sz="290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Complications reduce health-related quality of life scores by </a:t>
            </a:r>
            <a:r>
              <a:rPr lang="en-US" sz="2901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24-45% </a:t>
            </a:r>
            <a:r>
              <a:rPr lang="en-US" sz="290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(Redekop et al., 2025)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962005" y="8037683"/>
            <a:ext cx="5341753" cy="25647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1"/>
              </a:lnSpc>
            </a:pPr>
            <a:r>
              <a:rPr lang="en-US" sz="290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Presenteeism (reduced         productivity at work)</a:t>
            </a:r>
          </a:p>
          <a:p>
            <a:pPr algn="l">
              <a:lnSpc>
                <a:spcPts val="4061"/>
              </a:lnSpc>
            </a:pPr>
            <a:r>
              <a:rPr lang="en-US" sz="290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Inability to work due to complications</a:t>
            </a:r>
          </a:p>
          <a:p>
            <a:pPr algn="ctr">
              <a:lnSpc>
                <a:spcPts val="4061"/>
              </a:lnSpc>
              <a:spcBef>
                <a:spcPct val="0"/>
              </a:spcBef>
            </a:pPr>
            <a:endParaRPr lang="en-US" sz="290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12819290" y="8057336"/>
            <a:ext cx="5140821" cy="1626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  <a:spcBef>
                <a:spcPct val="0"/>
              </a:spcBef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Workplace stigma and lack of</a:t>
            </a:r>
          </a:p>
          <a:p>
            <a:pPr algn="l">
              <a:lnSpc>
                <a:spcPts val="4345"/>
              </a:lnSpc>
              <a:spcBef>
                <a:spcPct val="0"/>
              </a:spcBef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management understanding</a:t>
            </a:r>
          </a:p>
          <a:p>
            <a:pPr algn="l">
              <a:lnSpc>
                <a:spcPts val="4345"/>
              </a:lnSpc>
              <a:spcBef>
                <a:spcPct val="0"/>
              </a:spcBef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(Daly et al., 2025)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2875456" y="9829729"/>
            <a:ext cx="5488744" cy="310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38"/>
              </a:lnSpc>
              <a:spcBef>
                <a:spcPct val="0"/>
              </a:spcBef>
            </a:pPr>
            <a:r>
              <a:rPr lang="en-US" sz="1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(NICE NG28, 2025; Diabetes UK, 2025)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>
            <a:off x="12668865" y="2857500"/>
            <a:ext cx="5923936" cy="7924800"/>
          </a:xfrm>
          <a:custGeom>
            <a:avLst/>
            <a:gdLst/>
            <a:ahLst/>
            <a:cxnLst/>
            <a:rect l="l" t="t" r="r" b="b"/>
            <a:pathLst>
              <a:path w="6678836" h="7299274">
                <a:moveTo>
                  <a:pt x="0" y="0"/>
                </a:moveTo>
                <a:lnTo>
                  <a:pt x="6678836" y="0"/>
                </a:lnTo>
                <a:lnTo>
                  <a:pt x="6678836" y="7299274"/>
                </a:lnTo>
                <a:lnTo>
                  <a:pt x="0" y="729927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7023769" y="1266851"/>
            <a:ext cx="6903949" cy="4883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3. Social and</a:t>
            </a:r>
          </a:p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Lifestyle Limitations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Families may need to adjust household eating habits, schedules, and social activities.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Social gatherings, travel, and eating out require more planning or restrictions.(Diabetes UK, 2025)</a:t>
            </a:r>
          </a:p>
          <a:p>
            <a:pPr algn="l">
              <a:lnSpc>
                <a:spcPts val="4345"/>
              </a:lnSpc>
            </a:pPr>
            <a:endParaRPr lang="en-US" sz="3103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546411" y="6316646"/>
            <a:ext cx="6262724" cy="3797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2. Caregiver Burden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Family members often take on daily care tasks such as meal preparation, medication reminders, and glucose monitoring.(Daly et al., 2025)</a:t>
            </a:r>
          </a:p>
          <a:p>
            <a:pPr algn="l">
              <a:lnSpc>
                <a:spcPts val="4345"/>
              </a:lnSpc>
            </a:pPr>
            <a:endParaRPr lang="en-US" sz="3103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55615" y="1266851"/>
            <a:ext cx="6568154" cy="4883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1. Emotional and</a:t>
            </a:r>
          </a:p>
          <a:p>
            <a:pPr algn="l">
              <a:lnSpc>
                <a:spcPts val="4345"/>
              </a:lnSpc>
            </a:pPr>
            <a:r>
              <a:rPr lang="en-US" sz="31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Psychological Impact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Increased stress, worry, and emotional strain due to the chronic nature of the disease.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Anxiety about complications, hypoglycemia, and long-term health outcomes. (</a:t>
            </a:r>
            <a:r>
              <a:rPr lang="en-US" sz="3103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Niazpour</a:t>
            </a: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and , </a:t>
            </a:r>
            <a:r>
              <a:rPr lang="en-US" sz="3103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Meshkani</a:t>
            </a: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2025)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6036" y="370564"/>
            <a:ext cx="6114364" cy="61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99"/>
              </a:lnSpc>
              <a:spcBef>
                <a:spcPct val="0"/>
              </a:spcBef>
            </a:pPr>
            <a:r>
              <a:rPr lang="en-US" sz="40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Family and Social Impact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999635" y="6217697"/>
            <a:ext cx="5923935" cy="4340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4. Financial Impact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Costs of medication, healthy food, travel to appointments, and reduced income if caregivers cut working hours.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Long-term costs increase if complications arise.</a:t>
            </a:r>
          </a:p>
          <a:p>
            <a:pPr algn="l">
              <a:lnSpc>
                <a:spcPts val="4345"/>
              </a:lnSpc>
            </a:pPr>
            <a:endParaRPr lang="en-US" sz="3103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20590" y="9634820"/>
            <a:ext cx="2820691" cy="2754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43"/>
              </a:lnSpc>
              <a:spcBef>
                <a:spcPct val="0"/>
              </a:spcBef>
            </a:pPr>
            <a:r>
              <a:rPr lang="en-US" sz="15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360923" y="9853112"/>
            <a:ext cx="4783718" cy="3474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3"/>
              </a:lnSpc>
              <a:spcBef>
                <a:spcPct val="0"/>
              </a:spcBef>
            </a:pPr>
            <a:r>
              <a:rPr lang="en-US" sz="167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(NHS UK, Diabetes UK, 2025)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521112" y="4424097"/>
            <a:ext cx="9225786" cy="1691158"/>
            <a:chOff x="0" y="0"/>
            <a:chExt cx="2217036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17036" cy="406400"/>
            </a:xfrm>
            <a:custGeom>
              <a:avLst/>
              <a:gdLst/>
              <a:ahLst/>
              <a:cxnLst/>
              <a:rect l="l" t="t" r="r" b="b"/>
              <a:pathLst>
                <a:path w="2217036" h="406400">
                  <a:moveTo>
                    <a:pt x="2013836" y="0"/>
                  </a:moveTo>
                  <a:lnTo>
                    <a:pt x="0" y="0"/>
                  </a:lnTo>
                  <a:lnTo>
                    <a:pt x="0" y="406400"/>
                  </a:lnTo>
                  <a:lnTo>
                    <a:pt x="2013836" y="406400"/>
                  </a:lnTo>
                  <a:lnTo>
                    <a:pt x="2217036" y="203200"/>
                  </a:lnTo>
                  <a:lnTo>
                    <a:pt x="2013836" y="0"/>
                  </a:lnTo>
                  <a:close/>
                </a:path>
              </a:pathLst>
            </a:custGeom>
            <a:solidFill>
              <a:srgbClr val="00889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2102736" cy="454025"/>
            </a:xfrm>
            <a:prstGeom prst="rect">
              <a:avLst/>
            </a:prstGeom>
          </p:spPr>
          <p:txBody>
            <a:bodyPr lIns="43615" tIns="43615" rIns="43615" bIns="43615" rtlCol="0" anchor="ctr"/>
            <a:lstStyle/>
            <a:p>
              <a:pPr marL="0" lvl="0" indent="0" algn="ctr">
                <a:lnSpc>
                  <a:spcPts val="2163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521112" y="2732939"/>
            <a:ext cx="6647083" cy="1558351"/>
            <a:chOff x="0" y="0"/>
            <a:chExt cx="1445080" cy="33878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445080" cy="338786"/>
            </a:xfrm>
            <a:custGeom>
              <a:avLst/>
              <a:gdLst/>
              <a:ahLst/>
              <a:cxnLst/>
              <a:rect l="l" t="t" r="r" b="b"/>
              <a:pathLst>
                <a:path w="1445080" h="338786">
                  <a:moveTo>
                    <a:pt x="0" y="0"/>
                  </a:moveTo>
                  <a:lnTo>
                    <a:pt x="1445080" y="0"/>
                  </a:lnTo>
                  <a:lnTo>
                    <a:pt x="1445080" y="338786"/>
                  </a:lnTo>
                  <a:lnTo>
                    <a:pt x="0" y="338786"/>
                  </a:lnTo>
                  <a:close/>
                </a:path>
              </a:pathLst>
            </a:custGeom>
            <a:solidFill>
              <a:srgbClr val="00679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1445080" cy="386411"/>
            </a:xfrm>
            <a:prstGeom prst="rect">
              <a:avLst/>
            </a:prstGeom>
          </p:spPr>
          <p:txBody>
            <a:bodyPr lIns="43615" tIns="43615" rIns="43615" bIns="43615" rtlCol="0" anchor="ctr"/>
            <a:lstStyle/>
            <a:p>
              <a:pPr marL="0" lvl="0" indent="0" algn="ctr">
                <a:lnSpc>
                  <a:spcPts val="2163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 rot="5400000">
            <a:off x="8682341" y="6186000"/>
            <a:ext cx="2115132" cy="2209137"/>
            <a:chOff x="0" y="0"/>
            <a:chExt cx="571500" cy="5969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71500" cy="596900"/>
            </a:xfrm>
            <a:custGeom>
              <a:avLst/>
              <a:gdLst/>
              <a:ahLst/>
              <a:cxnLst/>
              <a:rect l="l" t="t" r="r" b="b"/>
              <a:pathLst>
                <a:path w="571500" h="596900">
                  <a:moveTo>
                    <a:pt x="571500" y="596900"/>
                  </a:moveTo>
                  <a:lnTo>
                    <a:pt x="0" y="596900"/>
                  </a:lnTo>
                  <a:lnTo>
                    <a:pt x="0" y="0"/>
                  </a:lnTo>
                  <a:lnTo>
                    <a:pt x="571500" y="596900"/>
                  </a:lnTo>
                  <a:close/>
                </a:path>
              </a:pathLst>
            </a:custGeom>
            <a:solidFill>
              <a:srgbClr val="29BE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250825"/>
              <a:ext cx="285750" cy="346075"/>
            </a:xfrm>
            <a:prstGeom prst="rect">
              <a:avLst/>
            </a:prstGeom>
          </p:spPr>
          <p:txBody>
            <a:bodyPr lIns="43615" tIns="43615" rIns="43615" bIns="43615" rtlCol="0" anchor="ctr"/>
            <a:lstStyle/>
            <a:p>
              <a:pPr marL="0" lvl="0" indent="0" algn="ctr">
                <a:lnSpc>
                  <a:spcPts val="2163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635338" y="1983968"/>
            <a:ext cx="2209137" cy="2307321"/>
            <a:chOff x="0" y="0"/>
            <a:chExt cx="571500" cy="5969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571500" cy="596900"/>
            </a:xfrm>
            <a:custGeom>
              <a:avLst/>
              <a:gdLst/>
              <a:ahLst/>
              <a:cxnLst/>
              <a:rect l="l" t="t" r="r" b="b"/>
              <a:pathLst>
                <a:path w="571500" h="596900">
                  <a:moveTo>
                    <a:pt x="571500" y="596900"/>
                  </a:moveTo>
                  <a:lnTo>
                    <a:pt x="0" y="596900"/>
                  </a:lnTo>
                  <a:lnTo>
                    <a:pt x="0" y="0"/>
                  </a:lnTo>
                  <a:lnTo>
                    <a:pt x="571500" y="596900"/>
                  </a:lnTo>
                  <a:close/>
                </a:path>
              </a:pathLst>
            </a:custGeom>
            <a:solidFill>
              <a:srgbClr val="00679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250825"/>
              <a:ext cx="285750" cy="346075"/>
            </a:xfrm>
            <a:prstGeom prst="rect">
              <a:avLst/>
            </a:prstGeom>
          </p:spPr>
          <p:txBody>
            <a:bodyPr lIns="43615" tIns="43615" rIns="43615" bIns="43615" rtlCol="0" anchor="ctr"/>
            <a:lstStyle/>
            <a:p>
              <a:pPr marL="0" lvl="0" indent="0" algn="ctr">
                <a:lnSpc>
                  <a:spcPts val="2163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00706" y="8066952"/>
            <a:ext cx="8224628" cy="1995004"/>
            <a:chOff x="0" y="0"/>
            <a:chExt cx="1806709" cy="43824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806709" cy="438244"/>
            </a:xfrm>
            <a:custGeom>
              <a:avLst/>
              <a:gdLst/>
              <a:ahLst/>
              <a:cxnLst/>
              <a:rect l="l" t="t" r="r" b="b"/>
              <a:pathLst>
                <a:path w="1806709" h="438244">
                  <a:moveTo>
                    <a:pt x="9413" y="0"/>
                  </a:moveTo>
                  <a:lnTo>
                    <a:pt x="1797296" y="0"/>
                  </a:lnTo>
                  <a:cubicBezTo>
                    <a:pt x="1802495" y="0"/>
                    <a:pt x="1806709" y="4214"/>
                    <a:pt x="1806709" y="9413"/>
                  </a:cubicBezTo>
                  <a:lnTo>
                    <a:pt x="1806709" y="428831"/>
                  </a:lnTo>
                  <a:cubicBezTo>
                    <a:pt x="1806709" y="434030"/>
                    <a:pt x="1802495" y="438244"/>
                    <a:pt x="1797296" y="438244"/>
                  </a:cubicBezTo>
                  <a:lnTo>
                    <a:pt x="9413" y="438244"/>
                  </a:lnTo>
                  <a:cubicBezTo>
                    <a:pt x="4214" y="438244"/>
                    <a:pt x="0" y="434030"/>
                    <a:pt x="0" y="428831"/>
                  </a:cubicBezTo>
                  <a:lnTo>
                    <a:pt x="0" y="9413"/>
                  </a:lnTo>
                  <a:cubicBezTo>
                    <a:pt x="0" y="4214"/>
                    <a:pt x="4214" y="0"/>
                    <a:pt x="9413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1806709" cy="4953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r>
                <a:rPr lang="en-US" sz="1800" b="1" dirty="0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• Urine </a:t>
              </a:r>
              <a:r>
                <a:rPr lang="en-US" sz="1800" b="1" dirty="0" err="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albumin:creatinine</a:t>
              </a:r>
              <a:r>
                <a:rPr lang="en-US" sz="1800" b="1" dirty="0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 ratio (uACR) </a:t>
              </a:r>
            </a:p>
            <a:p>
              <a:pPr algn="ctr">
                <a:lnSpc>
                  <a:spcPts val="2520"/>
                </a:lnSpc>
              </a:pPr>
              <a:r>
                <a:rPr lang="en-US" sz="1800" b="1" dirty="0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• Liver function tests (ALT, AST - NAFLD screening)</a:t>
              </a:r>
            </a:p>
            <a:p>
              <a:pPr algn="ctr">
                <a:lnSpc>
                  <a:spcPts val="2520"/>
                </a:lnSpc>
              </a:pPr>
              <a:r>
                <a:rPr lang="en-US" sz="1800" b="1" dirty="0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• Full blood count (</a:t>
              </a:r>
              <a:r>
                <a:rPr lang="en-US" sz="1800" b="1" dirty="0" err="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anaemia</a:t>
              </a:r>
              <a:r>
                <a:rPr lang="en-US" sz="1800" b="1" dirty="0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, haemoglobinopathy)</a:t>
              </a:r>
            </a:p>
            <a:p>
              <a:pPr algn="ctr">
                <a:lnSpc>
                  <a:spcPts val="2520"/>
                </a:lnSpc>
              </a:pPr>
              <a:r>
                <a:rPr lang="en-US" sz="1800" b="1" dirty="0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(NICE NG28, 2025; Diabetes UK, 2025)</a:t>
              </a:r>
            </a:p>
            <a:p>
              <a:pPr algn="ctr">
                <a:lnSpc>
                  <a:spcPts val="2520"/>
                </a:lnSpc>
              </a:pPr>
              <a:endParaRPr lang="en-US" sz="1800" b="1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endParaRP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2521112" y="6252522"/>
            <a:ext cx="6647083" cy="1558351"/>
            <a:chOff x="0" y="0"/>
            <a:chExt cx="1445080" cy="338786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445080" cy="338786"/>
            </a:xfrm>
            <a:custGeom>
              <a:avLst/>
              <a:gdLst/>
              <a:ahLst/>
              <a:cxnLst/>
              <a:rect l="l" t="t" r="r" b="b"/>
              <a:pathLst>
                <a:path w="1445080" h="338786">
                  <a:moveTo>
                    <a:pt x="0" y="0"/>
                  </a:moveTo>
                  <a:lnTo>
                    <a:pt x="1445080" y="0"/>
                  </a:lnTo>
                  <a:lnTo>
                    <a:pt x="1445080" y="338786"/>
                  </a:lnTo>
                  <a:lnTo>
                    <a:pt x="0" y="338786"/>
                  </a:lnTo>
                  <a:close/>
                </a:path>
              </a:pathLst>
            </a:custGeom>
            <a:solidFill>
              <a:srgbClr val="29BE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47625"/>
              <a:ext cx="1445080" cy="386411"/>
            </a:xfrm>
            <a:prstGeom prst="rect">
              <a:avLst/>
            </a:prstGeom>
          </p:spPr>
          <p:txBody>
            <a:bodyPr lIns="43615" tIns="43615" rIns="43615" bIns="43615" rtlCol="0" anchor="ctr"/>
            <a:lstStyle/>
            <a:p>
              <a:pPr marL="0" lvl="0" indent="0" algn="ctr">
                <a:lnSpc>
                  <a:spcPts val="2163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-769665" y="1869330"/>
            <a:ext cx="6539210" cy="6531036"/>
          </a:xfrm>
          <a:custGeom>
            <a:avLst/>
            <a:gdLst/>
            <a:ahLst/>
            <a:cxnLst/>
            <a:rect l="l" t="t" r="r" b="b"/>
            <a:pathLst>
              <a:path w="6539210" h="6531036">
                <a:moveTo>
                  <a:pt x="0" y="0"/>
                </a:moveTo>
                <a:lnTo>
                  <a:pt x="6539210" y="0"/>
                </a:lnTo>
                <a:lnTo>
                  <a:pt x="6539210" y="6531036"/>
                </a:lnTo>
                <a:lnTo>
                  <a:pt x="0" y="653103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1" name="Group 21"/>
          <p:cNvGrpSpPr/>
          <p:nvPr/>
        </p:nvGrpSpPr>
        <p:grpSpPr>
          <a:xfrm>
            <a:off x="0" y="2676139"/>
            <a:ext cx="5065286" cy="5337108"/>
            <a:chOff x="0" y="0"/>
            <a:chExt cx="812800" cy="792773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792773"/>
            </a:xfrm>
            <a:custGeom>
              <a:avLst/>
              <a:gdLst/>
              <a:ahLst/>
              <a:cxnLst/>
              <a:rect l="l" t="t" r="r" b="b"/>
              <a:pathLst>
                <a:path w="812800" h="792773">
                  <a:moveTo>
                    <a:pt x="406400" y="0"/>
                  </a:moveTo>
                  <a:cubicBezTo>
                    <a:pt x="181951" y="0"/>
                    <a:pt x="0" y="177468"/>
                    <a:pt x="0" y="396386"/>
                  </a:cubicBezTo>
                  <a:cubicBezTo>
                    <a:pt x="0" y="615305"/>
                    <a:pt x="181951" y="792773"/>
                    <a:pt x="406400" y="792773"/>
                  </a:cubicBezTo>
                  <a:cubicBezTo>
                    <a:pt x="630849" y="792773"/>
                    <a:pt x="812800" y="615305"/>
                    <a:pt x="812800" y="396386"/>
                  </a:cubicBezTo>
                  <a:cubicBezTo>
                    <a:pt x="812800" y="177468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BE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-20928"/>
              <a:ext cx="660400" cy="7393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5739"/>
                </a:lnSpc>
                <a:spcBef>
                  <a:spcPct val="0"/>
                </a:spcBef>
              </a:pPr>
              <a:endParaRPr/>
            </a:p>
            <a:p>
              <a:pPr marL="0" lvl="0" indent="0" algn="ctr">
                <a:lnSpc>
                  <a:spcPts val="503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>
            <a:off x="10970343" y="3409391"/>
            <a:ext cx="6444209" cy="425146"/>
          </a:xfrm>
          <a:custGeom>
            <a:avLst/>
            <a:gdLst/>
            <a:ahLst/>
            <a:cxnLst/>
            <a:rect l="l" t="t" r="r" b="b"/>
            <a:pathLst>
              <a:path w="6444209" h="425146">
                <a:moveTo>
                  <a:pt x="0" y="0"/>
                </a:moveTo>
                <a:lnTo>
                  <a:pt x="6444210" y="0"/>
                </a:lnTo>
                <a:lnTo>
                  <a:pt x="6444210" y="425146"/>
                </a:lnTo>
                <a:lnTo>
                  <a:pt x="0" y="42514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9000"/>
            </a:blip>
            <a:stretch>
              <a:fillRect t="-7362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12541012" y="6258650"/>
            <a:ext cx="6444209" cy="425146"/>
          </a:xfrm>
          <a:custGeom>
            <a:avLst/>
            <a:gdLst/>
            <a:ahLst/>
            <a:cxnLst/>
            <a:rect l="l" t="t" r="r" b="b"/>
            <a:pathLst>
              <a:path w="6444209" h="425146">
                <a:moveTo>
                  <a:pt x="0" y="0"/>
                </a:moveTo>
                <a:lnTo>
                  <a:pt x="6444209" y="0"/>
                </a:lnTo>
                <a:lnTo>
                  <a:pt x="6444209" y="425146"/>
                </a:lnTo>
                <a:lnTo>
                  <a:pt x="0" y="42514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9000"/>
            </a:blip>
            <a:stretch>
              <a:fillRect t="-7362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6" name="Group 26"/>
          <p:cNvGrpSpPr/>
          <p:nvPr/>
        </p:nvGrpSpPr>
        <p:grpSpPr>
          <a:xfrm>
            <a:off x="10393477" y="1294634"/>
            <a:ext cx="6444209" cy="2171934"/>
            <a:chOff x="0" y="0"/>
            <a:chExt cx="1415604" cy="47711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1415604" cy="477110"/>
            </a:xfrm>
            <a:custGeom>
              <a:avLst/>
              <a:gdLst/>
              <a:ahLst/>
              <a:cxnLst/>
              <a:rect l="l" t="t" r="r" b="b"/>
              <a:pathLst>
                <a:path w="1415604" h="477110">
                  <a:moveTo>
                    <a:pt x="12014" y="0"/>
                  </a:moveTo>
                  <a:lnTo>
                    <a:pt x="1403590" y="0"/>
                  </a:lnTo>
                  <a:cubicBezTo>
                    <a:pt x="1406776" y="0"/>
                    <a:pt x="1409832" y="1266"/>
                    <a:pt x="1412085" y="3519"/>
                  </a:cubicBezTo>
                  <a:cubicBezTo>
                    <a:pt x="1414338" y="5772"/>
                    <a:pt x="1415604" y="8828"/>
                    <a:pt x="1415604" y="12014"/>
                  </a:cubicBezTo>
                  <a:lnTo>
                    <a:pt x="1415604" y="465096"/>
                  </a:lnTo>
                  <a:cubicBezTo>
                    <a:pt x="1415604" y="468283"/>
                    <a:pt x="1414338" y="471338"/>
                    <a:pt x="1412085" y="473591"/>
                  </a:cubicBezTo>
                  <a:cubicBezTo>
                    <a:pt x="1409832" y="475844"/>
                    <a:pt x="1406776" y="477110"/>
                    <a:pt x="1403590" y="477110"/>
                  </a:cubicBezTo>
                  <a:lnTo>
                    <a:pt x="12014" y="477110"/>
                  </a:lnTo>
                  <a:cubicBezTo>
                    <a:pt x="8828" y="477110"/>
                    <a:pt x="5772" y="475844"/>
                    <a:pt x="3519" y="473591"/>
                  </a:cubicBezTo>
                  <a:cubicBezTo>
                    <a:pt x="1266" y="471338"/>
                    <a:pt x="0" y="468283"/>
                    <a:pt x="0" y="465096"/>
                  </a:cubicBezTo>
                  <a:lnTo>
                    <a:pt x="0" y="12014"/>
                  </a:lnTo>
                  <a:cubicBezTo>
                    <a:pt x="0" y="8828"/>
                    <a:pt x="1266" y="5772"/>
                    <a:pt x="3519" y="3519"/>
                  </a:cubicBezTo>
                  <a:cubicBezTo>
                    <a:pt x="5772" y="1266"/>
                    <a:pt x="8828" y="0"/>
                    <a:pt x="1201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57150"/>
              <a:ext cx="1415604" cy="5342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0069478" y="1917348"/>
            <a:ext cx="628947" cy="804978"/>
            <a:chOff x="0" y="0"/>
            <a:chExt cx="812800" cy="1040288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812800" cy="1040288"/>
            </a:xfrm>
            <a:custGeom>
              <a:avLst/>
              <a:gdLst/>
              <a:ahLst/>
              <a:cxnLst/>
              <a:rect l="l" t="t" r="r" b="b"/>
              <a:pathLst>
                <a:path w="812800" h="1040288">
                  <a:moveTo>
                    <a:pt x="406400" y="0"/>
                  </a:moveTo>
                  <a:cubicBezTo>
                    <a:pt x="181951" y="0"/>
                    <a:pt x="0" y="232876"/>
                    <a:pt x="0" y="520144"/>
                  </a:cubicBezTo>
                  <a:cubicBezTo>
                    <a:pt x="0" y="807412"/>
                    <a:pt x="181951" y="1040288"/>
                    <a:pt x="406400" y="1040288"/>
                  </a:cubicBezTo>
                  <a:cubicBezTo>
                    <a:pt x="630849" y="1040288"/>
                    <a:pt x="812800" y="807412"/>
                    <a:pt x="812800" y="520144"/>
                  </a:cubicBezTo>
                  <a:cubicBezTo>
                    <a:pt x="812800" y="232876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679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6200" y="21327"/>
              <a:ext cx="660400" cy="9214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919"/>
                </a:lnSpc>
                <a:spcBef>
                  <a:spcPct val="0"/>
                </a:spcBef>
              </a:pPr>
              <a:r>
                <a:rPr lang="en-US" sz="2799" b="1" u="none" strike="noStrike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01</a:t>
              </a:r>
            </a:p>
          </p:txBody>
        </p:sp>
      </p:grpSp>
      <p:sp>
        <p:nvSpPr>
          <p:cNvPr id="32" name="Freeform 32"/>
          <p:cNvSpPr/>
          <p:nvPr/>
        </p:nvSpPr>
        <p:spPr>
          <a:xfrm>
            <a:off x="11681124" y="5174513"/>
            <a:ext cx="6444209" cy="425146"/>
          </a:xfrm>
          <a:custGeom>
            <a:avLst/>
            <a:gdLst/>
            <a:ahLst/>
            <a:cxnLst/>
            <a:rect l="l" t="t" r="r" b="b"/>
            <a:pathLst>
              <a:path w="6444209" h="425146">
                <a:moveTo>
                  <a:pt x="0" y="0"/>
                </a:moveTo>
                <a:lnTo>
                  <a:pt x="6444210" y="0"/>
                </a:lnTo>
                <a:lnTo>
                  <a:pt x="6444210" y="425147"/>
                </a:lnTo>
                <a:lnTo>
                  <a:pt x="0" y="42514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9000"/>
            </a:blip>
            <a:stretch>
              <a:fillRect t="-7362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3" name="Group 33"/>
          <p:cNvGrpSpPr/>
          <p:nvPr/>
        </p:nvGrpSpPr>
        <p:grpSpPr>
          <a:xfrm>
            <a:off x="10331108" y="5815868"/>
            <a:ext cx="7794225" cy="1995004"/>
            <a:chOff x="0" y="0"/>
            <a:chExt cx="1712163" cy="438244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1712163" cy="438244"/>
            </a:xfrm>
            <a:custGeom>
              <a:avLst/>
              <a:gdLst/>
              <a:ahLst/>
              <a:cxnLst/>
              <a:rect l="l" t="t" r="r" b="b"/>
              <a:pathLst>
                <a:path w="1712163" h="438244">
                  <a:moveTo>
                    <a:pt x="9933" y="0"/>
                  </a:moveTo>
                  <a:lnTo>
                    <a:pt x="1702230" y="0"/>
                  </a:lnTo>
                  <a:cubicBezTo>
                    <a:pt x="1704864" y="0"/>
                    <a:pt x="1707391" y="1046"/>
                    <a:pt x="1709253" y="2909"/>
                  </a:cubicBezTo>
                  <a:cubicBezTo>
                    <a:pt x="1711116" y="4772"/>
                    <a:pt x="1712163" y="7299"/>
                    <a:pt x="1712163" y="9933"/>
                  </a:cubicBezTo>
                  <a:lnTo>
                    <a:pt x="1712163" y="428311"/>
                  </a:lnTo>
                  <a:cubicBezTo>
                    <a:pt x="1712163" y="433797"/>
                    <a:pt x="1707716" y="438244"/>
                    <a:pt x="1702230" y="438244"/>
                  </a:cubicBezTo>
                  <a:lnTo>
                    <a:pt x="9933" y="438244"/>
                  </a:lnTo>
                  <a:cubicBezTo>
                    <a:pt x="4447" y="438244"/>
                    <a:pt x="0" y="433797"/>
                    <a:pt x="0" y="428311"/>
                  </a:cubicBezTo>
                  <a:lnTo>
                    <a:pt x="0" y="9933"/>
                  </a:lnTo>
                  <a:cubicBezTo>
                    <a:pt x="0" y="4447"/>
                    <a:pt x="4447" y="0"/>
                    <a:pt x="9933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0" y="-57150"/>
              <a:ext cx="1712163" cy="4953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0088528" y="7348713"/>
            <a:ext cx="628947" cy="804978"/>
            <a:chOff x="0" y="0"/>
            <a:chExt cx="812800" cy="1040288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812800" cy="1040288"/>
            </a:xfrm>
            <a:custGeom>
              <a:avLst/>
              <a:gdLst/>
              <a:ahLst/>
              <a:cxnLst/>
              <a:rect l="l" t="t" r="r" b="b"/>
              <a:pathLst>
                <a:path w="812800" h="1040288">
                  <a:moveTo>
                    <a:pt x="406400" y="0"/>
                  </a:moveTo>
                  <a:cubicBezTo>
                    <a:pt x="181951" y="0"/>
                    <a:pt x="0" y="232876"/>
                    <a:pt x="0" y="520144"/>
                  </a:cubicBezTo>
                  <a:cubicBezTo>
                    <a:pt x="0" y="807412"/>
                    <a:pt x="181951" y="1040288"/>
                    <a:pt x="406400" y="1040288"/>
                  </a:cubicBezTo>
                  <a:cubicBezTo>
                    <a:pt x="630849" y="1040288"/>
                    <a:pt x="812800" y="807412"/>
                    <a:pt x="812800" y="520144"/>
                  </a:cubicBezTo>
                  <a:cubicBezTo>
                    <a:pt x="812800" y="232876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BE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76200" y="21327"/>
              <a:ext cx="660400" cy="9214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919"/>
                </a:lnSpc>
                <a:spcBef>
                  <a:spcPct val="0"/>
                </a:spcBef>
              </a:pPr>
              <a:r>
                <a:rPr lang="en-US" sz="2799" b="1" u="none" strike="noStrike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03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2143501" y="3700146"/>
            <a:ext cx="5981832" cy="1930166"/>
            <a:chOff x="0" y="0"/>
            <a:chExt cx="1314033" cy="424001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1314033" cy="424001"/>
            </a:xfrm>
            <a:custGeom>
              <a:avLst/>
              <a:gdLst/>
              <a:ahLst/>
              <a:cxnLst/>
              <a:rect l="l" t="t" r="r" b="b"/>
              <a:pathLst>
                <a:path w="1314033" h="424001">
                  <a:moveTo>
                    <a:pt x="12942" y="0"/>
                  </a:moveTo>
                  <a:lnTo>
                    <a:pt x="1301091" y="0"/>
                  </a:lnTo>
                  <a:cubicBezTo>
                    <a:pt x="1304523" y="0"/>
                    <a:pt x="1307815" y="1364"/>
                    <a:pt x="1310242" y="3791"/>
                  </a:cubicBezTo>
                  <a:cubicBezTo>
                    <a:pt x="1312669" y="6218"/>
                    <a:pt x="1314033" y="9510"/>
                    <a:pt x="1314033" y="12942"/>
                  </a:cubicBezTo>
                  <a:lnTo>
                    <a:pt x="1314033" y="411058"/>
                  </a:lnTo>
                  <a:cubicBezTo>
                    <a:pt x="1314033" y="418206"/>
                    <a:pt x="1308239" y="424001"/>
                    <a:pt x="1301091" y="424001"/>
                  </a:cubicBezTo>
                  <a:lnTo>
                    <a:pt x="12942" y="424001"/>
                  </a:lnTo>
                  <a:cubicBezTo>
                    <a:pt x="5795" y="424001"/>
                    <a:pt x="0" y="418206"/>
                    <a:pt x="0" y="411058"/>
                  </a:cubicBezTo>
                  <a:lnTo>
                    <a:pt x="0" y="12942"/>
                  </a:lnTo>
                  <a:cubicBezTo>
                    <a:pt x="0" y="5795"/>
                    <a:pt x="5795" y="0"/>
                    <a:pt x="12942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0" y="-57150"/>
              <a:ext cx="1314033" cy="4811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1662074" y="4359004"/>
            <a:ext cx="621757" cy="804978"/>
            <a:chOff x="0" y="0"/>
            <a:chExt cx="803509" cy="1040288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803509" cy="1040288"/>
            </a:xfrm>
            <a:custGeom>
              <a:avLst/>
              <a:gdLst/>
              <a:ahLst/>
              <a:cxnLst/>
              <a:rect l="l" t="t" r="r" b="b"/>
              <a:pathLst>
                <a:path w="803509" h="1040288">
                  <a:moveTo>
                    <a:pt x="401754" y="0"/>
                  </a:moveTo>
                  <a:cubicBezTo>
                    <a:pt x="179872" y="0"/>
                    <a:pt x="0" y="232876"/>
                    <a:pt x="0" y="520144"/>
                  </a:cubicBezTo>
                  <a:cubicBezTo>
                    <a:pt x="0" y="807412"/>
                    <a:pt x="179872" y="1040288"/>
                    <a:pt x="401754" y="1040288"/>
                  </a:cubicBezTo>
                  <a:cubicBezTo>
                    <a:pt x="623637" y="1040288"/>
                    <a:pt x="803509" y="807412"/>
                    <a:pt x="803509" y="520144"/>
                  </a:cubicBezTo>
                  <a:cubicBezTo>
                    <a:pt x="803509" y="232876"/>
                    <a:pt x="623637" y="0"/>
                    <a:pt x="401754" y="0"/>
                  </a:cubicBezTo>
                  <a:close/>
                </a:path>
              </a:pathLst>
            </a:custGeom>
            <a:solidFill>
              <a:srgbClr val="00889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75329" y="21327"/>
              <a:ext cx="652851" cy="9214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919"/>
                </a:lnSpc>
                <a:spcBef>
                  <a:spcPct val="0"/>
                </a:spcBef>
              </a:pPr>
              <a:r>
                <a:rPr lang="en-US" sz="2799" b="1" u="none" strike="noStrike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02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4740657" y="2811173"/>
            <a:ext cx="5585627" cy="1753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81"/>
              </a:lnSpc>
            </a:pPr>
            <a:r>
              <a:rPr lang="en-US" sz="3487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HbA1c (Preferred), ≥48 mmol/mol</a:t>
            </a:r>
          </a:p>
          <a:p>
            <a:pPr marL="0" lvl="0" indent="0" algn="l">
              <a:lnSpc>
                <a:spcPts val="4097"/>
              </a:lnSpc>
              <a:spcBef>
                <a:spcPct val="0"/>
              </a:spcBef>
            </a:pPr>
            <a:endParaRPr lang="en-US" sz="3487" b="1">
              <a:solidFill>
                <a:srgbClr val="FFFFFF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5208160" y="4426947"/>
            <a:ext cx="6225737" cy="2100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277"/>
              </a:lnSpc>
              <a:spcBef>
                <a:spcPct val="0"/>
              </a:spcBef>
            </a:pPr>
            <a:r>
              <a:rPr lang="en-US" sz="3769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Fasting Plasma Glucose</a:t>
            </a:r>
          </a:p>
          <a:p>
            <a:pPr marL="0" lvl="0" indent="0" algn="l">
              <a:lnSpc>
                <a:spcPts val="5277"/>
              </a:lnSpc>
              <a:spcBef>
                <a:spcPct val="0"/>
              </a:spcBef>
            </a:pPr>
            <a:r>
              <a:rPr lang="en-US" sz="3769" b="1" u="none" strike="noStrike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≥7.0 mmol/L, (≥126 mg/dL)</a:t>
            </a:r>
          </a:p>
          <a:p>
            <a:pPr marL="0" lvl="0" indent="0" algn="l">
              <a:lnSpc>
                <a:spcPts val="6288"/>
              </a:lnSpc>
              <a:spcBef>
                <a:spcPct val="0"/>
              </a:spcBef>
            </a:pPr>
            <a:endParaRPr lang="en-US" sz="3769" b="1" u="none" strike="noStrike">
              <a:solidFill>
                <a:srgbClr val="FFFFFF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11179556" y="965564"/>
            <a:ext cx="5092167" cy="2849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2"/>
              </a:lnSpc>
            </a:pPr>
            <a:endParaRPr/>
          </a:p>
          <a:p>
            <a:pPr marL="0" lvl="0" indent="0" algn="l">
              <a:lnSpc>
                <a:spcPts val="3842"/>
              </a:lnSpc>
              <a:spcBef>
                <a:spcPct val="0"/>
              </a:spcBef>
            </a:pPr>
            <a:r>
              <a:rPr lang="en-US" sz="2744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✓</a:t>
            </a:r>
            <a:r>
              <a:rPr lang="en-US" sz="2744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No fasting required</a:t>
            </a:r>
          </a:p>
          <a:p>
            <a:pPr marL="0" lvl="0" indent="0" algn="l">
              <a:lnSpc>
                <a:spcPts val="3842"/>
              </a:lnSpc>
              <a:spcBef>
                <a:spcPct val="0"/>
              </a:spcBef>
            </a:pPr>
            <a:r>
              <a:rPr lang="en-US" sz="2744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✓ More convenient</a:t>
            </a:r>
          </a:p>
          <a:p>
            <a:pPr marL="0" lvl="0" indent="0" algn="l">
              <a:lnSpc>
                <a:spcPts val="3842"/>
              </a:lnSpc>
              <a:spcBef>
                <a:spcPct val="0"/>
              </a:spcBef>
            </a:pPr>
            <a:r>
              <a:rPr lang="en-US" sz="2744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✓ Better reproducibility</a:t>
            </a:r>
          </a:p>
          <a:p>
            <a:pPr marL="0" lvl="0" indent="0" algn="l">
              <a:lnSpc>
                <a:spcPts val="3842"/>
              </a:lnSpc>
              <a:spcBef>
                <a:spcPct val="0"/>
              </a:spcBef>
            </a:pPr>
            <a:r>
              <a:rPr lang="en-US" sz="2744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(Diabetes UK, 2025)</a:t>
            </a:r>
          </a:p>
          <a:p>
            <a:pPr marL="0" lvl="0" indent="0" algn="l">
              <a:lnSpc>
                <a:spcPts val="3842"/>
              </a:lnSpc>
              <a:spcBef>
                <a:spcPct val="0"/>
              </a:spcBef>
            </a:pPr>
            <a:endParaRPr lang="en-US" sz="2744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48" name="Group 48"/>
          <p:cNvGrpSpPr/>
          <p:nvPr/>
        </p:nvGrpSpPr>
        <p:grpSpPr>
          <a:xfrm>
            <a:off x="383583" y="244101"/>
            <a:ext cx="11759918" cy="854128"/>
            <a:chOff x="0" y="0"/>
            <a:chExt cx="2800517" cy="203403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2800517" cy="203403"/>
            </a:xfrm>
            <a:custGeom>
              <a:avLst/>
              <a:gdLst/>
              <a:ahLst/>
              <a:cxnLst/>
              <a:rect l="l" t="t" r="r" b="b"/>
              <a:pathLst>
                <a:path w="2800517" h="203403">
                  <a:moveTo>
                    <a:pt x="65833" y="0"/>
                  </a:moveTo>
                  <a:lnTo>
                    <a:pt x="2734684" y="0"/>
                  </a:lnTo>
                  <a:cubicBezTo>
                    <a:pt x="2771043" y="0"/>
                    <a:pt x="2800517" y="29474"/>
                    <a:pt x="2800517" y="65833"/>
                  </a:cubicBezTo>
                  <a:lnTo>
                    <a:pt x="2800517" y="137570"/>
                  </a:lnTo>
                  <a:cubicBezTo>
                    <a:pt x="2800517" y="155030"/>
                    <a:pt x="2793581" y="171775"/>
                    <a:pt x="2781235" y="184121"/>
                  </a:cubicBezTo>
                  <a:cubicBezTo>
                    <a:pt x="2768889" y="196467"/>
                    <a:pt x="2752144" y="203403"/>
                    <a:pt x="2734684" y="203403"/>
                  </a:cubicBezTo>
                  <a:lnTo>
                    <a:pt x="65833" y="203403"/>
                  </a:lnTo>
                  <a:cubicBezTo>
                    <a:pt x="48373" y="203403"/>
                    <a:pt x="31628" y="196467"/>
                    <a:pt x="19282" y="184121"/>
                  </a:cubicBezTo>
                  <a:cubicBezTo>
                    <a:pt x="6936" y="171775"/>
                    <a:pt x="0" y="155030"/>
                    <a:pt x="0" y="137570"/>
                  </a:cubicBezTo>
                  <a:lnTo>
                    <a:pt x="0" y="65833"/>
                  </a:lnTo>
                  <a:cubicBezTo>
                    <a:pt x="0" y="48373"/>
                    <a:pt x="6936" y="31628"/>
                    <a:pt x="19282" y="19282"/>
                  </a:cubicBezTo>
                  <a:cubicBezTo>
                    <a:pt x="31628" y="6936"/>
                    <a:pt x="48373" y="0"/>
                    <a:pt x="65833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0" y="-57150"/>
              <a:ext cx="2800517" cy="26055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1" name="TextBox 51"/>
          <p:cNvSpPr txBox="1"/>
          <p:nvPr/>
        </p:nvSpPr>
        <p:spPr>
          <a:xfrm>
            <a:off x="10803200" y="5873018"/>
            <a:ext cx="7478989" cy="22307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70"/>
              </a:lnSpc>
              <a:spcBef>
                <a:spcPct val="0"/>
              </a:spcBef>
            </a:pPr>
            <a:r>
              <a:rPr lang="en-US" sz="25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55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B</a:t>
            </a:r>
            <a:r>
              <a:rPr lang="en-US" sz="2550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aseline Blood Tests</a:t>
            </a:r>
          </a:p>
          <a:p>
            <a:pPr marL="0" lvl="0" indent="0" algn="l">
              <a:lnSpc>
                <a:spcPts val="3570"/>
              </a:lnSpc>
              <a:spcBef>
                <a:spcPct val="0"/>
              </a:spcBef>
            </a:pPr>
            <a:r>
              <a:rPr lang="en-US" sz="255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HbA1c (diagnostic and baseline)</a:t>
            </a:r>
          </a:p>
          <a:p>
            <a:pPr marL="0" lvl="0" indent="0" algn="l">
              <a:lnSpc>
                <a:spcPts val="3570"/>
              </a:lnSpc>
              <a:spcBef>
                <a:spcPct val="0"/>
              </a:spcBef>
            </a:pPr>
            <a:r>
              <a:rPr lang="en-US" sz="255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Fasting lipid profile (total cholesterol, HDL, LDL </a:t>
            </a:r>
          </a:p>
          <a:p>
            <a:pPr marL="0" lvl="0" indent="0" algn="l">
              <a:lnSpc>
                <a:spcPts val="3570"/>
              </a:lnSpc>
              <a:spcBef>
                <a:spcPct val="0"/>
              </a:spcBef>
            </a:pPr>
            <a:r>
              <a:rPr lang="en-US" sz="255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Renal function: serum creatinine, eGFR</a:t>
            </a:r>
          </a:p>
          <a:p>
            <a:pPr marL="0" lvl="0" indent="0" algn="l">
              <a:lnSpc>
                <a:spcPts val="3570"/>
              </a:lnSpc>
              <a:spcBef>
                <a:spcPct val="0"/>
              </a:spcBef>
            </a:pPr>
            <a:endParaRPr lang="en-US" sz="2550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" name="TextBox 52"/>
          <p:cNvSpPr txBox="1"/>
          <p:nvPr/>
        </p:nvSpPr>
        <p:spPr>
          <a:xfrm>
            <a:off x="5065285" y="6242723"/>
            <a:ext cx="3862923" cy="13505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58"/>
              </a:lnSpc>
            </a:pPr>
            <a:r>
              <a:rPr lang="en-US" sz="3827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Laboratory</a:t>
            </a:r>
          </a:p>
          <a:p>
            <a:pPr marL="0" lvl="0" indent="0" algn="ctr">
              <a:lnSpc>
                <a:spcPts val="5358"/>
              </a:lnSpc>
              <a:spcBef>
                <a:spcPct val="0"/>
              </a:spcBef>
            </a:pPr>
            <a:r>
              <a:rPr lang="en-US" sz="3827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 Investigations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2318959" y="3834537"/>
            <a:ext cx="5806375" cy="19014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69"/>
              </a:lnSpc>
              <a:spcBef>
                <a:spcPct val="0"/>
              </a:spcBef>
            </a:pPr>
            <a:r>
              <a:rPr lang="en-US" sz="276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Requir</a:t>
            </a:r>
            <a:r>
              <a:rPr lang="en-US" sz="2763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es overnight fast (8+ hours)</a:t>
            </a:r>
          </a:p>
          <a:p>
            <a:pPr marL="0" lvl="0" indent="0" algn="l">
              <a:lnSpc>
                <a:spcPts val="3869"/>
              </a:lnSpc>
              <a:spcBef>
                <a:spcPct val="0"/>
              </a:spcBef>
            </a:pPr>
            <a:r>
              <a:rPr lang="en-US" sz="2763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Greater biological variability</a:t>
            </a:r>
          </a:p>
          <a:p>
            <a:pPr marL="0" lvl="0" indent="0" algn="l">
              <a:lnSpc>
                <a:spcPts val="3589"/>
              </a:lnSpc>
              <a:spcBef>
                <a:spcPct val="0"/>
              </a:spcBef>
            </a:pPr>
            <a:r>
              <a:rPr lang="en-US" sz="2563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Lower sensitivity, (Diabetes UK, 2025)</a:t>
            </a:r>
          </a:p>
          <a:p>
            <a:pPr marL="0" lvl="0" indent="0" algn="l">
              <a:lnSpc>
                <a:spcPts val="3869"/>
              </a:lnSpc>
              <a:spcBef>
                <a:spcPct val="0"/>
              </a:spcBef>
            </a:pPr>
            <a:endParaRPr lang="en-US" sz="2563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4" name="TextBox 54"/>
          <p:cNvSpPr txBox="1"/>
          <p:nvPr/>
        </p:nvSpPr>
        <p:spPr>
          <a:xfrm>
            <a:off x="10326284" y="8179324"/>
            <a:ext cx="7478989" cy="22307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70"/>
              </a:lnSpc>
              <a:spcBef>
                <a:spcPct val="0"/>
              </a:spcBef>
            </a:pPr>
            <a:r>
              <a:rPr lang="en-US" sz="255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Ur</a:t>
            </a:r>
            <a:r>
              <a:rPr lang="en-US" sz="255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ine </a:t>
            </a:r>
            <a:r>
              <a:rPr lang="en-US" sz="2550" u="none" strike="noStrik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albumin:creatinine</a:t>
            </a:r>
            <a:r>
              <a:rPr lang="en-US" sz="255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ratio (uACR) </a:t>
            </a:r>
          </a:p>
          <a:p>
            <a:pPr marL="0" lvl="0" indent="0" algn="l">
              <a:lnSpc>
                <a:spcPts val="3570"/>
              </a:lnSpc>
              <a:spcBef>
                <a:spcPct val="0"/>
              </a:spcBef>
            </a:pPr>
            <a:r>
              <a:rPr lang="en-US" sz="255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Liver function tests (ALT, AST - NAFLD screening)</a:t>
            </a:r>
          </a:p>
          <a:p>
            <a:pPr marL="0" lvl="0" indent="0" algn="l">
              <a:lnSpc>
                <a:spcPts val="3570"/>
              </a:lnSpc>
              <a:spcBef>
                <a:spcPct val="0"/>
              </a:spcBef>
            </a:pPr>
            <a:r>
              <a:rPr lang="en-US" sz="255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Full blood count (</a:t>
            </a:r>
            <a:r>
              <a:rPr lang="en-US" sz="2550" u="none" strike="noStrike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anaemia</a:t>
            </a:r>
            <a:r>
              <a:rPr lang="en-US" sz="255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haemoglobinopathy)</a:t>
            </a:r>
          </a:p>
          <a:p>
            <a:pPr marL="0" lvl="0" indent="0" algn="l">
              <a:lnSpc>
                <a:spcPts val="3570"/>
              </a:lnSpc>
              <a:spcBef>
                <a:spcPct val="0"/>
              </a:spcBef>
            </a:pPr>
            <a:r>
              <a:rPr lang="en-US" sz="255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(NICE NG28, 2025; Diabetes UK, 2025)</a:t>
            </a:r>
          </a:p>
          <a:p>
            <a:pPr marL="0" lvl="0" indent="0" algn="l">
              <a:lnSpc>
                <a:spcPts val="3570"/>
              </a:lnSpc>
              <a:spcBef>
                <a:spcPct val="0"/>
              </a:spcBef>
            </a:pPr>
            <a:endParaRPr lang="en-US" sz="2550" u="none" strike="noStrik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" name="TextBox 55"/>
          <p:cNvSpPr txBox="1"/>
          <p:nvPr/>
        </p:nvSpPr>
        <p:spPr>
          <a:xfrm>
            <a:off x="497883" y="154976"/>
            <a:ext cx="11468090" cy="8003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54"/>
              </a:lnSpc>
              <a:spcBef>
                <a:spcPct val="0"/>
              </a:spcBef>
            </a:pPr>
            <a:r>
              <a:rPr lang="en-US" sz="3984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4. Diagnostic Criteria (WHO, 2025; NICE, 2025)</a:t>
            </a:r>
          </a:p>
        </p:txBody>
      </p:sp>
      <p:sp>
        <p:nvSpPr>
          <p:cNvPr id="56" name="Freeform 56"/>
          <p:cNvSpPr/>
          <p:nvPr/>
        </p:nvSpPr>
        <p:spPr>
          <a:xfrm>
            <a:off x="457200" y="1104900"/>
            <a:ext cx="4401208" cy="6761632"/>
          </a:xfrm>
          <a:custGeom>
            <a:avLst/>
            <a:gdLst/>
            <a:ahLst/>
            <a:cxnLst/>
            <a:rect l="l" t="t" r="r" b="b"/>
            <a:pathLst>
              <a:path w="4401208" h="6761632">
                <a:moveTo>
                  <a:pt x="0" y="0"/>
                </a:moveTo>
                <a:lnTo>
                  <a:pt x="4401208" y="0"/>
                </a:lnTo>
                <a:lnTo>
                  <a:pt x="4401208" y="6761632"/>
                </a:lnTo>
                <a:lnTo>
                  <a:pt x="0" y="67616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7" name="TextBox 57"/>
          <p:cNvSpPr txBox="1"/>
          <p:nvPr/>
        </p:nvSpPr>
        <p:spPr>
          <a:xfrm>
            <a:off x="301548" y="9552834"/>
            <a:ext cx="2820691" cy="2754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43"/>
              </a:lnSpc>
              <a:spcBef>
                <a:spcPct val="0"/>
              </a:spcBef>
            </a:pPr>
            <a:r>
              <a:rPr lang="en-US" sz="15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296666" y="9829033"/>
            <a:ext cx="4749479" cy="3229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43"/>
              </a:lnSpc>
              <a:spcBef>
                <a:spcPct val="0"/>
              </a:spcBef>
            </a:pPr>
            <a:r>
              <a:rPr lang="en-US" sz="158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(NICE NG28, 2025; Diabetes UK, 2025)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104900" y="652007"/>
            <a:ext cx="15506700" cy="6457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479"/>
              </a:lnSpc>
              <a:spcBef>
                <a:spcPct val="0"/>
              </a:spcBef>
            </a:pPr>
            <a:r>
              <a:rPr lang="en-US" sz="40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Clinical History and Examination according to NICE NG28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1000" y="2173058"/>
            <a:ext cx="9067800" cy="65698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345"/>
              </a:lnSpc>
            </a:pPr>
            <a:r>
              <a:rPr lang="en-US" sz="31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History</a:t>
            </a:r>
          </a:p>
          <a:p>
            <a:pPr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Duration of symptoms, polyuria,</a:t>
            </a:r>
          </a:p>
          <a:p>
            <a:pPr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polydipsia and weight loss</a:t>
            </a:r>
          </a:p>
          <a:p>
            <a:pPr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Family history of diabetes and CVD</a:t>
            </a:r>
          </a:p>
          <a:p>
            <a:pPr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Lifestyle: diet, physical activity, alcohol, smoking</a:t>
            </a:r>
          </a:p>
          <a:p>
            <a:pPr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Past medical history: hypertension, dyslipidemia</a:t>
            </a:r>
          </a:p>
          <a:p>
            <a:pPr>
              <a:lnSpc>
                <a:spcPts val="4345"/>
              </a:lnSpc>
            </a:pPr>
            <a:endParaRPr lang="en-US" sz="3103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>
              <a:lnSpc>
                <a:spcPts val="4345"/>
              </a:lnSpc>
            </a:pPr>
            <a:r>
              <a:rPr lang="en-US" sz="31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Physical Examination</a:t>
            </a:r>
          </a:p>
          <a:p>
            <a:pPr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BMI, waist circumference (central obesity)</a:t>
            </a:r>
          </a:p>
          <a:p>
            <a:pPr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Blood pressure measurement</a:t>
            </a:r>
          </a:p>
          <a:p>
            <a:pPr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Cardiovascular examination</a:t>
            </a:r>
          </a:p>
          <a:p>
            <a:pPr algn="l">
              <a:lnSpc>
                <a:spcPts val="4345"/>
              </a:lnSpc>
            </a:pPr>
            <a:endParaRPr lang="en-US" sz="3103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271348" y="1931281"/>
            <a:ext cx="6883052" cy="10832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45"/>
              </a:lnSpc>
              <a:spcBef>
                <a:spcPct val="0"/>
              </a:spcBef>
            </a:pPr>
            <a:r>
              <a:rPr lang="en-US" sz="31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Diabetic Foot Risk Assessment</a:t>
            </a:r>
          </a:p>
          <a:p>
            <a:pPr algn="ctr">
              <a:lnSpc>
                <a:spcPts val="4345"/>
              </a:lnSpc>
              <a:spcBef>
                <a:spcPct val="0"/>
              </a:spcBef>
            </a:pPr>
            <a:r>
              <a:rPr lang="en-US" sz="31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(NICE NG19, 2025)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29385" y="3264970"/>
            <a:ext cx="7915665" cy="5426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Assess annually</a:t>
            </a:r>
          </a:p>
          <a:p>
            <a:pPr algn="l"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Neuropathy: 10g monofilament test,</a:t>
            </a:r>
          </a:p>
          <a:p>
            <a:pPr algn="l"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vibration sensation</a:t>
            </a:r>
          </a:p>
          <a:p>
            <a:pPr algn="l"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Vascular status: Foot pulses, ankle-brachial</a:t>
            </a:r>
          </a:p>
          <a:p>
            <a:pPr algn="l"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pressure index (ABPI)</a:t>
            </a:r>
          </a:p>
          <a:p>
            <a:pPr algn="l"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Skin integrity: Calluses, deformities,</a:t>
            </a:r>
          </a:p>
          <a:p>
            <a:pPr algn="l"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previous ulceration</a:t>
            </a:r>
          </a:p>
          <a:p>
            <a:pPr algn="l"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</a:p>
          <a:p>
            <a:pPr algn="l">
              <a:lnSpc>
                <a:spcPts val="4345"/>
              </a:lnSpc>
            </a:pPr>
            <a:endParaRPr lang="en-US" sz="3103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4345"/>
              </a:lnSpc>
            </a:pPr>
            <a:endParaRPr lang="en-US" sz="3103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" name="Freeform 6"/>
          <p:cNvSpPr/>
          <p:nvPr/>
        </p:nvSpPr>
        <p:spPr>
          <a:xfrm rot="643667">
            <a:off x="8328191" y="7331075"/>
            <a:ext cx="2542360" cy="2935455"/>
          </a:xfrm>
          <a:custGeom>
            <a:avLst/>
            <a:gdLst/>
            <a:ahLst/>
            <a:cxnLst/>
            <a:rect l="l" t="t" r="r" b="b"/>
            <a:pathLst>
              <a:path w="2663764" h="3314170">
                <a:moveTo>
                  <a:pt x="0" y="0"/>
                </a:moveTo>
                <a:lnTo>
                  <a:pt x="2663764" y="0"/>
                </a:lnTo>
                <a:lnTo>
                  <a:pt x="2663764" y="3314170"/>
                </a:lnTo>
                <a:lnTo>
                  <a:pt x="0" y="331417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3639801" y="6286500"/>
            <a:ext cx="4419600" cy="4333188"/>
          </a:xfrm>
          <a:custGeom>
            <a:avLst/>
            <a:gdLst/>
            <a:ahLst/>
            <a:cxnLst/>
            <a:rect l="l" t="t" r="r" b="b"/>
            <a:pathLst>
              <a:path w="4381829" h="4409388">
                <a:moveTo>
                  <a:pt x="0" y="0"/>
                </a:moveTo>
                <a:lnTo>
                  <a:pt x="4381829" y="0"/>
                </a:lnTo>
                <a:lnTo>
                  <a:pt x="4381829" y="4409388"/>
                </a:lnTo>
                <a:lnTo>
                  <a:pt x="0" y="440938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427139" y="9560218"/>
            <a:ext cx="2820691" cy="2754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43"/>
              </a:lnSpc>
              <a:spcBef>
                <a:spcPct val="0"/>
              </a:spcBef>
            </a:pPr>
            <a:r>
              <a:rPr lang="en-US" sz="15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0" y="9832445"/>
            <a:ext cx="4754461" cy="3402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970"/>
              </a:lnSpc>
              <a:spcBef>
                <a:spcPct val="0"/>
              </a:spcBef>
            </a:pPr>
            <a:r>
              <a:rPr lang="en-US" sz="177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(NICE NG28, 2025; Diabetes UK, 2025)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437401" y="2220497"/>
            <a:ext cx="7610064" cy="2347391"/>
            <a:chOff x="0" y="0"/>
            <a:chExt cx="2004297" cy="61824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04297" cy="618243"/>
            </a:xfrm>
            <a:custGeom>
              <a:avLst/>
              <a:gdLst/>
              <a:ahLst/>
              <a:cxnLst/>
              <a:rect l="l" t="t" r="r" b="b"/>
              <a:pathLst>
                <a:path w="2004297" h="618243">
                  <a:moveTo>
                    <a:pt x="101733" y="0"/>
                  </a:moveTo>
                  <a:lnTo>
                    <a:pt x="1902564" y="0"/>
                  </a:lnTo>
                  <a:cubicBezTo>
                    <a:pt x="1929545" y="0"/>
                    <a:pt x="1955422" y="10718"/>
                    <a:pt x="1974500" y="29797"/>
                  </a:cubicBezTo>
                  <a:cubicBezTo>
                    <a:pt x="1993579" y="48875"/>
                    <a:pt x="2004297" y="74751"/>
                    <a:pt x="2004297" y="101733"/>
                  </a:cubicBezTo>
                  <a:lnTo>
                    <a:pt x="2004297" y="516510"/>
                  </a:lnTo>
                  <a:cubicBezTo>
                    <a:pt x="2004297" y="543491"/>
                    <a:pt x="1993579" y="569368"/>
                    <a:pt x="1974500" y="588446"/>
                  </a:cubicBezTo>
                  <a:cubicBezTo>
                    <a:pt x="1955422" y="607525"/>
                    <a:pt x="1929545" y="618243"/>
                    <a:pt x="1902564" y="618243"/>
                  </a:cubicBezTo>
                  <a:lnTo>
                    <a:pt x="101733" y="618243"/>
                  </a:lnTo>
                  <a:cubicBezTo>
                    <a:pt x="74751" y="618243"/>
                    <a:pt x="48875" y="607525"/>
                    <a:pt x="29797" y="588446"/>
                  </a:cubicBezTo>
                  <a:cubicBezTo>
                    <a:pt x="10718" y="569368"/>
                    <a:pt x="0" y="543491"/>
                    <a:pt x="0" y="516510"/>
                  </a:cubicBezTo>
                  <a:lnTo>
                    <a:pt x="0" y="101733"/>
                  </a:lnTo>
                  <a:cubicBezTo>
                    <a:pt x="0" y="74751"/>
                    <a:pt x="10718" y="48875"/>
                    <a:pt x="29797" y="29797"/>
                  </a:cubicBezTo>
                  <a:cubicBezTo>
                    <a:pt x="48875" y="10718"/>
                    <a:pt x="74751" y="0"/>
                    <a:pt x="10173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04297" cy="6563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099525" y="2386837"/>
            <a:ext cx="8218130" cy="1674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60"/>
              </a:lnSpc>
            </a:pPr>
            <a:r>
              <a:rPr lang="en-US" sz="4757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Initial Screening for</a:t>
            </a:r>
          </a:p>
          <a:p>
            <a:pPr algn="ctr">
              <a:lnSpc>
                <a:spcPts val="6660"/>
              </a:lnSpc>
              <a:spcBef>
                <a:spcPct val="0"/>
              </a:spcBef>
            </a:pPr>
            <a:r>
              <a:rPr lang="en-US" sz="4757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Diabetes Complications</a:t>
            </a:r>
          </a:p>
        </p:txBody>
      </p:sp>
      <p:sp>
        <p:nvSpPr>
          <p:cNvPr id="6" name="Freeform 6"/>
          <p:cNvSpPr/>
          <p:nvPr/>
        </p:nvSpPr>
        <p:spPr>
          <a:xfrm rot="-2108827">
            <a:off x="4913565" y="5179259"/>
            <a:ext cx="1576313" cy="569443"/>
          </a:xfrm>
          <a:custGeom>
            <a:avLst/>
            <a:gdLst/>
            <a:ahLst/>
            <a:cxnLst/>
            <a:rect l="l" t="t" r="r" b="b"/>
            <a:pathLst>
              <a:path w="1576313" h="569443">
                <a:moveTo>
                  <a:pt x="0" y="0"/>
                </a:moveTo>
                <a:lnTo>
                  <a:pt x="1576313" y="0"/>
                </a:lnTo>
                <a:lnTo>
                  <a:pt x="1576313" y="569443"/>
                </a:lnTo>
                <a:lnTo>
                  <a:pt x="0" y="56944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500668" y="675298"/>
            <a:ext cx="5536814" cy="21690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Retinopathy</a:t>
            </a:r>
          </a:p>
          <a:p>
            <a:pPr algn="l"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Refer for digital retinal photography within 3 months of diagnosis (NICE NG28)</a:t>
            </a:r>
          </a:p>
        </p:txBody>
      </p:sp>
      <p:sp>
        <p:nvSpPr>
          <p:cNvPr id="8" name="Freeform 8"/>
          <p:cNvSpPr/>
          <p:nvPr/>
        </p:nvSpPr>
        <p:spPr>
          <a:xfrm rot="-8289491" flipV="1">
            <a:off x="13356021" y="4372853"/>
            <a:ext cx="1406111" cy="507958"/>
          </a:xfrm>
          <a:custGeom>
            <a:avLst/>
            <a:gdLst/>
            <a:ahLst/>
            <a:cxnLst/>
            <a:rect l="l" t="t" r="r" b="b"/>
            <a:pathLst>
              <a:path w="1406111" h="507958">
                <a:moveTo>
                  <a:pt x="0" y="507958"/>
                </a:moveTo>
                <a:lnTo>
                  <a:pt x="1406111" y="507958"/>
                </a:lnTo>
                <a:lnTo>
                  <a:pt x="1406111" y="0"/>
                </a:lnTo>
                <a:lnTo>
                  <a:pt x="0" y="0"/>
                </a:lnTo>
                <a:lnTo>
                  <a:pt x="0" y="507958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8747504" flipV="1">
            <a:off x="13154141" y="2432050"/>
            <a:ext cx="1574436" cy="568765"/>
          </a:xfrm>
          <a:custGeom>
            <a:avLst/>
            <a:gdLst/>
            <a:ahLst/>
            <a:cxnLst/>
            <a:rect l="l" t="t" r="r" b="b"/>
            <a:pathLst>
              <a:path w="1574436" h="568765">
                <a:moveTo>
                  <a:pt x="0" y="568765"/>
                </a:moveTo>
                <a:lnTo>
                  <a:pt x="1574436" y="568765"/>
                </a:lnTo>
                <a:lnTo>
                  <a:pt x="1574436" y="0"/>
                </a:lnTo>
                <a:lnTo>
                  <a:pt x="0" y="0"/>
                </a:lnTo>
                <a:lnTo>
                  <a:pt x="0" y="568765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1997244">
            <a:off x="5462730" y="1391328"/>
            <a:ext cx="1481420" cy="535163"/>
          </a:xfrm>
          <a:custGeom>
            <a:avLst/>
            <a:gdLst/>
            <a:ahLst/>
            <a:cxnLst/>
            <a:rect l="l" t="t" r="r" b="b"/>
            <a:pathLst>
              <a:path w="1481420" h="535163">
                <a:moveTo>
                  <a:pt x="0" y="0"/>
                </a:moveTo>
                <a:lnTo>
                  <a:pt x="1481420" y="0"/>
                </a:lnTo>
                <a:lnTo>
                  <a:pt x="1481420" y="535163"/>
                </a:lnTo>
                <a:lnTo>
                  <a:pt x="0" y="53516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5437402" y="4825988"/>
            <a:ext cx="8218130" cy="5651512"/>
          </a:xfrm>
          <a:custGeom>
            <a:avLst/>
            <a:gdLst/>
            <a:ahLst/>
            <a:cxnLst/>
            <a:rect l="l" t="t" r="r" b="b"/>
            <a:pathLst>
              <a:path w="8242199" h="6047714">
                <a:moveTo>
                  <a:pt x="0" y="0"/>
                </a:moveTo>
                <a:lnTo>
                  <a:pt x="8242199" y="0"/>
                </a:lnTo>
                <a:lnTo>
                  <a:pt x="8242199" y="6047713"/>
                </a:lnTo>
                <a:lnTo>
                  <a:pt x="0" y="604771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500668" y="6501092"/>
            <a:ext cx="4070825" cy="21584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Nephropathy</a:t>
            </a:r>
          </a:p>
          <a:p>
            <a:pPr algn="l"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uACR, eGFR at diagnosis and annually (NICE NG28)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137272" y="380023"/>
            <a:ext cx="5536814" cy="1626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Neuropathy</a:t>
            </a:r>
          </a:p>
          <a:p>
            <a:pPr algn="l"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Annual foot examination with monofilament (NICE NG19)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3817873" y="5735647"/>
            <a:ext cx="4230434" cy="25821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5"/>
              </a:lnSpc>
            </a:pPr>
            <a:r>
              <a:rPr lang="en-US" sz="29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CVD</a:t>
            </a:r>
          </a:p>
          <a:p>
            <a:pPr algn="l">
              <a:lnSpc>
                <a:spcPts val="4065"/>
              </a:lnSpc>
            </a:pPr>
            <a:r>
              <a:rPr lang="en-US" sz="29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BP, lipids, QRISK assessment; ECG if indicated (NICE NG28, Diabetes UK, 2025)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30123" y="9881589"/>
            <a:ext cx="2820691" cy="232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82225" y="368077"/>
            <a:ext cx="9015713" cy="748419"/>
            <a:chOff x="0" y="0"/>
            <a:chExt cx="2374509" cy="19711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4509" cy="197115"/>
            </a:xfrm>
            <a:custGeom>
              <a:avLst/>
              <a:gdLst/>
              <a:ahLst/>
              <a:cxnLst/>
              <a:rect l="l" t="t" r="r" b="b"/>
              <a:pathLst>
                <a:path w="2374509" h="197115">
                  <a:moveTo>
                    <a:pt x="85871" y="0"/>
                  </a:moveTo>
                  <a:lnTo>
                    <a:pt x="2288637" y="0"/>
                  </a:lnTo>
                  <a:cubicBezTo>
                    <a:pt x="2336063" y="0"/>
                    <a:pt x="2374509" y="38446"/>
                    <a:pt x="2374509" y="85871"/>
                  </a:cubicBezTo>
                  <a:lnTo>
                    <a:pt x="2374509" y="111243"/>
                  </a:lnTo>
                  <a:cubicBezTo>
                    <a:pt x="2374509" y="158669"/>
                    <a:pt x="2336063" y="197115"/>
                    <a:pt x="2288637" y="197115"/>
                  </a:cubicBezTo>
                  <a:lnTo>
                    <a:pt x="85871" y="197115"/>
                  </a:lnTo>
                  <a:cubicBezTo>
                    <a:pt x="38446" y="197115"/>
                    <a:pt x="0" y="158669"/>
                    <a:pt x="0" y="111243"/>
                  </a:cubicBezTo>
                  <a:lnTo>
                    <a:pt x="0" y="85871"/>
                  </a:lnTo>
                  <a:cubicBezTo>
                    <a:pt x="0" y="38446"/>
                    <a:pt x="38446" y="0"/>
                    <a:pt x="85871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4509" cy="2542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482091" y="3768623"/>
            <a:ext cx="4812055" cy="5684019"/>
            <a:chOff x="0" y="0"/>
            <a:chExt cx="1093492" cy="129163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93492" cy="1291637"/>
            </a:xfrm>
            <a:custGeom>
              <a:avLst/>
              <a:gdLst/>
              <a:ahLst/>
              <a:cxnLst/>
              <a:rect l="l" t="t" r="r" b="b"/>
              <a:pathLst>
                <a:path w="1093492" h="1291637">
                  <a:moveTo>
                    <a:pt x="0" y="0"/>
                  </a:moveTo>
                  <a:lnTo>
                    <a:pt x="1093492" y="0"/>
                  </a:lnTo>
                  <a:lnTo>
                    <a:pt x="1093492" y="1291637"/>
                  </a:lnTo>
                  <a:lnTo>
                    <a:pt x="0" y="1291637"/>
                  </a:lnTo>
                  <a:close/>
                </a:path>
              </a:pathLst>
            </a:custGeom>
            <a:solidFill>
              <a:srgbClr val="308FB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1093492" cy="13487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4340229" y="4761036"/>
            <a:ext cx="5076730" cy="35948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38"/>
              </a:lnSpc>
            </a:pPr>
            <a:endParaRPr/>
          </a:p>
          <a:p>
            <a:pPr marL="499435" lvl="1" indent="-249718" algn="l">
              <a:lnSpc>
                <a:spcPts val="3238"/>
              </a:lnSpc>
              <a:buFont typeface="Arial"/>
              <a:buChar char="•"/>
            </a:pP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U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n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d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er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st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a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nds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t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he con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d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it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i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o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n</a:t>
            </a:r>
          </a:p>
          <a:p>
            <a:pPr algn="l">
              <a:lnSpc>
                <a:spcPts val="3238"/>
              </a:lnSpc>
            </a:pP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     and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t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r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a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tments</a:t>
            </a:r>
          </a:p>
          <a:p>
            <a:pPr marL="499435" lvl="1" indent="-249718" algn="l">
              <a:lnSpc>
                <a:spcPts val="3238"/>
              </a:lnSpc>
              <a:buFont typeface="Arial"/>
              <a:buChar char="•"/>
            </a:pP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U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se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s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st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r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u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c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tu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red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ed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u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ca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t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i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o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n</a:t>
            </a:r>
          </a:p>
          <a:p>
            <a:pPr algn="l">
              <a:lnSpc>
                <a:spcPts val="3238"/>
              </a:lnSpc>
            </a:pP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   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(DESMOND,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X-P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RT)</a:t>
            </a:r>
          </a:p>
          <a:p>
            <a:pPr marL="499435" lvl="1" indent="-249718" algn="l">
              <a:lnSpc>
                <a:spcPts val="3238"/>
              </a:lnSpc>
              <a:buFont typeface="Arial"/>
              <a:buChar char="•"/>
            </a:pP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B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ui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lds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co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nf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i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de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nce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t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o sel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f-m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ana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g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</a:t>
            </a:r>
          </a:p>
          <a:p>
            <a:pPr marL="499435" lvl="1" indent="-249718" algn="l">
              <a:lnSpc>
                <a:spcPts val="3238"/>
              </a:lnSpc>
              <a:buFont typeface="Arial"/>
              <a:buChar char="•"/>
            </a:pP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S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et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s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go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als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fo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r d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i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t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act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ivi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ty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,</a:t>
            </a:r>
          </a:p>
          <a:p>
            <a:pPr algn="l">
              <a:lnSpc>
                <a:spcPts val="3238"/>
              </a:lnSpc>
              <a:spcBef>
                <a:spcPct val="0"/>
              </a:spcBef>
            </a:pP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    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w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eig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ht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and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g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l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uc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o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se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m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o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nit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o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r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i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ng</a:t>
            </a:r>
          </a:p>
          <a:p>
            <a:pPr marL="0" lvl="0" indent="0" algn="l">
              <a:lnSpc>
                <a:spcPts val="2419"/>
              </a:lnSpc>
              <a:spcBef>
                <a:spcPct val="0"/>
              </a:spcBef>
            </a:pPr>
            <a:endParaRPr lang="en-US" sz="2313">
              <a:solidFill>
                <a:srgbClr val="FCFDFE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9294147" y="3774560"/>
            <a:ext cx="4812055" cy="5684019"/>
            <a:chOff x="0" y="0"/>
            <a:chExt cx="1093492" cy="129163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093492" cy="1291637"/>
            </a:xfrm>
            <a:custGeom>
              <a:avLst/>
              <a:gdLst/>
              <a:ahLst/>
              <a:cxnLst/>
              <a:rect l="l" t="t" r="r" b="b"/>
              <a:pathLst>
                <a:path w="1093492" h="1291637">
                  <a:moveTo>
                    <a:pt x="0" y="0"/>
                  </a:moveTo>
                  <a:lnTo>
                    <a:pt x="1093492" y="0"/>
                  </a:lnTo>
                  <a:lnTo>
                    <a:pt x="1093492" y="1291637"/>
                  </a:lnTo>
                  <a:lnTo>
                    <a:pt x="0" y="1291637"/>
                  </a:lnTo>
                  <a:close/>
                </a:path>
              </a:pathLst>
            </a:custGeom>
            <a:solidFill>
              <a:srgbClr val="06B1E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1093492" cy="13487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4482091" y="4024268"/>
            <a:ext cx="4812055" cy="9675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4"/>
              </a:lnSpc>
              <a:spcBef>
                <a:spcPct val="0"/>
              </a:spcBef>
            </a:pPr>
            <a:r>
              <a:rPr lang="en-US" sz="2781" b="1" dirty="0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Engaged</a:t>
            </a:r>
          </a:p>
          <a:p>
            <a:pPr algn="ctr">
              <a:lnSpc>
                <a:spcPts val="3894"/>
              </a:lnSpc>
              <a:spcBef>
                <a:spcPct val="0"/>
              </a:spcBef>
            </a:pPr>
            <a:r>
              <a:rPr lang="en-US" sz="2781" b="1" dirty="0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 Informed Patient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033028" y="4731592"/>
            <a:ext cx="5353344" cy="37775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15"/>
              </a:lnSpc>
            </a:pPr>
            <a:endParaRPr/>
          </a:p>
          <a:p>
            <a:pPr marL="526648" lvl="1" indent="-263324" algn="l">
              <a:lnSpc>
                <a:spcPts val="3415"/>
              </a:lnSpc>
              <a:buFont typeface="Arial"/>
              <a:buChar char="•"/>
            </a:pPr>
            <a:r>
              <a:rPr lang="en-US" sz="2439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Sha</a:t>
            </a:r>
            <a:r>
              <a:rPr lang="en-US" sz="2439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re</a:t>
            </a:r>
            <a:r>
              <a:rPr lang="en-US" sz="2439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d decision-m</a:t>
            </a:r>
            <a:r>
              <a:rPr lang="en-US" sz="2439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akin</a:t>
            </a:r>
            <a:r>
              <a:rPr lang="en-US" sz="2439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g</a:t>
            </a:r>
          </a:p>
          <a:p>
            <a:pPr marL="526648" lvl="1" indent="-263324" algn="l">
              <a:lnSpc>
                <a:spcPts val="3415"/>
              </a:lnSpc>
              <a:buFont typeface="Arial"/>
              <a:buChar char="•"/>
            </a:pPr>
            <a:r>
              <a:rPr lang="en-US" sz="2439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P</a:t>
            </a:r>
            <a:r>
              <a:rPr lang="en-US" sz="2439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erson-centred </a:t>
            </a:r>
            <a:r>
              <a:rPr lang="en-US" sz="2439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comm</a:t>
            </a:r>
            <a:r>
              <a:rPr lang="en-US" sz="2439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u</a:t>
            </a:r>
            <a:r>
              <a:rPr lang="en-US" sz="2439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ni</a:t>
            </a:r>
            <a:r>
              <a:rPr lang="en-US" sz="2439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cation </a:t>
            </a:r>
          </a:p>
          <a:p>
            <a:pPr marL="526648" lvl="1" indent="-263324" algn="l">
              <a:lnSpc>
                <a:spcPts val="3415"/>
              </a:lnSpc>
              <a:buFont typeface="Arial"/>
              <a:buChar char="•"/>
            </a:pPr>
            <a:r>
              <a:rPr lang="en-US" sz="2439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Ev</a:t>
            </a:r>
            <a:r>
              <a:rPr lang="en-US" sz="2439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idence-based management (NICE NG28)</a:t>
            </a:r>
          </a:p>
          <a:p>
            <a:pPr marL="526648" lvl="1" indent="-263324" algn="l">
              <a:lnSpc>
                <a:spcPts val="3415"/>
              </a:lnSpc>
              <a:buFont typeface="Arial"/>
              <a:buChar char="•"/>
            </a:pPr>
            <a:r>
              <a:rPr lang="en-US" sz="2439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Reg</a:t>
            </a:r>
            <a:r>
              <a:rPr lang="en-US" sz="2439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ul</a:t>
            </a:r>
            <a:r>
              <a:rPr lang="en-US" sz="2439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ar monitoring: HbA1c, BP, lipids, renal fu</a:t>
            </a:r>
            <a:r>
              <a:rPr lang="en-US" sz="2439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n</a:t>
            </a:r>
            <a:r>
              <a:rPr lang="en-US" sz="2439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c</a:t>
            </a:r>
            <a:r>
              <a:rPr lang="en-US" sz="2439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ti</a:t>
            </a:r>
            <a:r>
              <a:rPr lang="en-US" sz="2439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on, foot checks</a:t>
            </a:r>
          </a:p>
          <a:p>
            <a:pPr algn="l">
              <a:lnSpc>
                <a:spcPts val="3415"/>
              </a:lnSpc>
              <a:spcBef>
                <a:spcPct val="0"/>
              </a:spcBef>
            </a:pPr>
            <a:endParaRPr lang="en-US" sz="2439">
              <a:solidFill>
                <a:srgbClr val="FCFDFE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>
              <a:lnSpc>
                <a:spcPts val="2551"/>
              </a:lnSpc>
              <a:spcBef>
                <a:spcPct val="0"/>
              </a:spcBef>
            </a:pPr>
            <a:endParaRPr lang="en-US" sz="2439">
              <a:solidFill>
                <a:srgbClr val="FCFDFE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471892" y="8270177"/>
            <a:ext cx="9624111" cy="1958610"/>
            <a:chOff x="0" y="0"/>
            <a:chExt cx="2186984" cy="445075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186984" cy="445075"/>
            </a:xfrm>
            <a:custGeom>
              <a:avLst/>
              <a:gdLst/>
              <a:ahLst/>
              <a:cxnLst/>
              <a:rect l="l" t="t" r="r" b="b"/>
              <a:pathLst>
                <a:path w="2186984" h="445075">
                  <a:moveTo>
                    <a:pt x="0" y="0"/>
                  </a:moveTo>
                  <a:lnTo>
                    <a:pt x="2186984" y="0"/>
                  </a:lnTo>
                  <a:lnTo>
                    <a:pt x="2186984" y="445075"/>
                  </a:lnTo>
                  <a:lnTo>
                    <a:pt x="0" y="445075"/>
                  </a:lnTo>
                  <a:close/>
                </a:path>
              </a:pathLst>
            </a:custGeom>
            <a:solidFill>
              <a:srgbClr val="00679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2186984" cy="5022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505200" y="1316440"/>
            <a:ext cx="11353799" cy="2545001"/>
            <a:chOff x="0" y="0"/>
            <a:chExt cx="2731303" cy="6454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731303" cy="645400"/>
            </a:xfrm>
            <a:custGeom>
              <a:avLst/>
              <a:gdLst/>
              <a:ahLst/>
              <a:cxnLst/>
              <a:rect l="l" t="t" r="r" b="b"/>
              <a:pathLst>
                <a:path w="2731303" h="645400">
                  <a:moveTo>
                    <a:pt x="1365652" y="0"/>
                  </a:moveTo>
                  <a:lnTo>
                    <a:pt x="2731303" y="645400"/>
                  </a:lnTo>
                  <a:lnTo>
                    <a:pt x="0" y="645400"/>
                  </a:lnTo>
                  <a:lnTo>
                    <a:pt x="1365652" y="0"/>
                  </a:lnTo>
                  <a:close/>
                </a:path>
              </a:pathLst>
            </a:custGeom>
            <a:solidFill>
              <a:srgbClr val="00679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426766" y="242500"/>
              <a:ext cx="1877771" cy="3568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405583" y="1801627"/>
            <a:ext cx="3238897" cy="8312859"/>
          </a:xfrm>
          <a:custGeom>
            <a:avLst/>
            <a:gdLst/>
            <a:ahLst/>
            <a:cxnLst/>
            <a:rect l="l" t="t" r="r" b="b"/>
            <a:pathLst>
              <a:path w="3238897" h="8312859">
                <a:moveTo>
                  <a:pt x="0" y="0"/>
                </a:moveTo>
                <a:lnTo>
                  <a:pt x="3238897" y="0"/>
                </a:lnTo>
                <a:lnTo>
                  <a:pt x="3238897" y="8312860"/>
                </a:lnTo>
                <a:lnTo>
                  <a:pt x="0" y="831286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147" r="-41837" b="-4170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 flipH="1">
            <a:off x="13334201" y="379143"/>
            <a:ext cx="4857901" cy="9898332"/>
          </a:xfrm>
          <a:custGeom>
            <a:avLst/>
            <a:gdLst/>
            <a:ahLst/>
            <a:cxnLst/>
            <a:rect l="l" t="t" r="r" b="b"/>
            <a:pathLst>
              <a:path w="4857901" h="9898332">
                <a:moveTo>
                  <a:pt x="4857901" y="0"/>
                </a:moveTo>
                <a:lnTo>
                  <a:pt x="0" y="0"/>
                </a:lnTo>
                <a:lnTo>
                  <a:pt x="0" y="9898332"/>
                </a:lnTo>
                <a:lnTo>
                  <a:pt x="4857901" y="9898332"/>
                </a:lnTo>
                <a:lnTo>
                  <a:pt x="4857901" y="0"/>
                </a:lnTo>
                <a:close/>
              </a:path>
            </a:pathLst>
          </a:custGeom>
          <a:blipFill>
            <a:blip r:embed="rId3"/>
            <a:stretch>
              <a:fillRect l="-20484" t="-26044" r="-14845" b="-2362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TextBox 22"/>
          <p:cNvSpPr txBox="1"/>
          <p:nvPr/>
        </p:nvSpPr>
        <p:spPr>
          <a:xfrm>
            <a:off x="-514350" y="349344"/>
            <a:ext cx="12313962" cy="714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45"/>
              </a:lnSpc>
              <a:spcBef>
                <a:spcPct val="0"/>
              </a:spcBef>
            </a:pPr>
            <a:r>
              <a:rPr lang="en-US" sz="4103" b="1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5. House of Care: Type 2 Diabetes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30123" y="9881589"/>
            <a:ext cx="2820691" cy="232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4296702" y="9764154"/>
            <a:ext cx="4210373" cy="3503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40"/>
              </a:lnSpc>
              <a:spcBef>
                <a:spcPct val="0"/>
              </a:spcBef>
            </a:pPr>
            <a:r>
              <a:rPr lang="en-US" sz="195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(NHS UK,2025)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548623" y="3974504"/>
            <a:ext cx="4303103" cy="9675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4"/>
              </a:lnSpc>
              <a:spcBef>
                <a:spcPct val="0"/>
              </a:spcBef>
            </a:pPr>
            <a:r>
              <a:rPr lang="en-US" sz="2781" b="1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Healthcare</a:t>
            </a:r>
          </a:p>
          <a:p>
            <a:pPr algn="ctr">
              <a:lnSpc>
                <a:spcPts val="3894"/>
              </a:lnSpc>
              <a:spcBef>
                <a:spcPct val="0"/>
              </a:spcBef>
            </a:pPr>
            <a:r>
              <a:rPr lang="en-US" sz="2781" b="1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 Professional as Partner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33792" y="7929515"/>
            <a:ext cx="10098680" cy="24399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2"/>
              </a:lnSpc>
            </a:pPr>
            <a:endParaRPr dirty="0"/>
          </a:p>
          <a:p>
            <a:pPr algn="l">
              <a:lnSpc>
                <a:spcPts val="4062"/>
              </a:lnSpc>
            </a:pPr>
            <a:endParaRPr dirty="0"/>
          </a:p>
          <a:p>
            <a:pPr marL="626521" lvl="1" indent="-313261" algn="l">
              <a:lnSpc>
                <a:spcPts val="4062"/>
              </a:lnSpc>
              <a:buFont typeface="Arial"/>
              <a:buChar char="•"/>
            </a:pPr>
            <a:r>
              <a:rPr lang="en-US" sz="2901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We</a:t>
            </a:r>
            <a:r>
              <a:rPr lang="en-US" sz="2901" u="none" strike="noStrike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igh</a:t>
            </a:r>
            <a:r>
              <a:rPr lang="en-US" sz="2901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t</a:t>
            </a:r>
            <a:r>
              <a:rPr lang="en-US" sz="2901" u="none" strike="noStrike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-manage</a:t>
            </a:r>
            <a:r>
              <a:rPr lang="en-US" sz="2901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ment programmes</a:t>
            </a:r>
          </a:p>
          <a:p>
            <a:pPr marL="626521" lvl="1" indent="-313261" algn="l">
              <a:lnSpc>
                <a:spcPts val="4062"/>
              </a:lnSpc>
              <a:spcBef>
                <a:spcPct val="0"/>
              </a:spcBef>
              <a:buFont typeface="Arial"/>
              <a:buChar char="•"/>
            </a:pPr>
            <a:r>
              <a:rPr lang="en-US" sz="2901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Social </a:t>
            </a:r>
            <a:r>
              <a:rPr lang="en-US" sz="2901" u="none" strike="noStrike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pr</a:t>
            </a:r>
            <a:r>
              <a:rPr lang="en-US" sz="2901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escribing (</a:t>
            </a:r>
            <a:r>
              <a:rPr lang="en-US" sz="2901" u="none" strike="noStrike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activity</a:t>
            </a:r>
            <a:r>
              <a:rPr lang="en-US" sz="2901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groups</a:t>
            </a:r>
            <a:r>
              <a:rPr lang="en-US" sz="2901" u="none" strike="noStrike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,</a:t>
            </a:r>
            <a:r>
              <a:rPr lang="en-US" sz="2901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cooking classes)</a:t>
            </a:r>
          </a:p>
          <a:p>
            <a:pPr marL="0" lvl="0" indent="0" algn="l">
              <a:lnSpc>
                <a:spcPts val="3035"/>
              </a:lnSpc>
              <a:spcBef>
                <a:spcPct val="0"/>
              </a:spcBef>
            </a:pPr>
            <a:endParaRPr lang="en-US" sz="2901" dirty="0">
              <a:solidFill>
                <a:srgbClr val="FCFDFE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4701166" y="8369840"/>
            <a:ext cx="6091180" cy="481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4"/>
              </a:lnSpc>
              <a:spcBef>
                <a:spcPct val="0"/>
              </a:spcBef>
            </a:pPr>
            <a:r>
              <a:rPr lang="en-US" sz="2781" b="1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Community and Social Support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00800" y="2236498"/>
            <a:ext cx="5449386" cy="5379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72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Organisational Systems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229769" y="2247900"/>
            <a:ext cx="5733631" cy="19181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942"/>
              </a:lnSpc>
            </a:pPr>
            <a:endParaRPr dirty="0"/>
          </a:p>
          <a:p>
            <a:pPr marL="608022" lvl="1" indent="-304011" algn="l">
              <a:lnSpc>
                <a:spcPts val="3942"/>
              </a:lnSpc>
              <a:buFont typeface="Arial"/>
              <a:buChar char="•"/>
            </a:pPr>
            <a:r>
              <a:rPr lang="en-US" sz="2816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Annual diabetes review system</a:t>
            </a:r>
          </a:p>
          <a:p>
            <a:pPr marL="608022" lvl="1" indent="-304011" algn="l">
              <a:lnSpc>
                <a:spcPts val="3942"/>
              </a:lnSpc>
              <a:buFont typeface="Arial"/>
              <a:buChar char="•"/>
            </a:pPr>
            <a:r>
              <a:rPr lang="en-US" sz="2816" u="none" strike="noStrike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M</a:t>
            </a:r>
            <a:r>
              <a:rPr lang="en-US" sz="2816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ulti</a:t>
            </a:r>
            <a:r>
              <a:rPr lang="en-US" sz="2816" u="none" strike="noStrike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dis</a:t>
            </a:r>
            <a:r>
              <a:rPr lang="en-US" sz="2816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ciplinary team support</a:t>
            </a:r>
          </a:p>
          <a:p>
            <a:pPr marL="0" lvl="0" indent="0" algn="l">
              <a:lnSpc>
                <a:spcPts val="2946"/>
              </a:lnSpc>
              <a:spcBef>
                <a:spcPct val="0"/>
              </a:spcBef>
            </a:pPr>
            <a:endParaRPr lang="en-US" sz="2816" dirty="0">
              <a:solidFill>
                <a:srgbClr val="FCFDFE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21526" y="387127"/>
            <a:ext cx="13501600" cy="841593"/>
            <a:chOff x="0" y="0"/>
            <a:chExt cx="3555977" cy="22165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555977" cy="221654"/>
            </a:xfrm>
            <a:custGeom>
              <a:avLst/>
              <a:gdLst/>
              <a:ahLst/>
              <a:cxnLst/>
              <a:rect l="l" t="t" r="r" b="b"/>
              <a:pathLst>
                <a:path w="3555977" h="221654">
                  <a:moveTo>
                    <a:pt x="57341" y="0"/>
                  </a:moveTo>
                  <a:lnTo>
                    <a:pt x="3498636" y="0"/>
                  </a:lnTo>
                  <a:cubicBezTo>
                    <a:pt x="3530305" y="0"/>
                    <a:pt x="3555977" y="25672"/>
                    <a:pt x="3555977" y="57341"/>
                  </a:cubicBezTo>
                  <a:lnTo>
                    <a:pt x="3555977" y="164313"/>
                  </a:lnTo>
                  <a:cubicBezTo>
                    <a:pt x="3555977" y="179521"/>
                    <a:pt x="3549936" y="194106"/>
                    <a:pt x="3539182" y="204859"/>
                  </a:cubicBezTo>
                  <a:cubicBezTo>
                    <a:pt x="3528429" y="215613"/>
                    <a:pt x="3513844" y="221654"/>
                    <a:pt x="3498636" y="221654"/>
                  </a:cubicBezTo>
                  <a:lnTo>
                    <a:pt x="57341" y="221654"/>
                  </a:lnTo>
                  <a:cubicBezTo>
                    <a:pt x="42133" y="221654"/>
                    <a:pt x="27548" y="215613"/>
                    <a:pt x="16795" y="204859"/>
                  </a:cubicBezTo>
                  <a:cubicBezTo>
                    <a:pt x="6041" y="194106"/>
                    <a:pt x="0" y="179521"/>
                    <a:pt x="0" y="164313"/>
                  </a:cubicBezTo>
                  <a:lnTo>
                    <a:pt x="0" y="57341"/>
                  </a:lnTo>
                  <a:cubicBezTo>
                    <a:pt x="0" y="42133"/>
                    <a:pt x="6041" y="27548"/>
                    <a:pt x="16795" y="16795"/>
                  </a:cubicBezTo>
                  <a:cubicBezTo>
                    <a:pt x="27548" y="6041"/>
                    <a:pt x="42133" y="0"/>
                    <a:pt x="57341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3555977" cy="2788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flipH="1">
            <a:off x="14234714" y="-213511"/>
            <a:ext cx="4756115" cy="5349118"/>
          </a:xfrm>
          <a:custGeom>
            <a:avLst/>
            <a:gdLst/>
            <a:ahLst/>
            <a:cxnLst/>
            <a:rect l="l" t="t" r="r" b="b"/>
            <a:pathLst>
              <a:path w="4756115" h="5349118">
                <a:moveTo>
                  <a:pt x="4756115" y="0"/>
                </a:moveTo>
                <a:lnTo>
                  <a:pt x="0" y="0"/>
                </a:lnTo>
                <a:lnTo>
                  <a:pt x="0" y="5349117"/>
                </a:lnTo>
                <a:lnTo>
                  <a:pt x="4756115" y="5349117"/>
                </a:lnTo>
                <a:lnTo>
                  <a:pt x="4756115" y="0"/>
                </a:lnTo>
                <a:close/>
              </a:path>
            </a:pathLst>
          </a:custGeom>
          <a:blipFill>
            <a:blip r:embed="rId2"/>
            <a:stretch>
              <a:fillRect t="-28719" b="-8862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914028" y="369843"/>
            <a:ext cx="12932898" cy="7495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35"/>
              </a:lnSpc>
            </a:pPr>
            <a:r>
              <a:rPr lang="en-US" sz="4239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6. Management Framework: NICE NG28 Guideline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52525" y="2583910"/>
            <a:ext cx="5536814" cy="2711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Individualised Care</a:t>
            </a:r>
          </a:p>
          <a:p>
            <a:pPr algn="l"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Tailored to needs, preferences, comorbidities, polypharmacy risks (NICE NG28, 2025)</a:t>
            </a:r>
          </a:p>
          <a:p>
            <a:pPr algn="l">
              <a:lnSpc>
                <a:spcPts val="4345"/>
              </a:lnSpc>
            </a:pPr>
            <a:endParaRPr lang="en-US" sz="3103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85775" y="1562100"/>
            <a:ext cx="8353425" cy="6169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185"/>
              </a:lnSpc>
              <a:spcBef>
                <a:spcPct val="0"/>
              </a:spcBef>
            </a:pPr>
            <a:r>
              <a:rPr lang="en-US" sz="40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Core Management Principles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14425" y="5022310"/>
            <a:ext cx="5249109" cy="2711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Patient-</a:t>
            </a:r>
            <a:r>
              <a:rPr lang="en-US" sz="3103" b="1" dirty="0" err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Centred</a:t>
            </a:r>
            <a:r>
              <a:rPr lang="en-US" sz="31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Approach</a:t>
            </a:r>
          </a:p>
          <a:p>
            <a:pPr algn="l"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Shared decision-making, personal preferences, quality of life considerations</a:t>
            </a:r>
          </a:p>
          <a:p>
            <a:pPr algn="l">
              <a:lnSpc>
                <a:spcPts val="4345"/>
              </a:lnSpc>
            </a:pPr>
            <a:endParaRPr lang="en-US" sz="3103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114425" y="7353300"/>
            <a:ext cx="5699449" cy="3254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Holistic Management</a:t>
            </a:r>
          </a:p>
          <a:p>
            <a:pPr algn="l"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Education, lifestyle, medications, CV/renal protection, complications screening, (NICE NG28, 2025)</a:t>
            </a:r>
          </a:p>
          <a:p>
            <a:pPr algn="l">
              <a:lnSpc>
                <a:spcPts val="4345"/>
              </a:lnSpc>
            </a:pPr>
            <a:endParaRPr lang="en-US" sz="3103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849992" y="4378919"/>
            <a:ext cx="9438008" cy="57144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85"/>
              </a:lnSpc>
            </a:pPr>
            <a:r>
              <a:rPr lang="en-US" sz="3561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DESMOND Programs</a:t>
            </a:r>
          </a:p>
          <a:p>
            <a:pPr algn="l">
              <a:lnSpc>
                <a:spcPts val="4985"/>
              </a:lnSpc>
            </a:pPr>
            <a:r>
              <a:rPr lang="en-US" sz="356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Diabetes Education and Self-Management</a:t>
            </a:r>
          </a:p>
          <a:p>
            <a:pPr algn="l">
              <a:lnSpc>
                <a:spcPts val="4985"/>
              </a:lnSpc>
            </a:pPr>
            <a:r>
              <a:rPr lang="en-US" sz="356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for Ongoing and Newly Diagnosed</a:t>
            </a:r>
          </a:p>
          <a:p>
            <a:pPr algn="l">
              <a:lnSpc>
                <a:spcPts val="4985"/>
              </a:lnSpc>
            </a:pPr>
            <a:r>
              <a:rPr lang="en-US" sz="356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6-hour group-based education</a:t>
            </a:r>
          </a:p>
          <a:p>
            <a:pPr algn="l">
              <a:lnSpc>
                <a:spcPts val="4985"/>
              </a:lnSpc>
            </a:pPr>
            <a:r>
              <a:rPr lang="en-US" sz="356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Maximum 10 participants per group</a:t>
            </a:r>
          </a:p>
          <a:p>
            <a:pPr algn="l">
              <a:lnSpc>
                <a:spcPts val="4985"/>
              </a:lnSpc>
            </a:pPr>
            <a:r>
              <a:rPr lang="en-US" sz="356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Evidence-based and patient-</a:t>
            </a:r>
            <a:r>
              <a:rPr lang="en-US" sz="3561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centred</a:t>
            </a:r>
            <a:endParaRPr lang="en-US" sz="356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4985"/>
              </a:lnSpc>
            </a:pPr>
            <a:r>
              <a:rPr lang="en-US" sz="356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Improved weight loss, smoking cessation,</a:t>
            </a:r>
          </a:p>
          <a:p>
            <a:pPr algn="l">
              <a:lnSpc>
                <a:spcPts val="4985"/>
              </a:lnSpc>
            </a:pPr>
            <a:r>
              <a:rPr lang="en-US" sz="356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illness beliefs (Davies et al., 2025)</a:t>
            </a:r>
          </a:p>
          <a:p>
            <a:pPr algn="l">
              <a:lnSpc>
                <a:spcPts val="4985"/>
              </a:lnSpc>
            </a:pPr>
            <a:endParaRPr lang="en-US" sz="356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9096375" y="2705100"/>
            <a:ext cx="6810716" cy="1051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46"/>
              </a:lnSpc>
            </a:pPr>
            <a:r>
              <a:rPr lang="en-US" sz="3455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STRUCTURED EDUCATION (NICE NG28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316726" y="9757153"/>
            <a:ext cx="2820691" cy="2589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03"/>
              </a:lnSpc>
              <a:spcBef>
                <a:spcPct val="0"/>
              </a:spcBef>
            </a:pPr>
            <a:r>
              <a:rPr lang="en-US" sz="14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064333" y="9685507"/>
            <a:ext cx="4029003" cy="383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37"/>
              </a:lnSpc>
              <a:spcBef>
                <a:spcPct val="0"/>
              </a:spcBef>
            </a:pPr>
            <a:r>
              <a:rPr lang="en-US" sz="187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(NICE NG28, 2025)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889240" y="444549"/>
            <a:ext cx="8304750" cy="6749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25"/>
              </a:lnSpc>
            </a:pPr>
            <a:r>
              <a:rPr lang="en-US" sz="38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Annual Review: 9 Care Processes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135625" y="9210675"/>
            <a:ext cx="3639854" cy="897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2"/>
              </a:lnSpc>
            </a:pPr>
            <a:r>
              <a:rPr lang="en-US" sz="170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National Diabetes Audit monitors completion of all 9 care processes (QS209, 2025)</a:t>
            </a:r>
          </a:p>
        </p:txBody>
      </p:sp>
      <p:sp>
        <p:nvSpPr>
          <p:cNvPr id="4" name="Freeform 4"/>
          <p:cNvSpPr/>
          <p:nvPr/>
        </p:nvSpPr>
        <p:spPr>
          <a:xfrm>
            <a:off x="10084196" y="4248525"/>
            <a:ext cx="3713218" cy="860361"/>
          </a:xfrm>
          <a:custGeom>
            <a:avLst/>
            <a:gdLst/>
            <a:ahLst/>
            <a:cxnLst/>
            <a:rect l="l" t="t" r="r" b="b"/>
            <a:pathLst>
              <a:path w="3713218" h="860361">
                <a:moveTo>
                  <a:pt x="0" y="0"/>
                </a:moveTo>
                <a:lnTo>
                  <a:pt x="3713218" y="0"/>
                </a:lnTo>
                <a:lnTo>
                  <a:pt x="3713218" y="860361"/>
                </a:lnTo>
                <a:lnTo>
                  <a:pt x="0" y="86036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46544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0084196" y="7989849"/>
            <a:ext cx="3713218" cy="799930"/>
          </a:xfrm>
          <a:custGeom>
            <a:avLst/>
            <a:gdLst/>
            <a:ahLst/>
            <a:cxnLst/>
            <a:rect l="l" t="t" r="r" b="b"/>
            <a:pathLst>
              <a:path w="3713218" h="799930">
                <a:moveTo>
                  <a:pt x="0" y="0"/>
                </a:moveTo>
                <a:lnTo>
                  <a:pt x="3713218" y="0"/>
                </a:lnTo>
                <a:lnTo>
                  <a:pt x="3713218" y="799930"/>
                </a:lnTo>
                <a:lnTo>
                  <a:pt x="0" y="7999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165170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0125361" y="2328973"/>
            <a:ext cx="3672393" cy="845093"/>
          </a:xfrm>
          <a:custGeom>
            <a:avLst/>
            <a:gdLst/>
            <a:ahLst/>
            <a:cxnLst/>
            <a:rect l="l" t="t" r="r" b="b"/>
            <a:pathLst>
              <a:path w="3672393" h="845093">
                <a:moveTo>
                  <a:pt x="0" y="0"/>
                </a:moveTo>
                <a:lnTo>
                  <a:pt x="3672393" y="0"/>
                </a:lnTo>
                <a:lnTo>
                  <a:pt x="3672393" y="845094"/>
                </a:lnTo>
                <a:lnTo>
                  <a:pt x="0" y="84509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4999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48239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0084196" y="1676959"/>
            <a:ext cx="3713558" cy="1048166"/>
            <a:chOff x="0" y="0"/>
            <a:chExt cx="426875" cy="12048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26875" cy="120487"/>
            </a:xfrm>
            <a:custGeom>
              <a:avLst/>
              <a:gdLst/>
              <a:ahLst/>
              <a:cxnLst/>
              <a:rect l="l" t="t" r="r" b="b"/>
              <a:pathLst>
                <a:path w="426875" h="120487">
                  <a:moveTo>
                    <a:pt x="60244" y="0"/>
                  </a:moveTo>
                  <a:lnTo>
                    <a:pt x="366631" y="0"/>
                  </a:lnTo>
                  <a:cubicBezTo>
                    <a:pt x="399903" y="0"/>
                    <a:pt x="426875" y="26972"/>
                    <a:pt x="426875" y="60244"/>
                  </a:cubicBezTo>
                  <a:lnTo>
                    <a:pt x="426875" y="60244"/>
                  </a:lnTo>
                  <a:cubicBezTo>
                    <a:pt x="426875" y="93515"/>
                    <a:pt x="399903" y="120487"/>
                    <a:pt x="366631" y="120487"/>
                  </a:cubicBezTo>
                  <a:lnTo>
                    <a:pt x="60244" y="120487"/>
                  </a:lnTo>
                  <a:cubicBezTo>
                    <a:pt x="26972" y="120487"/>
                    <a:pt x="0" y="93515"/>
                    <a:pt x="0" y="60244"/>
                  </a:cubicBezTo>
                  <a:lnTo>
                    <a:pt x="0" y="60244"/>
                  </a:lnTo>
                  <a:cubicBezTo>
                    <a:pt x="0" y="26972"/>
                    <a:pt x="26972" y="0"/>
                    <a:pt x="60244" y="0"/>
                  </a:cubicBezTo>
                  <a:close/>
                </a:path>
              </a:pathLst>
            </a:custGeom>
            <a:solidFill>
              <a:srgbClr val="29BE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57150"/>
              <a:ext cx="426875" cy="1776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0084196" y="6136533"/>
            <a:ext cx="3713218" cy="915222"/>
          </a:xfrm>
          <a:custGeom>
            <a:avLst/>
            <a:gdLst/>
            <a:ahLst/>
            <a:cxnLst/>
            <a:rect l="l" t="t" r="r" b="b"/>
            <a:pathLst>
              <a:path w="3713218" h="915222">
                <a:moveTo>
                  <a:pt x="0" y="0"/>
                </a:moveTo>
                <a:lnTo>
                  <a:pt x="3713218" y="0"/>
                </a:lnTo>
                <a:lnTo>
                  <a:pt x="3713218" y="915222"/>
                </a:lnTo>
                <a:lnTo>
                  <a:pt x="0" y="9152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t="-131766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10084196" y="5418282"/>
            <a:ext cx="3713558" cy="1048166"/>
            <a:chOff x="0" y="0"/>
            <a:chExt cx="426875" cy="120487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26875" cy="120487"/>
            </a:xfrm>
            <a:custGeom>
              <a:avLst/>
              <a:gdLst/>
              <a:ahLst/>
              <a:cxnLst/>
              <a:rect l="l" t="t" r="r" b="b"/>
              <a:pathLst>
                <a:path w="426875" h="120487">
                  <a:moveTo>
                    <a:pt x="60244" y="0"/>
                  </a:moveTo>
                  <a:lnTo>
                    <a:pt x="366631" y="0"/>
                  </a:lnTo>
                  <a:cubicBezTo>
                    <a:pt x="399903" y="0"/>
                    <a:pt x="426875" y="26972"/>
                    <a:pt x="426875" y="60244"/>
                  </a:cubicBezTo>
                  <a:lnTo>
                    <a:pt x="426875" y="60244"/>
                  </a:lnTo>
                  <a:cubicBezTo>
                    <a:pt x="426875" y="93515"/>
                    <a:pt x="399903" y="120487"/>
                    <a:pt x="366631" y="120487"/>
                  </a:cubicBezTo>
                  <a:lnTo>
                    <a:pt x="60244" y="120487"/>
                  </a:lnTo>
                  <a:cubicBezTo>
                    <a:pt x="26972" y="120487"/>
                    <a:pt x="0" y="93515"/>
                    <a:pt x="0" y="60244"/>
                  </a:cubicBezTo>
                  <a:lnTo>
                    <a:pt x="0" y="60244"/>
                  </a:lnTo>
                  <a:cubicBezTo>
                    <a:pt x="0" y="26972"/>
                    <a:pt x="26972" y="0"/>
                    <a:pt x="60244" y="0"/>
                  </a:cubicBezTo>
                  <a:close/>
                </a:path>
              </a:pathLst>
            </a:custGeom>
            <a:solidFill>
              <a:srgbClr val="29BE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426875" cy="1776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0084196" y="3547621"/>
            <a:ext cx="3713558" cy="1048166"/>
            <a:chOff x="0" y="0"/>
            <a:chExt cx="426875" cy="120487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26875" cy="120487"/>
            </a:xfrm>
            <a:custGeom>
              <a:avLst/>
              <a:gdLst/>
              <a:ahLst/>
              <a:cxnLst/>
              <a:rect l="l" t="t" r="r" b="b"/>
              <a:pathLst>
                <a:path w="426875" h="120487">
                  <a:moveTo>
                    <a:pt x="60244" y="0"/>
                  </a:moveTo>
                  <a:lnTo>
                    <a:pt x="366631" y="0"/>
                  </a:lnTo>
                  <a:cubicBezTo>
                    <a:pt x="399903" y="0"/>
                    <a:pt x="426875" y="26972"/>
                    <a:pt x="426875" y="60244"/>
                  </a:cubicBezTo>
                  <a:lnTo>
                    <a:pt x="426875" y="60244"/>
                  </a:lnTo>
                  <a:cubicBezTo>
                    <a:pt x="426875" y="93515"/>
                    <a:pt x="399903" y="120487"/>
                    <a:pt x="366631" y="120487"/>
                  </a:cubicBezTo>
                  <a:lnTo>
                    <a:pt x="60244" y="120487"/>
                  </a:lnTo>
                  <a:cubicBezTo>
                    <a:pt x="26972" y="120487"/>
                    <a:pt x="0" y="93515"/>
                    <a:pt x="0" y="60244"/>
                  </a:cubicBezTo>
                  <a:lnTo>
                    <a:pt x="0" y="60244"/>
                  </a:lnTo>
                  <a:cubicBezTo>
                    <a:pt x="0" y="26972"/>
                    <a:pt x="26972" y="0"/>
                    <a:pt x="60244" y="0"/>
                  </a:cubicBezTo>
                  <a:close/>
                </a:path>
              </a:pathLst>
            </a:custGeom>
            <a:solidFill>
              <a:srgbClr val="308FB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426875" cy="1776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0084196" y="7288944"/>
            <a:ext cx="3713558" cy="1048166"/>
            <a:chOff x="0" y="0"/>
            <a:chExt cx="426875" cy="120487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426875" cy="120487"/>
            </a:xfrm>
            <a:custGeom>
              <a:avLst/>
              <a:gdLst/>
              <a:ahLst/>
              <a:cxnLst/>
              <a:rect l="l" t="t" r="r" b="b"/>
              <a:pathLst>
                <a:path w="426875" h="120487">
                  <a:moveTo>
                    <a:pt x="60244" y="0"/>
                  </a:moveTo>
                  <a:lnTo>
                    <a:pt x="366631" y="0"/>
                  </a:lnTo>
                  <a:cubicBezTo>
                    <a:pt x="399903" y="0"/>
                    <a:pt x="426875" y="26972"/>
                    <a:pt x="426875" y="60244"/>
                  </a:cubicBezTo>
                  <a:lnTo>
                    <a:pt x="426875" y="60244"/>
                  </a:lnTo>
                  <a:cubicBezTo>
                    <a:pt x="426875" y="93515"/>
                    <a:pt x="399903" y="120487"/>
                    <a:pt x="366631" y="120487"/>
                  </a:cubicBezTo>
                  <a:lnTo>
                    <a:pt x="60244" y="120487"/>
                  </a:lnTo>
                  <a:cubicBezTo>
                    <a:pt x="26972" y="120487"/>
                    <a:pt x="0" y="93515"/>
                    <a:pt x="0" y="60244"/>
                  </a:cubicBezTo>
                  <a:lnTo>
                    <a:pt x="0" y="60244"/>
                  </a:lnTo>
                  <a:cubicBezTo>
                    <a:pt x="0" y="26972"/>
                    <a:pt x="26972" y="0"/>
                    <a:pt x="60244" y="0"/>
                  </a:cubicBezTo>
                  <a:close/>
                </a:path>
              </a:pathLst>
            </a:custGeom>
            <a:solidFill>
              <a:srgbClr val="6FC0D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57150"/>
              <a:ext cx="426875" cy="1776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10356508" y="1751538"/>
            <a:ext cx="3168594" cy="8417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316"/>
              </a:lnSpc>
            </a:pPr>
            <a:r>
              <a:rPr lang="en-US" sz="2551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1.HbA1c measurement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555765" y="5534271"/>
            <a:ext cx="2750977" cy="8066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184"/>
              </a:lnSpc>
            </a:pPr>
            <a:r>
              <a:rPr lang="en-US" sz="2653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3.Serum cholesterol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356678" y="3755295"/>
            <a:ext cx="3168594" cy="4418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449"/>
              </a:lnSpc>
            </a:pPr>
            <a:r>
              <a:rPr lang="en-US" sz="2653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2.Blood pressure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356678" y="7354323"/>
            <a:ext cx="3168594" cy="879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449"/>
              </a:lnSpc>
            </a:pPr>
            <a:r>
              <a:rPr lang="en-US" sz="2653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4.Serum creatinine and eGFR</a:t>
            </a:r>
          </a:p>
        </p:txBody>
      </p:sp>
      <p:sp>
        <p:nvSpPr>
          <p:cNvPr id="24" name="Freeform 24"/>
          <p:cNvSpPr/>
          <p:nvPr/>
        </p:nvSpPr>
        <p:spPr>
          <a:xfrm>
            <a:off x="14121604" y="4191579"/>
            <a:ext cx="3638280" cy="842998"/>
          </a:xfrm>
          <a:custGeom>
            <a:avLst/>
            <a:gdLst/>
            <a:ahLst/>
            <a:cxnLst/>
            <a:rect l="l" t="t" r="r" b="b"/>
            <a:pathLst>
              <a:path w="3638280" h="842998">
                <a:moveTo>
                  <a:pt x="0" y="0"/>
                </a:moveTo>
                <a:lnTo>
                  <a:pt x="3638280" y="0"/>
                </a:lnTo>
                <a:lnTo>
                  <a:pt x="3638280" y="842998"/>
                </a:lnTo>
                <a:lnTo>
                  <a:pt x="0" y="84299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46544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14121604" y="7857397"/>
            <a:ext cx="3638280" cy="783786"/>
          </a:xfrm>
          <a:custGeom>
            <a:avLst/>
            <a:gdLst/>
            <a:ahLst/>
            <a:cxnLst/>
            <a:rect l="l" t="t" r="r" b="b"/>
            <a:pathLst>
              <a:path w="3638280" h="783786">
                <a:moveTo>
                  <a:pt x="0" y="0"/>
                </a:moveTo>
                <a:lnTo>
                  <a:pt x="3638280" y="0"/>
                </a:lnTo>
                <a:lnTo>
                  <a:pt x="3638280" y="783787"/>
                </a:lnTo>
                <a:lnTo>
                  <a:pt x="0" y="78378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165170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14161938" y="2310765"/>
            <a:ext cx="3598279" cy="828038"/>
          </a:xfrm>
          <a:custGeom>
            <a:avLst/>
            <a:gdLst/>
            <a:ahLst/>
            <a:cxnLst/>
            <a:rect l="l" t="t" r="r" b="b"/>
            <a:pathLst>
              <a:path w="3598279" h="828038">
                <a:moveTo>
                  <a:pt x="0" y="0"/>
                </a:moveTo>
                <a:lnTo>
                  <a:pt x="3598280" y="0"/>
                </a:lnTo>
                <a:lnTo>
                  <a:pt x="3598280" y="828039"/>
                </a:lnTo>
                <a:lnTo>
                  <a:pt x="0" y="82803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4999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48239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27" name="Group 27"/>
          <p:cNvGrpSpPr/>
          <p:nvPr/>
        </p:nvGrpSpPr>
        <p:grpSpPr>
          <a:xfrm>
            <a:off x="14121604" y="1671910"/>
            <a:ext cx="3638614" cy="1027012"/>
            <a:chOff x="0" y="0"/>
            <a:chExt cx="426875" cy="120487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426875" cy="120487"/>
            </a:xfrm>
            <a:custGeom>
              <a:avLst/>
              <a:gdLst/>
              <a:ahLst/>
              <a:cxnLst/>
              <a:rect l="l" t="t" r="r" b="b"/>
              <a:pathLst>
                <a:path w="426875" h="120487">
                  <a:moveTo>
                    <a:pt x="60244" y="0"/>
                  </a:moveTo>
                  <a:lnTo>
                    <a:pt x="366631" y="0"/>
                  </a:lnTo>
                  <a:cubicBezTo>
                    <a:pt x="399903" y="0"/>
                    <a:pt x="426875" y="26972"/>
                    <a:pt x="426875" y="60244"/>
                  </a:cubicBezTo>
                  <a:lnTo>
                    <a:pt x="426875" y="60244"/>
                  </a:lnTo>
                  <a:cubicBezTo>
                    <a:pt x="426875" y="93515"/>
                    <a:pt x="399903" y="120487"/>
                    <a:pt x="366631" y="120487"/>
                  </a:cubicBezTo>
                  <a:lnTo>
                    <a:pt x="60244" y="120487"/>
                  </a:lnTo>
                  <a:cubicBezTo>
                    <a:pt x="26972" y="120487"/>
                    <a:pt x="0" y="93515"/>
                    <a:pt x="0" y="60244"/>
                  </a:cubicBezTo>
                  <a:lnTo>
                    <a:pt x="0" y="60244"/>
                  </a:lnTo>
                  <a:cubicBezTo>
                    <a:pt x="0" y="26972"/>
                    <a:pt x="26972" y="0"/>
                    <a:pt x="60244" y="0"/>
                  </a:cubicBezTo>
                  <a:close/>
                </a:path>
              </a:pathLst>
            </a:custGeom>
            <a:solidFill>
              <a:srgbClr val="29BE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57150"/>
              <a:ext cx="426875" cy="1776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sp>
        <p:nvSpPr>
          <p:cNvPr id="30" name="Freeform 30"/>
          <p:cNvSpPr/>
          <p:nvPr/>
        </p:nvSpPr>
        <p:spPr>
          <a:xfrm>
            <a:off x="14121604" y="6041484"/>
            <a:ext cx="3638280" cy="896751"/>
          </a:xfrm>
          <a:custGeom>
            <a:avLst/>
            <a:gdLst/>
            <a:ahLst/>
            <a:cxnLst/>
            <a:rect l="l" t="t" r="r" b="b"/>
            <a:pathLst>
              <a:path w="3638280" h="896751">
                <a:moveTo>
                  <a:pt x="0" y="0"/>
                </a:moveTo>
                <a:lnTo>
                  <a:pt x="3638280" y="0"/>
                </a:lnTo>
                <a:lnTo>
                  <a:pt x="3638280" y="896751"/>
                </a:lnTo>
                <a:lnTo>
                  <a:pt x="0" y="8967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t="-131766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31" name="Group 31"/>
          <p:cNvGrpSpPr/>
          <p:nvPr/>
        </p:nvGrpSpPr>
        <p:grpSpPr>
          <a:xfrm>
            <a:off x="14121604" y="5337728"/>
            <a:ext cx="3638614" cy="1027012"/>
            <a:chOff x="0" y="0"/>
            <a:chExt cx="426875" cy="120487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426875" cy="120487"/>
            </a:xfrm>
            <a:custGeom>
              <a:avLst/>
              <a:gdLst/>
              <a:ahLst/>
              <a:cxnLst/>
              <a:rect l="l" t="t" r="r" b="b"/>
              <a:pathLst>
                <a:path w="426875" h="120487">
                  <a:moveTo>
                    <a:pt x="60244" y="0"/>
                  </a:moveTo>
                  <a:lnTo>
                    <a:pt x="366631" y="0"/>
                  </a:lnTo>
                  <a:cubicBezTo>
                    <a:pt x="399903" y="0"/>
                    <a:pt x="426875" y="26972"/>
                    <a:pt x="426875" y="60244"/>
                  </a:cubicBezTo>
                  <a:lnTo>
                    <a:pt x="426875" y="60244"/>
                  </a:lnTo>
                  <a:cubicBezTo>
                    <a:pt x="426875" y="93515"/>
                    <a:pt x="399903" y="120487"/>
                    <a:pt x="366631" y="120487"/>
                  </a:cubicBezTo>
                  <a:lnTo>
                    <a:pt x="60244" y="120487"/>
                  </a:lnTo>
                  <a:cubicBezTo>
                    <a:pt x="26972" y="120487"/>
                    <a:pt x="0" y="93515"/>
                    <a:pt x="0" y="60244"/>
                  </a:cubicBezTo>
                  <a:lnTo>
                    <a:pt x="0" y="60244"/>
                  </a:lnTo>
                  <a:cubicBezTo>
                    <a:pt x="0" y="26972"/>
                    <a:pt x="26972" y="0"/>
                    <a:pt x="60244" y="0"/>
                  </a:cubicBezTo>
                  <a:close/>
                </a:path>
              </a:pathLst>
            </a:custGeom>
            <a:solidFill>
              <a:srgbClr val="29BE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0" y="-57150"/>
              <a:ext cx="426875" cy="1776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4121604" y="3504819"/>
            <a:ext cx="3638614" cy="1027012"/>
            <a:chOff x="0" y="0"/>
            <a:chExt cx="426875" cy="120487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426875" cy="120487"/>
            </a:xfrm>
            <a:custGeom>
              <a:avLst/>
              <a:gdLst/>
              <a:ahLst/>
              <a:cxnLst/>
              <a:rect l="l" t="t" r="r" b="b"/>
              <a:pathLst>
                <a:path w="426875" h="120487">
                  <a:moveTo>
                    <a:pt x="60244" y="0"/>
                  </a:moveTo>
                  <a:lnTo>
                    <a:pt x="366631" y="0"/>
                  </a:lnTo>
                  <a:cubicBezTo>
                    <a:pt x="399903" y="0"/>
                    <a:pt x="426875" y="26972"/>
                    <a:pt x="426875" y="60244"/>
                  </a:cubicBezTo>
                  <a:lnTo>
                    <a:pt x="426875" y="60244"/>
                  </a:lnTo>
                  <a:cubicBezTo>
                    <a:pt x="426875" y="93515"/>
                    <a:pt x="399903" y="120487"/>
                    <a:pt x="366631" y="120487"/>
                  </a:cubicBezTo>
                  <a:lnTo>
                    <a:pt x="60244" y="120487"/>
                  </a:lnTo>
                  <a:cubicBezTo>
                    <a:pt x="26972" y="120487"/>
                    <a:pt x="0" y="93515"/>
                    <a:pt x="0" y="60244"/>
                  </a:cubicBezTo>
                  <a:lnTo>
                    <a:pt x="0" y="60244"/>
                  </a:lnTo>
                  <a:cubicBezTo>
                    <a:pt x="0" y="26972"/>
                    <a:pt x="26972" y="0"/>
                    <a:pt x="60244" y="0"/>
                  </a:cubicBezTo>
                  <a:close/>
                </a:path>
              </a:pathLst>
            </a:custGeom>
            <a:solidFill>
              <a:srgbClr val="308FB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57150"/>
              <a:ext cx="426875" cy="1776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4121604" y="7170638"/>
            <a:ext cx="3638614" cy="1027012"/>
            <a:chOff x="0" y="0"/>
            <a:chExt cx="426875" cy="120487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426875" cy="120487"/>
            </a:xfrm>
            <a:custGeom>
              <a:avLst/>
              <a:gdLst/>
              <a:ahLst/>
              <a:cxnLst/>
              <a:rect l="l" t="t" r="r" b="b"/>
              <a:pathLst>
                <a:path w="426875" h="120487">
                  <a:moveTo>
                    <a:pt x="60244" y="0"/>
                  </a:moveTo>
                  <a:lnTo>
                    <a:pt x="366631" y="0"/>
                  </a:lnTo>
                  <a:cubicBezTo>
                    <a:pt x="399903" y="0"/>
                    <a:pt x="426875" y="26972"/>
                    <a:pt x="426875" y="60244"/>
                  </a:cubicBezTo>
                  <a:lnTo>
                    <a:pt x="426875" y="60244"/>
                  </a:lnTo>
                  <a:cubicBezTo>
                    <a:pt x="426875" y="93515"/>
                    <a:pt x="399903" y="120487"/>
                    <a:pt x="366631" y="120487"/>
                  </a:cubicBezTo>
                  <a:lnTo>
                    <a:pt x="60244" y="120487"/>
                  </a:lnTo>
                  <a:cubicBezTo>
                    <a:pt x="26972" y="120487"/>
                    <a:pt x="0" y="93515"/>
                    <a:pt x="0" y="60244"/>
                  </a:cubicBezTo>
                  <a:lnTo>
                    <a:pt x="0" y="60244"/>
                  </a:lnTo>
                  <a:cubicBezTo>
                    <a:pt x="0" y="26972"/>
                    <a:pt x="26972" y="0"/>
                    <a:pt x="60244" y="0"/>
                  </a:cubicBezTo>
                  <a:close/>
                </a:path>
              </a:pathLst>
            </a:custGeom>
            <a:solidFill>
              <a:srgbClr val="6FC0D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0" y="-57150"/>
              <a:ext cx="426875" cy="1776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4388420" y="1897584"/>
            <a:ext cx="3104648" cy="433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380"/>
              </a:lnSpc>
            </a:pPr>
            <a:r>
              <a:rPr lang="en-US" sz="26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5.Urine albumin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4593181" y="5441659"/>
            <a:ext cx="2695459" cy="800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120"/>
              </a:lnSpc>
            </a:pPr>
            <a:r>
              <a:rPr lang="en-US" sz="26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7.Body mass index (BMI)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4388587" y="3729354"/>
            <a:ext cx="3104648" cy="433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380"/>
              </a:lnSpc>
            </a:pPr>
            <a:r>
              <a:rPr lang="en-US" sz="26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6.Foot examination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4388587" y="7387656"/>
            <a:ext cx="3104648" cy="433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380"/>
              </a:lnSpc>
            </a:pPr>
            <a:r>
              <a:rPr lang="en-US" sz="26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8.Smoking status</a:t>
            </a:r>
          </a:p>
        </p:txBody>
      </p:sp>
      <p:sp>
        <p:nvSpPr>
          <p:cNvPr id="44" name="Freeform 44"/>
          <p:cNvSpPr/>
          <p:nvPr/>
        </p:nvSpPr>
        <p:spPr>
          <a:xfrm>
            <a:off x="10175242" y="9723012"/>
            <a:ext cx="3572630" cy="769644"/>
          </a:xfrm>
          <a:custGeom>
            <a:avLst/>
            <a:gdLst/>
            <a:ahLst/>
            <a:cxnLst/>
            <a:rect l="l" t="t" r="r" b="b"/>
            <a:pathLst>
              <a:path w="3572630" h="769644">
                <a:moveTo>
                  <a:pt x="0" y="0"/>
                </a:moveTo>
                <a:lnTo>
                  <a:pt x="3572631" y="0"/>
                </a:lnTo>
                <a:lnTo>
                  <a:pt x="3572631" y="769644"/>
                </a:lnTo>
                <a:lnTo>
                  <a:pt x="0" y="7696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165170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45" name="Group 45"/>
          <p:cNvGrpSpPr/>
          <p:nvPr/>
        </p:nvGrpSpPr>
        <p:grpSpPr>
          <a:xfrm>
            <a:off x="10125361" y="9022164"/>
            <a:ext cx="3713558" cy="1048166"/>
            <a:chOff x="0" y="0"/>
            <a:chExt cx="426875" cy="120487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426875" cy="120487"/>
            </a:xfrm>
            <a:custGeom>
              <a:avLst/>
              <a:gdLst/>
              <a:ahLst/>
              <a:cxnLst/>
              <a:rect l="l" t="t" r="r" b="b"/>
              <a:pathLst>
                <a:path w="426875" h="120487">
                  <a:moveTo>
                    <a:pt x="60244" y="0"/>
                  </a:moveTo>
                  <a:lnTo>
                    <a:pt x="366631" y="0"/>
                  </a:lnTo>
                  <a:cubicBezTo>
                    <a:pt x="399903" y="0"/>
                    <a:pt x="426875" y="26972"/>
                    <a:pt x="426875" y="60244"/>
                  </a:cubicBezTo>
                  <a:lnTo>
                    <a:pt x="426875" y="60244"/>
                  </a:lnTo>
                  <a:cubicBezTo>
                    <a:pt x="426875" y="93515"/>
                    <a:pt x="399903" y="120487"/>
                    <a:pt x="366631" y="120487"/>
                  </a:cubicBezTo>
                  <a:lnTo>
                    <a:pt x="60244" y="120487"/>
                  </a:lnTo>
                  <a:cubicBezTo>
                    <a:pt x="26972" y="120487"/>
                    <a:pt x="0" y="93515"/>
                    <a:pt x="0" y="60244"/>
                  </a:cubicBezTo>
                  <a:lnTo>
                    <a:pt x="0" y="60244"/>
                  </a:lnTo>
                  <a:cubicBezTo>
                    <a:pt x="0" y="26972"/>
                    <a:pt x="26972" y="0"/>
                    <a:pt x="60244" y="0"/>
                  </a:cubicBezTo>
                  <a:close/>
                </a:path>
              </a:pathLst>
            </a:custGeom>
            <a:solidFill>
              <a:srgbClr val="6FC0D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0" y="-57150"/>
              <a:ext cx="426875" cy="1776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sp>
        <p:nvSpPr>
          <p:cNvPr id="48" name="TextBox 48"/>
          <p:cNvSpPr txBox="1"/>
          <p:nvPr/>
        </p:nvSpPr>
        <p:spPr>
          <a:xfrm>
            <a:off x="10397843" y="9082199"/>
            <a:ext cx="3168594" cy="879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449"/>
              </a:lnSpc>
            </a:pPr>
            <a:r>
              <a:rPr lang="en-US" sz="2653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9.Digital retinal screening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85800" y="484153"/>
            <a:ext cx="8143249" cy="62074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325"/>
              </a:lnSpc>
              <a:spcBef>
                <a:spcPct val="0"/>
              </a:spcBef>
            </a:pPr>
            <a:r>
              <a:rPr lang="en-US" sz="38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Multidisciplinary Team Approach</a:t>
            </a:r>
          </a:p>
        </p:txBody>
      </p:sp>
      <p:sp>
        <p:nvSpPr>
          <p:cNvPr id="50" name="Freeform 50"/>
          <p:cNvSpPr/>
          <p:nvPr/>
        </p:nvSpPr>
        <p:spPr>
          <a:xfrm>
            <a:off x="1842715" y="2626908"/>
            <a:ext cx="6761770" cy="2080590"/>
          </a:xfrm>
          <a:custGeom>
            <a:avLst/>
            <a:gdLst/>
            <a:ahLst/>
            <a:cxnLst/>
            <a:rect l="l" t="t" r="r" b="b"/>
            <a:pathLst>
              <a:path w="6761770" h="2080590">
                <a:moveTo>
                  <a:pt x="0" y="0"/>
                </a:moveTo>
                <a:lnTo>
                  <a:pt x="6761771" y="0"/>
                </a:lnTo>
                <a:lnTo>
                  <a:pt x="6761771" y="2080590"/>
                </a:lnTo>
                <a:lnTo>
                  <a:pt x="0" y="208059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53000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82402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51" name="Freeform 51"/>
          <p:cNvSpPr/>
          <p:nvPr/>
        </p:nvSpPr>
        <p:spPr>
          <a:xfrm>
            <a:off x="1842715" y="4615185"/>
            <a:ext cx="6761770" cy="2080590"/>
          </a:xfrm>
          <a:custGeom>
            <a:avLst/>
            <a:gdLst/>
            <a:ahLst/>
            <a:cxnLst/>
            <a:rect l="l" t="t" r="r" b="b"/>
            <a:pathLst>
              <a:path w="6761770" h="2080590">
                <a:moveTo>
                  <a:pt x="0" y="0"/>
                </a:moveTo>
                <a:lnTo>
                  <a:pt x="6761771" y="0"/>
                </a:lnTo>
                <a:lnTo>
                  <a:pt x="6761771" y="2080590"/>
                </a:lnTo>
                <a:lnTo>
                  <a:pt x="0" y="208059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53000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82402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52" name="Freeform 52"/>
          <p:cNvSpPr/>
          <p:nvPr/>
        </p:nvSpPr>
        <p:spPr>
          <a:xfrm>
            <a:off x="1842715" y="6695775"/>
            <a:ext cx="6761770" cy="2080590"/>
          </a:xfrm>
          <a:custGeom>
            <a:avLst/>
            <a:gdLst/>
            <a:ahLst/>
            <a:cxnLst/>
            <a:rect l="l" t="t" r="r" b="b"/>
            <a:pathLst>
              <a:path w="6761770" h="2080590">
                <a:moveTo>
                  <a:pt x="0" y="0"/>
                </a:moveTo>
                <a:lnTo>
                  <a:pt x="6761771" y="0"/>
                </a:lnTo>
                <a:lnTo>
                  <a:pt x="6761771" y="2080589"/>
                </a:lnTo>
                <a:lnTo>
                  <a:pt x="0" y="208058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53000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82402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53" name="Freeform 53"/>
          <p:cNvSpPr/>
          <p:nvPr/>
        </p:nvSpPr>
        <p:spPr>
          <a:xfrm>
            <a:off x="1842715" y="8853105"/>
            <a:ext cx="6761770" cy="2080590"/>
          </a:xfrm>
          <a:custGeom>
            <a:avLst/>
            <a:gdLst/>
            <a:ahLst/>
            <a:cxnLst/>
            <a:rect l="l" t="t" r="r" b="b"/>
            <a:pathLst>
              <a:path w="6761770" h="2080590">
                <a:moveTo>
                  <a:pt x="0" y="0"/>
                </a:moveTo>
                <a:lnTo>
                  <a:pt x="6761771" y="0"/>
                </a:lnTo>
                <a:lnTo>
                  <a:pt x="6761771" y="2080590"/>
                </a:lnTo>
                <a:lnTo>
                  <a:pt x="0" y="208059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53000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82402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54" name="Group 54"/>
          <p:cNvGrpSpPr/>
          <p:nvPr/>
        </p:nvGrpSpPr>
        <p:grpSpPr>
          <a:xfrm rot="5400000">
            <a:off x="4094185" y="-2286826"/>
            <a:ext cx="1698245" cy="9710277"/>
            <a:chOff x="0" y="0"/>
            <a:chExt cx="375637" cy="2147829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75637" cy="2137844"/>
            </a:xfrm>
            <a:custGeom>
              <a:avLst/>
              <a:gdLst/>
              <a:ahLst/>
              <a:cxnLst/>
              <a:rect l="l" t="t" r="r" b="b"/>
              <a:pathLst>
                <a:path w="375637" h="2137844">
                  <a:moveTo>
                    <a:pt x="375637" y="35615"/>
                  </a:moveTo>
                  <a:lnTo>
                    <a:pt x="375637" y="1997914"/>
                  </a:lnTo>
                  <a:cubicBezTo>
                    <a:pt x="375637" y="2020030"/>
                    <a:pt x="364106" y="2040547"/>
                    <a:pt x="345213" y="2052045"/>
                  </a:cubicBezTo>
                  <a:lnTo>
                    <a:pt x="218243" y="2129314"/>
                  </a:lnTo>
                  <a:cubicBezTo>
                    <a:pt x="199554" y="2140687"/>
                    <a:pt x="176083" y="2140687"/>
                    <a:pt x="157394" y="2129314"/>
                  </a:cubicBezTo>
                  <a:lnTo>
                    <a:pt x="30424" y="2052045"/>
                  </a:lnTo>
                  <a:cubicBezTo>
                    <a:pt x="11531" y="2040547"/>
                    <a:pt x="0" y="2020030"/>
                    <a:pt x="0" y="1997914"/>
                  </a:cubicBezTo>
                  <a:lnTo>
                    <a:pt x="0" y="35615"/>
                  </a:lnTo>
                  <a:cubicBezTo>
                    <a:pt x="0" y="15946"/>
                    <a:pt x="15946" y="0"/>
                    <a:pt x="35615" y="0"/>
                  </a:cubicBezTo>
                  <a:lnTo>
                    <a:pt x="340022" y="0"/>
                  </a:lnTo>
                  <a:cubicBezTo>
                    <a:pt x="359691" y="0"/>
                    <a:pt x="375637" y="15946"/>
                    <a:pt x="375637" y="35615"/>
                  </a:cubicBezTo>
                  <a:close/>
                </a:path>
              </a:pathLst>
            </a:custGeom>
            <a:solidFill>
              <a:srgbClr val="29BE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57150"/>
              <a:ext cx="375637" cy="20906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grpSp>
        <p:nvGrpSpPr>
          <p:cNvPr id="57" name="Group 57"/>
          <p:cNvGrpSpPr/>
          <p:nvPr/>
        </p:nvGrpSpPr>
        <p:grpSpPr>
          <a:xfrm rot="5400000">
            <a:off x="4094185" y="-223095"/>
            <a:ext cx="1698245" cy="9710277"/>
            <a:chOff x="0" y="0"/>
            <a:chExt cx="375637" cy="2147829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375637" cy="2137844"/>
            </a:xfrm>
            <a:custGeom>
              <a:avLst/>
              <a:gdLst/>
              <a:ahLst/>
              <a:cxnLst/>
              <a:rect l="l" t="t" r="r" b="b"/>
              <a:pathLst>
                <a:path w="375637" h="2137844">
                  <a:moveTo>
                    <a:pt x="375637" y="35615"/>
                  </a:moveTo>
                  <a:lnTo>
                    <a:pt x="375637" y="1997914"/>
                  </a:lnTo>
                  <a:cubicBezTo>
                    <a:pt x="375637" y="2020030"/>
                    <a:pt x="364106" y="2040547"/>
                    <a:pt x="345213" y="2052045"/>
                  </a:cubicBezTo>
                  <a:lnTo>
                    <a:pt x="218243" y="2129314"/>
                  </a:lnTo>
                  <a:cubicBezTo>
                    <a:pt x="199554" y="2140687"/>
                    <a:pt x="176083" y="2140687"/>
                    <a:pt x="157394" y="2129314"/>
                  </a:cubicBezTo>
                  <a:lnTo>
                    <a:pt x="30424" y="2052045"/>
                  </a:lnTo>
                  <a:cubicBezTo>
                    <a:pt x="11531" y="2040547"/>
                    <a:pt x="0" y="2020030"/>
                    <a:pt x="0" y="1997914"/>
                  </a:cubicBezTo>
                  <a:lnTo>
                    <a:pt x="0" y="35615"/>
                  </a:lnTo>
                  <a:cubicBezTo>
                    <a:pt x="0" y="15946"/>
                    <a:pt x="15946" y="0"/>
                    <a:pt x="35615" y="0"/>
                  </a:cubicBezTo>
                  <a:lnTo>
                    <a:pt x="340022" y="0"/>
                  </a:lnTo>
                  <a:cubicBezTo>
                    <a:pt x="359691" y="0"/>
                    <a:pt x="375637" y="15946"/>
                    <a:pt x="375637" y="35615"/>
                  </a:cubicBezTo>
                  <a:close/>
                </a:path>
              </a:pathLst>
            </a:custGeom>
            <a:solidFill>
              <a:srgbClr val="29BEE1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0" y="-57150"/>
              <a:ext cx="375637" cy="20906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763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 rot="5400000">
            <a:off x="4094185" y="1840636"/>
            <a:ext cx="1698245" cy="9710277"/>
            <a:chOff x="0" y="0"/>
            <a:chExt cx="375637" cy="2147829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375637" cy="2137844"/>
            </a:xfrm>
            <a:custGeom>
              <a:avLst/>
              <a:gdLst/>
              <a:ahLst/>
              <a:cxnLst/>
              <a:rect l="l" t="t" r="r" b="b"/>
              <a:pathLst>
                <a:path w="375637" h="2137844">
                  <a:moveTo>
                    <a:pt x="375637" y="35615"/>
                  </a:moveTo>
                  <a:lnTo>
                    <a:pt x="375637" y="1997914"/>
                  </a:lnTo>
                  <a:cubicBezTo>
                    <a:pt x="375637" y="2020030"/>
                    <a:pt x="364106" y="2040547"/>
                    <a:pt x="345213" y="2052045"/>
                  </a:cubicBezTo>
                  <a:lnTo>
                    <a:pt x="218243" y="2129314"/>
                  </a:lnTo>
                  <a:cubicBezTo>
                    <a:pt x="199554" y="2140687"/>
                    <a:pt x="176083" y="2140687"/>
                    <a:pt x="157394" y="2129314"/>
                  </a:cubicBezTo>
                  <a:lnTo>
                    <a:pt x="30424" y="2052045"/>
                  </a:lnTo>
                  <a:cubicBezTo>
                    <a:pt x="11531" y="2040547"/>
                    <a:pt x="0" y="2020030"/>
                    <a:pt x="0" y="1997914"/>
                  </a:cubicBezTo>
                  <a:lnTo>
                    <a:pt x="0" y="35615"/>
                  </a:lnTo>
                  <a:cubicBezTo>
                    <a:pt x="0" y="15946"/>
                    <a:pt x="15946" y="0"/>
                    <a:pt x="35615" y="0"/>
                  </a:cubicBezTo>
                  <a:lnTo>
                    <a:pt x="340022" y="0"/>
                  </a:lnTo>
                  <a:cubicBezTo>
                    <a:pt x="359691" y="0"/>
                    <a:pt x="375637" y="15946"/>
                    <a:pt x="375637" y="35615"/>
                  </a:cubicBezTo>
                  <a:close/>
                </a:path>
              </a:pathLst>
            </a:custGeom>
            <a:solidFill>
              <a:srgbClr val="308FBE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0" y="-57150"/>
              <a:ext cx="375637" cy="20906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763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3" name="Group 63"/>
          <p:cNvGrpSpPr/>
          <p:nvPr/>
        </p:nvGrpSpPr>
        <p:grpSpPr>
          <a:xfrm rot="5400000">
            <a:off x="4094185" y="3906392"/>
            <a:ext cx="1698245" cy="9710277"/>
            <a:chOff x="0" y="0"/>
            <a:chExt cx="375637" cy="2147829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375637" cy="2137844"/>
            </a:xfrm>
            <a:custGeom>
              <a:avLst/>
              <a:gdLst/>
              <a:ahLst/>
              <a:cxnLst/>
              <a:rect l="l" t="t" r="r" b="b"/>
              <a:pathLst>
                <a:path w="375637" h="2137844">
                  <a:moveTo>
                    <a:pt x="375637" y="35615"/>
                  </a:moveTo>
                  <a:lnTo>
                    <a:pt x="375637" y="1997914"/>
                  </a:lnTo>
                  <a:cubicBezTo>
                    <a:pt x="375637" y="2020030"/>
                    <a:pt x="364106" y="2040547"/>
                    <a:pt x="345213" y="2052045"/>
                  </a:cubicBezTo>
                  <a:lnTo>
                    <a:pt x="218243" y="2129314"/>
                  </a:lnTo>
                  <a:cubicBezTo>
                    <a:pt x="199554" y="2140687"/>
                    <a:pt x="176083" y="2140687"/>
                    <a:pt x="157394" y="2129314"/>
                  </a:cubicBezTo>
                  <a:lnTo>
                    <a:pt x="30424" y="2052045"/>
                  </a:lnTo>
                  <a:cubicBezTo>
                    <a:pt x="11531" y="2040547"/>
                    <a:pt x="0" y="2020030"/>
                    <a:pt x="0" y="1997914"/>
                  </a:cubicBezTo>
                  <a:lnTo>
                    <a:pt x="0" y="35615"/>
                  </a:lnTo>
                  <a:cubicBezTo>
                    <a:pt x="0" y="15946"/>
                    <a:pt x="15946" y="0"/>
                    <a:pt x="35615" y="0"/>
                  </a:cubicBezTo>
                  <a:lnTo>
                    <a:pt x="340022" y="0"/>
                  </a:lnTo>
                  <a:cubicBezTo>
                    <a:pt x="359691" y="0"/>
                    <a:pt x="375637" y="15946"/>
                    <a:pt x="375637" y="35615"/>
                  </a:cubicBezTo>
                  <a:close/>
                </a:path>
              </a:pathLst>
            </a:custGeom>
            <a:solidFill>
              <a:srgbClr val="136A97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0" y="-57150"/>
              <a:ext cx="375637" cy="20906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763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6" name="AutoShape 66"/>
          <p:cNvSpPr/>
          <p:nvPr/>
        </p:nvSpPr>
        <p:spPr>
          <a:xfrm>
            <a:off x="3976884" y="2001648"/>
            <a:ext cx="0" cy="1192399"/>
          </a:xfrm>
          <a:prstGeom prst="line">
            <a:avLst/>
          </a:prstGeom>
          <a:ln w="57150" cap="flat">
            <a:solidFill>
              <a:srgbClr val="ECF0F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7" name="AutoShape 67"/>
          <p:cNvSpPr/>
          <p:nvPr/>
        </p:nvSpPr>
        <p:spPr>
          <a:xfrm>
            <a:off x="3976884" y="4005117"/>
            <a:ext cx="0" cy="1192399"/>
          </a:xfrm>
          <a:prstGeom prst="line">
            <a:avLst/>
          </a:prstGeom>
          <a:ln w="57150" cap="flat">
            <a:solidFill>
              <a:srgbClr val="ECF0F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8" name="AutoShape 68"/>
          <p:cNvSpPr/>
          <p:nvPr/>
        </p:nvSpPr>
        <p:spPr>
          <a:xfrm>
            <a:off x="3976884" y="6063452"/>
            <a:ext cx="0" cy="1192399"/>
          </a:xfrm>
          <a:prstGeom prst="line">
            <a:avLst/>
          </a:prstGeom>
          <a:ln w="57150" cap="flat">
            <a:solidFill>
              <a:srgbClr val="ECF0F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9" name="AutoShape 69"/>
          <p:cNvSpPr/>
          <p:nvPr/>
        </p:nvSpPr>
        <p:spPr>
          <a:xfrm>
            <a:off x="3976884" y="8226556"/>
            <a:ext cx="0" cy="1192399"/>
          </a:xfrm>
          <a:prstGeom prst="line">
            <a:avLst/>
          </a:prstGeom>
          <a:ln w="57150" cap="flat">
            <a:solidFill>
              <a:srgbClr val="ECF0F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0" name="TextBox 70"/>
          <p:cNvSpPr txBox="1"/>
          <p:nvPr/>
        </p:nvSpPr>
        <p:spPr>
          <a:xfrm>
            <a:off x="4104496" y="1181100"/>
            <a:ext cx="4758683" cy="26984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8"/>
              </a:lnSpc>
            </a:pPr>
            <a:endParaRPr dirty="0"/>
          </a:p>
          <a:p>
            <a:pPr algn="l">
              <a:lnSpc>
                <a:spcPts val="4348"/>
              </a:lnSpc>
            </a:pPr>
            <a:r>
              <a:rPr lang="en-US" sz="2899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GPs</a:t>
            </a:r>
          </a:p>
          <a:p>
            <a:pPr algn="l">
              <a:lnSpc>
                <a:spcPts val="4348"/>
              </a:lnSpc>
            </a:pPr>
            <a:r>
              <a:rPr lang="en-US" sz="2899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Practice Nurses</a:t>
            </a:r>
          </a:p>
          <a:p>
            <a:pPr algn="l">
              <a:lnSpc>
                <a:spcPts val="4348"/>
              </a:lnSpc>
            </a:pPr>
            <a:r>
              <a:rPr lang="en-US" sz="2899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Healthcare Assistants</a:t>
            </a:r>
          </a:p>
          <a:p>
            <a:pPr marL="0" lvl="0" indent="0" algn="l">
              <a:lnSpc>
                <a:spcPts val="4348"/>
              </a:lnSpc>
            </a:pPr>
            <a:endParaRPr lang="en-US" sz="2899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" name="TextBox 71"/>
          <p:cNvSpPr txBox="1"/>
          <p:nvPr/>
        </p:nvSpPr>
        <p:spPr>
          <a:xfrm>
            <a:off x="4124558" y="3217641"/>
            <a:ext cx="6729720" cy="26693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6"/>
              </a:lnSpc>
            </a:pPr>
            <a:endParaRPr dirty="0"/>
          </a:p>
          <a:p>
            <a:pPr algn="l">
              <a:lnSpc>
                <a:spcPts val="4346"/>
              </a:lnSpc>
            </a:pPr>
            <a:r>
              <a:rPr lang="en-US" sz="2897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Diabetes Specialist Nurses</a:t>
            </a:r>
          </a:p>
          <a:p>
            <a:pPr algn="l">
              <a:lnSpc>
                <a:spcPts val="4346"/>
              </a:lnSpc>
            </a:pPr>
            <a:r>
              <a:rPr lang="en-US" sz="2897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Dietitians</a:t>
            </a:r>
          </a:p>
          <a:p>
            <a:pPr algn="l">
              <a:lnSpc>
                <a:spcPts val="4346"/>
              </a:lnSpc>
            </a:pPr>
            <a:r>
              <a:rPr lang="en-US" sz="2897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Podiatrists</a:t>
            </a:r>
          </a:p>
          <a:p>
            <a:pPr marL="0" lvl="0" indent="0" algn="l">
              <a:lnSpc>
                <a:spcPts val="4346"/>
              </a:lnSpc>
            </a:pPr>
            <a:endParaRPr lang="en-US" sz="2897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2" name="TextBox 72"/>
          <p:cNvSpPr txBox="1"/>
          <p:nvPr/>
        </p:nvSpPr>
        <p:spPr>
          <a:xfrm>
            <a:off x="4104496" y="5339405"/>
            <a:ext cx="6636877" cy="26338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86"/>
              </a:lnSpc>
            </a:pPr>
            <a:endParaRPr/>
          </a:p>
          <a:p>
            <a:pPr algn="l">
              <a:lnSpc>
                <a:spcPts val="4286"/>
              </a:lnSpc>
            </a:pPr>
            <a:r>
              <a:rPr lang="en-US" sz="2857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Pharmacists</a:t>
            </a:r>
          </a:p>
          <a:p>
            <a:pPr algn="l">
              <a:lnSpc>
                <a:spcPts val="4286"/>
              </a:lnSpc>
            </a:pPr>
            <a:r>
              <a:rPr lang="en-US" sz="2857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Optometrists</a:t>
            </a:r>
          </a:p>
          <a:p>
            <a:pPr algn="l">
              <a:lnSpc>
                <a:spcPts val="4286"/>
              </a:lnSpc>
            </a:pPr>
            <a:r>
              <a:rPr lang="en-US" sz="2857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Psychologists</a:t>
            </a:r>
          </a:p>
          <a:p>
            <a:pPr marL="0" lvl="0" indent="0" algn="l">
              <a:lnSpc>
                <a:spcPts val="4286"/>
              </a:lnSpc>
            </a:pPr>
            <a:endParaRPr lang="en-US" sz="2857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3" name="TextBox 73"/>
          <p:cNvSpPr txBox="1"/>
          <p:nvPr/>
        </p:nvSpPr>
        <p:spPr>
          <a:xfrm>
            <a:off x="4104496" y="7373646"/>
            <a:ext cx="3878425" cy="26966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92"/>
              </a:lnSpc>
            </a:pPr>
            <a:endParaRPr/>
          </a:p>
          <a:p>
            <a:pPr algn="l">
              <a:lnSpc>
                <a:spcPts val="4392"/>
              </a:lnSpc>
            </a:pPr>
            <a:r>
              <a:rPr lang="en-US" sz="2928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Endocrinologists</a:t>
            </a:r>
          </a:p>
          <a:p>
            <a:pPr algn="l">
              <a:lnSpc>
                <a:spcPts val="4392"/>
              </a:lnSpc>
            </a:pPr>
            <a:r>
              <a:rPr lang="en-US" sz="2928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Cardiologists</a:t>
            </a:r>
          </a:p>
          <a:p>
            <a:pPr algn="l">
              <a:lnSpc>
                <a:spcPts val="4392"/>
              </a:lnSpc>
            </a:pPr>
            <a:r>
              <a:rPr lang="en-US" sz="2928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Nephrologists</a:t>
            </a:r>
          </a:p>
          <a:p>
            <a:pPr marL="0" lvl="0" indent="0" algn="l">
              <a:lnSpc>
                <a:spcPts val="4392"/>
              </a:lnSpc>
            </a:pPr>
            <a:endParaRPr lang="en-US" sz="2928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4" name="TextBox 74"/>
          <p:cNvSpPr txBox="1"/>
          <p:nvPr/>
        </p:nvSpPr>
        <p:spPr>
          <a:xfrm>
            <a:off x="863644" y="1948814"/>
            <a:ext cx="2714391" cy="9444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719"/>
              </a:lnSpc>
            </a:pPr>
            <a:r>
              <a:rPr lang="en-US" sz="3099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Primary Care Team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944102" y="3976222"/>
            <a:ext cx="2714391" cy="9444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719"/>
              </a:lnSpc>
            </a:pPr>
            <a:r>
              <a:rPr lang="en-US" sz="3099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Specialist Input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944102" y="6328468"/>
            <a:ext cx="2714391" cy="4817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719"/>
              </a:lnSpc>
            </a:pPr>
            <a:r>
              <a:rPr lang="en-US" sz="3099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Allied Health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94878" y="8227196"/>
            <a:ext cx="2714391" cy="9444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719"/>
              </a:lnSpc>
            </a:pPr>
            <a:r>
              <a:rPr lang="en-US" sz="3099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Secondary Care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48215" y="282065"/>
            <a:ext cx="6087627" cy="995691"/>
            <a:chOff x="0" y="0"/>
            <a:chExt cx="1603326" cy="26224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03326" cy="262240"/>
            </a:xfrm>
            <a:custGeom>
              <a:avLst/>
              <a:gdLst/>
              <a:ahLst/>
              <a:cxnLst/>
              <a:rect l="l" t="t" r="r" b="b"/>
              <a:pathLst>
                <a:path w="1603326" h="262240">
                  <a:moveTo>
                    <a:pt x="127175" y="0"/>
                  </a:moveTo>
                  <a:lnTo>
                    <a:pt x="1476151" y="0"/>
                  </a:lnTo>
                  <a:cubicBezTo>
                    <a:pt x="1546388" y="0"/>
                    <a:pt x="1603326" y="56938"/>
                    <a:pt x="1603326" y="127175"/>
                  </a:cubicBezTo>
                  <a:lnTo>
                    <a:pt x="1603326" y="135065"/>
                  </a:lnTo>
                  <a:cubicBezTo>
                    <a:pt x="1603326" y="205302"/>
                    <a:pt x="1546388" y="262240"/>
                    <a:pt x="1476151" y="262240"/>
                  </a:cubicBezTo>
                  <a:lnTo>
                    <a:pt x="127175" y="262240"/>
                  </a:lnTo>
                  <a:cubicBezTo>
                    <a:pt x="56938" y="262240"/>
                    <a:pt x="0" y="205302"/>
                    <a:pt x="0" y="135065"/>
                  </a:cubicBezTo>
                  <a:lnTo>
                    <a:pt x="0" y="127175"/>
                  </a:lnTo>
                  <a:cubicBezTo>
                    <a:pt x="0" y="56938"/>
                    <a:pt x="56938" y="0"/>
                    <a:pt x="127175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1603326" cy="3193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6306800" y="2061192"/>
            <a:ext cx="2080296" cy="2669898"/>
          </a:xfrm>
          <a:custGeom>
            <a:avLst/>
            <a:gdLst/>
            <a:ahLst/>
            <a:cxnLst/>
            <a:rect l="l" t="t" r="r" b="b"/>
            <a:pathLst>
              <a:path w="2080296" h="2669898">
                <a:moveTo>
                  <a:pt x="0" y="0"/>
                </a:moveTo>
                <a:lnTo>
                  <a:pt x="2080296" y="0"/>
                </a:lnTo>
                <a:lnTo>
                  <a:pt x="2080296" y="2669899"/>
                </a:lnTo>
                <a:lnTo>
                  <a:pt x="0" y="266989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429851">
            <a:off x="15427247" y="3908997"/>
            <a:ext cx="2849717" cy="3181242"/>
          </a:xfrm>
          <a:custGeom>
            <a:avLst/>
            <a:gdLst/>
            <a:ahLst/>
            <a:cxnLst/>
            <a:rect l="l" t="t" r="r" b="b"/>
            <a:pathLst>
              <a:path w="2984651" h="3329733">
                <a:moveTo>
                  <a:pt x="0" y="0"/>
                </a:moveTo>
                <a:lnTo>
                  <a:pt x="2984651" y="0"/>
                </a:lnTo>
                <a:lnTo>
                  <a:pt x="2984651" y="3329733"/>
                </a:lnTo>
                <a:lnTo>
                  <a:pt x="0" y="332973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808326">
            <a:off x="7349182" y="2853265"/>
            <a:ext cx="2943492" cy="3755652"/>
          </a:xfrm>
          <a:custGeom>
            <a:avLst/>
            <a:gdLst/>
            <a:ahLst/>
            <a:cxnLst/>
            <a:rect l="l" t="t" r="r" b="b"/>
            <a:pathLst>
              <a:path w="2943492" h="3755652">
                <a:moveTo>
                  <a:pt x="0" y="0"/>
                </a:moveTo>
                <a:lnTo>
                  <a:pt x="2943493" y="0"/>
                </a:lnTo>
                <a:lnTo>
                  <a:pt x="2943493" y="3755652"/>
                </a:lnTo>
                <a:lnTo>
                  <a:pt x="0" y="375565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246352" y="2390712"/>
            <a:ext cx="7168821" cy="40794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74"/>
              </a:lnSpc>
            </a:pPr>
            <a:r>
              <a:rPr lang="en-US" sz="3338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Lifestyle Intervention</a:t>
            </a:r>
          </a:p>
          <a:p>
            <a:pPr marL="720802" lvl="1" indent="-360401" algn="l">
              <a:lnSpc>
                <a:spcPts val="4674"/>
              </a:lnSpc>
              <a:buFont typeface="Arial"/>
              <a:buChar char="•"/>
            </a:pPr>
            <a:r>
              <a:rPr lang="en-US" sz="333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NICE recommends a 5-10% body weight loss target.</a:t>
            </a:r>
          </a:p>
          <a:p>
            <a:pPr marL="720802" lvl="1" indent="-360401" algn="l">
              <a:lnSpc>
                <a:spcPts val="4674"/>
              </a:lnSpc>
              <a:buFont typeface="Arial"/>
              <a:buChar char="•"/>
            </a:pPr>
            <a:r>
              <a:rPr lang="en-US" sz="333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Dietary modification, (keto diet, fasting)</a:t>
            </a:r>
          </a:p>
          <a:p>
            <a:pPr marL="720802" lvl="1" indent="-360401" algn="l">
              <a:lnSpc>
                <a:spcPts val="4674"/>
              </a:lnSpc>
              <a:buFont typeface="Arial"/>
              <a:buChar char="•"/>
            </a:pPr>
            <a:r>
              <a:rPr lang="en-US" sz="333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150 mins of weekly activity</a:t>
            </a:r>
          </a:p>
          <a:p>
            <a:pPr algn="l">
              <a:lnSpc>
                <a:spcPts val="4674"/>
              </a:lnSpc>
            </a:pPr>
            <a:endParaRPr lang="en-US" sz="3338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75717" y="349027"/>
            <a:ext cx="5436096" cy="7574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25"/>
              </a:lnSpc>
              <a:spcBef>
                <a:spcPct val="0"/>
              </a:spcBef>
            </a:pPr>
            <a:r>
              <a:rPr lang="en-US" sz="4303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7. Treatment Options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1400252"/>
            <a:ext cx="7792229" cy="641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45"/>
              </a:lnSpc>
            </a:pPr>
            <a:r>
              <a:rPr lang="en-US" sz="36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Foundation and First-Line Strategy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46352" y="5972404"/>
            <a:ext cx="9138655" cy="35631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74"/>
              </a:lnSpc>
            </a:pPr>
            <a:endParaRPr dirty="0"/>
          </a:p>
          <a:p>
            <a:pPr algn="l">
              <a:lnSpc>
                <a:spcPts val="4674"/>
              </a:lnSpc>
            </a:pPr>
            <a:r>
              <a:rPr lang="en-US" sz="333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</a:t>
            </a:r>
            <a:r>
              <a:rPr lang="en-US" sz="3338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For patients with CVD/Heart Failure or</a:t>
            </a:r>
          </a:p>
          <a:p>
            <a:pPr algn="l">
              <a:lnSpc>
                <a:spcPts val="4674"/>
              </a:lnSpc>
            </a:pPr>
            <a:r>
              <a:rPr lang="en-US" sz="3338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High CV Risk (QRISK2 &gt;10%)</a:t>
            </a:r>
          </a:p>
          <a:p>
            <a:pPr marL="720802" lvl="1" indent="-360401" algn="l">
              <a:lnSpc>
                <a:spcPts val="4674"/>
              </a:lnSpc>
              <a:buFont typeface="Arial"/>
              <a:buChar char="•"/>
            </a:pPr>
            <a:r>
              <a:rPr lang="en-US" sz="333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Dual first-line therapy: Metformin PLUS</a:t>
            </a:r>
          </a:p>
          <a:p>
            <a:pPr algn="l">
              <a:lnSpc>
                <a:spcPts val="4674"/>
              </a:lnSpc>
            </a:pPr>
            <a:r>
              <a:rPr lang="en-US" sz="333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an SGLT2 inhibitor with proven CV benefit.</a:t>
            </a:r>
          </a:p>
          <a:p>
            <a:pPr algn="l">
              <a:lnSpc>
                <a:spcPts val="4674"/>
              </a:lnSpc>
            </a:pPr>
            <a:endParaRPr lang="en-US" sz="3338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552965" y="9432807"/>
            <a:ext cx="3839962" cy="3755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26"/>
              </a:lnSpc>
            </a:pPr>
            <a:r>
              <a:rPr lang="en-US" sz="209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Sources: Diabetes UK, (2025)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65602" y="1419302"/>
            <a:ext cx="9574748" cy="641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5"/>
              </a:lnSpc>
              <a:spcBef>
                <a:spcPct val="0"/>
              </a:spcBef>
            </a:pPr>
            <a:r>
              <a:rPr lang="en-US" sz="36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Advanced Pharmacological Options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53544" y="2400237"/>
            <a:ext cx="6664521" cy="3797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Oral Medication Classes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SGLT2 Inhibitors (dapagliflozin): CV and renal protection, modest weight loss. Counsel on DKA risk.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DPP-4 Inhibitors: Weight-neutral, low hypoglycaemia risk.</a:t>
            </a:r>
          </a:p>
          <a:p>
            <a:pPr algn="l">
              <a:lnSpc>
                <a:spcPts val="4345"/>
              </a:lnSpc>
            </a:pPr>
            <a:endParaRPr lang="en-US" sz="3103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753544" y="6000979"/>
            <a:ext cx="7768009" cy="3797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Insulin Therapy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Indications: Symptomatic hyperglycaemia, triple therapy failure, or HbA1c ≥75 mmol/mol.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Options: Basal, basal-bolus, or biphasic insulin.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Risks: Hypoglycaemia and weight gain.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30123" y="9881589"/>
            <a:ext cx="2820691" cy="232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31051" y="444277"/>
            <a:ext cx="5706279" cy="881287"/>
            <a:chOff x="0" y="0"/>
            <a:chExt cx="1502888" cy="23210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02888" cy="232108"/>
            </a:xfrm>
            <a:custGeom>
              <a:avLst/>
              <a:gdLst/>
              <a:ahLst/>
              <a:cxnLst/>
              <a:rect l="l" t="t" r="r" b="b"/>
              <a:pathLst>
                <a:path w="1502888" h="232108">
                  <a:moveTo>
                    <a:pt x="116054" y="0"/>
                  </a:moveTo>
                  <a:lnTo>
                    <a:pt x="1386834" y="0"/>
                  </a:lnTo>
                  <a:cubicBezTo>
                    <a:pt x="1417614" y="0"/>
                    <a:pt x="1447133" y="12227"/>
                    <a:pt x="1468897" y="33991"/>
                  </a:cubicBezTo>
                  <a:cubicBezTo>
                    <a:pt x="1490661" y="55756"/>
                    <a:pt x="1502888" y="85275"/>
                    <a:pt x="1502888" y="116054"/>
                  </a:cubicBezTo>
                  <a:lnTo>
                    <a:pt x="1502888" y="116054"/>
                  </a:lnTo>
                  <a:cubicBezTo>
                    <a:pt x="1502888" y="146834"/>
                    <a:pt x="1490661" y="176353"/>
                    <a:pt x="1468897" y="198117"/>
                  </a:cubicBezTo>
                  <a:cubicBezTo>
                    <a:pt x="1447133" y="219881"/>
                    <a:pt x="1417614" y="232108"/>
                    <a:pt x="1386834" y="232108"/>
                  </a:cubicBezTo>
                  <a:lnTo>
                    <a:pt x="116054" y="232108"/>
                  </a:lnTo>
                  <a:cubicBezTo>
                    <a:pt x="85275" y="232108"/>
                    <a:pt x="55756" y="219881"/>
                    <a:pt x="33991" y="198117"/>
                  </a:cubicBezTo>
                  <a:cubicBezTo>
                    <a:pt x="12227" y="176353"/>
                    <a:pt x="0" y="146834"/>
                    <a:pt x="0" y="116054"/>
                  </a:cubicBezTo>
                  <a:lnTo>
                    <a:pt x="0" y="116054"/>
                  </a:lnTo>
                  <a:cubicBezTo>
                    <a:pt x="0" y="85275"/>
                    <a:pt x="12227" y="55756"/>
                    <a:pt x="33991" y="33991"/>
                  </a:cubicBezTo>
                  <a:cubicBezTo>
                    <a:pt x="55756" y="12227"/>
                    <a:pt x="85275" y="0"/>
                    <a:pt x="116054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1502888" cy="2892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5635441" y="4174814"/>
            <a:ext cx="2185798" cy="3508974"/>
          </a:xfrm>
          <a:custGeom>
            <a:avLst/>
            <a:gdLst/>
            <a:ahLst/>
            <a:cxnLst/>
            <a:rect l="l" t="t" r="r" b="b"/>
            <a:pathLst>
              <a:path w="2185798" h="3508974">
                <a:moveTo>
                  <a:pt x="0" y="0"/>
                </a:moveTo>
                <a:lnTo>
                  <a:pt x="2185798" y="0"/>
                </a:lnTo>
                <a:lnTo>
                  <a:pt x="2185798" y="3508974"/>
                </a:lnTo>
                <a:lnTo>
                  <a:pt x="0" y="350897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5285299" y="4453641"/>
            <a:ext cx="2869314" cy="2568036"/>
          </a:xfrm>
          <a:custGeom>
            <a:avLst/>
            <a:gdLst/>
            <a:ahLst/>
            <a:cxnLst/>
            <a:rect l="l" t="t" r="r" b="b"/>
            <a:pathLst>
              <a:path w="2869314" h="2568036">
                <a:moveTo>
                  <a:pt x="0" y="0"/>
                </a:moveTo>
                <a:lnTo>
                  <a:pt x="2869314" y="0"/>
                </a:lnTo>
                <a:lnTo>
                  <a:pt x="2869314" y="2568037"/>
                </a:lnTo>
                <a:lnTo>
                  <a:pt x="0" y="256803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9339878" y="3504926"/>
            <a:ext cx="3082226" cy="4029053"/>
          </a:xfrm>
          <a:custGeom>
            <a:avLst/>
            <a:gdLst/>
            <a:ahLst/>
            <a:cxnLst/>
            <a:rect l="l" t="t" r="r" b="b"/>
            <a:pathLst>
              <a:path w="3082226" h="4029053">
                <a:moveTo>
                  <a:pt x="0" y="0"/>
                </a:moveTo>
                <a:lnTo>
                  <a:pt x="3082226" y="0"/>
                </a:lnTo>
                <a:lnTo>
                  <a:pt x="3082226" y="4029053"/>
                </a:lnTo>
                <a:lnTo>
                  <a:pt x="0" y="402905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350446" y="4425066"/>
            <a:ext cx="4601478" cy="2795398"/>
          </a:xfrm>
          <a:custGeom>
            <a:avLst/>
            <a:gdLst/>
            <a:ahLst/>
            <a:cxnLst/>
            <a:rect l="l" t="t" r="r" b="b"/>
            <a:pathLst>
              <a:path w="4601478" h="2795398">
                <a:moveTo>
                  <a:pt x="0" y="0"/>
                </a:moveTo>
                <a:lnTo>
                  <a:pt x="4601478" y="0"/>
                </a:lnTo>
                <a:lnTo>
                  <a:pt x="4601478" y="2795398"/>
                </a:lnTo>
                <a:lnTo>
                  <a:pt x="0" y="279539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3030507" y="3622846"/>
            <a:ext cx="2399019" cy="4630124"/>
          </a:xfrm>
          <a:custGeom>
            <a:avLst/>
            <a:gdLst/>
            <a:ahLst/>
            <a:cxnLst/>
            <a:rect l="l" t="t" r="r" b="b"/>
            <a:pathLst>
              <a:path w="2399019" h="4630124">
                <a:moveTo>
                  <a:pt x="0" y="0"/>
                </a:moveTo>
                <a:lnTo>
                  <a:pt x="2399019" y="0"/>
                </a:lnTo>
                <a:lnTo>
                  <a:pt x="2399019" y="4630124"/>
                </a:lnTo>
                <a:lnTo>
                  <a:pt x="0" y="463012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12955" b="-1432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-282895" y="7788563"/>
            <a:ext cx="4930810" cy="1626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Nephropathy: 22.6%</a:t>
            </a:r>
          </a:p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Diabetic kidney</a:t>
            </a:r>
          </a:p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disease. (CAN, 2025)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19175" y="410305"/>
            <a:ext cx="4381401" cy="7739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65"/>
              </a:lnSpc>
              <a:spcBef>
                <a:spcPct val="0"/>
              </a:spcBef>
            </a:pPr>
            <a:r>
              <a:rPr lang="en-US" sz="4403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8. Comorbidities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92484" y="1443655"/>
            <a:ext cx="8695357" cy="7471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69"/>
              </a:lnSpc>
            </a:pPr>
            <a:r>
              <a:rPr lang="en-US" sz="4335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Microvascular Complications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140836" y="7779038"/>
            <a:ext cx="5253361" cy="17404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12"/>
              </a:lnSpc>
            </a:pPr>
            <a:r>
              <a:rPr lang="en-US" sz="329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Retinopathy: 20.8%</a:t>
            </a:r>
          </a:p>
          <a:p>
            <a:pPr algn="l">
              <a:lnSpc>
                <a:spcPts val="4612"/>
              </a:lnSpc>
            </a:pPr>
            <a:r>
              <a:rPr lang="en-US" sz="329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Damage to the blood</a:t>
            </a:r>
          </a:p>
          <a:p>
            <a:pPr algn="l">
              <a:lnSpc>
                <a:spcPts val="4612"/>
              </a:lnSpc>
            </a:pPr>
            <a:r>
              <a:rPr lang="en-US" sz="329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vessels of the retina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445645" y="9738057"/>
            <a:ext cx="3899505" cy="3399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86"/>
              </a:lnSpc>
            </a:pPr>
            <a:r>
              <a:rPr lang="en-US" sz="199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Sources: NHS, UK, 2025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030507" y="7708819"/>
            <a:ext cx="5209868" cy="17761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38"/>
              </a:lnSpc>
            </a:pPr>
            <a:r>
              <a:rPr lang="en-US" sz="338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Neuropathy: 3.1%</a:t>
            </a:r>
          </a:p>
          <a:p>
            <a:pPr algn="l">
              <a:lnSpc>
                <a:spcPts val="4738"/>
              </a:lnSpc>
            </a:pPr>
            <a:r>
              <a:rPr lang="en-US" sz="338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Nerve damage</a:t>
            </a:r>
          </a:p>
          <a:p>
            <a:pPr algn="l">
              <a:lnSpc>
                <a:spcPts val="4738"/>
              </a:lnSpc>
            </a:pPr>
            <a:r>
              <a:rPr lang="en-US" sz="338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throughout the body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67517" y="470335"/>
            <a:ext cx="10072621" cy="77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67"/>
              </a:lnSpc>
            </a:pPr>
            <a:r>
              <a:rPr lang="en-US" sz="4405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Prevalence in UK Secondary Care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879847" y="7740938"/>
            <a:ext cx="4689422" cy="23296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52"/>
              </a:lnSpc>
            </a:pPr>
            <a:r>
              <a:rPr lang="en-US" sz="3537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Mental Health</a:t>
            </a:r>
          </a:p>
          <a:p>
            <a:pPr algn="l">
              <a:lnSpc>
                <a:spcPts val="4952"/>
              </a:lnSpc>
            </a:pPr>
            <a:r>
              <a:rPr lang="en-US" sz="3537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Comorbidities</a:t>
            </a:r>
          </a:p>
          <a:p>
            <a:pPr algn="l">
              <a:lnSpc>
                <a:spcPts val="4324"/>
              </a:lnSpc>
            </a:pPr>
            <a:r>
              <a:rPr lang="en-US" sz="3088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Depression / Anxiety</a:t>
            </a:r>
          </a:p>
          <a:p>
            <a:pPr algn="l">
              <a:lnSpc>
                <a:spcPts val="4324"/>
              </a:lnSpc>
            </a:pPr>
            <a:endParaRPr lang="en-US" sz="3088" b="1">
              <a:solidFill>
                <a:srgbClr val="000000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330123" y="9881589"/>
            <a:ext cx="2820691" cy="232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56927" y="7404879"/>
            <a:ext cx="3089808" cy="3089808"/>
          </a:xfrm>
          <a:custGeom>
            <a:avLst/>
            <a:gdLst/>
            <a:ahLst/>
            <a:cxnLst/>
            <a:rect l="l" t="t" r="r" b="b"/>
            <a:pathLst>
              <a:path w="3089808" h="3089808">
                <a:moveTo>
                  <a:pt x="0" y="0"/>
                </a:moveTo>
                <a:lnTo>
                  <a:pt x="3089808" y="0"/>
                </a:lnTo>
                <a:lnTo>
                  <a:pt x="3089808" y="3089808"/>
                </a:lnTo>
                <a:lnTo>
                  <a:pt x="0" y="30898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657137" y="204280"/>
            <a:ext cx="4487880" cy="881287"/>
            <a:chOff x="0" y="0"/>
            <a:chExt cx="1181993" cy="23210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181993" cy="232108"/>
            </a:xfrm>
            <a:custGeom>
              <a:avLst/>
              <a:gdLst/>
              <a:ahLst/>
              <a:cxnLst/>
              <a:rect l="l" t="t" r="r" b="b"/>
              <a:pathLst>
                <a:path w="1181993" h="232108">
                  <a:moveTo>
                    <a:pt x="116054" y="0"/>
                  </a:moveTo>
                  <a:lnTo>
                    <a:pt x="1065939" y="0"/>
                  </a:lnTo>
                  <a:cubicBezTo>
                    <a:pt x="1096718" y="0"/>
                    <a:pt x="1126237" y="12227"/>
                    <a:pt x="1148002" y="33991"/>
                  </a:cubicBezTo>
                  <a:cubicBezTo>
                    <a:pt x="1169766" y="55756"/>
                    <a:pt x="1181993" y="85275"/>
                    <a:pt x="1181993" y="116054"/>
                  </a:cubicBezTo>
                  <a:lnTo>
                    <a:pt x="1181993" y="116054"/>
                  </a:lnTo>
                  <a:cubicBezTo>
                    <a:pt x="1181993" y="146834"/>
                    <a:pt x="1169766" y="176353"/>
                    <a:pt x="1148002" y="198117"/>
                  </a:cubicBezTo>
                  <a:cubicBezTo>
                    <a:pt x="1126237" y="219881"/>
                    <a:pt x="1096718" y="232108"/>
                    <a:pt x="1065939" y="232108"/>
                  </a:cubicBezTo>
                  <a:lnTo>
                    <a:pt x="116054" y="232108"/>
                  </a:lnTo>
                  <a:cubicBezTo>
                    <a:pt x="85275" y="232108"/>
                    <a:pt x="55756" y="219881"/>
                    <a:pt x="33991" y="198117"/>
                  </a:cubicBezTo>
                  <a:cubicBezTo>
                    <a:pt x="12227" y="176353"/>
                    <a:pt x="0" y="146834"/>
                    <a:pt x="0" y="116054"/>
                  </a:cubicBezTo>
                  <a:lnTo>
                    <a:pt x="0" y="116054"/>
                  </a:lnTo>
                  <a:cubicBezTo>
                    <a:pt x="0" y="85275"/>
                    <a:pt x="12227" y="55756"/>
                    <a:pt x="33991" y="33991"/>
                  </a:cubicBezTo>
                  <a:cubicBezTo>
                    <a:pt x="55756" y="12227"/>
                    <a:pt x="85275" y="0"/>
                    <a:pt x="116054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1181993" cy="2892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5385040" y="7404879"/>
            <a:ext cx="3089808" cy="3089808"/>
          </a:xfrm>
          <a:custGeom>
            <a:avLst/>
            <a:gdLst/>
            <a:ahLst/>
            <a:cxnLst/>
            <a:rect l="l" t="t" r="r" b="b"/>
            <a:pathLst>
              <a:path w="3089808" h="3089808">
                <a:moveTo>
                  <a:pt x="0" y="0"/>
                </a:moveTo>
                <a:lnTo>
                  <a:pt x="3089807" y="0"/>
                </a:lnTo>
                <a:lnTo>
                  <a:pt x="3089807" y="3089808"/>
                </a:lnTo>
                <a:lnTo>
                  <a:pt x="0" y="30898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952500" y="5017446"/>
            <a:ext cx="3098662" cy="5262078"/>
            <a:chOff x="0" y="0"/>
            <a:chExt cx="660400" cy="112147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60400" cy="1121477"/>
            </a:xfrm>
            <a:custGeom>
              <a:avLst/>
              <a:gdLst/>
              <a:ahLst/>
              <a:cxnLst/>
              <a:rect l="l" t="t" r="r" b="b"/>
              <a:pathLst>
                <a:path w="660400" h="1121477">
                  <a:moveTo>
                    <a:pt x="220252" y="1102408"/>
                  </a:moveTo>
                  <a:cubicBezTo>
                    <a:pt x="254109" y="1113921"/>
                    <a:pt x="292600" y="1121477"/>
                    <a:pt x="330378" y="1121477"/>
                  </a:cubicBezTo>
                  <a:cubicBezTo>
                    <a:pt x="368157" y="1121477"/>
                    <a:pt x="404509" y="1115000"/>
                    <a:pt x="438009" y="1103486"/>
                  </a:cubicBezTo>
                  <a:cubicBezTo>
                    <a:pt x="438723" y="1103126"/>
                    <a:pt x="439435" y="1103126"/>
                    <a:pt x="440148" y="1102767"/>
                  </a:cubicBezTo>
                  <a:cubicBezTo>
                    <a:pt x="565955" y="1056712"/>
                    <a:pt x="658618" y="935098"/>
                    <a:pt x="660400" y="786118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785535"/>
                  </a:lnTo>
                  <a:cubicBezTo>
                    <a:pt x="1782" y="935817"/>
                    <a:pt x="93019" y="1057432"/>
                    <a:pt x="220252" y="1102408"/>
                  </a:cubicBezTo>
                  <a:close/>
                </a:path>
              </a:pathLst>
            </a:custGeom>
            <a:solidFill>
              <a:srgbClr val="00889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660400" cy="10325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5380613" y="5017446"/>
            <a:ext cx="3098662" cy="5262078"/>
            <a:chOff x="0" y="0"/>
            <a:chExt cx="660400" cy="112147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60400" cy="1121477"/>
            </a:xfrm>
            <a:custGeom>
              <a:avLst/>
              <a:gdLst/>
              <a:ahLst/>
              <a:cxnLst/>
              <a:rect l="l" t="t" r="r" b="b"/>
              <a:pathLst>
                <a:path w="660400" h="1121477">
                  <a:moveTo>
                    <a:pt x="220252" y="1102408"/>
                  </a:moveTo>
                  <a:cubicBezTo>
                    <a:pt x="254109" y="1113921"/>
                    <a:pt x="292600" y="1121477"/>
                    <a:pt x="330378" y="1121477"/>
                  </a:cubicBezTo>
                  <a:cubicBezTo>
                    <a:pt x="368157" y="1121477"/>
                    <a:pt x="404509" y="1115000"/>
                    <a:pt x="438009" y="1103486"/>
                  </a:cubicBezTo>
                  <a:cubicBezTo>
                    <a:pt x="438723" y="1103126"/>
                    <a:pt x="439435" y="1103126"/>
                    <a:pt x="440148" y="1102767"/>
                  </a:cubicBezTo>
                  <a:cubicBezTo>
                    <a:pt x="565955" y="1056712"/>
                    <a:pt x="658618" y="935098"/>
                    <a:pt x="660400" y="786118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785535"/>
                  </a:lnTo>
                  <a:cubicBezTo>
                    <a:pt x="1782" y="935817"/>
                    <a:pt x="93019" y="1057432"/>
                    <a:pt x="220252" y="1102408"/>
                  </a:cubicBezTo>
                  <a:close/>
                </a:path>
              </a:pathLst>
            </a:custGeom>
            <a:solidFill>
              <a:srgbClr val="008AEC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660400" cy="10325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9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9823663" y="7404879"/>
            <a:ext cx="3089808" cy="3089808"/>
          </a:xfrm>
          <a:custGeom>
            <a:avLst/>
            <a:gdLst/>
            <a:ahLst/>
            <a:cxnLst/>
            <a:rect l="l" t="t" r="r" b="b"/>
            <a:pathLst>
              <a:path w="3089808" h="3089808">
                <a:moveTo>
                  <a:pt x="0" y="0"/>
                </a:moveTo>
                <a:lnTo>
                  <a:pt x="3089808" y="0"/>
                </a:lnTo>
                <a:lnTo>
                  <a:pt x="3089808" y="3089808"/>
                </a:lnTo>
                <a:lnTo>
                  <a:pt x="0" y="30898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4241265" y="7404879"/>
            <a:ext cx="3089808" cy="3089808"/>
          </a:xfrm>
          <a:custGeom>
            <a:avLst/>
            <a:gdLst/>
            <a:ahLst/>
            <a:cxnLst/>
            <a:rect l="l" t="t" r="r" b="b"/>
            <a:pathLst>
              <a:path w="3089808" h="3089808">
                <a:moveTo>
                  <a:pt x="0" y="0"/>
                </a:moveTo>
                <a:lnTo>
                  <a:pt x="3089808" y="0"/>
                </a:lnTo>
                <a:lnTo>
                  <a:pt x="3089808" y="3089808"/>
                </a:lnTo>
                <a:lnTo>
                  <a:pt x="0" y="30898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5" name="Group 15"/>
          <p:cNvGrpSpPr/>
          <p:nvPr/>
        </p:nvGrpSpPr>
        <p:grpSpPr>
          <a:xfrm>
            <a:off x="9808725" y="5017446"/>
            <a:ext cx="3098662" cy="5262078"/>
            <a:chOff x="0" y="0"/>
            <a:chExt cx="660400" cy="1121477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60400" cy="1121477"/>
            </a:xfrm>
            <a:custGeom>
              <a:avLst/>
              <a:gdLst/>
              <a:ahLst/>
              <a:cxnLst/>
              <a:rect l="l" t="t" r="r" b="b"/>
              <a:pathLst>
                <a:path w="660400" h="1121477">
                  <a:moveTo>
                    <a:pt x="220252" y="1102408"/>
                  </a:moveTo>
                  <a:cubicBezTo>
                    <a:pt x="254109" y="1113921"/>
                    <a:pt x="292600" y="1121477"/>
                    <a:pt x="330378" y="1121477"/>
                  </a:cubicBezTo>
                  <a:cubicBezTo>
                    <a:pt x="368157" y="1121477"/>
                    <a:pt x="404509" y="1115000"/>
                    <a:pt x="438009" y="1103486"/>
                  </a:cubicBezTo>
                  <a:cubicBezTo>
                    <a:pt x="438723" y="1103126"/>
                    <a:pt x="439435" y="1103126"/>
                    <a:pt x="440148" y="1102767"/>
                  </a:cubicBezTo>
                  <a:cubicBezTo>
                    <a:pt x="565955" y="1056712"/>
                    <a:pt x="658618" y="935098"/>
                    <a:pt x="660400" y="786118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785535"/>
                  </a:lnTo>
                  <a:cubicBezTo>
                    <a:pt x="1782" y="935817"/>
                    <a:pt x="93019" y="1057432"/>
                    <a:pt x="220252" y="1102408"/>
                  </a:cubicBezTo>
                  <a:close/>
                </a:path>
              </a:pathLst>
            </a:custGeom>
            <a:solidFill>
              <a:srgbClr val="5798C0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660400" cy="10325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79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4236838" y="5077825"/>
            <a:ext cx="3098662" cy="5262078"/>
            <a:chOff x="0" y="0"/>
            <a:chExt cx="660400" cy="1121477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660400" cy="1121477"/>
            </a:xfrm>
            <a:custGeom>
              <a:avLst/>
              <a:gdLst/>
              <a:ahLst/>
              <a:cxnLst/>
              <a:rect l="l" t="t" r="r" b="b"/>
              <a:pathLst>
                <a:path w="660400" h="1121477">
                  <a:moveTo>
                    <a:pt x="220252" y="1102408"/>
                  </a:moveTo>
                  <a:cubicBezTo>
                    <a:pt x="254109" y="1113921"/>
                    <a:pt x="292600" y="1121477"/>
                    <a:pt x="330378" y="1121477"/>
                  </a:cubicBezTo>
                  <a:cubicBezTo>
                    <a:pt x="368157" y="1121477"/>
                    <a:pt x="404509" y="1115000"/>
                    <a:pt x="438009" y="1103486"/>
                  </a:cubicBezTo>
                  <a:cubicBezTo>
                    <a:pt x="438723" y="1103126"/>
                    <a:pt x="439435" y="1103126"/>
                    <a:pt x="440148" y="1102767"/>
                  </a:cubicBezTo>
                  <a:cubicBezTo>
                    <a:pt x="565955" y="1056712"/>
                    <a:pt x="658618" y="935098"/>
                    <a:pt x="660400" y="786118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785535"/>
                  </a:lnTo>
                  <a:cubicBezTo>
                    <a:pt x="1782" y="935817"/>
                    <a:pt x="93019" y="1057432"/>
                    <a:pt x="220252" y="1102408"/>
                  </a:cubicBezTo>
                  <a:close/>
                </a:path>
              </a:pathLst>
            </a:custGeom>
            <a:solidFill>
              <a:srgbClr val="65B3C4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660400" cy="10325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79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2131160" y="4515901"/>
            <a:ext cx="836591" cy="492020"/>
            <a:chOff x="0" y="0"/>
            <a:chExt cx="812800" cy="478027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478027"/>
            </a:xfrm>
            <a:custGeom>
              <a:avLst/>
              <a:gdLst/>
              <a:ahLst/>
              <a:cxnLst/>
              <a:rect l="l" t="t" r="r" b="b"/>
              <a:pathLst>
                <a:path w="812800" h="478027">
                  <a:moveTo>
                    <a:pt x="406400" y="478027"/>
                  </a:moveTo>
                  <a:lnTo>
                    <a:pt x="812800" y="0"/>
                  </a:lnTo>
                  <a:lnTo>
                    <a:pt x="0" y="0"/>
                  </a:lnTo>
                  <a:lnTo>
                    <a:pt x="406400" y="478027"/>
                  </a:ln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27000" y="-23005"/>
              <a:ext cx="558800" cy="2790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714514" y="3402525"/>
            <a:ext cx="1479385" cy="1479385"/>
            <a:chOff x="0" y="0"/>
            <a:chExt cx="8128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72696" y="0"/>
                  </a:moveTo>
                  <a:lnTo>
                    <a:pt x="640104" y="0"/>
                  </a:lnTo>
                  <a:cubicBezTo>
                    <a:pt x="735482" y="0"/>
                    <a:pt x="812800" y="77319"/>
                    <a:pt x="812800" y="172696"/>
                  </a:cubicBezTo>
                  <a:lnTo>
                    <a:pt x="812800" y="640104"/>
                  </a:lnTo>
                  <a:cubicBezTo>
                    <a:pt x="812800" y="735482"/>
                    <a:pt x="735482" y="812800"/>
                    <a:pt x="640104" y="812800"/>
                  </a:cubicBezTo>
                  <a:lnTo>
                    <a:pt x="172696" y="812800"/>
                  </a:lnTo>
                  <a:cubicBezTo>
                    <a:pt x="77319" y="812800"/>
                    <a:pt x="0" y="735482"/>
                    <a:pt x="0" y="640104"/>
                  </a:cubicBezTo>
                  <a:lnTo>
                    <a:pt x="0" y="172696"/>
                  </a:lnTo>
                  <a:cubicBezTo>
                    <a:pt x="0" y="77319"/>
                    <a:pt x="77319" y="0"/>
                    <a:pt x="172696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6256926" y="3417906"/>
            <a:ext cx="1479385" cy="1479385"/>
            <a:chOff x="0" y="0"/>
            <a:chExt cx="812800" cy="8128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72696" y="0"/>
                  </a:moveTo>
                  <a:lnTo>
                    <a:pt x="640104" y="0"/>
                  </a:lnTo>
                  <a:cubicBezTo>
                    <a:pt x="735482" y="0"/>
                    <a:pt x="812800" y="77319"/>
                    <a:pt x="812800" y="172696"/>
                  </a:cubicBezTo>
                  <a:lnTo>
                    <a:pt x="812800" y="640104"/>
                  </a:lnTo>
                  <a:cubicBezTo>
                    <a:pt x="812800" y="735482"/>
                    <a:pt x="735482" y="812800"/>
                    <a:pt x="640104" y="812800"/>
                  </a:cubicBezTo>
                  <a:lnTo>
                    <a:pt x="172696" y="812800"/>
                  </a:lnTo>
                  <a:cubicBezTo>
                    <a:pt x="77319" y="812800"/>
                    <a:pt x="0" y="735482"/>
                    <a:pt x="0" y="640104"/>
                  </a:cubicBezTo>
                  <a:lnTo>
                    <a:pt x="0" y="172696"/>
                  </a:lnTo>
                  <a:cubicBezTo>
                    <a:pt x="0" y="77319"/>
                    <a:pt x="77319" y="0"/>
                    <a:pt x="172696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0799339" y="3433286"/>
            <a:ext cx="1479385" cy="1479385"/>
            <a:chOff x="0" y="0"/>
            <a:chExt cx="812800" cy="81280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72696" y="0"/>
                  </a:moveTo>
                  <a:lnTo>
                    <a:pt x="640104" y="0"/>
                  </a:lnTo>
                  <a:cubicBezTo>
                    <a:pt x="735482" y="0"/>
                    <a:pt x="812800" y="77319"/>
                    <a:pt x="812800" y="172696"/>
                  </a:cubicBezTo>
                  <a:lnTo>
                    <a:pt x="812800" y="640104"/>
                  </a:lnTo>
                  <a:cubicBezTo>
                    <a:pt x="812800" y="735482"/>
                    <a:pt x="735482" y="812800"/>
                    <a:pt x="640104" y="812800"/>
                  </a:cubicBezTo>
                  <a:lnTo>
                    <a:pt x="172696" y="812800"/>
                  </a:lnTo>
                  <a:cubicBezTo>
                    <a:pt x="77319" y="812800"/>
                    <a:pt x="0" y="735482"/>
                    <a:pt x="0" y="640104"/>
                  </a:cubicBezTo>
                  <a:lnTo>
                    <a:pt x="0" y="172696"/>
                  </a:lnTo>
                  <a:cubicBezTo>
                    <a:pt x="0" y="77319"/>
                    <a:pt x="77319" y="0"/>
                    <a:pt x="172696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5341752" y="3448666"/>
            <a:ext cx="1479385" cy="1479385"/>
            <a:chOff x="0" y="0"/>
            <a:chExt cx="812800" cy="812800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72696" y="0"/>
                  </a:moveTo>
                  <a:lnTo>
                    <a:pt x="640104" y="0"/>
                  </a:lnTo>
                  <a:cubicBezTo>
                    <a:pt x="735482" y="0"/>
                    <a:pt x="812800" y="77319"/>
                    <a:pt x="812800" y="172696"/>
                  </a:cubicBezTo>
                  <a:lnTo>
                    <a:pt x="812800" y="640104"/>
                  </a:lnTo>
                  <a:cubicBezTo>
                    <a:pt x="812800" y="735482"/>
                    <a:pt x="735482" y="812800"/>
                    <a:pt x="640104" y="812800"/>
                  </a:cubicBezTo>
                  <a:lnTo>
                    <a:pt x="172696" y="812800"/>
                  </a:lnTo>
                  <a:cubicBezTo>
                    <a:pt x="77319" y="812800"/>
                    <a:pt x="0" y="735482"/>
                    <a:pt x="0" y="640104"/>
                  </a:cubicBezTo>
                  <a:lnTo>
                    <a:pt x="0" y="172696"/>
                  </a:lnTo>
                  <a:cubicBezTo>
                    <a:pt x="0" y="77319"/>
                    <a:pt x="77319" y="0"/>
                    <a:pt x="172696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899719" y="4525426"/>
            <a:ext cx="836591" cy="492020"/>
            <a:chOff x="0" y="0"/>
            <a:chExt cx="812800" cy="478027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812800" cy="478027"/>
            </a:xfrm>
            <a:custGeom>
              <a:avLst/>
              <a:gdLst/>
              <a:ahLst/>
              <a:cxnLst/>
              <a:rect l="l" t="t" r="r" b="b"/>
              <a:pathLst>
                <a:path w="812800" h="478027">
                  <a:moveTo>
                    <a:pt x="406400" y="478027"/>
                  </a:moveTo>
                  <a:lnTo>
                    <a:pt x="812800" y="0"/>
                  </a:lnTo>
                  <a:lnTo>
                    <a:pt x="0" y="0"/>
                  </a:lnTo>
                  <a:lnTo>
                    <a:pt x="406400" y="478027"/>
                  </a:ln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27000" y="-23005"/>
              <a:ext cx="558800" cy="2790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1442132" y="4525426"/>
            <a:ext cx="836591" cy="492020"/>
            <a:chOff x="0" y="0"/>
            <a:chExt cx="812800" cy="478027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812800" cy="478027"/>
            </a:xfrm>
            <a:custGeom>
              <a:avLst/>
              <a:gdLst/>
              <a:ahLst/>
              <a:cxnLst/>
              <a:rect l="l" t="t" r="r" b="b"/>
              <a:pathLst>
                <a:path w="812800" h="478027">
                  <a:moveTo>
                    <a:pt x="406400" y="478027"/>
                  </a:moveTo>
                  <a:lnTo>
                    <a:pt x="812800" y="0"/>
                  </a:lnTo>
                  <a:lnTo>
                    <a:pt x="0" y="0"/>
                  </a:lnTo>
                  <a:lnTo>
                    <a:pt x="406400" y="478027"/>
                  </a:ln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27000" y="-23005"/>
              <a:ext cx="558800" cy="2790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5984545" y="4525426"/>
            <a:ext cx="836591" cy="492020"/>
            <a:chOff x="0" y="0"/>
            <a:chExt cx="812800" cy="478027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812800" cy="478027"/>
            </a:xfrm>
            <a:custGeom>
              <a:avLst/>
              <a:gdLst/>
              <a:ahLst/>
              <a:cxnLst/>
              <a:rect l="l" t="t" r="r" b="b"/>
              <a:pathLst>
                <a:path w="812800" h="478027">
                  <a:moveTo>
                    <a:pt x="406400" y="478027"/>
                  </a:moveTo>
                  <a:lnTo>
                    <a:pt x="812800" y="0"/>
                  </a:lnTo>
                  <a:lnTo>
                    <a:pt x="0" y="0"/>
                  </a:lnTo>
                  <a:lnTo>
                    <a:pt x="406400" y="478027"/>
                  </a:ln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27000" y="-23005"/>
              <a:ext cx="558800" cy="2790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45" name="Freeform 45"/>
          <p:cNvSpPr/>
          <p:nvPr/>
        </p:nvSpPr>
        <p:spPr>
          <a:xfrm>
            <a:off x="6482576" y="3544493"/>
            <a:ext cx="1028086" cy="1195449"/>
          </a:xfrm>
          <a:custGeom>
            <a:avLst/>
            <a:gdLst/>
            <a:ahLst/>
            <a:cxnLst/>
            <a:rect l="l" t="t" r="r" b="b"/>
            <a:pathLst>
              <a:path w="1028086" h="1195449">
                <a:moveTo>
                  <a:pt x="0" y="0"/>
                </a:moveTo>
                <a:lnTo>
                  <a:pt x="1028086" y="0"/>
                </a:lnTo>
                <a:lnTo>
                  <a:pt x="1028086" y="1195449"/>
                </a:lnTo>
                <a:lnTo>
                  <a:pt x="0" y="119544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6" name="Freeform 46"/>
          <p:cNvSpPr/>
          <p:nvPr/>
        </p:nvSpPr>
        <p:spPr>
          <a:xfrm>
            <a:off x="2015638" y="3483830"/>
            <a:ext cx="1029536" cy="1306656"/>
          </a:xfrm>
          <a:custGeom>
            <a:avLst/>
            <a:gdLst/>
            <a:ahLst/>
            <a:cxnLst/>
            <a:rect l="l" t="t" r="r" b="b"/>
            <a:pathLst>
              <a:path w="1029536" h="1306656">
                <a:moveTo>
                  <a:pt x="0" y="0"/>
                </a:moveTo>
                <a:lnTo>
                  <a:pt x="1029536" y="0"/>
                </a:lnTo>
                <a:lnTo>
                  <a:pt x="1029536" y="1306656"/>
                </a:lnTo>
                <a:lnTo>
                  <a:pt x="0" y="130665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7" name="Freeform 47"/>
          <p:cNvSpPr/>
          <p:nvPr/>
        </p:nvSpPr>
        <p:spPr>
          <a:xfrm>
            <a:off x="10938832" y="3517909"/>
            <a:ext cx="1200398" cy="1200398"/>
          </a:xfrm>
          <a:custGeom>
            <a:avLst/>
            <a:gdLst/>
            <a:ahLst/>
            <a:cxnLst/>
            <a:rect l="l" t="t" r="r" b="b"/>
            <a:pathLst>
              <a:path w="1200398" h="1200398">
                <a:moveTo>
                  <a:pt x="0" y="0"/>
                </a:moveTo>
                <a:lnTo>
                  <a:pt x="1200399" y="0"/>
                </a:lnTo>
                <a:lnTo>
                  <a:pt x="1200399" y="1200398"/>
                </a:lnTo>
                <a:lnTo>
                  <a:pt x="0" y="120039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8" name="Freeform 48"/>
          <p:cNvSpPr/>
          <p:nvPr/>
        </p:nvSpPr>
        <p:spPr>
          <a:xfrm>
            <a:off x="15509531" y="3601065"/>
            <a:ext cx="1143826" cy="1143826"/>
          </a:xfrm>
          <a:custGeom>
            <a:avLst/>
            <a:gdLst/>
            <a:ahLst/>
            <a:cxnLst/>
            <a:rect l="l" t="t" r="r" b="b"/>
            <a:pathLst>
              <a:path w="1143826" h="1143826">
                <a:moveTo>
                  <a:pt x="0" y="0"/>
                </a:moveTo>
                <a:lnTo>
                  <a:pt x="1143826" y="0"/>
                </a:lnTo>
                <a:lnTo>
                  <a:pt x="1143826" y="1143826"/>
                </a:lnTo>
                <a:lnTo>
                  <a:pt x="0" y="114382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9" name="TextBox 49"/>
          <p:cNvSpPr txBox="1"/>
          <p:nvPr/>
        </p:nvSpPr>
        <p:spPr>
          <a:xfrm>
            <a:off x="1116528" y="147130"/>
            <a:ext cx="3511947" cy="7739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65"/>
              </a:lnSpc>
              <a:spcBef>
                <a:spcPct val="0"/>
              </a:spcBef>
            </a:pPr>
            <a:r>
              <a:rPr lang="en-US" sz="4403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9. Prevention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000125" y="1112270"/>
            <a:ext cx="17259300" cy="108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  <a:spcBef>
                <a:spcPct val="0"/>
              </a:spcBef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Prevention operates at </a:t>
            </a: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three levels</a:t>
            </a: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: </a:t>
            </a: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primary </a:t>
            </a: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(whole populations), </a:t>
            </a: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secondary</a:t>
            </a: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(high-risk individuals), and </a:t>
            </a: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tertiary</a:t>
            </a: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(preventing complications in diagnosed patients).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065074" y="5209995"/>
            <a:ext cx="2778263" cy="46746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4"/>
              </a:lnSpc>
            </a:pPr>
            <a:r>
              <a:rPr lang="en-US" sz="2188" b="1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       Healthi</a:t>
            </a:r>
            <a:r>
              <a:rPr lang="en-US" sz="2188" b="1" u="none" strike="noStrike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er You</a:t>
            </a:r>
          </a:p>
          <a:p>
            <a:pPr algn="l">
              <a:lnSpc>
                <a:spcPts val="2784"/>
              </a:lnSpc>
            </a:pPr>
            <a:endParaRPr lang="en-US" sz="2188" b="1" u="none" strike="noStrike" dirty="0">
              <a:solidFill>
                <a:srgbClr val="FFFFFF"/>
              </a:solidFill>
              <a:latin typeface="Arial Bold"/>
              <a:ea typeface="Arial Bold"/>
              <a:cs typeface="Arial Bold"/>
              <a:sym typeface="Arial Bold"/>
            </a:endParaRPr>
          </a:p>
          <a:p>
            <a:pPr marL="429341" lvl="1" indent="-214670" algn="l">
              <a:lnSpc>
                <a:spcPts val="2784"/>
              </a:lnSpc>
              <a:buAutoNum type="arabicPeriod"/>
            </a:pPr>
            <a:r>
              <a:rPr lang="en-US" sz="1988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NHS DPP launched in 2016 (NHS England, Diabetes UK, PHE)</a:t>
            </a:r>
          </a:p>
          <a:p>
            <a:pPr marL="429341" lvl="1" indent="-214670" algn="l">
              <a:lnSpc>
                <a:spcPts val="2784"/>
              </a:lnSpc>
              <a:buAutoNum type="arabicPeriod"/>
            </a:pPr>
            <a:r>
              <a:rPr lang="en-US" sz="1988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First nationwide diabetes prevention program in England</a:t>
            </a:r>
          </a:p>
          <a:p>
            <a:pPr marL="429341" lvl="1" indent="-214670" algn="l">
              <a:lnSpc>
                <a:spcPts val="2784"/>
              </a:lnSpc>
              <a:buAutoNum type="arabicPeriod"/>
            </a:pPr>
            <a:r>
              <a:rPr lang="en-US" sz="1988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Targets individuals at risk of Type 2 diabetes</a:t>
            </a:r>
          </a:p>
          <a:p>
            <a:pPr marL="0" lvl="0" indent="0" algn="l">
              <a:lnSpc>
                <a:spcPts val="2784"/>
              </a:lnSpc>
              <a:spcBef>
                <a:spcPct val="0"/>
              </a:spcBef>
            </a:pPr>
            <a:endParaRPr lang="en-US" sz="1988" u="none" strike="noStrik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" name="TextBox 52"/>
          <p:cNvSpPr txBox="1"/>
          <p:nvPr/>
        </p:nvSpPr>
        <p:spPr>
          <a:xfrm>
            <a:off x="14249400" y="5143500"/>
            <a:ext cx="3098662" cy="50404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259"/>
              </a:lnSpc>
              <a:spcBef>
                <a:spcPct val="0"/>
              </a:spcBef>
            </a:pPr>
            <a:endParaRPr dirty="0"/>
          </a:p>
          <a:p>
            <a:pPr algn="ctr">
              <a:lnSpc>
                <a:spcPts val="3259"/>
              </a:lnSpc>
            </a:pPr>
            <a:r>
              <a:rPr lang="en-US" sz="2328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2022: 7% reduction in population-level diabetes incidence</a:t>
            </a:r>
          </a:p>
          <a:p>
            <a:pPr algn="ctr">
              <a:lnSpc>
                <a:spcPts val="3259"/>
              </a:lnSpc>
            </a:pPr>
            <a:endParaRPr lang="en-US" sz="2328" u="none" strike="noStrik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3259"/>
              </a:lnSpc>
            </a:pPr>
            <a:r>
              <a:rPr lang="en-US" sz="2328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2025 cohort: 20% lower diabetes risk across demographic groups, (NHS, UK, 2025)</a:t>
            </a:r>
          </a:p>
          <a:p>
            <a:pPr algn="l">
              <a:lnSpc>
                <a:spcPts val="3259"/>
              </a:lnSpc>
            </a:pPr>
            <a:endParaRPr lang="en-US" sz="2328" u="none" strike="noStrik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3259"/>
              </a:lnSpc>
            </a:pPr>
            <a:endParaRPr lang="en-US" sz="2328" u="none" strike="noStrik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" name="TextBox 53"/>
          <p:cNvSpPr txBox="1"/>
          <p:nvPr/>
        </p:nvSpPr>
        <p:spPr>
          <a:xfrm>
            <a:off x="-412153" y="2335184"/>
            <a:ext cx="12139231" cy="714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45"/>
              </a:lnSpc>
              <a:spcBef>
                <a:spcPct val="0"/>
              </a:spcBef>
            </a:pPr>
            <a:r>
              <a:rPr lang="en-US" sz="4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NHS Diabetes Prevention Programme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529601" y="5181420"/>
            <a:ext cx="2934035" cy="44792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200" b="1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  Program st</a:t>
            </a:r>
            <a:r>
              <a:rPr lang="en-US" sz="2200" b="1" u="none" strike="noStrike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ructure</a:t>
            </a:r>
          </a:p>
          <a:p>
            <a:pPr algn="l">
              <a:lnSpc>
                <a:spcPts val="2940"/>
              </a:lnSpc>
            </a:pPr>
            <a:endParaRPr lang="en-US" sz="2200" b="1" u="none" strike="noStrike" dirty="0">
              <a:solidFill>
                <a:srgbClr val="FFFFFF"/>
              </a:solidFill>
              <a:latin typeface="Arial Bold"/>
              <a:ea typeface="Arial Bold"/>
              <a:cs typeface="Arial Bold"/>
              <a:sym typeface="Arial Bold"/>
            </a:endParaRPr>
          </a:p>
          <a:p>
            <a:pPr marL="453413" lvl="1" indent="-226706" algn="l">
              <a:lnSpc>
                <a:spcPts val="2940"/>
              </a:lnSpc>
              <a:buFont typeface="Arial"/>
              <a:buChar char="•"/>
            </a:pPr>
            <a:r>
              <a:rPr lang="en-US" sz="2100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9–12 month behavioral intervention</a:t>
            </a:r>
          </a:p>
          <a:p>
            <a:pPr marL="453413" lvl="1" indent="-226706" algn="l">
              <a:lnSpc>
                <a:spcPts val="2940"/>
              </a:lnSpc>
              <a:buFont typeface="Arial"/>
              <a:buChar char="•"/>
            </a:pPr>
            <a:r>
              <a:rPr lang="en-US" sz="2100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Minimum 13 group sessions, ≥16 hours contact</a:t>
            </a:r>
          </a:p>
          <a:p>
            <a:pPr marL="453413" lvl="1" indent="-226706" algn="l">
              <a:lnSpc>
                <a:spcPts val="2940"/>
              </a:lnSpc>
              <a:buFont typeface="Arial"/>
              <a:buChar char="•"/>
            </a:pPr>
            <a:r>
              <a:rPr lang="en-US" sz="2100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Focus on weight loss, healthier diet, increased physical activity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9871989" y="5162370"/>
            <a:ext cx="2934035" cy="5213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0"/>
              </a:lnSpc>
            </a:pPr>
            <a:r>
              <a:rPr lang="en-US" sz="2300" b="1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        Outcomes</a:t>
            </a:r>
          </a:p>
          <a:p>
            <a:pPr lvl="1" algn="just">
              <a:lnSpc>
                <a:spcPts val="2940"/>
              </a:lnSpc>
            </a:pPr>
            <a:endParaRPr lang="en-US" sz="2300" b="1" dirty="0">
              <a:solidFill>
                <a:srgbClr val="FFFFFF"/>
              </a:solidFill>
              <a:latin typeface="Arial Bold"/>
              <a:ea typeface="Arial Bold"/>
              <a:cs typeface="Arial Bold"/>
              <a:sym typeface="Arial Bold"/>
            </a:endParaRPr>
          </a:p>
          <a:p>
            <a:pPr lvl="1" algn="just">
              <a:lnSpc>
                <a:spcPts val="2940"/>
              </a:lnSpc>
            </a:pPr>
            <a:r>
              <a:rPr lang="en-US" sz="2100" b="1" u="none" strike="noStrike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   Mean 3.6 kg</a:t>
            </a:r>
          </a:p>
          <a:p>
            <a:pPr lvl="1" algn="just">
              <a:lnSpc>
                <a:spcPts val="2940"/>
              </a:lnSpc>
            </a:pPr>
            <a:r>
              <a:rPr lang="en-US" sz="2100" b="1" u="none" strike="noStrike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    </a:t>
            </a:r>
            <a:r>
              <a:rPr lang="en-US" sz="2100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weight loss</a:t>
            </a:r>
          </a:p>
          <a:p>
            <a:pPr algn="ctr">
              <a:lnSpc>
                <a:spcPts val="2940"/>
              </a:lnSpc>
            </a:pPr>
            <a:endParaRPr lang="en-US" sz="2100" u="none" strike="noStrik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2940"/>
              </a:lnSpc>
            </a:pPr>
            <a:r>
              <a:rPr lang="en-US" sz="2100" b="1" u="none" strike="noStrike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2.04 mmol/mol</a:t>
            </a:r>
            <a:r>
              <a:rPr lang="en-US" sz="2100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HbA1c reduction</a:t>
            </a:r>
          </a:p>
          <a:p>
            <a:pPr algn="ctr">
              <a:lnSpc>
                <a:spcPts val="2940"/>
              </a:lnSpc>
            </a:pPr>
            <a:endParaRPr lang="en-US" sz="2100" u="none" strike="noStrik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2940"/>
              </a:lnSpc>
            </a:pPr>
            <a:r>
              <a:rPr lang="en-US" sz="2100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2.5-year follow-up: 3.13% vs 6.42% incidence (37% relative reduction)</a:t>
            </a:r>
          </a:p>
          <a:p>
            <a:pPr algn="l">
              <a:lnSpc>
                <a:spcPts val="2940"/>
              </a:lnSpc>
            </a:pPr>
            <a:endParaRPr lang="en-US" sz="2100" u="none" strike="noStrik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2940"/>
              </a:lnSpc>
            </a:pPr>
            <a:endParaRPr lang="en-US" sz="2100" u="none" strike="noStrik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6" name="TextBox 56"/>
          <p:cNvSpPr txBox="1"/>
          <p:nvPr/>
        </p:nvSpPr>
        <p:spPr>
          <a:xfrm>
            <a:off x="14034792" y="1817408"/>
            <a:ext cx="3899505" cy="3399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86"/>
              </a:lnSpc>
            </a:pPr>
            <a:r>
              <a:rPr lang="en-US" sz="199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Sources: NHS, UK, 2025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8769182" y="2223173"/>
            <a:ext cx="8728243" cy="6387161"/>
          </a:xfrm>
          <a:prstGeom prst="rect">
            <a:avLst/>
          </a:prstGeom>
          <a:solidFill>
            <a:srgbClr val="191919">
              <a:alpha val="3922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394437" y="1323975"/>
            <a:ext cx="5651294" cy="803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865"/>
              </a:lnSpc>
              <a:spcBef>
                <a:spcPct val="0"/>
              </a:spcBef>
            </a:pPr>
            <a:r>
              <a:rPr lang="en-US" sz="48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Cost-Effectiveness</a:t>
            </a:r>
          </a:p>
        </p:txBody>
      </p:sp>
      <p:sp>
        <p:nvSpPr>
          <p:cNvPr id="4" name="AutoShape 4"/>
          <p:cNvSpPr/>
          <p:nvPr/>
        </p:nvSpPr>
        <p:spPr>
          <a:xfrm>
            <a:off x="793152" y="2623399"/>
            <a:ext cx="6853864" cy="5895133"/>
          </a:xfrm>
          <a:prstGeom prst="rect">
            <a:avLst/>
          </a:prstGeom>
          <a:solidFill>
            <a:srgbClr val="191919">
              <a:alpha val="3922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948713" y="2757958"/>
            <a:ext cx="6020817" cy="61097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DIPLOMA evaluation (2025) </a:t>
            </a:r>
            <a:r>
              <a:rPr lang="en-US" sz="3155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</a:t>
            </a:r>
            <a:r>
              <a:rPr lang="en-US" sz="3155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The </a:t>
            </a:r>
            <a:r>
              <a:rPr lang="en-US" sz="3155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program </a:t>
            </a: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is highly cost-effective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Cost: £200–£250</a:t>
            </a: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per participant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Becomes cost-saving by</a:t>
            </a:r>
          </a:p>
          <a:p>
            <a:pPr algn="l">
              <a:lnSpc>
                <a:spcPts val="4417"/>
              </a:lnSpc>
            </a:pP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</a:t>
            </a:r>
            <a:r>
              <a:rPr lang="en-US" sz="3155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year 12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Helps reduce the</a:t>
            </a:r>
            <a:r>
              <a:rPr lang="en-US" sz="3155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£6.2 billion </a:t>
            </a: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annual cost of complications, according to NHS UK, 2025</a:t>
            </a:r>
          </a:p>
          <a:p>
            <a:pPr algn="l">
              <a:lnSpc>
                <a:spcPts val="3857"/>
              </a:lnSpc>
            </a:pPr>
            <a:endParaRPr lang="en-US" sz="3155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937656" y="1376367"/>
            <a:ext cx="7826344" cy="6574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465"/>
              </a:lnSpc>
              <a:spcBef>
                <a:spcPct val="0"/>
              </a:spcBef>
            </a:pPr>
            <a:r>
              <a:rPr lang="en-US" sz="44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Population-Level Prevention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769182" y="2272183"/>
            <a:ext cx="8728243" cy="66740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17"/>
              </a:lnSpc>
            </a:pPr>
            <a:r>
              <a:rPr lang="en-US" sz="3155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Guided by NICE PH35 recommendations</a:t>
            </a:r>
          </a:p>
          <a:p>
            <a:pPr algn="l">
              <a:lnSpc>
                <a:spcPts val="4417"/>
              </a:lnSpc>
            </a:pP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</a:t>
            </a:r>
            <a:r>
              <a:rPr lang="en-US" sz="3155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Community-level strategies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Improve built environment (safe walking, cycling routes)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Improve food environment (limit fast-food outlets near schools)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Implement workplace health policies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Provide culturally tailored community programmes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Focus on high-risk ethnic groups: South Asian, African-Caribbean, Black African</a:t>
            </a:r>
          </a:p>
          <a:p>
            <a:pPr algn="l">
              <a:lnSpc>
                <a:spcPts val="3857"/>
              </a:lnSpc>
            </a:pPr>
            <a:endParaRPr lang="en-US" sz="3155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793152" y="8449258"/>
            <a:ext cx="6853864" cy="138549"/>
          </a:xfrm>
          <a:prstGeom prst="rect">
            <a:avLst/>
          </a:prstGeom>
          <a:solidFill>
            <a:srgbClr val="3EDAD8"/>
          </a:solidFill>
        </p:spPr>
        <p:txBody>
          <a:bodyPr/>
          <a:lstStyle/>
          <a:p>
            <a:endParaRPr lang="en-GB"/>
          </a:p>
        </p:txBody>
      </p:sp>
      <p:sp>
        <p:nvSpPr>
          <p:cNvPr id="9" name="AutoShape 9"/>
          <p:cNvSpPr/>
          <p:nvPr/>
        </p:nvSpPr>
        <p:spPr>
          <a:xfrm>
            <a:off x="8769182" y="8543647"/>
            <a:ext cx="8728243" cy="150112"/>
          </a:xfrm>
          <a:prstGeom prst="rect">
            <a:avLst/>
          </a:prstGeom>
          <a:solidFill>
            <a:srgbClr val="3EDAD8"/>
          </a:solid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948713" y="9612096"/>
            <a:ext cx="3899505" cy="3399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86"/>
              </a:lnSpc>
            </a:pPr>
            <a:r>
              <a:rPr lang="en-US" sz="199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Sources: NHS, UK, 2025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176572">
            <a:off x="7349042" y="1539916"/>
            <a:ext cx="2439694" cy="2439694"/>
          </a:xfrm>
          <a:custGeom>
            <a:avLst/>
            <a:gdLst/>
            <a:ahLst/>
            <a:cxnLst/>
            <a:rect l="l" t="t" r="r" b="b"/>
            <a:pathLst>
              <a:path w="2439694" h="2439694">
                <a:moveTo>
                  <a:pt x="0" y="0"/>
                </a:moveTo>
                <a:lnTo>
                  <a:pt x="2439694" y="0"/>
                </a:lnTo>
                <a:lnTo>
                  <a:pt x="2439694" y="2439695"/>
                </a:lnTo>
                <a:lnTo>
                  <a:pt x="0" y="243969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4756164" y="3689786"/>
            <a:ext cx="3372988" cy="2575736"/>
          </a:xfrm>
          <a:custGeom>
            <a:avLst/>
            <a:gdLst/>
            <a:ahLst/>
            <a:cxnLst/>
            <a:rect l="l" t="t" r="r" b="b"/>
            <a:pathLst>
              <a:path w="3372988" h="2575736">
                <a:moveTo>
                  <a:pt x="0" y="0"/>
                </a:moveTo>
                <a:lnTo>
                  <a:pt x="3372988" y="0"/>
                </a:lnTo>
                <a:lnTo>
                  <a:pt x="3372988" y="2575736"/>
                </a:lnTo>
                <a:lnTo>
                  <a:pt x="0" y="257573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5181600" y="4700017"/>
            <a:ext cx="3620237" cy="2805683"/>
          </a:xfrm>
          <a:custGeom>
            <a:avLst/>
            <a:gdLst/>
            <a:ahLst/>
            <a:cxnLst/>
            <a:rect l="l" t="t" r="r" b="b"/>
            <a:pathLst>
              <a:path w="3620237" h="2805683">
                <a:moveTo>
                  <a:pt x="0" y="0"/>
                </a:moveTo>
                <a:lnTo>
                  <a:pt x="3620237" y="0"/>
                </a:lnTo>
                <a:lnTo>
                  <a:pt x="3620237" y="2805684"/>
                </a:lnTo>
                <a:lnTo>
                  <a:pt x="0" y="280568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467904" y="1283185"/>
            <a:ext cx="6756596" cy="33202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17"/>
              </a:lnSpc>
            </a:pPr>
            <a:r>
              <a:rPr lang="en-US" sz="3155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1. Weight Management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5–10% weight loss produces clinically meaningful reductions in Type 2 diabetes risk.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Even 3% weight loss improves insulin sensitivity.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904" y="6867003"/>
            <a:ext cx="8869138" cy="27722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17"/>
              </a:lnSpc>
            </a:pPr>
            <a:r>
              <a:rPr lang="en-US" sz="3155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2. Dietary Approaches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High in vegetables and low sugar fruits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Low intake of red meat and processed foods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High-</a:t>
            </a:r>
            <a:r>
              <a:rPr lang="en-US" sz="3155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fibre</a:t>
            </a: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intake (25–30g/day) improves glycemic control and satiety.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74862" y="314372"/>
            <a:ext cx="7621615" cy="800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05"/>
              </a:lnSpc>
              <a:spcBef>
                <a:spcPct val="0"/>
              </a:spcBef>
            </a:pPr>
            <a:r>
              <a:rPr lang="en-US" sz="45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Individual-Level Strategies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823352" y="321160"/>
            <a:ext cx="8115300" cy="44251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17"/>
              </a:lnSpc>
            </a:pPr>
            <a:r>
              <a:rPr lang="en-US" sz="3155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3. Physical Activity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150 minutes per week of moderate-intensity activity</a:t>
            </a:r>
          </a:p>
          <a:p>
            <a:pPr algn="l">
              <a:lnSpc>
                <a:spcPts val="4417"/>
              </a:lnSpc>
            </a:pPr>
            <a:r>
              <a:rPr lang="en-US" sz="315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(brisk walking, cycling).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Short, regular bouts (10-minute walks after meals), significantly reduce postprandial glucose.</a:t>
            </a:r>
          </a:p>
          <a:p>
            <a:pPr algn="l">
              <a:lnSpc>
                <a:spcPts val="4417"/>
              </a:lnSpc>
            </a:pPr>
            <a:endParaRPr lang="en-US" sz="3155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633853" y="6195628"/>
            <a:ext cx="7897551" cy="34579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33"/>
              </a:lnSpc>
            </a:pPr>
            <a:r>
              <a:rPr lang="en-US" sz="280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Low Program Completion</a:t>
            </a:r>
          </a:p>
          <a:p>
            <a:pPr marL="606563" lvl="1" indent="-303281" algn="l">
              <a:lnSpc>
                <a:spcPts val="3933"/>
              </a:lnSpc>
              <a:buFont typeface="Arial"/>
              <a:buChar char="•"/>
            </a:pPr>
            <a:r>
              <a:rPr lang="en-US" sz="280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Completion remains low at 19%, limiting overall impact (NHS DPP, 2025).</a:t>
            </a:r>
          </a:p>
          <a:p>
            <a:pPr marL="606563" lvl="1" indent="-303281" algn="l">
              <a:lnSpc>
                <a:spcPts val="3933"/>
              </a:lnSpc>
              <a:buFont typeface="Arial"/>
              <a:buChar char="•"/>
            </a:pPr>
            <a:r>
              <a:rPr lang="en-US" sz="280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Key barriers: long program duration, inflexible scheduling, and digital/transport challenges, particularly affecting lower-income groups.</a:t>
            </a:r>
          </a:p>
          <a:p>
            <a:pPr algn="l">
              <a:lnSpc>
                <a:spcPts val="3933"/>
              </a:lnSpc>
            </a:pPr>
            <a:endParaRPr lang="en-US" sz="2809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905875" y="5600700"/>
            <a:ext cx="5659789" cy="5854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82"/>
              </a:lnSpc>
              <a:spcBef>
                <a:spcPct val="0"/>
              </a:spcBef>
            </a:pPr>
            <a:r>
              <a:rPr lang="en-US" sz="3344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4. Critical Evaluation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604631" y="9461773"/>
            <a:ext cx="3257822" cy="291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83"/>
              </a:lnSpc>
              <a:spcBef>
                <a:spcPct val="0"/>
              </a:spcBef>
            </a:pPr>
            <a:r>
              <a:rPr lang="en-US" sz="16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4756164" y="9786310"/>
            <a:ext cx="3899505" cy="3329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46"/>
              </a:lnSpc>
            </a:pPr>
            <a:r>
              <a:rPr lang="en-US" sz="189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Sources: NHS, UK, 2025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74332" y="299535"/>
            <a:ext cx="15475268" cy="805365"/>
            <a:chOff x="0" y="0"/>
            <a:chExt cx="4066949" cy="21165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066949" cy="211652"/>
            </a:xfrm>
            <a:custGeom>
              <a:avLst/>
              <a:gdLst/>
              <a:ahLst/>
              <a:cxnLst/>
              <a:rect l="l" t="t" r="r" b="b"/>
              <a:pathLst>
                <a:path w="4066949" h="211652">
                  <a:moveTo>
                    <a:pt x="50028" y="0"/>
                  </a:moveTo>
                  <a:lnTo>
                    <a:pt x="4016921" y="0"/>
                  </a:lnTo>
                  <a:cubicBezTo>
                    <a:pt x="4044550" y="0"/>
                    <a:pt x="4066949" y="22398"/>
                    <a:pt x="4066949" y="50028"/>
                  </a:cubicBezTo>
                  <a:lnTo>
                    <a:pt x="4066949" y="161625"/>
                  </a:lnTo>
                  <a:cubicBezTo>
                    <a:pt x="4066949" y="189254"/>
                    <a:pt x="4044550" y="211652"/>
                    <a:pt x="4016921" y="211652"/>
                  </a:cubicBezTo>
                  <a:lnTo>
                    <a:pt x="50028" y="211652"/>
                  </a:lnTo>
                  <a:cubicBezTo>
                    <a:pt x="22398" y="211652"/>
                    <a:pt x="0" y="189254"/>
                    <a:pt x="0" y="161625"/>
                  </a:cubicBezTo>
                  <a:lnTo>
                    <a:pt x="0" y="50028"/>
                  </a:lnTo>
                  <a:cubicBezTo>
                    <a:pt x="0" y="22398"/>
                    <a:pt x="22398" y="0"/>
                    <a:pt x="50028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4066949" cy="2688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304800" y="295996"/>
            <a:ext cx="15480198" cy="775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78"/>
              </a:lnSpc>
              <a:spcBef>
                <a:spcPct val="0"/>
              </a:spcBef>
            </a:pPr>
            <a:r>
              <a:rPr lang="en-US" sz="4413" b="1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10. Skills, Values and </a:t>
            </a:r>
            <a:r>
              <a:rPr lang="en-US" sz="4413" b="1" dirty="0" err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Behaviours</a:t>
            </a:r>
            <a:r>
              <a:rPr lang="en-US" sz="4413" b="1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 for Co-productive Care</a:t>
            </a:r>
          </a:p>
        </p:txBody>
      </p:sp>
      <p:sp>
        <p:nvSpPr>
          <p:cNvPr id="6" name="AutoShape 6"/>
          <p:cNvSpPr/>
          <p:nvPr/>
        </p:nvSpPr>
        <p:spPr>
          <a:xfrm>
            <a:off x="344671" y="2189022"/>
            <a:ext cx="10345171" cy="4277234"/>
          </a:xfrm>
          <a:prstGeom prst="rect">
            <a:avLst/>
          </a:prstGeom>
          <a:solidFill>
            <a:srgbClr val="191919">
              <a:alpha val="3922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7" name="AutoShape 7"/>
          <p:cNvSpPr/>
          <p:nvPr/>
        </p:nvSpPr>
        <p:spPr>
          <a:xfrm>
            <a:off x="344671" y="6374523"/>
            <a:ext cx="10345171" cy="91733"/>
          </a:xfrm>
          <a:prstGeom prst="rect">
            <a:avLst/>
          </a:prstGeom>
          <a:solidFill>
            <a:srgbClr val="3EDAD8"/>
          </a:solid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-20140" y="2160771"/>
            <a:ext cx="7673921" cy="566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479"/>
              </a:lnSpc>
              <a:spcBef>
                <a:spcPct val="0"/>
              </a:spcBef>
            </a:pPr>
            <a:r>
              <a:rPr lang="en-US" sz="31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1. Shared Decision-Making (SDM)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12277" y="3008046"/>
            <a:ext cx="6812134" cy="35223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4"/>
              </a:lnSpc>
            </a:pPr>
            <a:r>
              <a:rPr lang="en-US" sz="2746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</a:t>
            </a:r>
            <a:r>
              <a:rPr lang="en-US" sz="2746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The 3-Talk Model (NHS UK, 2025)</a:t>
            </a:r>
          </a:p>
          <a:p>
            <a:pPr marL="0" lvl="0" indent="0" algn="l">
              <a:lnSpc>
                <a:spcPts val="3566"/>
              </a:lnSpc>
              <a:spcBef>
                <a:spcPct val="0"/>
              </a:spcBef>
            </a:pPr>
            <a:r>
              <a:rPr lang="en-US" sz="254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</a:t>
            </a:r>
            <a:r>
              <a:rPr lang="en-US" sz="2547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Team Talk:</a:t>
            </a:r>
            <a:r>
              <a:rPr lang="en-US" sz="254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"There's a decision to b</a:t>
            </a:r>
            <a:r>
              <a:rPr lang="en-US" sz="254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</a:t>
            </a:r>
          </a:p>
          <a:p>
            <a:pPr marL="0" lvl="0" indent="0" algn="l">
              <a:lnSpc>
                <a:spcPts val="3566"/>
              </a:lnSpc>
              <a:spcBef>
                <a:spcPct val="0"/>
              </a:spcBef>
            </a:pPr>
            <a:r>
              <a:rPr lang="en-US" sz="254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made, and your views matter"</a:t>
            </a:r>
          </a:p>
          <a:p>
            <a:pPr marL="0" lvl="0" indent="0" algn="l">
              <a:lnSpc>
                <a:spcPts val="3566"/>
              </a:lnSpc>
              <a:spcBef>
                <a:spcPct val="0"/>
              </a:spcBef>
            </a:pPr>
            <a:r>
              <a:rPr lang="en-US" sz="254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  <a:r>
              <a:rPr lang="en-US" sz="2547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Option Talk:</a:t>
            </a:r>
            <a:r>
              <a:rPr lang="en-US" sz="254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Discuss reasonable</a:t>
            </a:r>
          </a:p>
          <a:p>
            <a:pPr marL="0" lvl="0" indent="0" algn="l">
              <a:lnSpc>
                <a:spcPts val="3566"/>
              </a:lnSpc>
              <a:spcBef>
                <a:spcPct val="0"/>
              </a:spcBef>
            </a:pPr>
            <a:r>
              <a:rPr lang="en-US" sz="254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options benefits, and risks</a:t>
            </a:r>
          </a:p>
          <a:p>
            <a:pPr marL="0" lvl="0" indent="0" algn="l">
              <a:lnSpc>
                <a:spcPts val="3566"/>
              </a:lnSpc>
              <a:spcBef>
                <a:spcPct val="0"/>
              </a:spcBef>
            </a:pPr>
            <a:r>
              <a:rPr lang="en-US" sz="254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  <a:r>
              <a:rPr lang="en-US" sz="2547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Decision Talk:</a:t>
            </a:r>
            <a:r>
              <a:rPr lang="en-US" sz="254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Support patient</a:t>
            </a:r>
          </a:p>
          <a:p>
            <a:pPr marL="0" lvl="0" indent="0" algn="l">
              <a:lnSpc>
                <a:spcPts val="3566"/>
              </a:lnSpc>
              <a:spcBef>
                <a:spcPct val="0"/>
              </a:spcBef>
            </a:pPr>
            <a:r>
              <a:rPr lang="en-US" sz="254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preferences, reach decision together</a:t>
            </a:r>
          </a:p>
          <a:p>
            <a:pPr marL="0" lvl="0" indent="0" algn="l">
              <a:lnSpc>
                <a:spcPts val="2664"/>
              </a:lnSpc>
              <a:spcBef>
                <a:spcPct val="0"/>
              </a:spcBef>
            </a:pPr>
            <a:endParaRPr lang="en-US" sz="2547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11128429" y="2189022"/>
            <a:ext cx="6732307" cy="4277234"/>
          </a:xfrm>
          <a:prstGeom prst="rect">
            <a:avLst/>
          </a:prstGeom>
          <a:solidFill>
            <a:srgbClr val="191919">
              <a:alpha val="3922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11" name="AutoShape 11"/>
          <p:cNvSpPr/>
          <p:nvPr/>
        </p:nvSpPr>
        <p:spPr>
          <a:xfrm>
            <a:off x="11128429" y="6374523"/>
            <a:ext cx="6732307" cy="91733"/>
          </a:xfrm>
          <a:prstGeom prst="rect">
            <a:avLst/>
          </a:prstGeom>
          <a:solidFill>
            <a:srgbClr val="3EDAD8"/>
          </a:solid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11128429" y="2113861"/>
            <a:ext cx="6645221" cy="566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479"/>
              </a:lnSpc>
              <a:spcBef>
                <a:spcPct val="0"/>
              </a:spcBef>
            </a:pPr>
            <a:r>
              <a:rPr lang="en-US" sz="31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2. Motivational Interviewing (MI)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626519" y="2392309"/>
            <a:ext cx="6661481" cy="38495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14"/>
              </a:lnSpc>
            </a:pPr>
            <a:endParaRPr/>
          </a:p>
          <a:p>
            <a:pPr algn="l">
              <a:lnSpc>
                <a:spcPts val="3414"/>
              </a:lnSpc>
            </a:pPr>
            <a:r>
              <a:rPr lang="en-US" sz="243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• Partnership: </a:t>
            </a:r>
            <a:r>
              <a:rPr lang="en-US" sz="243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Working with the</a:t>
            </a:r>
          </a:p>
          <a:p>
            <a:pPr marL="0" lvl="0" indent="0" algn="l">
              <a:lnSpc>
                <a:spcPts val="3414"/>
              </a:lnSpc>
              <a:spcBef>
                <a:spcPct val="0"/>
              </a:spcBef>
            </a:pPr>
            <a:r>
              <a:rPr lang="en-US" sz="243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person as an equal</a:t>
            </a:r>
          </a:p>
          <a:p>
            <a:pPr marL="0" lvl="0" indent="0" algn="l">
              <a:lnSpc>
                <a:spcPts val="3414"/>
              </a:lnSpc>
              <a:spcBef>
                <a:spcPct val="0"/>
              </a:spcBef>
            </a:pPr>
            <a:r>
              <a:rPr lang="en-US" sz="2439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• Acceptance:</a:t>
            </a:r>
            <a:r>
              <a:rPr lang="en-US" sz="2439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Respecting the</a:t>
            </a:r>
          </a:p>
          <a:p>
            <a:pPr marL="0" lvl="0" indent="0" algn="l">
              <a:lnSpc>
                <a:spcPts val="3414"/>
              </a:lnSpc>
              <a:spcBef>
                <a:spcPct val="0"/>
              </a:spcBef>
            </a:pPr>
            <a:r>
              <a:rPr lang="en-US" sz="2439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individual’s values, and perspectives.</a:t>
            </a:r>
          </a:p>
          <a:p>
            <a:pPr marL="0" lvl="0" indent="0" algn="l">
              <a:lnSpc>
                <a:spcPts val="3414"/>
              </a:lnSpc>
              <a:spcBef>
                <a:spcPct val="0"/>
              </a:spcBef>
            </a:pPr>
            <a:r>
              <a:rPr lang="en-US" sz="2439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• Compassion:</a:t>
            </a:r>
            <a:r>
              <a:rPr lang="en-US" sz="2439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Prioritising the person’s</a:t>
            </a:r>
          </a:p>
          <a:p>
            <a:pPr marL="0" lvl="0" indent="0" algn="l">
              <a:lnSpc>
                <a:spcPts val="3414"/>
              </a:lnSpc>
              <a:spcBef>
                <a:spcPct val="0"/>
              </a:spcBef>
            </a:pPr>
            <a:r>
              <a:rPr lang="en-US" sz="2439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wellbeing and acting in their best interests.</a:t>
            </a:r>
          </a:p>
          <a:p>
            <a:pPr marL="0" lvl="0" indent="0" algn="l">
              <a:lnSpc>
                <a:spcPts val="3414"/>
              </a:lnSpc>
              <a:spcBef>
                <a:spcPct val="0"/>
              </a:spcBef>
            </a:pPr>
            <a:r>
              <a:rPr lang="en-US" sz="2439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• Evocation</a:t>
            </a:r>
            <a:r>
              <a:rPr lang="en-US" sz="2439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: Drawing out the person’s</a:t>
            </a:r>
          </a:p>
          <a:p>
            <a:pPr marL="0" lvl="0" indent="0" algn="l">
              <a:lnSpc>
                <a:spcPts val="3414"/>
              </a:lnSpc>
              <a:spcBef>
                <a:spcPct val="0"/>
              </a:spcBef>
            </a:pPr>
            <a:r>
              <a:rPr lang="en-US" sz="2439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own motivations, and strengths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99180" y="6609131"/>
            <a:ext cx="10345171" cy="3507478"/>
          </a:xfrm>
          <a:prstGeom prst="rect">
            <a:avLst/>
          </a:prstGeom>
          <a:solidFill>
            <a:srgbClr val="191919">
              <a:alpha val="3922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15" name="AutoShape 15"/>
          <p:cNvSpPr/>
          <p:nvPr/>
        </p:nvSpPr>
        <p:spPr>
          <a:xfrm>
            <a:off x="299180" y="10024876"/>
            <a:ext cx="10345171" cy="91733"/>
          </a:xfrm>
          <a:prstGeom prst="rect">
            <a:avLst/>
          </a:prstGeom>
          <a:solidFill>
            <a:srgbClr val="3EDAD8"/>
          </a:solid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-235347" y="6540112"/>
            <a:ext cx="7970985" cy="566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479"/>
              </a:lnSpc>
              <a:spcBef>
                <a:spcPct val="0"/>
              </a:spcBef>
            </a:pPr>
            <a:r>
              <a:rPr lang="en-US" sz="31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3. Active Listening and Empathy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76709" y="7161142"/>
            <a:ext cx="8738843" cy="27992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6038" lvl="1" indent="-288019" algn="l">
              <a:lnSpc>
                <a:spcPts val="3735"/>
              </a:lnSpc>
              <a:buFont typeface="Arial"/>
              <a:buChar char="•"/>
            </a:pPr>
            <a:r>
              <a:rPr lang="en-US" sz="2668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Reflective listening:</a:t>
            </a:r>
            <a:r>
              <a:rPr lang="en-US" sz="266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Repeat back understanding</a:t>
            </a:r>
          </a:p>
          <a:p>
            <a:pPr algn="l">
              <a:lnSpc>
                <a:spcPts val="3735"/>
              </a:lnSpc>
            </a:pPr>
            <a:r>
              <a:rPr lang="en-US" sz="266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 to validat</a:t>
            </a:r>
            <a:r>
              <a:rPr lang="en-US" sz="2668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 patient feelings</a:t>
            </a:r>
          </a:p>
          <a:p>
            <a:pPr marL="576038" lvl="1" indent="-288019" algn="l">
              <a:lnSpc>
                <a:spcPts val="3735"/>
              </a:lnSpc>
              <a:buFont typeface="Arial"/>
              <a:buChar char="•"/>
            </a:pPr>
            <a:r>
              <a:rPr lang="en-US" sz="2668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Avoid interrupting: </a:t>
            </a:r>
            <a:r>
              <a:rPr lang="en-US" sz="2668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Let patient finish explaining</a:t>
            </a:r>
          </a:p>
          <a:p>
            <a:pPr algn="l">
              <a:lnSpc>
                <a:spcPts val="3735"/>
              </a:lnSpc>
            </a:pPr>
            <a:r>
              <a:rPr lang="en-US" sz="2668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 concerns before responding</a:t>
            </a:r>
          </a:p>
          <a:p>
            <a:pPr marL="576038" lvl="1" indent="-288019" algn="l">
              <a:lnSpc>
                <a:spcPts val="3735"/>
              </a:lnSpc>
              <a:buFont typeface="Arial"/>
              <a:buChar char="•"/>
            </a:pPr>
            <a:r>
              <a:rPr lang="en-US" sz="2668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Empathic statements: </a:t>
            </a:r>
            <a:r>
              <a:rPr lang="en-US" sz="2668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"I can see this is really           difficult for you"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1084886" y="6618656"/>
            <a:ext cx="7010333" cy="3507478"/>
          </a:xfrm>
          <a:prstGeom prst="rect">
            <a:avLst/>
          </a:prstGeom>
          <a:solidFill>
            <a:srgbClr val="191919">
              <a:alpha val="3922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19" name="AutoShape 19"/>
          <p:cNvSpPr/>
          <p:nvPr/>
        </p:nvSpPr>
        <p:spPr>
          <a:xfrm>
            <a:off x="11084886" y="10032439"/>
            <a:ext cx="7010333" cy="118514"/>
          </a:xfrm>
          <a:prstGeom prst="rect">
            <a:avLst/>
          </a:prstGeom>
          <a:solidFill>
            <a:srgbClr val="3EDAD8"/>
          </a:solid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9686580" y="6549637"/>
            <a:ext cx="6645221" cy="566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479"/>
              </a:lnSpc>
              <a:spcBef>
                <a:spcPct val="0"/>
              </a:spcBef>
            </a:pPr>
            <a:r>
              <a:rPr lang="en-US" sz="31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4. Health Coaching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125200" y="7124700"/>
            <a:ext cx="7010334" cy="34116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4480"/>
              </a:lnSpc>
              <a:spcBef>
                <a:spcPct val="0"/>
              </a:spcBef>
            </a:pPr>
            <a:r>
              <a:rPr lang="en-US" sz="3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Connecting health goals to personal</a:t>
            </a:r>
          </a:p>
          <a:p>
            <a:pPr marL="0" lvl="0" indent="0" algn="l">
              <a:lnSpc>
                <a:spcPts val="4480"/>
              </a:lnSpc>
              <a:spcBef>
                <a:spcPct val="0"/>
              </a:spcBef>
            </a:pPr>
            <a:r>
              <a:rPr lang="en-US" sz="3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values and life purpose</a:t>
            </a:r>
          </a:p>
          <a:p>
            <a:pPr marL="0" lvl="0" indent="0" algn="l">
              <a:lnSpc>
                <a:spcPts val="4480"/>
              </a:lnSpc>
              <a:spcBef>
                <a:spcPct val="0"/>
              </a:spcBef>
            </a:pPr>
            <a:r>
              <a:rPr lang="en-US" sz="32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Building capacity to change through</a:t>
            </a:r>
          </a:p>
          <a:p>
            <a:pPr marL="0" lvl="0" indent="0" algn="l">
              <a:lnSpc>
                <a:spcPts val="4480"/>
              </a:lnSpc>
              <a:spcBef>
                <a:spcPct val="0"/>
              </a:spcBef>
            </a:pPr>
            <a:r>
              <a:rPr lang="en-US" sz="3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32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self-awareness goal-setting, and</a:t>
            </a:r>
          </a:p>
          <a:p>
            <a:pPr marL="0" lvl="0" indent="0" algn="l">
              <a:lnSpc>
                <a:spcPts val="4480"/>
              </a:lnSpc>
              <a:spcBef>
                <a:spcPct val="0"/>
              </a:spcBef>
            </a:pPr>
            <a:r>
              <a:rPr lang="en-US" sz="3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32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action planning</a:t>
            </a:r>
          </a:p>
          <a:p>
            <a:pPr marL="0" lvl="0" indent="0" algn="l">
              <a:lnSpc>
                <a:spcPts val="4480"/>
              </a:lnSpc>
              <a:spcBef>
                <a:spcPct val="0"/>
              </a:spcBef>
            </a:pPr>
            <a:endParaRPr lang="en-US" sz="3200" u="none" strike="noStrik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-152400" y="1304784"/>
            <a:ext cx="10527859" cy="688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</a:pPr>
            <a:r>
              <a:rPr lang="en-US" sz="39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Co-productive Care in Type 2 Diabetes,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528402" y="1522146"/>
            <a:ext cx="2922096" cy="3825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6"/>
              </a:lnSpc>
            </a:pPr>
            <a:r>
              <a:rPr lang="en-US" sz="219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(NHS, UK, 2025)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91867" y="2310094"/>
            <a:ext cx="9199350" cy="7268940"/>
          </a:xfrm>
          <a:prstGeom prst="rect">
            <a:avLst/>
          </a:prstGeom>
          <a:solidFill>
            <a:srgbClr val="191919">
              <a:alpha val="3922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3" name="AutoShape 3"/>
          <p:cNvSpPr/>
          <p:nvPr/>
        </p:nvSpPr>
        <p:spPr>
          <a:xfrm>
            <a:off x="9934142" y="2310094"/>
            <a:ext cx="8020931" cy="7183521"/>
          </a:xfrm>
          <a:prstGeom prst="rect">
            <a:avLst/>
          </a:prstGeom>
          <a:solidFill>
            <a:srgbClr val="191919">
              <a:alpha val="3922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947045" y="819150"/>
            <a:ext cx="5893496" cy="20733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07"/>
              </a:lnSpc>
            </a:pPr>
            <a:r>
              <a:rPr lang="en-US" sz="393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Core Values for Person-Centred Care</a:t>
            </a:r>
          </a:p>
          <a:p>
            <a:pPr marL="0" lvl="0" indent="0" algn="l">
              <a:lnSpc>
                <a:spcPts val="5507"/>
              </a:lnSpc>
              <a:spcBef>
                <a:spcPct val="0"/>
              </a:spcBef>
            </a:pPr>
            <a:endParaRPr lang="en-US" sz="3934" b="1">
              <a:solidFill>
                <a:srgbClr val="000000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11494" y="2427233"/>
            <a:ext cx="4772111" cy="20130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037"/>
              </a:lnSpc>
              <a:spcBef>
                <a:spcPct val="0"/>
              </a:spcBef>
            </a:pPr>
            <a:r>
              <a:rPr lang="en-US" sz="2884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1. Respect f</a:t>
            </a:r>
            <a:r>
              <a:rPr lang="en-US" sz="2884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or Autonomy</a:t>
            </a:r>
          </a:p>
          <a:p>
            <a:pPr marL="0" lvl="0" indent="0" algn="l">
              <a:lnSpc>
                <a:spcPts val="4037"/>
              </a:lnSpc>
              <a:spcBef>
                <a:spcPct val="0"/>
              </a:spcBef>
            </a:pPr>
            <a:r>
              <a:rPr lang="en-US" sz="2884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Patient's right to make own informed decisions without coercion, (NHS, UK, 2025)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11494" y="4477082"/>
            <a:ext cx="4082299" cy="26144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395"/>
              </a:lnSpc>
              <a:spcBef>
                <a:spcPct val="0"/>
              </a:spcBef>
            </a:pPr>
            <a:r>
              <a:rPr lang="en-US" sz="313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2. Dig</a:t>
            </a:r>
            <a:r>
              <a:rPr lang="en-US" sz="3139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nity</a:t>
            </a:r>
          </a:p>
          <a:p>
            <a:pPr marL="0" lvl="0" indent="0" algn="l">
              <a:lnSpc>
                <a:spcPts val="4395"/>
              </a:lnSpc>
              <a:spcBef>
                <a:spcPct val="0"/>
              </a:spcBef>
            </a:pPr>
            <a:r>
              <a:rPr lang="en-US" sz="3139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Treating every person with worth and regardless of condition</a:t>
            </a:r>
          </a:p>
          <a:p>
            <a:pPr marL="0" lvl="0" indent="0" algn="l">
              <a:lnSpc>
                <a:spcPts val="3284"/>
              </a:lnSpc>
              <a:spcBef>
                <a:spcPct val="0"/>
              </a:spcBef>
            </a:pPr>
            <a:endParaRPr lang="en-US" sz="3139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30544" y="6848593"/>
            <a:ext cx="3817932" cy="2638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420"/>
              </a:lnSpc>
              <a:spcBef>
                <a:spcPct val="0"/>
              </a:spcBef>
            </a:pPr>
            <a:r>
              <a:rPr lang="en-US" sz="3157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3. Compassio</a:t>
            </a:r>
            <a:r>
              <a:rPr lang="en-US" sz="3157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n</a:t>
            </a:r>
          </a:p>
          <a:p>
            <a:pPr marL="0" lvl="0" indent="0" algn="l">
              <a:lnSpc>
                <a:spcPts val="4420"/>
              </a:lnSpc>
              <a:spcBef>
                <a:spcPct val="0"/>
              </a:spcBef>
            </a:pPr>
            <a:r>
              <a:rPr lang="en-US" sz="3157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Genuine concern for patient's wellbeing and suffering</a:t>
            </a:r>
          </a:p>
          <a:p>
            <a:pPr marL="0" lvl="0" indent="0" algn="l">
              <a:lnSpc>
                <a:spcPts val="3303"/>
              </a:lnSpc>
              <a:spcBef>
                <a:spcPct val="0"/>
              </a:spcBef>
            </a:pPr>
            <a:endParaRPr lang="en-US" sz="3157" u="none" strike="noStrik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5583606" y="2446283"/>
            <a:ext cx="4038091" cy="23982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037"/>
              </a:lnSpc>
              <a:spcBef>
                <a:spcPct val="0"/>
              </a:spcBef>
            </a:pPr>
            <a:r>
              <a:rPr lang="en-US" sz="288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4. Non-judgmentalism</a:t>
            </a:r>
          </a:p>
          <a:p>
            <a:pPr marL="0" lvl="0" indent="0" algn="l">
              <a:lnSpc>
                <a:spcPts val="4037"/>
              </a:lnSpc>
              <a:spcBef>
                <a:spcPct val="0"/>
              </a:spcBef>
            </a:pPr>
            <a:r>
              <a:rPr lang="en-US" sz="2884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Accepting patient without blame or criticism</a:t>
            </a:r>
          </a:p>
          <a:p>
            <a:pPr marL="0" lvl="0" indent="0" algn="l">
              <a:lnSpc>
                <a:spcPts val="3017"/>
              </a:lnSpc>
              <a:spcBef>
                <a:spcPct val="0"/>
              </a:spcBef>
            </a:pPr>
            <a:endParaRPr lang="en-US" sz="2884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583606" y="4486607"/>
            <a:ext cx="4038091" cy="25420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70"/>
              </a:lnSpc>
            </a:pPr>
            <a:r>
              <a:rPr lang="en-US" sz="305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5. Equity</a:t>
            </a:r>
          </a:p>
          <a:p>
            <a:pPr marL="0" lvl="0" indent="0" algn="l">
              <a:lnSpc>
                <a:spcPts val="4270"/>
              </a:lnSpc>
              <a:spcBef>
                <a:spcPct val="0"/>
              </a:spcBef>
            </a:pPr>
            <a:r>
              <a:rPr lang="en-US" sz="30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Fair a</a:t>
            </a:r>
            <a:r>
              <a:rPr lang="en-US" sz="305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ccess to care regardless of background</a:t>
            </a:r>
          </a:p>
          <a:p>
            <a:pPr marL="0" lvl="0" indent="0" algn="l">
              <a:lnSpc>
                <a:spcPts val="3191"/>
              </a:lnSpc>
              <a:spcBef>
                <a:spcPct val="0"/>
              </a:spcBef>
            </a:pPr>
            <a:endParaRPr lang="en-US" sz="3050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583606" y="6819900"/>
            <a:ext cx="3312670" cy="2610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88"/>
              </a:lnSpc>
            </a:pPr>
            <a:r>
              <a:rPr lang="en-US" sz="3134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6. Holism</a:t>
            </a:r>
          </a:p>
          <a:p>
            <a:pPr marL="0" lvl="0" indent="0" algn="l">
              <a:lnSpc>
                <a:spcPts val="4388"/>
              </a:lnSpc>
              <a:spcBef>
                <a:spcPct val="0"/>
              </a:spcBef>
            </a:pPr>
            <a:r>
              <a:rPr lang="en-US" sz="313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Seeing th</a:t>
            </a:r>
            <a:r>
              <a:rPr lang="en-US" sz="3134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 whole person, not just the disease</a:t>
            </a:r>
          </a:p>
          <a:p>
            <a:pPr marL="0" lvl="0" indent="0" algn="l">
              <a:lnSpc>
                <a:spcPts val="3279"/>
              </a:lnSpc>
              <a:spcBef>
                <a:spcPct val="0"/>
              </a:spcBef>
            </a:pPr>
            <a:endParaRPr lang="en-US" sz="3134" u="none" strike="noStrik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0583251" y="2231970"/>
            <a:ext cx="5940671" cy="34675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80"/>
              </a:lnSpc>
            </a:pPr>
            <a:r>
              <a:rPr lang="en-US" sz="2557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Cultural Competence and Humility</a:t>
            </a:r>
          </a:p>
          <a:p>
            <a:pPr algn="l">
              <a:lnSpc>
                <a:spcPts val="3580"/>
              </a:lnSpc>
            </a:pPr>
            <a:r>
              <a:rPr lang="en-US" sz="2557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•</a:t>
            </a:r>
            <a:r>
              <a:rPr lang="en-US" sz="255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Recognise how ethnicity, religion,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socioeconomi</a:t>
            </a: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 status affect diabetes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beliefs and management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Provide culturally appropriate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dietary advice, (NHS, UK, 2025)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endParaRPr lang="en-US" sz="2557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>
              <a:lnSpc>
                <a:spcPts val="2675"/>
              </a:lnSpc>
              <a:spcBef>
                <a:spcPct val="0"/>
              </a:spcBef>
            </a:pPr>
            <a:endParaRPr lang="en-US" sz="2557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488001" y="862393"/>
            <a:ext cx="5893496" cy="20733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07"/>
              </a:lnSpc>
            </a:pPr>
            <a:r>
              <a:rPr lang="en-US" sz="393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Essential Professional Behaviours</a:t>
            </a:r>
          </a:p>
          <a:p>
            <a:pPr marL="0" lvl="0" indent="0" algn="l">
              <a:lnSpc>
                <a:spcPts val="5507"/>
              </a:lnSpc>
              <a:spcBef>
                <a:spcPct val="0"/>
              </a:spcBef>
            </a:pPr>
            <a:endParaRPr lang="en-US" sz="3934" b="1">
              <a:solidFill>
                <a:srgbClr val="000000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555147" y="5231127"/>
            <a:ext cx="6745782" cy="25721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Flexibility and Individualisation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Build trust through honesty, reliability,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confidentiality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Understand patient's life context, priorities,  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competing demands</a:t>
            </a:r>
          </a:p>
          <a:p>
            <a:pPr marL="0" lvl="0" indent="0" algn="l">
              <a:lnSpc>
                <a:spcPts val="2675"/>
              </a:lnSpc>
              <a:spcBef>
                <a:spcPct val="0"/>
              </a:spcBef>
            </a:pPr>
            <a:endParaRPr lang="en-US" sz="2557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526101" y="7530449"/>
            <a:ext cx="7343248" cy="2124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Supporting Self-Efficacy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Focus on patient strengths, not just problems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Set achievable, incremental goals collaboratively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Celebrate small successes to build confidence</a:t>
            </a:r>
          </a:p>
          <a:p>
            <a:pPr marL="0" lvl="0" indent="0" algn="l">
              <a:lnSpc>
                <a:spcPts val="2675"/>
              </a:lnSpc>
              <a:spcBef>
                <a:spcPct val="0"/>
              </a:spcBef>
            </a:pPr>
            <a:endParaRPr lang="en-US" sz="2557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191867" y="9503141"/>
            <a:ext cx="9199350" cy="170836"/>
          </a:xfrm>
          <a:prstGeom prst="rect">
            <a:avLst/>
          </a:prstGeom>
          <a:solidFill>
            <a:srgbClr val="3EDAD8"/>
          </a:solidFill>
        </p:spPr>
        <p:txBody>
          <a:bodyPr/>
          <a:lstStyle/>
          <a:p>
            <a:endParaRPr lang="en-GB"/>
          </a:p>
        </p:txBody>
      </p:sp>
      <p:sp>
        <p:nvSpPr>
          <p:cNvPr id="16" name="AutoShape 16"/>
          <p:cNvSpPr/>
          <p:nvPr/>
        </p:nvSpPr>
        <p:spPr>
          <a:xfrm>
            <a:off x="9934142" y="9493616"/>
            <a:ext cx="8020931" cy="170836"/>
          </a:xfrm>
          <a:prstGeom prst="rect">
            <a:avLst/>
          </a:prstGeom>
          <a:solidFill>
            <a:srgbClr val="3EDAD8"/>
          </a:solid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13887576" y="9708702"/>
            <a:ext cx="4210373" cy="425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00"/>
              </a:lnSpc>
              <a:spcBef>
                <a:spcPct val="0"/>
              </a:spcBef>
            </a:pPr>
            <a:r>
              <a:rPr lang="en-US" sz="235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(NHS UK,2025)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92AEC1E-1463-34F1-A895-4530E98889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2FF496DF-2495-006F-0843-9768A653F6B7}"/>
              </a:ext>
            </a:extLst>
          </p:cNvPr>
          <p:cNvGrpSpPr/>
          <p:nvPr/>
        </p:nvGrpSpPr>
        <p:grpSpPr>
          <a:xfrm>
            <a:off x="1028700" y="249287"/>
            <a:ext cx="13238554" cy="905751"/>
            <a:chOff x="0" y="0"/>
            <a:chExt cx="3476786" cy="237874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AB7D088D-3DE9-3789-0AFE-E684137EB4AB}"/>
                </a:ext>
              </a:extLst>
            </p:cNvPr>
            <p:cNvSpPr/>
            <p:nvPr/>
          </p:nvSpPr>
          <p:spPr>
            <a:xfrm>
              <a:off x="0" y="0"/>
              <a:ext cx="3476786" cy="237874"/>
            </a:xfrm>
            <a:custGeom>
              <a:avLst/>
              <a:gdLst/>
              <a:ahLst/>
              <a:cxnLst/>
              <a:rect l="l" t="t" r="r" b="b"/>
              <a:pathLst>
                <a:path w="3476786" h="237874">
                  <a:moveTo>
                    <a:pt x="58480" y="0"/>
                  </a:moveTo>
                  <a:lnTo>
                    <a:pt x="3418306" y="0"/>
                  </a:lnTo>
                  <a:cubicBezTo>
                    <a:pt x="3450604" y="0"/>
                    <a:pt x="3476786" y="26182"/>
                    <a:pt x="3476786" y="58480"/>
                  </a:cubicBezTo>
                  <a:lnTo>
                    <a:pt x="3476786" y="179393"/>
                  </a:lnTo>
                  <a:cubicBezTo>
                    <a:pt x="3476786" y="194903"/>
                    <a:pt x="3470625" y="209778"/>
                    <a:pt x="3459658" y="220745"/>
                  </a:cubicBezTo>
                  <a:cubicBezTo>
                    <a:pt x="3448691" y="231712"/>
                    <a:pt x="3433816" y="237874"/>
                    <a:pt x="3418306" y="237874"/>
                  </a:cubicBezTo>
                  <a:lnTo>
                    <a:pt x="58480" y="237874"/>
                  </a:lnTo>
                  <a:cubicBezTo>
                    <a:pt x="26182" y="237874"/>
                    <a:pt x="0" y="211691"/>
                    <a:pt x="0" y="179393"/>
                  </a:cubicBezTo>
                  <a:lnTo>
                    <a:pt x="0" y="58480"/>
                  </a:lnTo>
                  <a:cubicBezTo>
                    <a:pt x="0" y="26182"/>
                    <a:pt x="26182" y="0"/>
                    <a:pt x="58480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43DB162C-B21A-0B56-7B5B-B08350DB981D}"/>
                </a:ext>
              </a:extLst>
            </p:cNvPr>
            <p:cNvSpPr txBox="1"/>
            <p:nvPr/>
          </p:nvSpPr>
          <p:spPr>
            <a:xfrm>
              <a:off x="0" y="-57150"/>
              <a:ext cx="3476786" cy="29502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TextBox 5">
            <a:extLst>
              <a:ext uri="{FF2B5EF4-FFF2-40B4-BE49-F238E27FC236}">
                <a16:creationId xmlns:a16="http://schemas.microsoft.com/office/drawing/2014/main" id="{9F9F9ECC-A67F-E4F6-2F6A-1B2FBAFB4DC5}"/>
              </a:ext>
            </a:extLst>
          </p:cNvPr>
          <p:cNvSpPr txBox="1"/>
          <p:nvPr/>
        </p:nvSpPr>
        <p:spPr>
          <a:xfrm>
            <a:off x="635575" y="300140"/>
            <a:ext cx="14017022" cy="688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3999" b="1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11. NHS Comprehensive Model of Personalised Care</a:t>
            </a: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F093B8DE-5404-CBD6-CE16-91398B860BEC}"/>
              </a:ext>
            </a:extLst>
          </p:cNvPr>
          <p:cNvSpPr txBox="1"/>
          <p:nvPr/>
        </p:nvSpPr>
        <p:spPr>
          <a:xfrm>
            <a:off x="381000" y="1402688"/>
            <a:ext cx="6781800" cy="4873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79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1. Shared Decision-Making (SDM</a:t>
            </a:r>
            <a:r>
              <a:rPr lang="en-US" sz="27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)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3F9AAA6A-79B8-17CC-85D3-74FAD65FC653}"/>
              </a:ext>
            </a:extLst>
          </p:cNvPr>
          <p:cNvSpPr txBox="1"/>
          <p:nvPr/>
        </p:nvSpPr>
        <p:spPr>
          <a:xfrm>
            <a:off x="762000" y="2011840"/>
            <a:ext cx="8508425" cy="37830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14"/>
              </a:lnSpc>
              <a:spcBef>
                <a:spcPct val="0"/>
              </a:spcBef>
            </a:pPr>
            <a:r>
              <a:rPr lang="en-US" sz="27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</a:t>
            </a:r>
            <a:r>
              <a:rPr lang="en-US" sz="2724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Medication</a:t>
            </a:r>
            <a:r>
              <a:rPr lang="en-US" sz="2724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choices:</a:t>
            </a:r>
            <a:r>
              <a:rPr lang="en-US" sz="2724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Discuss options</a:t>
            </a:r>
          </a:p>
          <a:p>
            <a:pPr marL="0" lvl="0" indent="0" algn="l">
              <a:lnSpc>
                <a:spcPts val="3814"/>
              </a:lnSpc>
              <a:spcBef>
                <a:spcPct val="0"/>
              </a:spcBef>
            </a:pPr>
            <a:r>
              <a:rPr lang="en-US" sz="2724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(metformin, SGLT2i, GLP-1, insulin)</a:t>
            </a:r>
          </a:p>
          <a:p>
            <a:pPr marL="0" lvl="0" indent="0" algn="l">
              <a:lnSpc>
                <a:spcPts val="3814"/>
              </a:lnSpc>
              <a:spcBef>
                <a:spcPct val="0"/>
              </a:spcBef>
            </a:pPr>
            <a:r>
              <a:rPr lang="en-US" sz="2724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with benefits, risks, costs, administration burden</a:t>
            </a:r>
          </a:p>
          <a:p>
            <a:pPr marL="0" lvl="0" indent="0" algn="l">
              <a:lnSpc>
                <a:spcPts val="3814"/>
              </a:lnSpc>
              <a:spcBef>
                <a:spcPct val="0"/>
              </a:spcBef>
            </a:pPr>
            <a:r>
              <a:rPr lang="en-US" sz="2724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</a:t>
            </a:r>
            <a:r>
              <a:rPr lang="en-US" sz="2724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Lifestyle interventions:</a:t>
            </a:r>
            <a:r>
              <a:rPr lang="en-US" sz="2724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Explore patient's readiness</a:t>
            </a:r>
          </a:p>
          <a:p>
            <a:pPr marL="0" lvl="0" indent="0" algn="l">
              <a:lnSpc>
                <a:spcPts val="3814"/>
              </a:lnSpc>
              <a:spcBef>
                <a:spcPct val="0"/>
              </a:spcBef>
            </a:pPr>
            <a:r>
              <a:rPr lang="en-US" sz="2724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for dietary changes, physical activity </a:t>
            </a:r>
          </a:p>
          <a:p>
            <a:pPr marL="0" lvl="0" indent="0" algn="l">
              <a:lnSpc>
                <a:spcPts val="3814"/>
              </a:lnSpc>
              <a:spcBef>
                <a:spcPct val="0"/>
              </a:spcBef>
            </a:pPr>
            <a:r>
              <a:rPr lang="en-US" sz="2724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</a:t>
            </a:r>
            <a:r>
              <a:rPr lang="en-US" sz="2724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Screening decisions:</a:t>
            </a:r>
            <a:r>
              <a:rPr lang="en-US" sz="2724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Annual retinal screening,</a:t>
            </a:r>
          </a:p>
          <a:p>
            <a:pPr marL="0" lvl="0" indent="0" algn="l">
              <a:lnSpc>
                <a:spcPts val="3814"/>
              </a:lnSpc>
              <a:spcBef>
                <a:spcPct val="0"/>
              </a:spcBef>
            </a:pPr>
            <a:r>
              <a:rPr lang="en-US" sz="2724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foot checks (Rapid Evidence Review, 2025)</a:t>
            </a:r>
          </a:p>
          <a:p>
            <a:pPr marL="0" lvl="0" indent="0" algn="l">
              <a:lnSpc>
                <a:spcPts val="2850"/>
              </a:lnSpc>
              <a:spcBef>
                <a:spcPct val="0"/>
              </a:spcBef>
            </a:pPr>
            <a:endParaRPr lang="en-US" sz="2724" u="none" strike="noStrik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6E6E013B-28DB-355C-7AAF-0EB64246ECA8}"/>
              </a:ext>
            </a:extLst>
          </p:cNvPr>
          <p:cNvSpPr txBox="1"/>
          <p:nvPr/>
        </p:nvSpPr>
        <p:spPr>
          <a:xfrm>
            <a:off x="403706" y="6175896"/>
            <a:ext cx="9114792" cy="40851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6744" lvl="1" indent="-283372" algn="l">
              <a:lnSpc>
                <a:spcPts val="3675"/>
              </a:lnSpc>
              <a:buFont typeface="Arial"/>
              <a:buChar char="•"/>
            </a:pPr>
            <a:r>
              <a:rPr lang="en-US" sz="2625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Preparation:</a:t>
            </a:r>
            <a:r>
              <a:rPr lang="en-US" sz="2625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Review patient records,</a:t>
            </a:r>
          </a:p>
          <a:p>
            <a:pPr algn="l">
              <a:lnSpc>
                <a:spcPts val="3675"/>
              </a:lnSpc>
            </a:pPr>
            <a:r>
              <a:rPr lang="en-US" sz="2625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identify issues needing discussion</a:t>
            </a:r>
          </a:p>
          <a:p>
            <a:pPr marL="566744" lvl="1" indent="-283372" algn="l">
              <a:lnSpc>
                <a:spcPts val="3675"/>
              </a:lnSpc>
              <a:buFont typeface="Arial"/>
              <a:buChar char="•"/>
            </a:pPr>
            <a:r>
              <a:rPr lang="en-US" sz="2625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Have the conversation: </a:t>
            </a:r>
            <a:r>
              <a:rPr lang="en-US" sz="2625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"What matters to you?"</a:t>
            </a:r>
          </a:p>
          <a:p>
            <a:pPr algn="l">
              <a:lnSpc>
                <a:spcPts val="3675"/>
              </a:lnSpc>
            </a:pPr>
            <a:r>
              <a:rPr lang="en-US" sz="2625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Explore patient's priorities, concerns, life goals</a:t>
            </a:r>
          </a:p>
          <a:p>
            <a:pPr marL="566744" lvl="1" indent="-283372" algn="l">
              <a:lnSpc>
                <a:spcPts val="3675"/>
              </a:lnSpc>
              <a:buFont typeface="Arial"/>
              <a:buChar char="•"/>
            </a:pPr>
            <a:r>
              <a:rPr lang="en-US" sz="2625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Decide:</a:t>
            </a:r>
            <a:r>
              <a:rPr lang="en-US" sz="2625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Agree on priorities together - clinical (HbA1c, BP)</a:t>
            </a:r>
          </a:p>
          <a:p>
            <a:pPr algn="l">
              <a:lnSpc>
                <a:spcPts val="3675"/>
              </a:lnSpc>
            </a:pPr>
            <a:r>
              <a:rPr lang="en-US" sz="2625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AND personal (return to work, travel)</a:t>
            </a:r>
          </a:p>
          <a:p>
            <a:pPr marL="566744" lvl="1" indent="-283372" algn="l">
              <a:lnSpc>
                <a:spcPts val="3675"/>
              </a:lnSpc>
              <a:buFont typeface="Arial"/>
              <a:buChar char="•"/>
            </a:pPr>
            <a:r>
              <a:rPr lang="en-US" sz="2625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Coordinate:</a:t>
            </a:r>
            <a:r>
              <a:rPr lang="en-US" sz="2625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Link to other services (dietitian, podiatrist,</a:t>
            </a:r>
          </a:p>
          <a:p>
            <a:pPr algn="l">
              <a:lnSpc>
                <a:spcPts val="3675"/>
              </a:lnSpc>
            </a:pPr>
            <a:r>
              <a:rPr lang="en-US" sz="2625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mental health support), (Rapid Evidence Review, 2025)</a:t>
            </a:r>
          </a:p>
          <a:p>
            <a:pPr marL="0" lvl="0" indent="0" algn="l">
              <a:lnSpc>
                <a:spcPts val="2746"/>
              </a:lnSpc>
              <a:spcBef>
                <a:spcPct val="0"/>
              </a:spcBef>
            </a:pPr>
            <a:endParaRPr lang="en-US" sz="2625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8AD45212-BBA0-1BCC-3028-0F0820B66ED1}"/>
              </a:ext>
            </a:extLst>
          </p:cNvPr>
          <p:cNvSpPr txBox="1"/>
          <p:nvPr/>
        </p:nvSpPr>
        <p:spPr>
          <a:xfrm>
            <a:off x="406920" y="5607545"/>
            <a:ext cx="8508480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79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2. Personalised Care and Support Planning</a:t>
            </a:r>
            <a:endParaRPr lang="en-US" sz="2700" b="1" dirty="0">
              <a:solidFill>
                <a:srgbClr val="000000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286BB716-EA8C-B57D-EAFF-24C2C870343E}"/>
              </a:ext>
            </a:extLst>
          </p:cNvPr>
          <p:cNvSpPr txBox="1"/>
          <p:nvPr/>
        </p:nvSpPr>
        <p:spPr>
          <a:xfrm>
            <a:off x="9448800" y="1402688"/>
            <a:ext cx="8508425" cy="4873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79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3. Enabling Choice, Including Legal Rights</a:t>
            </a:r>
          </a:p>
        </p:txBody>
      </p:sp>
      <p:sp>
        <p:nvSpPr>
          <p:cNvPr id="12" name="TextBox 12">
            <a:extLst>
              <a:ext uri="{FF2B5EF4-FFF2-40B4-BE49-F238E27FC236}">
                <a16:creationId xmlns:a16="http://schemas.microsoft.com/office/drawing/2014/main" id="{7C79FCFE-CA26-281F-50D4-DDDB07DF7179}"/>
              </a:ext>
            </a:extLst>
          </p:cNvPr>
          <p:cNvSpPr txBox="1"/>
          <p:nvPr/>
        </p:nvSpPr>
        <p:spPr>
          <a:xfrm>
            <a:off x="15068227" y="9802727"/>
            <a:ext cx="4210373" cy="3699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00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(NHS UK,2025)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0421D43-2685-6C6B-FAB4-B33424936070}"/>
              </a:ext>
            </a:extLst>
          </p:cNvPr>
          <p:cNvSpPr txBox="1"/>
          <p:nvPr/>
        </p:nvSpPr>
        <p:spPr>
          <a:xfrm>
            <a:off x="9690408" y="1562100"/>
            <a:ext cx="8216592" cy="65148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58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ts val="358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557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• </a:t>
            </a:r>
            <a:r>
              <a:rPr kumimoji="0" lang="en-US" sz="2557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Bold"/>
                <a:ea typeface="Arial Bold"/>
                <a:cs typeface="Arial Bold"/>
                <a:sym typeface="Arial Bold"/>
              </a:rPr>
              <a:t>Choice of GP practice</a:t>
            </a:r>
          </a:p>
          <a:p>
            <a:pPr marL="0" marR="0" lvl="0" indent="0" algn="l" defTabSz="914400" rtl="0" eaLnBrk="1" fontAlgn="auto" latinLnBrk="0" hangingPunct="1">
              <a:lnSpc>
                <a:spcPts val="358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557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  Select primary care provider best suited</a:t>
            </a:r>
          </a:p>
          <a:p>
            <a:pPr marL="0" marR="0" lvl="0" indent="0" algn="l" defTabSz="914400" rtl="0" eaLnBrk="1" fontAlgn="auto" latinLnBrk="0" hangingPunct="1">
              <a:lnSpc>
                <a:spcPts val="358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557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  to needs (location, language, special interests)</a:t>
            </a:r>
          </a:p>
          <a:p>
            <a:pPr marL="0" marR="0" lvl="0" indent="0" algn="l" defTabSz="914400" rtl="0" eaLnBrk="1" fontAlgn="auto" latinLnBrk="0" hangingPunct="1">
              <a:lnSpc>
                <a:spcPts val="358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557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• </a:t>
            </a:r>
            <a:r>
              <a:rPr kumimoji="0" lang="en-US" sz="2557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Bold"/>
                <a:ea typeface="Arial Bold"/>
                <a:cs typeface="Arial Bold"/>
                <a:sym typeface="Arial Bold"/>
              </a:rPr>
              <a:t>Appointment preferences</a:t>
            </a:r>
            <a:endParaRPr kumimoji="0" lang="en-US" sz="2557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Arial Bold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ts val="358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557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  </a:t>
            </a:r>
            <a:r>
              <a:rPr kumimoji="0" lang="en-US" sz="2557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Face-to-face vs telephone vs video consultations</a:t>
            </a:r>
          </a:p>
          <a:p>
            <a:pPr marL="0" marR="0" lvl="0" indent="0" algn="l" defTabSz="914400" rtl="0" eaLnBrk="1" fontAlgn="auto" latinLnBrk="0" hangingPunct="1">
              <a:lnSpc>
                <a:spcPts val="358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557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  timing to suit work schedule</a:t>
            </a:r>
          </a:p>
          <a:p>
            <a:pPr marL="0" marR="0" lvl="0" indent="0" algn="l" defTabSz="914400" rtl="0" eaLnBrk="1" fontAlgn="auto" latinLnBrk="0" hangingPunct="1">
              <a:lnSpc>
                <a:spcPts val="358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557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• </a:t>
            </a:r>
            <a:r>
              <a:rPr kumimoji="0" lang="en-US" sz="2557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Bold"/>
                <a:ea typeface="Arial Bold"/>
                <a:cs typeface="Arial Bold"/>
                <a:sym typeface="Arial Bold"/>
              </a:rPr>
              <a:t>Education program options</a:t>
            </a:r>
            <a:endParaRPr kumimoji="0" lang="en-US" sz="2557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Arial Bold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ts val="358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557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 </a:t>
            </a:r>
            <a:r>
              <a:rPr kumimoji="0" lang="en-US" sz="2557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 DESMOND group sessions vs digital</a:t>
            </a:r>
          </a:p>
          <a:p>
            <a:pPr marL="0" marR="0" lvl="0" indent="0" algn="l" defTabSz="914400" rtl="0" eaLnBrk="1" fontAlgn="auto" latinLnBrk="0" hangingPunct="1">
              <a:lnSpc>
                <a:spcPts val="358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557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  My DESMOND vs one-to-one education</a:t>
            </a:r>
          </a:p>
          <a:p>
            <a:pPr marL="0" marR="0" lvl="0" indent="0" algn="l" defTabSz="914400" rtl="0" eaLnBrk="1" fontAlgn="auto" latinLnBrk="0" hangingPunct="1">
              <a:lnSpc>
                <a:spcPts val="358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557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•</a:t>
            </a:r>
            <a:r>
              <a:rPr kumimoji="0" lang="en-US" sz="2557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Bold"/>
                <a:ea typeface="Arial Bold"/>
                <a:cs typeface="Arial Bold"/>
                <a:sym typeface="Arial Bold"/>
              </a:rPr>
              <a:t> Medication formulations:</a:t>
            </a:r>
            <a:r>
              <a:rPr kumimoji="0" lang="en-US" sz="2557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 Standard vs modified</a:t>
            </a:r>
            <a:endParaRPr lang="en-US" sz="2557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ts val="358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557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  metformin daily vs weekly GLP-1 injections</a:t>
            </a:r>
          </a:p>
          <a:p>
            <a:pPr marL="0" marR="0" lvl="0" indent="0" algn="l" defTabSz="914400" rtl="0" eaLnBrk="1" fontAlgn="auto" latinLnBrk="0" hangingPunct="1">
              <a:lnSpc>
                <a:spcPts val="358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557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•</a:t>
            </a:r>
            <a:r>
              <a:rPr kumimoji="0" lang="en-US" sz="2557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Bold"/>
                <a:ea typeface="Arial Bold"/>
                <a:cs typeface="Arial Bold"/>
                <a:sym typeface="Arial Bold"/>
              </a:rPr>
              <a:t> Monitoring approaches: </a:t>
            </a:r>
            <a:r>
              <a:rPr kumimoji="0" lang="en-US" sz="2557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HbA1c alone vs adding</a:t>
            </a:r>
          </a:p>
          <a:p>
            <a:pPr marL="0" marR="0" lvl="0" indent="0" algn="l" defTabSz="914400" rtl="0" eaLnBrk="1" fontAlgn="auto" latinLnBrk="0" hangingPunct="1">
              <a:lnSpc>
                <a:spcPts val="358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557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  home glucose monitoring; frequency of reviews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7F1CEC5-E9E3-A7FD-9E5B-EAA8DC5538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91466" y="8039100"/>
            <a:ext cx="2350150" cy="2211712"/>
          </a:xfrm>
          <a:prstGeom prst="rect">
            <a:avLst/>
          </a:prstGeom>
        </p:spPr>
      </p:pic>
      <p:sp>
        <p:nvSpPr>
          <p:cNvPr id="18" name="TextBox 11">
            <a:extLst>
              <a:ext uri="{FF2B5EF4-FFF2-40B4-BE49-F238E27FC236}">
                <a16:creationId xmlns:a16="http://schemas.microsoft.com/office/drawing/2014/main" id="{E3793128-B20B-C3D1-CBC8-194F9B2563EE}"/>
              </a:ext>
            </a:extLst>
          </p:cNvPr>
          <p:cNvSpPr txBox="1"/>
          <p:nvPr/>
        </p:nvSpPr>
        <p:spPr>
          <a:xfrm>
            <a:off x="15229120" y="9563100"/>
            <a:ext cx="2820691" cy="2754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43"/>
              </a:lnSpc>
              <a:spcBef>
                <a:spcPct val="0"/>
              </a:spcBef>
            </a:pPr>
            <a:r>
              <a:rPr lang="en-US" sz="153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</p:spTree>
    <p:extLst>
      <p:ext uri="{BB962C8B-B14F-4D97-AF65-F5344CB8AC3E}">
        <p14:creationId xmlns:p14="http://schemas.microsoft.com/office/powerpoint/2010/main" val="1569564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>
            <a:off x="11963400" y="3162300"/>
            <a:ext cx="6324600" cy="7593668"/>
          </a:xfrm>
          <a:custGeom>
            <a:avLst/>
            <a:gdLst/>
            <a:ahLst/>
            <a:cxnLst/>
            <a:rect l="l" t="t" r="r" b="b"/>
            <a:pathLst>
              <a:path w="4829590" h="6145820">
                <a:moveTo>
                  <a:pt x="0" y="0"/>
                </a:moveTo>
                <a:lnTo>
                  <a:pt x="4829590" y="0"/>
                </a:lnTo>
                <a:lnTo>
                  <a:pt x="4829590" y="6145819"/>
                </a:lnTo>
                <a:lnTo>
                  <a:pt x="0" y="614581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52400" y="571500"/>
            <a:ext cx="6248400" cy="9686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4. Social Prescribing and</a:t>
            </a:r>
          </a:p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Community-Based Support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0135" y="6506850"/>
            <a:ext cx="12141465" cy="37420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 algn="l">
              <a:spcBef>
                <a:spcPct val="0"/>
              </a:spcBef>
              <a:buFont typeface="Arial" panose="020B0604020202020204" pitchFamily="34" charset="0"/>
              <a:buChar char="•"/>
            </a:pPr>
            <a:endParaRPr sz="2800" dirty="0"/>
          </a:p>
          <a:p>
            <a:pPr marL="457200" lvl="0" indent="-4572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Health Coaching:</a:t>
            </a:r>
            <a:r>
              <a:rPr lang="en-US" sz="28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One-to-one support using MI techniques to set</a:t>
            </a:r>
          </a:p>
          <a:p>
            <a:pPr lvl="0" algn="l">
              <a:spcBef>
                <a:spcPct val="0"/>
              </a:spcBef>
            </a:pP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</a:t>
            </a:r>
            <a:r>
              <a:rPr lang="en-US" sz="28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personalised goals, </a:t>
            </a: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and </a:t>
            </a:r>
            <a:r>
              <a:rPr lang="en-US" sz="28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build self-efficacy</a:t>
            </a:r>
          </a:p>
          <a:p>
            <a:pPr marL="457200" lvl="0" indent="-4572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Structured Education:</a:t>
            </a:r>
            <a:r>
              <a:rPr lang="en-US" sz="28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DESMOND, X-PERT programs</a:t>
            </a:r>
          </a:p>
          <a:p>
            <a:pPr marL="457200" lvl="0" indent="-4572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eaching diabetes knowledge, self-monitoring, problem-solving</a:t>
            </a:r>
          </a:p>
          <a:p>
            <a:pPr marL="457200" lvl="0" indent="-4572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Digital Tools:</a:t>
            </a:r>
            <a:r>
              <a:rPr lang="en-US" sz="28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NHS Diabetes apps</a:t>
            </a: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and </a:t>
            </a:r>
            <a:r>
              <a:rPr lang="en-US" sz="28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glucose monitors</a:t>
            </a:r>
          </a:p>
          <a:p>
            <a:pPr marL="457200" lvl="0" indent="-4572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Self-monitoring:</a:t>
            </a:r>
            <a:r>
              <a:rPr lang="en-US" sz="28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Blood glucose, BP, weight tracking; understanding</a:t>
            </a:r>
          </a:p>
          <a:p>
            <a:pPr marL="457200" lvl="0" indent="-4572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results and adjusting accordingly</a:t>
            </a:r>
          </a:p>
          <a:p>
            <a:pPr marL="0" lvl="0" indent="0" algn="l">
              <a:lnSpc>
                <a:spcPts val="2317"/>
              </a:lnSpc>
              <a:spcBef>
                <a:spcPct val="0"/>
              </a:spcBef>
            </a:pPr>
            <a:endParaRPr lang="en-US" sz="2400" u="none" strike="noStrik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57200" y="6275174"/>
            <a:ext cx="7775399" cy="4685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5. Supported Self-Management (SSM)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861148" y="636374"/>
            <a:ext cx="7360052" cy="4685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6. Personal Health Budgets (PHBs)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677400" y="1562100"/>
            <a:ext cx="8612700" cy="18466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lvl="0" indent="-457200" algn="l">
              <a:lnSpc>
                <a:spcPts val="358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Engagement with specialist dietitians</a:t>
            </a:r>
          </a:p>
          <a:p>
            <a:pPr marL="457200" lvl="0" indent="-457200" algn="l">
              <a:lnSpc>
                <a:spcPts val="358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Individualised physical activity interventions</a:t>
            </a:r>
          </a:p>
          <a:p>
            <a:pPr marL="457200" lvl="0" indent="-457200" algn="l">
              <a:lnSpc>
                <a:spcPts val="358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Gym memberships or structured exercise programmes</a:t>
            </a:r>
            <a:endParaRPr lang="en-US" sz="3200" u="none" strike="noStrike" dirty="0">
              <a:solidFill>
                <a:srgbClr val="000000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3284465" y="4914900"/>
            <a:ext cx="3355000" cy="7713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91"/>
              </a:lnSpc>
              <a:spcBef>
                <a:spcPct val="0"/>
              </a:spcBef>
            </a:pPr>
            <a:r>
              <a:rPr lang="en-US" sz="4800" b="1" dirty="0">
                <a:solidFill>
                  <a:srgbClr val="000000"/>
                </a:solidFill>
                <a:latin typeface="Recoleta Bold"/>
                <a:ea typeface="Recoleta Bold"/>
                <a:cs typeface="Recoleta Bold"/>
                <a:sym typeface="Recoleta Bold"/>
              </a:rPr>
              <a:t>Diabetes?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5229120" y="9725876"/>
            <a:ext cx="2820691" cy="2754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43"/>
              </a:lnSpc>
              <a:spcBef>
                <a:spcPct val="0"/>
              </a:spcBef>
            </a:pPr>
            <a:r>
              <a:rPr lang="en-US" sz="153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4781618" y="9933586"/>
            <a:ext cx="4648834" cy="344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16"/>
              </a:lnSpc>
              <a:spcBef>
                <a:spcPct val="0"/>
              </a:spcBef>
            </a:pPr>
            <a:r>
              <a:rPr lang="en-US" sz="194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(NHS UK,2025)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184EA9A-11A9-0D67-2971-B394EDEEFDCD}"/>
              </a:ext>
            </a:extLst>
          </p:cNvPr>
          <p:cNvSpPr txBox="1"/>
          <p:nvPr/>
        </p:nvSpPr>
        <p:spPr>
          <a:xfrm>
            <a:off x="381000" y="1638300"/>
            <a:ext cx="9613887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76343" marR="0" lvl="1" indent="-238171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Bold"/>
                <a:ea typeface="Arial Bold"/>
                <a:cs typeface="Arial Bold"/>
                <a:sym typeface="Arial Bold"/>
              </a:rPr>
              <a:t>Weight Management: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Community slimming groups, walking clubs and parkrun, </a:t>
            </a:r>
          </a:p>
          <a:p>
            <a:pPr marL="476343" marR="0" lvl="1" indent="-238171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Bold"/>
                <a:ea typeface="Arial Bold"/>
                <a:cs typeface="Arial Bold"/>
                <a:sym typeface="Arial Bold"/>
              </a:rPr>
              <a:t>Physical Activity: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Community sports clubs, dance groups and gardening projects</a:t>
            </a:r>
          </a:p>
          <a:p>
            <a:pPr marL="476343" marR="0" lvl="1" indent="-238171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Bold"/>
                <a:ea typeface="Arial Bold"/>
                <a:cs typeface="Arial Bold"/>
                <a:sym typeface="Arial Bold"/>
              </a:rPr>
              <a:t>Healthy Eating: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Bold"/>
                <a:ea typeface="Arial"/>
                <a:cs typeface="Arial Bold"/>
                <a:sym typeface="Arial Bold"/>
              </a:rPr>
              <a:t>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Community cooking classes, food banks, healthy eating workshops</a:t>
            </a:r>
          </a:p>
          <a:p>
            <a:pPr marL="476343" marR="0" lvl="1" indent="-238171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Bold"/>
                <a:ea typeface="Arial Bold"/>
                <a:cs typeface="Arial Bold"/>
                <a:sym typeface="Arial Bold"/>
              </a:rPr>
              <a:t>Mental Health: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Arts therapy, mindfulness groups and counselling (IAPT)</a:t>
            </a:r>
          </a:p>
          <a:p>
            <a:pPr marL="476343" marR="0" lvl="1" indent="-238171" algn="l" defTabSz="914400" rtl="0" eaLnBrk="1" fontAlgn="auto" latinLnBrk="0" hangingPunct="1">
              <a:spcBef>
                <a:spcPct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Bold"/>
                <a:ea typeface="Arial Bold"/>
                <a:cs typeface="Arial Bold"/>
                <a:sym typeface="Arial Bold"/>
              </a:rPr>
              <a:t>Social Isolation: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Arial"/>
              </a:rPr>
              <a:t> Community centers and faith groups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95833" y="368077"/>
            <a:ext cx="12320126" cy="940990"/>
            <a:chOff x="0" y="0"/>
            <a:chExt cx="3244807" cy="2478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244807" cy="247833"/>
            </a:xfrm>
            <a:custGeom>
              <a:avLst/>
              <a:gdLst/>
              <a:ahLst/>
              <a:cxnLst/>
              <a:rect l="l" t="t" r="r" b="b"/>
              <a:pathLst>
                <a:path w="3244807" h="247833">
                  <a:moveTo>
                    <a:pt x="62840" y="0"/>
                  </a:moveTo>
                  <a:lnTo>
                    <a:pt x="3181967" y="0"/>
                  </a:lnTo>
                  <a:cubicBezTo>
                    <a:pt x="3216672" y="0"/>
                    <a:pt x="3244807" y="28134"/>
                    <a:pt x="3244807" y="62840"/>
                  </a:cubicBezTo>
                  <a:lnTo>
                    <a:pt x="3244807" y="184993"/>
                  </a:lnTo>
                  <a:cubicBezTo>
                    <a:pt x="3244807" y="201659"/>
                    <a:pt x="3238186" y="217643"/>
                    <a:pt x="3226402" y="229427"/>
                  </a:cubicBezTo>
                  <a:cubicBezTo>
                    <a:pt x="3214617" y="241212"/>
                    <a:pt x="3198633" y="247833"/>
                    <a:pt x="3181967" y="247833"/>
                  </a:cubicBezTo>
                  <a:lnTo>
                    <a:pt x="62840" y="247833"/>
                  </a:lnTo>
                  <a:cubicBezTo>
                    <a:pt x="28134" y="247833"/>
                    <a:pt x="0" y="219698"/>
                    <a:pt x="0" y="184993"/>
                  </a:cubicBezTo>
                  <a:lnTo>
                    <a:pt x="0" y="62840"/>
                  </a:lnTo>
                  <a:cubicBezTo>
                    <a:pt x="0" y="28134"/>
                    <a:pt x="28134" y="0"/>
                    <a:pt x="62840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3244807" cy="3049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330123" y="7776840"/>
            <a:ext cx="4528231" cy="21672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ts val="2542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3.</a:t>
            </a:r>
            <a:r>
              <a:rPr lang="en-US" sz="24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Integrate Mental Health</a:t>
            </a:r>
          </a:p>
          <a:p>
            <a:pPr marL="0" lvl="0" indent="0">
              <a:lnSpc>
                <a:spcPts val="2542"/>
              </a:lnSpc>
              <a:spcBef>
                <a:spcPct val="0"/>
              </a:spcBef>
            </a:pPr>
            <a:r>
              <a:rPr lang="en-US" sz="24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</a:t>
            </a:r>
            <a:r>
              <a:rPr lang="en-US" sz="24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</a:t>
            </a:r>
            <a:r>
              <a:rPr lang="en-US" sz="24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Screening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Routinely screen for depression (PHQ-9) and diabetes distress at diagnosis and annually</a:t>
            </a:r>
            <a:r>
              <a:rPr lang="en-US" sz="20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0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(NHS, UK, 2025).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endParaRPr lang="en-US" sz="1816" u="none" strike="noStrik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>
              <a:lnSpc>
                <a:spcPts val="1899"/>
              </a:lnSpc>
              <a:spcBef>
                <a:spcPct val="0"/>
              </a:spcBef>
            </a:pPr>
            <a:endParaRPr lang="en-US" sz="1816" u="none" strike="noStrik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472214" y="2129834"/>
            <a:ext cx="5433786" cy="12552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4.</a:t>
            </a:r>
            <a:r>
              <a:rPr lang="en-US" sz="24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Deliver All Six Components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4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of Personalised Care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Implement the comprehensive model</a:t>
            </a:r>
            <a:endParaRPr lang="en-US" sz="20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in full - not isolated components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428155" y="4076700"/>
            <a:ext cx="4106245" cy="28084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2542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5.</a:t>
            </a:r>
            <a:r>
              <a:rPr lang="en-US" sz="24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Address Health</a:t>
            </a:r>
          </a:p>
          <a:p>
            <a:pPr marL="0" lvl="0" indent="0">
              <a:lnSpc>
                <a:spcPts val="2542"/>
              </a:lnSpc>
              <a:spcBef>
                <a:spcPct val="0"/>
              </a:spcBef>
            </a:pPr>
            <a:r>
              <a:rPr lang="en-US" sz="24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Inequalities Proactively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Implement targeted outreach for South Asian, African-Caribbean populations. Provide culturally competent care: language-concordant materials and culturally appropriate dietary advice</a:t>
            </a:r>
          </a:p>
          <a:p>
            <a:pPr marL="0" lvl="0" indent="0" algn="l">
              <a:lnSpc>
                <a:spcPts val="1899"/>
              </a:lnSpc>
              <a:spcBef>
                <a:spcPct val="0"/>
              </a:spcBef>
            </a:pPr>
            <a:endParaRPr lang="en-US" sz="1816" u="none" strike="noStrik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Freeform 8"/>
          <p:cNvSpPr/>
          <p:nvPr/>
        </p:nvSpPr>
        <p:spPr>
          <a:xfrm>
            <a:off x="4594171" y="6515100"/>
            <a:ext cx="5997630" cy="3920409"/>
          </a:xfrm>
          <a:custGeom>
            <a:avLst/>
            <a:gdLst/>
            <a:ahLst/>
            <a:cxnLst/>
            <a:rect l="l" t="t" r="r" b="b"/>
            <a:pathLst>
              <a:path w="6337589" h="4528735">
                <a:moveTo>
                  <a:pt x="0" y="0"/>
                </a:moveTo>
                <a:lnTo>
                  <a:pt x="6337589" y="0"/>
                </a:lnTo>
                <a:lnTo>
                  <a:pt x="6337589" y="4528735"/>
                </a:lnTo>
                <a:lnTo>
                  <a:pt x="0" y="452873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572058" y="1373644"/>
            <a:ext cx="8800542" cy="4916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205"/>
              </a:lnSpc>
              <a:spcBef>
                <a:spcPct val="0"/>
              </a:spcBef>
            </a:pPr>
            <a:r>
              <a:rPr lang="en-US" sz="3003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Strategic and System-Level Recommendations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893" y="339819"/>
            <a:ext cx="12313962" cy="7574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25"/>
              </a:lnSpc>
              <a:spcBef>
                <a:spcPct val="0"/>
              </a:spcBef>
            </a:pPr>
            <a:r>
              <a:rPr lang="en-US" sz="4303" b="1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12. Key Recommendations for Primary Care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30123" y="2161906"/>
            <a:ext cx="4106245" cy="18466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1.</a:t>
            </a:r>
            <a:r>
              <a:rPr lang="en-US" sz="24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Implement Risk-Based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4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First-Line Treatment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Adopt NICE NG28 (June 2022)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guidance offering dual therapy 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(metformin + SGLT2 inhibitor)</a:t>
            </a:r>
          </a:p>
          <a:p>
            <a:pPr marL="0" lvl="0" indent="0" algn="l">
              <a:lnSpc>
                <a:spcPts val="1899"/>
              </a:lnSpc>
              <a:spcBef>
                <a:spcPct val="0"/>
              </a:spcBef>
            </a:pPr>
            <a:endParaRPr lang="en-US" sz="1816" u="none" strike="noStrik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536683" y="4734032"/>
            <a:ext cx="3356375" cy="25430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2542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2.</a:t>
            </a:r>
            <a:r>
              <a:rPr lang="en-US" sz="24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Ensure Universal           Access to Structured Education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Offer DESMOND or equivalent at diagnosis with annual reinforcement. Address barriers: flexible timing and digital options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205388" y="1409700"/>
            <a:ext cx="6939612" cy="4916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205"/>
              </a:lnSpc>
              <a:spcBef>
                <a:spcPct val="0"/>
              </a:spcBef>
            </a:pPr>
            <a:r>
              <a:rPr lang="en-US" sz="3003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Clinical Practice Recommendations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067999" y="2129834"/>
            <a:ext cx="3593404" cy="31290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6.</a:t>
            </a:r>
            <a:r>
              <a:rPr lang="en-US" sz="24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Optimise Annual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4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Review Processes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All nine care processes are completed: HbA1c, BP, cholesterol, renal function (eGFR + uACR), foot examination, BMI, smoking status, retinal screening. (Diabetes UK, 2025)</a:t>
            </a:r>
          </a:p>
          <a:p>
            <a:pPr marL="0" lvl="0" indent="0" algn="l">
              <a:lnSpc>
                <a:spcPts val="1899"/>
              </a:lnSpc>
              <a:spcBef>
                <a:spcPct val="0"/>
              </a:spcBef>
            </a:pPr>
            <a:endParaRPr lang="en-US" sz="1816" u="none" strike="noStrik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218088" y="5711071"/>
            <a:ext cx="3129562" cy="15758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7.</a:t>
            </a:r>
            <a:r>
              <a:rPr lang="en-US" sz="24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Screen Proactively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4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for Comorbidities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CKD increases mortality by 117% - early detection enables renal protection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473877" y="7891792"/>
            <a:ext cx="3064139" cy="19018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8.</a:t>
            </a:r>
            <a:r>
              <a:rPr lang="en-US" sz="24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Individualise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4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HbA1c Targets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GB" sz="20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Relaxation targets are crucial if efforts impair quality of life; personalisation is key.</a:t>
            </a:r>
            <a:endParaRPr lang="en-US" sz="2000" u="none" strike="noStrik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4020800" y="2122239"/>
            <a:ext cx="3700616" cy="24878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9.</a:t>
            </a:r>
            <a:r>
              <a:rPr lang="en-US" sz="24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Enhance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4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Communication Skills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Practice shared decision-making using 3-Talk Model. Develop cultural competence for diverse populations. Active listening builds therapeutic relationships.</a:t>
            </a:r>
          </a:p>
          <a:p>
            <a:pPr marL="0" lvl="0" indent="0" algn="l">
              <a:lnSpc>
                <a:spcPts val="1899"/>
              </a:lnSpc>
              <a:spcBef>
                <a:spcPct val="0"/>
              </a:spcBef>
            </a:pPr>
            <a:endParaRPr lang="en-US" sz="1816" u="none" strike="noStrik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3975155" y="5222833"/>
            <a:ext cx="3776162" cy="19018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10.</a:t>
            </a:r>
            <a:r>
              <a:rPr lang="en-US" sz="24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Leverage Social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4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Prescribing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Diabetes outcomes are shaped by social determinants: poverty, housing, food security, social isolation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3725542" y="7584877"/>
            <a:ext cx="4477468" cy="18466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11.</a:t>
            </a:r>
            <a:r>
              <a:rPr lang="en-US" sz="2400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Support Self-Management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2000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Use Patient Activation Measure to assess knowledge, skills, confidence. Provide health coaching, peer support opportunities, digital tools</a:t>
            </a:r>
          </a:p>
          <a:p>
            <a:pPr marL="0" lvl="0" indent="0" algn="l">
              <a:lnSpc>
                <a:spcPts val="1899"/>
              </a:lnSpc>
              <a:spcBef>
                <a:spcPct val="0"/>
              </a:spcBef>
            </a:pPr>
            <a:endParaRPr lang="en-US" sz="1816" u="none" strike="noStrik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330123" y="9881589"/>
            <a:ext cx="2820691" cy="232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4210977" y="9751248"/>
            <a:ext cx="4210373" cy="3503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40"/>
              </a:lnSpc>
              <a:spcBef>
                <a:spcPct val="0"/>
              </a:spcBef>
            </a:pPr>
            <a:r>
              <a:rPr lang="en-US" sz="195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(NHS UK,2025)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31051" y="444277"/>
            <a:ext cx="5120646" cy="881287"/>
            <a:chOff x="0" y="0"/>
            <a:chExt cx="1348648" cy="23210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48648" cy="232108"/>
            </a:xfrm>
            <a:custGeom>
              <a:avLst/>
              <a:gdLst/>
              <a:ahLst/>
              <a:cxnLst/>
              <a:rect l="l" t="t" r="r" b="b"/>
              <a:pathLst>
                <a:path w="1348648" h="232108">
                  <a:moveTo>
                    <a:pt x="116054" y="0"/>
                  </a:moveTo>
                  <a:lnTo>
                    <a:pt x="1232593" y="0"/>
                  </a:lnTo>
                  <a:cubicBezTo>
                    <a:pt x="1263373" y="0"/>
                    <a:pt x="1292892" y="12227"/>
                    <a:pt x="1314656" y="33991"/>
                  </a:cubicBezTo>
                  <a:cubicBezTo>
                    <a:pt x="1336420" y="55756"/>
                    <a:pt x="1348648" y="85275"/>
                    <a:pt x="1348648" y="116054"/>
                  </a:cubicBezTo>
                  <a:lnTo>
                    <a:pt x="1348648" y="116054"/>
                  </a:lnTo>
                  <a:cubicBezTo>
                    <a:pt x="1348648" y="146834"/>
                    <a:pt x="1336420" y="176353"/>
                    <a:pt x="1314656" y="198117"/>
                  </a:cubicBezTo>
                  <a:cubicBezTo>
                    <a:pt x="1292892" y="219881"/>
                    <a:pt x="1263373" y="232108"/>
                    <a:pt x="1232593" y="232108"/>
                  </a:cubicBezTo>
                  <a:lnTo>
                    <a:pt x="116054" y="232108"/>
                  </a:lnTo>
                  <a:cubicBezTo>
                    <a:pt x="85275" y="232108"/>
                    <a:pt x="55756" y="219881"/>
                    <a:pt x="33991" y="198117"/>
                  </a:cubicBezTo>
                  <a:cubicBezTo>
                    <a:pt x="12227" y="176353"/>
                    <a:pt x="0" y="146834"/>
                    <a:pt x="0" y="116054"/>
                  </a:cubicBezTo>
                  <a:lnTo>
                    <a:pt x="0" y="116054"/>
                  </a:lnTo>
                  <a:cubicBezTo>
                    <a:pt x="0" y="85275"/>
                    <a:pt x="12227" y="55756"/>
                    <a:pt x="33991" y="33991"/>
                  </a:cubicBezTo>
                  <a:cubicBezTo>
                    <a:pt x="55756" y="12227"/>
                    <a:pt x="85275" y="0"/>
                    <a:pt x="116054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1348648" cy="2892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0" y="393176"/>
            <a:ext cx="5713064" cy="1554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21"/>
              </a:lnSpc>
            </a:pPr>
            <a:r>
              <a:rPr lang="en-US" sz="4443" b="1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13. Conclusion</a:t>
            </a:r>
          </a:p>
          <a:p>
            <a:pPr algn="ctr">
              <a:lnSpc>
                <a:spcPts val="6221"/>
              </a:lnSpc>
              <a:spcBef>
                <a:spcPct val="0"/>
              </a:spcBef>
            </a:pPr>
            <a:endParaRPr lang="en-US" sz="4443" b="1">
              <a:solidFill>
                <a:srgbClr val="FCFDFE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266825" y="4145308"/>
            <a:ext cx="15700195" cy="2758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94"/>
              </a:lnSpc>
            </a:pPr>
            <a:r>
              <a:rPr lang="en-US" sz="313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Type 2 diabetes care is not about achieving guidelines - it is about changing lives.</a:t>
            </a:r>
          </a:p>
          <a:p>
            <a:pPr algn="ctr">
              <a:lnSpc>
                <a:spcPts val="4394"/>
              </a:lnSpc>
            </a:pPr>
            <a:r>
              <a:rPr lang="en-US" sz="313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When we truly partner with our patients, address their whole reality, and deliver care with compassion and cultural humility, we do not just manage diabetes - we restore hope, dignity, and possibility.</a:t>
            </a:r>
          </a:p>
          <a:p>
            <a:pPr algn="ctr">
              <a:lnSpc>
                <a:spcPts val="4394"/>
              </a:lnSpc>
              <a:spcBef>
                <a:spcPct val="0"/>
              </a:spcBef>
            </a:pPr>
            <a:endParaRPr lang="en-US" sz="3139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13245278" y="6312269"/>
            <a:ext cx="3430398" cy="1869567"/>
          </a:xfrm>
          <a:custGeom>
            <a:avLst/>
            <a:gdLst/>
            <a:ahLst/>
            <a:cxnLst/>
            <a:rect l="l" t="t" r="r" b="b"/>
            <a:pathLst>
              <a:path w="3430398" h="1869567">
                <a:moveTo>
                  <a:pt x="0" y="0"/>
                </a:moveTo>
                <a:lnTo>
                  <a:pt x="3430399" y="0"/>
                </a:lnTo>
                <a:lnTo>
                  <a:pt x="3430399" y="1869567"/>
                </a:lnTo>
                <a:lnTo>
                  <a:pt x="0" y="186956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7609024"/>
            <a:ext cx="2856532" cy="2744651"/>
          </a:xfrm>
          <a:custGeom>
            <a:avLst/>
            <a:gdLst/>
            <a:ahLst/>
            <a:cxnLst/>
            <a:rect l="l" t="t" r="r" b="b"/>
            <a:pathLst>
              <a:path w="2856532" h="2744651">
                <a:moveTo>
                  <a:pt x="0" y="0"/>
                </a:moveTo>
                <a:lnTo>
                  <a:pt x="2856532" y="0"/>
                </a:lnTo>
                <a:lnTo>
                  <a:pt x="2856532" y="2744651"/>
                </a:lnTo>
                <a:lnTo>
                  <a:pt x="0" y="274465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216718" y="3281226"/>
            <a:ext cx="13577054" cy="2714048"/>
            <a:chOff x="0" y="0"/>
            <a:chExt cx="3575850" cy="71481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575850" cy="714811"/>
            </a:xfrm>
            <a:custGeom>
              <a:avLst/>
              <a:gdLst/>
              <a:ahLst/>
              <a:cxnLst/>
              <a:rect l="l" t="t" r="r" b="b"/>
              <a:pathLst>
                <a:path w="3575850" h="714811">
                  <a:moveTo>
                    <a:pt x="28511" y="0"/>
                  </a:moveTo>
                  <a:lnTo>
                    <a:pt x="3547339" y="0"/>
                  </a:lnTo>
                  <a:cubicBezTo>
                    <a:pt x="3563085" y="0"/>
                    <a:pt x="3575850" y="12765"/>
                    <a:pt x="3575850" y="28511"/>
                  </a:cubicBezTo>
                  <a:lnTo>
                    <a:pt x="3575850" y="686300"/>
                  </a:lnTo>
                  <a:cubicBezTo>
                    <a:pt x="3575850" y="693861"/>
                    <a:pt x="3572846" y="701113"/>
                    <a:pt x="3567499" y="706460"/>
                  </a:cubicBezTo>
                  <a:cubicBezTo>
                    <a:pt x="3562152" y="711807"/>
                    <a:pt x="3554900" y="714811"/>
                    <a:pt x="3547339" y="714811"/>
                  </a:cubicBezTo>
                  <a:lnTo>
                    <a:pt x="28511" y="714811"/>
                  </a:lnTo>
                  <a:cubicBezTo>
                    <a:pt x="20949" y="714811"/>
                    <a:pt x="13698" y="711807"/>
                    <a:pt x="8351" y="706460"/>
                  </a:cubicBezTo>
                  <a:cubicBezTo>
                    <a:pt x="3004" y="701113"/>
                    <a:pt x="0" y="693861"/>
                    <a:pt x="0" y="686300"/>
                  </a:cubicBezTo>
                  <a:lnTo>
                    <a:pt x="0" y="28511"/>
                  </a:lnTo>
                  <a:cubicBezTo>
                    <a:pt x="0" y="20949"/>
                    <a:pt x="3004" y="13698"/>
                    <a:pt x="8351" y="8351"/>
                  </a:cubicBezTo>
                  <a:cubicBezTo>
                    <a:pt x="13698" y="3004"/>
                    <a:pt x="20949" y="0"/>
                    <a:pt x="2851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rnd">
              <a:solidFill>
                <a:srgbClr val="006792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3575850" cy="771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2216718" y="3774897"/>
            <a:ext cx="13577054" cy="2451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55"/>
              </a:lnSpc>
            </a:pPr>
            <a:r>
              <a:rPr lang="en-US" sz="4682">
                <a:solidFill>
                  <a:srgbClr val="000000"/>
                </a:solidFill>
                <a:latin typeface="Recoleta"/>
                <a:ea typeface="Recoleta"/>
                <a:cs typeface="Recoleta"/>
                <a:sym typeface="Recoleta"/>
              </a:rPr>
              <a:t>“EVERY CONSULTATION IS AN OPPORTUNITY.</a:t>
            </a:r>
          </a:p>
          <a:p>
            <a:pPr algn="ctr">
              <a:lnSpc>
                <a:spcPts val="6555"/>
              </a:lnSpc>
            </a:pPr>
            <a:r>
              <a:rPr lang="en-US" sz="4682">
                <a:solidFill>
                  <a:srgbClr val="000000"/>
                </a:solidFill>
                <a:latin typeface="Recoleta"/>
                <a:ea typeface="Recoleta"/>
                <a:cs typeface="Recoleta"/>
                <a:sym typeface="Recoleta"/>
              </a:rPr>
              <a:t> EVERY PATIENT DESERVES OUR BEST”.</a:t>
            </a:r>
          </a:p>
          <a:p>
            <a:pPr algn="ctr">
              <a:lnSpc>
                <a:spcPts val="6555"/>
              </a:lnSpc>
              <a:spcBef>
                <a:spcPct val="0"/>
              </a:spcBef>
            </a:pPr>
            <a:endParaRPr lang="en-US" sz="4682">
              <a:solidFill>
                <a:srgbClr val="000000"/>
              </a:solidFill>
              <a:latin typeface="Recoleta"/>
              <a:ea typeface="Recoleta"/>
              <a:cs typeface="Recoleta"/>
              <a:sym typeface="Recoleta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30123" y="9881589"/>
            <a:ext cx="2820691" cy="232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16254" y="322945"/>
            <a:ext cx="4589653" cy="881287"/>
            <a:chOff x="0" y="0"/>
            <a:chExt cx="1208797" cy="23210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08797" cy="232108"/>
            </a:xfrm>
            <a:custGeom>
              <a:avLst/>
              <a:gdLst/>
              <a:ahLst/>
              <a:cxnLst/>
              <a:rect l="l" t="t" r="r" b="b"/>
              <a:pathLst>
                <a:path w="1208797" h="232108">
                  <a:moveTo>
                    <a:pt x="116054" y="0"/>
                  </a:moveTo>
                  <a:lnTo>
                    <a:pt x="1092743" y="0"/>
                  </a:lnTo>
                  <a:cubicBezTo>
                    <a:pt x="1123523" y="0"/>
                    <a:pt x="1153042" y="12227"/>
                    <a:pt x="1174806" y="33991"/>
                  </a:cubicBezTo>
                  <a:cubicBezTo>
                    <a:pt x="1196570" y="55756"/>
                    <a:pt x="1208797" y="85275"/>
                    <a:pt x="1208797" y="116054"/>
                  </a:cubicBezTo>
                  <a:lnTo>
                    <a:pt x="1208797" y="116054"/>
                  </a:lnTo>
                  <a:cubicBezTo>
                    <a:pt x="1208797" y="146834"/>
                    <a:pt x="1196570" y="176353"/>
                    <a:pt x="1174806" y="198117"/>
                  </a:cubicBezTo>
                  <a:cubicBezTo>
                    <a:pt x="1153042" y="219881"/>
                    <a:pt x="1123523" y="232108"/>
                    <a:pt x="1092743" y="232108"/>
                  </a:cubicBezTo>
                  <a:lnTo>
                    <a:pt x="116054" y="232108"/>
                  </a:lnTo>
                  <a:cubicBezTo>
                    <a:pt x="85275" y="232108"/>
                    <a:pt x="55756" y="219881"/>
                    <a:pt x="33991" y="198117"/>
                  </a:cubicBezTo>
                  <a:cubicBezTo>
                    <a:pt x="12227" y="176353"/>
                    <a:pt x="0" y="146834"/>
                    <a:pt x="0" y="116054"/>
                  </a:cubicBezTo>
                  <a:lnTo>
                    <a:pt x="0" y="116054"/>
                  </a:lnTo>
                  <a:cubicBezTo>
                    <a:pt x="0" y="85275"/>
                    <a:pt x="12227" y="55756"/>
                    <a:pt x="33991" y="33991"/>
                  </a:cubicBezTo>
                  <a:cubicBezTo>
                    <a:pt x="55756" y="12227"/>
                    <a:pt x="85275" y="0"/>
                    <a:pt x="116054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1208797" cy="2892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80975" y="300418"/>
            <a:ext cx="5713064" cy="7564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81"/>
              </a:lnSpc>
              <a:spcBef>
                <a:spcPct val="0"/>
              </a:spcBef>
            </a:pPr>
            <a:r>
              <a:rPr lang="en-US" sz="4343" b="1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14. References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1023256"/>
            <a:ext cx="11827916" cy="88530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5"/>
              </a:lnSpc>
              <a:spcBef>
                <a:spcPct val="0"/>
              </a:spcBef>
            </a:pPr>
            <a:r>
              <a:rPr lang="en-US" sz="183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</a:p>
          <a:p>
            <a:pPr algn="l">
              <a:lnSpc>
                <a:spcPts val="3065"/>
              </a:lnSpc>
              <a:spcBef>
                <a:spcPct val="0"/>
              </a:spcBef>
            </a:pPr>
            <a:r>
              <a:rPr lang="en-US" sz="183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Seidu, S. and Khunti, K. (2024) 'Diabetes Distilled: Updated NICE guidance on type 2 diabetes: Key points for primary care', Diabetes &amp; Primary Care, 24(2), pp. 41-44.</a:t>
            </a:r>
          </a:p>
          <a:p>
            <a:pPr algn="l">
              <a:lnSpc>
                <a:spcPts val="3065"/>
              </a:lnSpc>
              <a:spcBef>
                <a:spcPct val="0"/>
              </a:spcBef>
            </a:pPr>
            <a:r>
              <a:rPr lang="en-US" sz="183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Diabetes UK (2025) GLP-1 agonists. Available at: https://www.diabetes.org.uk/about-diabetes/looking-after-diabetes/treatments/tablets-and-medication/glp-1 (Accessed: 16 November 2025).</a:t>
            </a:r>
          </a:p>
          <a:p>
            <a:pPr algn="l">
              <a:lnSpc>
                <a:spcPts val="3065"/>
              </a:lnSpc>
              <a:spcBef>
                <a:spcPct val="0"/>
              </a:spcBef>
            </a:pPr>
            <a:r>
              <a:rPr lang="en-US" sz="183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MHRA (2024) GLP-1 receptor agonists: reminder of the potential side effects and to be aware of the potential for misuse. Available at: https://www.gov.uk/drug-safety-update/glp-1-receptor-agonists-reminder-of-the-potential-side-effects-and-to-be-aware-of-the-potential-for-misuse (Accessed: 16 November 2025).</a:t>
            </a:r>
          </a:p>
          <a:p>
            <a:pPr algn="l">
              <a:lnSpc>
                <a:spcPts val="3065"/>
              </a:lnSpc>
              <a:spcBef>
                <a:spcPct val="0"/>
              </a:spcBef>
            </a:pPr>
            <a:r>
              <a:rPr lang="en-US" sz="183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DESMOND (2025) Newly Diagnosed and Foundation Programme. Available at: https://www.desmond.nhs.uk/modules-posts/newly-diagnosed-and-foundation (Accessed: 16 November 2025).</a:t>
            </a:r>
          </a:p>
          <a:p>
            <a:pPr algn="l">
              <a:lnSpc>
                <a:spcPts val="3065"/>
              </a:lnSpc>
              <a:spcBef>
                <a:spcPct val="0"/>
              </a:spcBef>
            </a:pPr>
            <a:r>
              <a:rPr lang="en-US" sz="183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Diabetes UK (2025) Diagnostic criteria for diabetes. Available at: https://www.diabetes.org.uk/professionals/position-statements-reports/diagnosis-ongoing-management-monitoring/new_diagnostic_criteria_for_diabetes (Accessed: 15 November 2025).</a:t>
            </a:r>
          </a:p>
          <a:p>
            <a:pPr algn="l">
              <a:lnSpc>
                <a:spcPts val="3065"/>
              </a:lnSpc>
              <a:spcBef>
                <a:spcPct val="0"/>
              </a:spcBef>
            </a:pPr>
            <a:r>
              <a:rPr lang="en-US" sz="183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Busebaia, T.K., Olsen, C.F., Graue, M. and Høy, B. (2025) The role of family in supporting adherence to diabetes self‐care management practices: An umbrella review. Journal of Advanced Nursing, 79(6), pp.2084-2102.</a:t>
            </a:r>
          </a:p>
          <a:p>
            <a:pPr algn="l">
              <a:lnSpc>
                <a:spcPts val="3065"/>
              </a:lnSpc>
              <a:spcBef>
                <a:spcPct val="0"/>
              </a:spcBef>
            </a:pPr>
            <a:r>
              <a:rPr lang="en-US" sz="183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Diabetes UK (2024) Diabetes in schools. Available at: https://www.diabetes.org.uk/living-with-diabetes/life-with-diabetes/children-and-diabetes/schools (Accessed: 15 November 2025). </a:t>
            </a:r>
          </a:p>
          <a:p>
            <a:pPr algn="l">
              <a:lnSpc>
                <a:spcPts val="3065"/>
              </a:lnSpc>
              <a:spcBef>
                <a:spcPct val="0"/>
              </a:spcBef>
            </a:pPr>
            <a:r>
              <a:rPr lang="en-US" sz="183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Au-Yeung, C.H., Ellis, D., Dallaway, A., Riley, J., Varney, J. and Howell-Jones, R. (2024) Socioeconomic and ethnic inequalities increase the risk of type 2 diabetes: an analysis of NHS health check attendees in Birmingham. Frontiers in Public Health, 12, article 1477418.</a:t>
            </a:r>
          </a:p>
          <a:p>
            <a:pPr algn="l">
              <a:lnSpc>
                <a:spcPts val="3065"/>
              </a:lnSpc>
              <a:spcBef>
                <a:spcPct val="0"/>
              </a:spcBef>
            </a:pPr>
            <a:r>
              <a:rPr lang="en-US" sz="183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Diabetes UK (2024) Cost of devastating complications highlights urgent need to transform diabetes care in the UK. Available at: https://www.diabetes.org.uk/about-us/news-and-views/cost-complications-highlights-urgent-need-transform-diabetes (Accessed: 14 November 2025).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27353" y="2151058"/>
            <a:ext cx="17033295" cy="59372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4"/>
              </a:lnSpc>
              <a:spcBef>
                <a:spcPct val="0"/>
              </a:spcBef>
            </a:pP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</a:p>
          <a:p>
            <a:pPr algn="l">
              <a:lnSpc>
                <a:spcPts val="2974"/>
              </a:lnSpc>
              <a:spcBef>
                <a:spcPct val="0"/>
              </a:spcBef>
            </a:pP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Hex, N., MacDonald, R., Pocock, J., </a:t>
            </a:r>
            <a:r>
              <a:rPr lang="en-US" sz="2124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Uzdzinska</a:t>
            </a: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B., Taylor, M., Atkin, M., Wild, S.H., Beba, H. and Jones, R. (2024) Estimation of the direct health and indirect societal costs of diabetes in the UK using a cost of illness model. Diabetic Medicine, 41(9), e15326.</a:t>
            </a:r>
          </a:p>
          <a:p>
            <a:pPr algn="l">
              <a:lnSpc>
                <a:spcPts val="2974"/>
              </a:lnSpc>
              <a:spcBef>
                <a:spcPct val="0"/>
              </a:spcBef>
            </a:pP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Diabetes UK (2025) One in five adults now live with diabetes or prediabetes in the UK. Available at: https://www.diabetes.org.uk/about-us/news-and-views/one-five-adults-now-live-diabetes-or-prediabetes-uk (Accessed: 13 November 2025).</a:t>
            </a:r>
          </a:p>
          <a:p>
            <a:pPr algn="l">
              <a:lnSpc>
                <a:spcPts val="2974"/>
              </a:lnSpc>
              <a:spcBef>
                <a:spcPct val="0"/>
              </a:spcBef>
            </a:pP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International Diabetes Federation (2025) IDF Diabetes Atlas (11th </a:t>
            </a:r>
            <a:r>
              <a:rPr lang="en-US" sz="2124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edn</a:t>
            </a: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). Brussels: International Diabetes Federation. Available at: https://diabetesatlas.org/ (Accessed: 13 November 2025).</a:t>
            </a:r>
          </a:p>
          <a:p>
            <a:pPr algn="l">
              <a:lnSpc>
                <a:spcPts val="2974"/>
              </a:lnSpc>
              <a:spcBef>
                <a:spcPct val="0"/>
              </a:spcBef>
            </a:pP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International Diabetes Federation (2025) Diabetes facts and figures. Available at: https://idf.org/about-diabetes/diabetes-facts-figures/ (Accessed: 13 November 2025).</a:t>
            </a:r>
          </a:p>
          <a:p>
            <a:pPr algn="l">
              <a:lnSpc>
                <a:spcPts val="2974"/>
              </a:lnSpc>
              <a:spcBef>
                <a:spcPct val="0"/>
              </a:spcBef>
            </a:pP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Office for Health Improvement and Disparities (2025) Diabetes profile: statistical commentary, March 2025. London: UK Government. Available at: https://www.gov.uk/government/statistics/diabetes-profile-update-march-2025 (Accessed: 13 November 2025).</a:t>
            </a:r>
          </a:p>
          <a:p>
            <a:pPr algn="l">
              <a:lnSpc>
                <a:spcPts val="2974"/>
              </a:lnSpc>
              <a:spcBef>
                <a:spcPct val="0"/>
              </a:spcBef>
            </a:pP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Transformation Partners in Health and Care (2025) Personalised Care Interventions: Rapid Evidence Review (diabetes, MSK &amp; COPD). Available at: https://www.transformationpartners.nhs.uk/ (Accessed: 17 November 2025).</a:t>
            </a:r>
          </a:p>
          <a:p>
            <a:pPr algn="l">
              <a:lnSpc>
                <a:spcPts val="2974"/>
              </a:lnSpc>
              <a:spcBef>
                <a:spcPct val="0"/>
              </a:spcBef>
            </a:pP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England (2024) Universal Personalised Care: Implementing the Comprehensive Model. London: NHS England. </a:t>
            </a:r>
          </a:p>
          <a:p>
            <a:pPr algn="l">
              <a:lnSpc>
                <a:spcPts val="2974"/>
              </a:lnSpc>
              <a:spcBef>
                <a:spcPct val="0"/>
              </a:spcBef>
            </a:pP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England (2024) Comprehensive model of personalised care. Available at: https://www.england.nhs.uk/personalisedcare/comprehensive-model-of-personalised-care/ (Accessed: 17 November 2025).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56576" y="1197085"/>
            <a:ext cx="16945624" cy="8051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Amani, N., Nazari, A. M., Sanaie, N., Abbasi, A., &amp; Borhani, F. (2025). Effects of family-centered empowerment program on illness acceptance and self-management of patients with type 2 diabetes: a randomized controlled trial. Scientific reports, 21615-12.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BAGUST, A., HOPKINSON, P. K., MAIER, W., &amp; CURRIE, C. J. (2001). An economic model of the long-term health care burden of Type II diabetes. Diabetologia, 2140-2155.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Cathy E Lloyd, T. H. (2012). Long-term conditions [electronic resource] : challenges in health and social care. Los Angeles, [Calif.] ;; London : SAGE.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Chang, C.-C., Chou, Y.-C., Yang, T., Chang, J.-Y., &amp; Sun, C.-A. (2025). Effects of metformin treatment on the risk of acute myocardial infarction. Scientific reports, 27707-6.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Eaton, S., Roberts, S., &amp; Turner, B. (2015). BMJ (Online). Delivering person centred care in long term conditions, h181-h181.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Kaur, A., Williams, S., &amp; Bishop, S. (2025). Beyond compliance: Lived experiences of type 2 diabetes self‐management in Wales. Diabetic Medicine, e70152.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Kolivas, D., Fraser, L., Schweitzer, R., Brukner, P., &amp; Moschonis, G. (2025). mHealth low carbohydrate dietary intervention ameliorates glycaemic profile, blood pressure and weight status in people with type 2 diabetes. npj metabolic health and disease, 12-10.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Niazpour, F., &amp; Meshkani, R. (2025). Natural Products Targeting Ferroptosis in Type 2 Diabetes Mellitus and Its Complications. Phytotherapy research, 4658-4676.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Qureshi, S., Ahmed, H., Iqbal, M., Batool, N., Yaseen, S., &amp; Butt, M. D. (2025). Real-world evaluation of cardiometabolic outcomes with liraglutide and adjunctive therapies in type 2 diabetes. Discover Endocrinology and Metabolism, 1.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Seidu, S., Avery, L., Bell, H., Brown, P., Diggle, J., Down, S., . . . Tanna, S. (2025). adults with type 2 diabetes on insulin using continuous glucose monitoring in UK primary care practice: An expert consensus. Diabetic Medicine, e15500-n/a.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Tarekegn, E. T., Gobezie, M. Y., Haile, M. B., &amp; Zerga, A. A. (2025). Glycemic control and associated factors among type 2 diabetes patients attending at Dessie comprehensive specialized hospital outpatient department. Scientific reports, 9286-10.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Taylor, M., &amp; Budge, C. (2020). Talking about health : study overview and self-care challenges experienced by people with long-term conditions. Nursing New Zealand (Wellington, N.Z. : 1995), 20-23.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endParaRPr lang="en-US" sz="2003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56576" y="1197085"/>
            <a:ext cx="17631424" cy="4899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Thinakaran, K., Ahern, A., Beckett, R. S., Shaida, S. F., Wills, H. M., Richards, R., . . . Mueller, J. (2025). Association between patient activation, self-management behaviours and clinical outcomes in adults with type 2 diabetes: a systematic review with narrative synthesis. BMJ open, e095456.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Vijayan, A., Lanzinger, S., Forestier, N., Hess, G., Rottmann, M., Wosch, F. J., . . . Bramlage, P. (2025). Analysis of patient characteristics and safety of insulin glargine U300 use in 21 359 patients with type‐2 diabetes and chronic kidney disease: DPV registry study. Diabetes, obesity &amp; metabolism, 2485-2494.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Whitmore, C., Forsythe, J., Benzaquen, A., Domjancic, M., Melamed, O. C., &amp; Selby, P. (2025). Understanding primary care provider perspectives of the implementation of an integrated diabetes and mental health care solution. Primary health care research &amp; development, e63.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Wu, C.-J. (., Poulter, R., Atherton, J. J., MacIsaac, R. J., Leung, T. Y., Hung, P. C., &amp; Ramis, M.-A. (2025). A qualitative exploratory study of user experience with a peer-support based, self-management website for people with a cardiovascular condition and diabetes. Digital health, 20552076251350927.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Yang, H., Ying, J., Zu, T., Meng, X.-M., &amp; Jin, J. (Molecular medicine reports). Insights into renal damage in hyperuricemia: Focus on renal protection (Review). Molecular medicine reports, 1.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Yoon, S., Lau, R., Kwan, Y. H., Liu, H., Sahrin, R., Phang, J. K., . . . Low, L. L. (2025). Acceptability of an AI-enabled family module in a mobile app for enhanced diabetes management: Patient and family perspectives. Digital health, 20552076251322654.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endParaRPr lang="en-US" sz="2003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948847" y="2521161"/>
            <a:ext cx="10072976" cy="5578342"/>
            <a:chOff x="0" y="0"/>
            <a:chExt cx="2652965" cy="146919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652965" cy="1469193"/>
            </a:xfrm>
            <a:custGeom>
              <a:avLst/>
              <a:gdLst/>
              <a:ahLst/>
              <a:cxnLst/>
              <a:rect l="l" t="t" r="r" b="b"/>
              <a:pathLst>
                <a:path w="2652965" h="1469193">
                  <a:moveTo>
                    <a:pt x="38429" y="0"/>
                  </a:moveTo>
                  <a:lnTo>
                    <a:pt x="2614536" y="0"/>
                  </a:lnTo>
                  <a:cubicBezTo>
                    <a:pt x="2624728" y="0"/>
                    <a:pt x="2634503" y="4049"/>
                    <a:pt x="2641709" y="11256"/>
                  </a:cubicBezTo>
                  <a:cubicBezTo>
                    <a:pt x="2648916" y="18463"/>
                    <a:pt x="2652965" y="28237"/>
                    <a:pt x="2652965" y="38429"/>
                  </a:cubicBezTo>
                  <a:lnTo>
                    <a:pt x="2652965" y="1430764"/>
                  </a:lnTo>
                  <a:cubicBezTo>
                    <a:pt x="2652965" y="1440956"/>
                    <a:pt x="2648916" y="1450730"/>
                    <a:pt x="2641709" y="1457937"/>
                  </a:cubicBezTo>
                  <a:cubicBezTo>
                    <a:pt x="2634503" y="1465144"/>
                    <a:pt x="2624728" y="1469193"/>
                    <a:pt x="2614536" y="1469193"/>
                  </a:cubicBezTo>
                  <a:lnTo>
                    <a:pt x="38429" y="1469193"/>
                  </a:lnTo>
                  <a:cubicBezTo>
                    <a:pt x="28237" y="1469193"/>
                    <a:pt x="18463" y="1465144"/>
                    <a:pt x="11256" y="1457937"/>
                  </a:cubicBezTo>
                  <a:cubicBezTo>
                    <a:pt x="4049" y="1450730"/>
                    <a:pt x="0" y="1440956"/>
                    <a:pt x="0" y="1430764"/>
                  </a:cubicBezTo>
                  <a:lnTo>
                    <a:pt x="0" y="38429"/>
                  </a:lnTo>
                  <a:cubicBezTo>
                    <a:pt x="0" y="28237"/>
                    <a:pt x="4049" y="18463"/>
                    <a:pt x="11256" y="11256"/>
                  </a:cubicBezTo>
                  <a:cubicBezTo>
                    <a:pt x="18463" y="4049"/>
                    <a:pt x="28237" y="0"/>
                    <a:pt x="3842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rnd">
              <a:solidFill>
                <a:srgbClr val="006792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652965" cy="15263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4278574" y="2013429"/>
            <a:ext cx="11198356" cy="7018281"/>
          </a:xfrm>
          <a:custGeom>
            <a:avLst/>
            <a:gdLst/>
            <a:ahLst/>
            <a:cxnLst/>
            <a:rect l="l" t="t" r="r" b="b"/>
            <a:pathLst>
              <a:path w="11198356" h="7018281">
                <a:moveTo>
                  <a:pt x="0" y="0"/>
                </a:moveTo>
                <a:lnTo>
                  <a:pt x="11198356" y="0"/>
                </a:lnTo>
                <a:lnTo>
                  <a:pt x="11198356" y="7018282"/>
                </a:lnTo>
                <a:lnTo>
                  <a:pt x="0" y="701828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2669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5479</Words>
  <Application>Microsoft Office PowerPoint</Application>
  <PresentationFormat>Custom</PresentationFormat>
  <Paragraphs>654</Paragraphs>
  <Slides>33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3" baseType="lpstr">
      <vt:lpstr>Recoleta Bold</vt:lpstr>
      <vt:lpstr>Arial Bold</vt:lpstr>
      <vt:lpstr>Arial Italics</vt:lpstr>
      <vt:lpstr>Arial Bold Italics</vt:lpstr>
      <vt:lpstr>Recoleta</vt:lpstr>
      <vt:lpstr>Calibri</vt:lpstr>
      <vt:lpstr>Handelson Two</vt:lpstr>
      <vt:lpstr>Aptos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TYPE 2 DIABETES </dc:title>
  <cp:lastModifiedBy>Nevyana Nikolova (2111481)</cp:lastModifiedBy>
  <cp:revision>4</cp:revision>
  <dcterms:created xsi:type="dcterms:W3CDTF">2006-08-16T00:00:00Z</dcterms:created>
  <dcterms:modified xsi:type="dcterms:W3CDTF">2025-12-09T15:56:55Z</dcterms:modified>
  <dc:identifier>DAG3jQzcPzk</dc:identifier>
</cp:coreProperties>
</file>