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55E8F1-D6C2-8F64-A7B2-689721F2CEFD}" v="1" dt="2024-01-25T23:55:18.723"/>
    <p1510:client id="{69B27016-B79D-4E1B-B3D3-FFA993BC5BA8}" v="2110" dt="2024-01-25T23:53:48.145"/>
    <p1510:client id="{8D61556A-53A7-4FEB-B906-B95FE7EAE5C3}" v="2" dt="2024-01-25T22:59:25.3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heme" Target="theme/theme1.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viewProps" Target="viewProps.xml" Id="rId12" /><Relationship Type="http://schemas.openxmlformats.org/officeDocument/2006/relationships/slide" Target="slides/slide1.xml" Id="rId2" /><Relationship Type="http://schemas.microsoft.com/office/2015/10/relationships/revisionInfo" Target="revisionInfo.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presProps" Target="presProps.xml" Id="rId11" /><Relationship Type="http://schemas.openxmlformats.org/officeDocument/2006/relationships/slide" Target="slides/slide4.xml" Id="rId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tableStyles" Target="tableStyles.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F07CD3FD-BE54-4400-942B-C6C15AA73DFD}" type="datetimeFigureOut">
              <a:rPr lang="en-US" smtClean="0"/>
              <a:t>1/25/2024</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906375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F07CD3FD-BE54-4400-942B-C6C15AA73DFD}" type="datetimeFigureOut">
              <a:rPr lang="en-US" smtClean="0"/>
              <a:t>1/25/2024</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5288705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07CD3FD-BE54-4400-942B-C6C15AA73DFD}" type="datetimeFigureOut">
              <a:rPr lang="en-US" smtClean="0"/>
              <a:t>1/25/2024</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193042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F07CD3FD-BE54-4400-942B-C6C15AA73DFD}" type="datetimeFigureOut">
              <a:rPr lang="en-US" smtClean="0"/>
              <a:t>1/25/2024</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229892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F07CD3FD-BE54-4400-942B-C6C15AA73DFD}" type="datetimeFigureOut">
              <a:rPr lang="en-US" smtClean="0"/>
              <a:t>1/25/2024</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669571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F07CD3FD-BE54-4400-942B-C6C15AA73DFD}" type="datetimeFigureOut">
              <a:rPr lang="en-US" smtClean="0"/>
              <a:t>1/25/2024</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093039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F07CD3FD-BE54-4400-942B-C6C15AA73DFD}" type="datetimeFigureOut">
              <a:rPr lang="en-US" smtClean="0"/>
              <a:t>1/25/2024</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4215083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F07CD3FD-BE54-4400-942B-C6C15AA73DFD}" type="datetimeFigureOut">
              <a:rPr lang="en-US" smtClean="0"/>
              <a:t>1/25/2024</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748052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F07CD3FD-BE54-4400-942B-C6C15AA73DFD}" type="datetimeFigureOut">
              <a:rPr lang="en-US" smtClean="0"/>
              <a:t>1/25/2024</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498554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F07CD3FD-BE54-4400-942B-C6C15AA73DFD}" type="datetimeFigureOut">
              <a:rPr lang="en-US" smtClean="0"/>
              <a:t>1/25/2024</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4019312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F07CD3FD-BE54-4400-942B-C6C15AA73DFD}" type="datetimeFigureOut">
              <a:rPr lang="en-US" smtClean="0"/>
              <a:t>1/25/2024</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535828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F07CD3FD-BE54-4400-942B-C6C15AA73DFD}" type="datetimeFigureOut">
              <a:rPr lang="en-US" smtClean="0"/>
              <a:t>1/25/2024</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A4C0CD32-A6C8-4BA5-B3DF-D8325E32CAA4}" type="slidenum">
              <a:rPr lang="en-US" smtClean="0"/>
              <a:t>‹#›</a:t>
            </a:fld>
            <a:endParaRPr lang="en-US"/>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067227"/>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smartsheet.com/sites/default/files/styles/900px/public/IC-PDSA-Cycle.png?itok=9gjdPDBn"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14402" y="3108960"/>
            <a:ext cx="3798275" cy="2682240"/>
          </a:xfrm>
        </p:spPr>
        <p:txBody>
          <a:bodyPr anchor="b">
            <a:normAutofit/>
          </a:bodyPr>
          <a:lstStyle/>
          <a:p>
            <a:br>
              <a:rPr lang="en-US"/>
            </a:br>
            <a:endParaRPr lang="en-US"/>
          </a:p>
        </p:txBody>
      </p:sp>
      <p:sp>
        <p:nvSpPr>
          <p:cNvPr id="3" name="Subtitle 2"/>
          <p:cNvSpPr>
            <a:spLocks noGrp="1"/>
          </p:cNvSpPr>
          <p:nvPr>
            <p:ph type="subTitle" idx="1"/>
          </p:nvPr>
        </p:nvSpPr>
        <p:spPr>
          <a:xfrm>
            <a:off x="277661" y="1413841"/>
            <a:ext cx="5698055" cy="1261817"/>
          </a:xfrm>
        </p:spPr>
        <p:txBody>
          <a:bodyPr anchor="t">
            <a:normAutofit/>
          </a:bodyPr>
          <a:lstStyle/>
          <a:p>
            <a:pPr algn="ctr"/>
            <a:r>
              <a:rPr lang="en-US" sz="2400" u="sng">
                <a:latin typeface="Calibri"/>
                <a:ea typeface="Calibri"/>
                <a:cs typeface="Calibri"/>
              </a:rPr>
              <a:t>Quality improvement project.</a:t>
            </a:r>
          </a:p>
          <a:p>
            <a:pPr algn="ctr"/>
            <a:r>
              <a:rPr lang="en-US" sz="2400">
                <a:latin typeface="Calibri"/>
                <a:ea typeface="Calibri"/>
                <a:cs typeface="Calibri"/>
              </a:rPr>
              <a:t>Introduction.</a:t>
            </a:r>
          </a:p>
        </p:txBody>
      </p:sp>
      <p:pic>
        <p:nvPicPr>
          <p:cNvPr id="6" name="Picture 5" descr="A diagram of a diagram&#10;&#10;Description automatically generated">
            <a:extLst>
              <a:ext uri="{FF2B5EF4-FFF2-40B4-BE49-F238E27FC236}">
                <a16:creationId xmlns:a16="http://schemas.microsoft.com/office/drawing/2014/main" id="{39A54F53-CB53-0875-E138-76D091A977FB}"/>
              </a:ext>
            </a:extLst>
          </p:cNvPr>
          <p:cNvPicPr>
            <a:picLocks noChangeAspect="1"/>
          </p:cNvPicPr>
          <p:nvPr/>
        </p:nvPicPr>
        <p:blipFill>
          <a:blip r:embed="rId2"/>
          <a:stretch>
            <a:fillRect/>
          </a:stretch>
        </p:blipFill>
        <p:spPr>
          <a:xfrm>
            <a:off x="6013329" y="479547"/>
            <a:ext cx="5896894" cy="5027101"/>
          </a:xfrm>
          <a:prstGeom prst="rect">
            <a:avLst/>
          </a:prstGeom>
        </p:spPr>
      </p:pic>
      <p:cxnSp>
        <p:nvCxnSpPr>
          <p:cNvPr id="17" name="Straight Connector 16">
            <a:extLst>
              <a:ext uri="{FF2B5EF4-FFF2-40B4-BE49-F238E27FC236}">
                <a16:creationId xmlns:a16="http://schemas.microsoft.com/office/drawing/2014/main" id="{923D9990-956B-4AC8-93BB-32078816E9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007CEB3-F0A3-F6C4-DAE4-8BC866508841}"/>
              </a:ext>
            </a:extLst>
          </p:cNvPr>
          <p:cNvSpPr txBox="1"/>
          <p:nvPr/>
        </p:nvSpPr>
        <p:spPr>
          <a:xfrm>
            <a:off x="7108520" y="5589739"/>
            <a:ext cx="452763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hlinkClick r:id="rId3"/>
              </a:rPr>
              <a:t>IC-PDSA-Cycle.png (801×683) (smartsheet.com)</a:t>
            </a:r>
            <a:endParaRPr lang="en-US"/>
          </a:p>
        </p:txBody>
      </p:sp>
      <p:sp>
        <p:nvSpPr>
          <p:cNvPr id="8" name="TextBox 7">
            <a:extLst>
              <a:ext uri="{FF2B5EF4-FFF2-40B4-BE49-F238E27FC236}">
                <a16:creationId xmlns:a16="http://schemas.microsoft.com/office/drawing/2014/main" id="{FCA96C57-58D8-ABFF-38D0-72771790F6FA}"/>
              </a:ext>
            </a:extLst>
          </p:cNvPr>
          <p:cNvSpPr txBox="1"/>
          <p:nvPr/>
        </p:nvSpPr>
        <p:spPr>
          <a:xfrm>
            <a:off x="242692" y="3001027"/>
            <a:ext cx="5858525" cy="21240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a:latin typeface="Calibri"/>
                <a:ea typeface="Calibri"/>
                <a:cs typeface="Calibri"/>
              </a:rPr>
              <a:t>For the quality improvement project, I will be using a PDSA cycle to help identify a problem area within the Intermediate Care Team(ICT) Multi Agency Support Team (MAST) also known as Front of House service and how improvements could be made.</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Smiling hospital staff">
            <a:extLst>
              <a:ext uri="{FF2B5EF4-FFF2-40B4-BE49-F238E27FC236}">
                <a16:creationId xmlns:a16="http://schemas.microsoft.com/office/drawing/2014/main" id="{30662094-4F54-D432-8F86-55F6142746F3}"/>
              </a:ext>
            </a:extLst>
          </p:cNvPr>
          <p:cNvPicPr>
            <a:picLocks noChangeAspect="1"/>
          </p:cNvPicPr>
          <p:nvPr/>
        </p:nvPicPr>
        <p:blipFill rotWithShape="1">
          <a:blip r:embed="rId2">
            <a:alphaModFix/>
          </a:blip>
          <a:srcRect l="20019" r="1" b="1"/>
          <a:stretch/>
        </p:blipFill>
        <p:spPr>
          <a:xfrm>
            <a:off x="-4703" y="10"/>
            <a:ext cx="7807947" cy="6857990"/>
          </a:xfrm>
          <a:prstGeom prst="rect">
            <a:avLst/>
          </a:prstGeom>
        </p:spPr>
      </p:pic>
      <p:sp>
        <p:nvSpPr>
          <p:cNvPr id="13" name="Rectangle 12">
            <a:extLst>
              <a:ext uri="{FF2B5EF4-FFF2-40B4-BE49-F238E27FC236}">
                <a16:creationId xmlns:a16="http://schemas.microsoft.com/office/drawing/2014/main" id="{F7017262-EEEC-4F5E-917D-A55E68A11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33640" y="-1533639"/>
            <a:ext cx="4735963" cy="7803244"/>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FC6E4C53-1063-A221-A641-8F25B668A789}"/>
              </a:ext>
            </a:extLst>
          </p:cNvPr>
          <p:cNvSpPr>
            <a:spLocks noGrp="1"/>
          </p:cNvSpPr>
          <p:nvPr>
            <p:ph idx="1"/>
          </p:nvPr>
        </p:nvSpPr>
        <p:spPr>
          <a:xfrm>
            <a:off x="8209140" y="337786"/>
            <a:ext cx="3148338" cy="5578882"/>
          </a:xfrm>
        </p:spPr>
        <p:txBody>
          <a:bodyPr vert="horz" lIns="91440" tIns="45720" rIns="91440" bIns="45720" rtlCol="0" anchor="t">
            <a:normAutofit/>
          </a:bodyPr>
          <a:lstStyle/>
          <a:p>
            <a:pPr>
              <a:lnSpc>
                <a:spcPct val="150000"/>
              </a:lnSpc>
            </a:pPr>
            <a:r>
              <a:rPr lang="en-US"/>
              <a:t>There are 16 members of the ICT. 2 members are permanently on MAST and the other members rotate so there is normally 4 members working each weekday within the Accident and Emergency (A&amp;E) department.</a:t>
            </a:r>
          </a:p>
        </p:txBody>
      </p:sp>
      <p:cxnSp>
        <p:nvCxnSpPr>
          <p:cNvPr id="15" name="Straight Connector 14">
            <a:extLst>
              <a:ext uri="{FF2B5EF4-FFF2-40B4-BE49-F238E27FC236}">
                <a16:creationId xmlns:a16="http://schemas.microsoft.com/office/drawing/2014/main" id="{9A3EDAAA-869E-4AA2-A7CE-BF2C02596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5132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E029E-5073-4498-8104-8427AA98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B71F8B-FB8D-9C8F-1418-1700BEB5655C}"/>
              </a:ext>
            </a:extLst>
          </p:cNvPr>
          <p:cNvSpPr>
            <a:spLocks noGrp="1"/>
          </p:cNvSpPr>
          <p:nvPr>
            <p:ph type="title"/>
          </p:nvPr>
        </p:nvSpPr>
        <p:spPr>
          <a:xfrm>
            <a:off x="914402" y="914400"/>
            <a:ext cx="4766661" cy="839803"/>
          </a:xfrm>
        </p:spPr>
        <p:txBody>
          <a:bodyPr>
            <a:normAutofit/>
          </a:bodyPr>
          <a:lstStyle/>
          <a:p>
            <a:r>
              <a:rPr lang="en-US" b="1" u="sng">
                <a:latin typeface="Calibri"/>
                <a:ea typeface="Calibri"/>
                <a:cs typeface="Calibri"/>
              </a:rPr>
              <a:t>PLAN</a:t>
            </a:r>
            <a:endParaRPr lang="en-US" u="sng"/>
          </a:p>
        </p:txBody>
      </p:sp>
      <p:sp>
        <p:nvSpPr>
          <p:cNvPr id="3" name="Content Placeholder 2">
            <a:extLst>
              <a:ext uri="{FF2B5EF4-FFF2-40B4-BE49-F238E27FC236}">
                <a16:creationId xmlns:a16="http://schemas.microsoft.com/office/drawing/2014/main" id="{3ED0F656-4ADA-537D-3227-BCE494A458F5}"/>
              </a:ext>
            </a:extLst>
          </p:cNvPr>
          <p:cNvSpPr>
            <a:spLocks noGrp="1"/>
          </p:cNvSpPr>
          <p:nvPr>
            <p:ph idx="1"/>
          </p:nvPr>
        </p:nvSpPr>
        <p:spPr>
          <a:xfrm>
            <a:off x="736948" y="2279259"/>
            <a:ext cx="4766661" cy="3088461"/>
          </a:xfrm>
        </p:spPr>
        <p:txBody>
          <a:bodyPr vert="horz" lIns="91440" tIns="45720" rIns="91440" bIns="45720" rtlCol="0" anchor="t">
            <a:normAutofit fontScale="92500"/>
          </a:bodyPr>
          <a:lstStyle/>
          <a:p>
            <a:pPr marL="0" indent="0">
              <a:lnSpc>
                <a:spcPct val="150000"/>
              </a:lnSpc>
              <a:buNone/>
            </a:pPr>
            <a:r>
              <a:rPr lang="en-US">
                <a:latin typeface="Calibri"/>
                <a:ea typeface="Calibri"/>
                <a:cs typeface="Calibri"/>
              </a:rPr>
              <a:t>For this quality improvement project, the ICT were approached and asked what each member thought could be an area of improvement in the MAST service.</a:t>
            </a:r>
          </a:p>
          <a:p>
            <a:pPr marL="0" indent="0">
              <a:lnSpc>
                <a:spcPct val="150000"/>
              </a:lnSpc>
              <a:buNone/>
            </a:pPr>
            <a:r>
              <a:rPr lang="en-US">
                <a:latin typeface="Calibri"/>
                <a:ea typeface="Calibri"/>
                <a:cs typeface="Calibri"/>
              </a:rPr>
              <a:t>It was agreed that the areas of improvement could be correct referrals from doctors.</a:t>
            </a:r>
          </a:p>
        </p:txBody>
      </p:sp>
      <p:pic>
        <p:nvPicPr>
          <p:cNvPr id="4" name="Picture 3" descr="Researchers in a boardroom discussing">
            <a:extLst>
              <a:ext uri="{FF2B5EF4-FFF2-40B4-BE49-F238E27FC236}">
                <a16:creationId xmlns:a16="http://schemas.microsoft.com/office/drawing/2014/main" id="{B7134174-B320-9425-ED6E-45ABFFB2375F}"/>
              </a:ext>
            </a:extLst>
          </p:cNvPr>
          <p:cNvPicPr>
            <a:picLocks noChangeAspect="1"/>
          </p:cNvPicPr>
          <p:nvPr/>
        </p:nvPicPr>
        <p:blipFill rotWithShape="1">
          <a:blip r:embed="rId2"/>
          <a:srcRect l="18563"/>
          <a:stretch/>
        </p:blipFill>
        <p:spPr>
          <a:xfrm>
            <a:off x="6510938" y="1009650"/>
            <a:ext cx="5681061" cy="4656484"/>
          </a:xfrm>
          <a:prstGeom prst="rect">
            <a:avLst/>
          </a:prstGeom>
        </p:spPr>
      </p:pic>
      <p:cxnSp>
        <p:nvCxnSpPr>
          <p:cNvPr id="11" name="Straight Connector 10">
            <a:extLst>
              <a:ext uri="{FF2B5EF4-FFF2-40B4-BE49-F238E27FC236}">
                <a16:creationId xmlns:a16="http://schemas.microsoft.com/office/drawing/2014/main" id="{BEFF515C-2521-4964-9DAC-2BFB8EC86A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510936" y="5666135"/>
            <a:ext cx="5681065" cy="1"/>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9299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Doctor writing on tablet with pen">
            <a:extLst>
              <a:ext uri="{FF2B5EF4-FFF2-40B4-BE49-F238E27FC236}">
                <a16:creationId xmlns:a16="http://schemas.microsoft.com/office/drawing/2014/main" id="{692EF508-CC0A-A4CC-AE83-DFEE79D1AE63}"/>
              </a:ext>
            </a:extLst>
          </p:cNvPr>
          <p:cNvPicPr>
            <a:picLocks noChangeAspect="1"/>
          </p:cNvPicPr>
          <p:nvPr/>
        </p:nvPicPr>
        <p:blipFill rotWithShape="1">
          <a:blip r:embed="rId2"/>
          <a:srcRect l="29333"/>
          <a:stretch/>
        </p:blipFill>
        <p:spPr>
          <a:xfrm>
            <a:off x="20" y="10"/>
            <a:ext cx="12191980" cy="6857990"/>
          </a:xfrm>
          <a:prstGeom prst="rect">
            <a:avLst/>
          </a:prstGeom>
        </p:spPr>
      </p:pic>
      <p:sp useBgFill="1">
        <p:nvSpPr>
          <p:cNvPr id="17" name="Rectangle 16">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0599" y="1071435"/>
            <a:ext cx="5777024" cy="47197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021378" y="1071435"/>
            <a:ext cx="0" cy="4719766"/>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3FF3FD4C-C7EF-9863-D675-250FAF65D212}"/>
              </a:ext>
            </a:extLst>
          </p:cNvPr>
          <p:cNvSpPr>
            <a:spLocks noGrp="1"/>
          </p:cNvSpPr>
          <p:nvPr>
            <p:ph idx="1"/>
          </p:nvPr>
        </p:nvSpPr>
        <p:spPr>
          <a:xfrm>
            <a:off x="1073774" y="1218374"/>
            <a:ext cx="5644704" cy="4497397"/>
          </a:xfrm>
        </p:spPr>
        <p:txBody>
          <a:bodyPr vert="horz" lIns="91440" tIns="45720" rIns="91440" bIns="45720" rtlCol="0" anchor="t">
            <a:normAutofit/>
          </a:bodyPr>
          <a:lstStyle/>
          <a:p>
            <a:pPr marL="264795" lvl="1" indent="0">
              <a:lnSpc>
                <a:spcPct val="150000"/>
              </a:lnSpc>
              <a:buNone/>
            </a:pPr>
            <a:r>
              <a:rPr lang="en-US">
                <a:latin typeface="Calibri"/>
                <a:ea typeface="Calibri"/>
                <a:cs typeface="Calibri"/>
              </a:rPr>
              <a:t>It was unsure whether this was due to the lack of knowledge the various senior and junior doctors within the A&amp;E department about who and what service the MAST provide.</a:t>
            </a:r>
            <a:endParaRPr lang="en-US"/>
          </a:p>
          <a:p>
            <a:pPr marL="264795" lvl="1" indent="0">
              <a:lnSpc>
                <a:spcPct val="150000"/>
              </a:lnSpc>
              <a:buNone/>
            </a:pPr>
            <a:endParaRPr lang="en-US">
              <a:latin typeface="Calibri"/>
              <a:ea typeface="Calibri"/>
              <a:cs typeface="Calibri"/>
            </a:endParaRPr>
          </a:p>
          <a:p>
            <a:pPr marL="264795" lvl="1" indent="0">
              <a:lnSpc>
                <a:spcPct val="150000"/>
              </a:lnSpc>
              <a:buNone/>
            </a:pPr>
            <a:r>
              <a:rPr lang="en-US">
                <a:latin typeface="Calibri"/>
                <a:ea typeface="Calibri"/>
                <a:cs typeface="Calibri"/>
              </a:rPr>
              <a:t>The plan was to do an informative questionnaire to see whether this hypothesis was true.</a:t>
            </a:r>
            <a:endParaRPr lang="en-US"/>
          </a:p>
        </p:txBody>
      </p:sp>
    </p:spTree>
    <p:extLst>
      <p:ext uri="{BB962C8B-B14F-4D97-AF65-F5344CB8AC3E}">
        <p14:creationId xmlns:p14="http://schemas.microsoft.com/office/powerpoint/2010/main" val="704008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CC5CEC-0F87-181E-B676-C41F299A85D6}"/>
              </a:ext>
            </a:extLst>
          </p:cNvPr>
          <p:cNvSpPr>
            <a:spLocks noGrp="1"/>
          </p:cNvSpPr>
          <p:nvPr>
            <p:ph type="title"/>
          </p:nvPr>
        </p:nvSpPr>
        <p:spPr>
          <a:xfrm>
            <a:off x="7300846" y="1079326"/>
            <a:ext cx="3924562" cy="698580"/>
          </a:xfrm>
        </p:spPr>
        <p:txBody>
          <a:bodyPr>
            <a:normAutofit fontScale="90000"/>
          </a:bodyPr>
          <a:lstStyle/>
          <a:p>
            <a:r>
              <a:rPr lang="en-US" b="1" u="sng">
                <a:latin typeface="Calibri"/>
                <a:ea typeface="Calibri"/>
                <a:cs typeface="Calibri"/>
              </a:rPr>
              <a:t>DO</a:t>
            </a:r>
            <a:endParaRPr lang="en-US" u="sng"/>
          </a:p>
        </p:txBody>
      </p:sp>
      <p:sp>
        <p:nvSpPr>
          <p:cNvPr id="8" name="Content Placeholder 7">
            <a:extLst>
              <a:ext uri="{FF2B5EF4-FFF2-40B4-BE49-F238E27FC236}">
                <a16:creationId xmlns:a16="http://schemas.microsoft.com/office/drawing/2014/main" id="{3C9E046E-07A7-E9E8-32E0-2B250EA5CB08}"/>
              </a:ext>
            </a:extLst>
          </p:cNvPr>
          <p:cNvSpPr>
            <a:spLocks noGrp="1"/>
          </p:cNvSpPr>
          <p:nvPr>
            <p:ph idx="1"/>
          </p:nvPr>
        </p:nvSpPr>
        <p:spPr>
          <a:xfrm>
            <a:off x="7353037" y="1997424"/>
            <a:ext cx="3924562" cy="3944405"/>
          </a:xfrm>
        </p:spPr>
        <p:txBody>
          <a:bodyPr vert="horz" lIns="91440" tIns="45720" rIns="91440" bIns="45720" rtlCol="0" anchor="t">
            <a:normAutofit fontScale="92500" lnSpcReduction="20000"/>
          </a:bodyPr>
          <a:lstStyle/>
          <a:p>
            <a:pPr>
              <a:lnSpc>
                <a:spcPct val="150000"/>
              </a:lnSpc>
            </a:pPr>
            <a:r>
              <a:rPr lang="en-US" sz="1800">
                <a:latin typeface="Calibri"/>
                <a:ea typeface="Calibri"/>
                <a:cs typeface="Calibri"/>
              </a:rPr>
              <a:t>An Informative questionnaire was given out to 11 Doctors.</a:t>
            </a:r>
            <a:endParaRPr lang="en-US"/>
          </a:p>
          <a:p>
            <a:pPr>
              <a:lnSpc>
                <a:spcPct val="150000"/>
              </a:lnSpc>
            </a:pPr>
            <a:r>
              <a:rPr lang="en-US" sz="1800">
                <a:latin typeface="Calibri"/>
                <a:ea typeface="Calibri"/>
                <a:cs typeface="Calibri"/>
              </a:rPr>
              <a:t>They included senior and junior doctors within the A&amp;E department. </a:t>
            </a:r>
          </a:p>
          <a:p>
            <a:pPr>
              <a:lnSpc>
                <a:spcPct val="150000"/>
              </a:lnSpc>
            </a:pPr>
            <a:r>
              <a:rPr lang="en-US" sz="1800">
                <a:latin typeface="Calibri"/>
                <a:ea typeface="Calibri"/>
                <a:cs typeface="Calibri"/>
              </a:rPr>
              <a:t>This was done on one day shift in a very busy department.</a:t>
            </a:r>
          </a:p>
          <a:p>
            <a:pPr>
              <a:lnSpc>
                <a:spcPct val="150000"/>
              </a:lnSpc>
            </a:pPr>
            <a:r>
              <a:rPr lang="en-US" sz="1800">
                <a:latin typeface="Calibri"/>
                <a:ea typeface="Calibri"/>
                <a:cs typeface="Calibri"/>
              </a:rPr>
              <a:t>All participants were willing and even asked about the correct answers after handing the questionnaires in.</a:t>
            </a:r>
          </a:p>
        </p:txBody>
      </p:sp>
      <p:pic>
        <p:nvPicPr>
          <p:cNvPr id="4" name="Content Placeholder 3" descr="A paper with text on it&#10;&#10;Description automatically generated">
            <a:extLst>
              <a:ext uri="{FF2B5EF4-FFF2-40B4-BE49-F238E27FC236}">
                <a16:creationId xmlns:a16="http://schemas.microsoft.com/office/drawing/2014/main" id="{E6252399-8678-CA6A-DE7E-1C08A12C8E55}"/>
              </a:ext>
            </a:extLst>
          </p:cNvPr>
          <p:cNvPicPr>
            <a:picLocks noChangeAspect="1"/>
          </p:cNvPicPr>
          <p:nvPr/>
        </p:nvPicPr>
        <p:blipFill rotWithShape="1">
          <a:blip r:embed="rId2"/>
          <a:srcRect r="21020" b="-2"/>
          <a:stretch/>
        </p:blipFill>
        <p:spPr>
          <a:xfrm rot="5400000">
            <a:off x="-172726" y="172726"/>
            <a:ext cx="6858000" cy="6512547"/>
          </a:xfrm>
          <a:prstGeom prst="rect">
            <a:avLst/>
          </a:prstGeom>
        </p:spPr>
      </p:pic>
      <p:cxnSp>
        <p:nvCxnSpPr>
          <p:cNvPr id="13" name="Straight Connector 12">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37121"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320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1E2595-28F4-2666-78DF-83D49D2D57A4}"/>
              </a:ext>
            </a:extLst>
          </p:cNvPr>
          <p:cNvSpPr>
            <a:spLocks noGrp="1"/>
          </p:cNvSpPr>
          <p:nvPr>
            <p:ph idx="1"/>
          </p:nvPr>
        </p:nvSpPr>
        <p:spPr>
          <a:xfrm>
            <a:off x="914399" y="1285692"/>
            <a:ext cx="10363200" cy="887891"/>
          </a:xfrm>
        </p:spPr>
        <p:txBody>
          <a:bodyPr vert="horz" lIns="91440" tIns="45720" rIns="91440" bIns="45720" rtlCol="0" anchor="t">
            <a:noAutofit/>
          </a:bodyPr>
          <a:lstStyle/>
          <a:p>
            <a:pPr marL="0" indent="0">
              <a:buNone/>
            </a:pPr>
            <a:r>
              <a:rPr lang="en-US" sz="2400">
                <a:latin typeface="Calibri"/>
                <a:ea typeface="Calibri"/>
                <a:cs typeface="Calibri"/>
              </a:rPr>
              <a:t>Each questions answer was put into a simple table to analysis the results.</a:t>
            </a:r>
          </a:p>
          <a:p>
            <a:pPr marL="0" indent="0">
              <a:buNone/>
            </a:pPr>
            <a:r>
              <a:rPr lang="en-US" sz="2400" b="1">
                <a:latin typeface="Calibri"/>
                <a:ea typeface="Calibri"/>
                <a:cs typeface="Calibri"/>
              </a:rPr>
              <a:t>RESULTS</a:t>
            </a:r>
            <a:endParaRPr lang="en-US" sz="2400">
              <a:latin typeface="Calibri"/>
              <a:ea typeface="Calibri"/>
              <a:cs typeface="Calibri"/>
            </a:endParaRPr>
          </a:p>
        </p:txBody>
      </p:sp>
      <p:graphicFrame>
        <p:nvGraphicFramePr>
          <p:cNvPr id="6" name="Table 5">
            <a:extLst>
              <a:ext uri="{FF2B5EF4-FFF2-40B4-BE49-F238E27FC236}">
                <a16:creationId xmlns:a16="http://schemas.microsoft.com/office/drawing/2014/main" id="{783CBEDB-2524-33CA-4ABF-BAEA8004577C}"/>
              </a:ext>
            </a:extLst>
          </p:cNvPr>
          <p:cNvGraphicFramePr>
            <a:graphicFrameLocks noGrp="1"/>
          </p:cNvGraphicFramePr>
          <p:nvPr>
            <p:extLst>
              <p:ext uri="{D42A27DB-BD31-4B8C-83A1-F6EECF244321}">
                <p14:modId xmlns:p14="http://schemas.microsoft.com/office/powerpoint/2010/main" val="2073674800"/>
              </p:ext>
            </p:extLst>
          </p:nvPr>
        </p:nvGraphicFramePr>
        <p:xfrm>
          <a:off x="1124420" y="2966623"/>
          <a:ext cx="8168640" cy="3337559"/>
        </p:xfrm>
        <a:graphic>
          <a:graphicData uri="http://schemas.openxmlformats.org/drawingml/2006/table">
            <a:tbl>
              <a:tblPr firstRow="1" bandRow="1">
                <a:tableStyleId>{5C22544A-7EE6-4342-B048-85BDC9FD1C3A}</a:tableStyleId>
              </a:tblPr>
              <a:tblGrid>
                <a:gridCol w="2722880">
                  <a:extLst>
                    <a:ext uri="{9D8B030D-6E8A-4147-A177-3AD203B41FA5}">
                      <a16:colId xmlns:a16="http://schemas.microsoft.com/office/drawing/2014/main" val="3472099911"/>
                    </a:ext>
                  </a:extLst>
                </a:gridCol>
                <a:gridCol w="2722880">
                  <a:extLst>
                    <a:ext uri="{9D8B030D-6E8A-4147-A177-3AD203B41FA5}">
                      <a16:colId xmlns:a16="http://schemas.microsoft.com/office/drawing/2014/main" val="3426635750"/>
                    </a:ext>
                  </a:extLst>
                </a:gridCol>
                <a:gridCol w="2722880">
                  <a:extLst>
                    <a:ext uri="{9D8B030D-6E8A-4147-A177-3AD203B41FA5}">
                      <a16:colId xmlns:a16="http://schemas.microsoft.com/office/drawing/2014/main" val="2199163986"/>
                    </a:ext>
                  </a:extLst>
                </a:gridCol>
              </a:tblGrid>
              <a:tr h="370840">
                <a:tc>
                  <a:txBody>
                    <a:bodyPr/>
                    <a:lstStyle/>
                    <a:p>
                      <a:r>
                        <a:rPr lang="en-US"/>
                        <a:t>Questions</a:t>
                      </a:r>
                    </a:p>
                  </a:txBody>
                  <a:tcPr/>
                </a:tc>
                <a:tc>
                  <a:txBody>
                    <a:bodyPr/>
                    <a:lstStyle/>
                    <a:p>
                      <a:r>
                        <a:rPr lang="en-US"/>
                        <a:t>YES OR TRUE</a:t>
                      </a:r>
                    </a:p>
                  </a:txBody>
                  <a:tcPr/>
                </a:tc>
                <a:tc>
                  <a:txBody>
                    <a:bodyPr/>
                    <a:lstStyle/>
                    <a:p>
                      <a:r>
                        <a:rPr lang="en-US"/>
                        <a:t>NO OR FALSE</a:t>
                      </a:r>
                    </a:p>
                  </a:txBody>
                  <a:tcPr/>
                </a:tc>
                <a:extLst>
                  <a:ext uri="{0D108BD9-81ED-4DB2-BD59-A6C34878D82A}">
                    <a16:rowId xmlns:a16="http://schemas.microsoft.com/office/drawing/2014/main" val="2024465283"/>
                  </a:ext>
                </a:extLst>
              </a:tr>
              <a:tr h="370840">
                <a:tc>
                  <a:txBody>
                    <a:bodyPr/>
                    <a:lstStyle/>
                    <a:p>
                      <a:r>
                        <a:rPr lang="en-US"/>
                        <a:t>1.</a:t>
                      </a:r>
                    </a:p>
                  </a:txBody>
                  <a:tcPr/>
                </a:tc>
                <a:tc>
                  <a:txBody>
                    <a:bodyPr/>
                    <a:lstStyle/>
                    <a:p>
                      <a:r>
                        <a:rPr lang="en-US"/>
                        <a:t>6</a:t>
                      </a:r>
                    </a:p>
                  </a:txBody>
                  <a:tcPr/>
                </a:tc>
                <a:tc>
                  <a:txBody>
                    <a:bodyPr/>
                    <a:lstStyle/>
                    <a:p>
                      <a:r>
                        <a:rPr lang="en-US"/>
                        <a:t>5</a:t>
                      </a:r>
                    </a:p>
                  </a:txBody>
                  <a:tcPr/>
                </a:tc>
                <a:extLst>
                  <a:ext uri="{0D108BD9-81ED-4DB2-BD59-A6C34878D82A}">
                    <a16:rowId xmlns:a16="http://schemas.microsoft.com/office/drawing/2014/main" val="605378479"/>
                  </a:ext>
                </a:extLst>
              </a:tr>
              <a:tr h="370840">
                <a:tc>
                  <a:txBody>
                    <a:bodyPr/>
                    <a:lstStyle/>
                    <a:p>
                      <a:r>
                        <a:rPr lang="en-US"/>
                        <a:t>2.</a:t>
                      </a:r>
                    </a:p>
                  </a:txBody>
                  <a:tcPr/>
                </a:tc>
                <a:tc>
                  <a:txBody>
                    <a:bodyPr/>
                    <a:lstStyle/>
                    <a:p>
                      <a:r>
                        <a:rPr lang="en-US"/>
                        <a:t>7</a:t>
                      </a:r>
                    </a:p>
                  </a:txBody>
                  <a:tcPr/>
                </a:tc>
                <a:tc>
                  <a:txBody>
                    <a:bodyPr/>
                    <a:lstStyle/>
                    <a:p>
                      <a:r>
                        <a:rPr lang="en-US"/>
                        <a:t>4</a:t>
                      </a:r>
                    </a:p>
                  </a:txBody>
                  <a:tcPr/>
                </a:tc>
                <a:extLst>
                  <a:ext uri="{0D108BD9-81ED-4DB2-BD59-A6C34878D82A}">
                    <a16:rowId xmlns:a16="http://schemas.microsoft.com/office/drawing/2014/main" val="3510167153"/>
                  </a:ext>
                </a:extLst>
              </a:tr>
              <a:tr h="370840">
                <a:tc>
                  <a:txBody>
                    <a:bodyPr/>
                    <a:lstStyle/>
                    <a:p>
                      <a:r>
                        <a:rPr lang="en-US"/>
                        <a:t>3.</a:t>
                      </a:r>
                    </a:p>
                  </a:txBody>
                  <a:tcPr/>
                </a:tc>
                <a:tc>
                  <a:txBody>
                    <a:bodyPr/>
                    <a:lstStyle/>
                    <a:p>
                      <a:r>
                        <a:rPr lang="en-US"/>
                        <a:t>5</a:t>
                      </a:r>
                    </a:p>
                  </a:txBody>
                  <a:tcPr/>
                </a:tc>
                <a:tc>
                  <a:txBody>
                    <a:bodyPr/>
                    <a:lstStyle/>
                    <a:p>
                      <a:r>
                        <a:rPr lang="en-US"/>
                        <a:t>6</a:t>
                      </a:r>
                    </a:p>
                  </a:txBody>
                  <a:tcPr/>
                </a:tc>
                <a:extLst>
                  <a:ext uri="{0D108BD9-81ED-4DB2-BD59-A6C34878D82A}">
                    <a16:rowId xmlns:a16="http://schemas.microsoft.com/office/drawing/2014/main" val="2030445741"/>
                  </a:ext>
                </a:extLst>
              </a:tr>
              <a:tr h="370840">
                <a:tc>
                  <a:txBody>
                    <a:bodyPr/>
                    <a:lstStyle/>
                    <a:p>
                      <a:r>
                        <a:rPr lang="en-US"/>
                        <a:t>4.</a:t>
                      </a:r>
                    </a:p>
                  </a:txBody>
                  <a:tcPr/>
                </a:tc>
                <a:tc>
                  <a:txBody>
                    <a:bodyPr/>
                    <a:lstStyle/>
                    <a:p>
                      <a:r>
                        <a:rPr lang="en-US"/>
                        <a:t>7</a:t>
                      </a:r>
                    </a:p>
                  </a:txBody>
                  <a:tcPr/>
                </a:tc>
                <a:tc>
                  <a:txBody>
                    <a:bodyPr/>
                    <a:lstStyle/>
                    <a:p>
                      <a:r>
                        <a:rPr lang="en-US"/>
                        <a:t>4</a:t>
                      </a:r>
                    </a:p>
                  </a:txBody>
                  <a:tcPr/>
                </a:tc>
                <a:extLst>
                  <a:ext uri="{0D108BD9-81ED-4DB2-BD59-A6C34878D82A}">
                    <a16:rowId xmlns:a16="http://schemas.microsoft.com/office/drawing/2014/main" val="567689704"/>
                  </a:ext>
                </a:extLst>
              </a:tr>
              <a:tr h="370840">
                <a:tc>
                  <a:txBody>
                    <a:bodyPr/>
                    <a:lstStyle/>
                    <a:p>
                      <a:r>
                        <a:rPr lang="en-US"/>
                        <a:t>5.</a:t>
                      </a:r>
                    </a:p>
                  </a:txBody>
                  <a:tcPr/>
                </a:tc>
                <a:tc>
                  <a:txBody>
                    <a:bodyPr/>
                    <a:lstStyle/>
                    <a:p>
                      <a:r>
                        <a:rPr lang="en-US"/>
                        <a:t>9</a:t>
                      </a:r>
                    </a:p>
                  </a:txBody>
                  <a:tcPr/>
                </a:tc>
                <a:tc>
                  <a:txBody>
                    <a:bodyPr/>
                    <a:lstStyle/>
                    <a:p>
                      <a:r>
                        <a:rPr lang="en-US"/>
                        <a:t>2</a:t>
                      </a:r>
                    </a:p>
                  </a:txBody>
                  <a:tcPr/>
                </a:tc>
                <a:extLst>
                  <a:ext uri="{0D108BD9-81ED-4DB2-BD59-A6C34878D82A}">
                    <a16:rowId xmlns:a16="http://schemas.microsoft.com/office/drawing/2014/main" val="1807313237"/>
                  </a:ext>
                </a:extLst>
              </a:tr>
              <a:tr h="370840">
                <a:tc>
                  <a:txBody>
                    <a:bodyPr/>
                    <a:lstStyle/>
                    <a:p>
                      <a:r>
                        <a:rPr lang="en-US"/>
                        <a:t>6.</a:t>
                      </a:r>
                    </a:p>
                  </a:txBody>
                  <a:tcPr/>
                </a:tc>
                <a:tc>
                  <a:txBody>
                    <a:bodyPr/>
                    <a:lstStyle/>
                    <a:p>
                      <a:r>
                        <a:rPr lang="en-US"/>
                        <a:t>10</a:t>
                      </a:r>
                    </a:p>
                  </a:txBody>
                  <a:tcPr/>
                </a:tc>
                <a:tc>
                  <a:txBody>
                    <a:bodyPr/>
                    <a:lstStyle/>
                    <a:p>
                      <a:r>
                        <a:rPr lang="en-US"/>
                        <a:t>1</a:t>
                      </a:r>
                    </a:p>
                  </a:txBody>
                  <a:tcPr/>
                </a:tc>
                <a:extLst>
                  <a:ext uri="{0D108BD9-81ED-4DB2-BD59-A6C34878D82A}">
                    <a16:rowId xmlns:a16="http://schemas.microsoft.com/office/drawing/2014/main" val="176924679"/>
                  </a:ext>
                </a:extLst>
              </a:tr>
              <a:tr h="370840">
                <a:tc>
                  <a:txBody>
                    <a:bodyPr/>
                    <a:lstStyle/>
                    <a:p>
                      <a:r>
                        <a:rPr lang="en-US"/>
                        <a:t>7.</a:t>
                      </a:r>
                    </a:p>
                  </a:txBody>
                  <a:tcPr/>
                </a:tc>
                <a:tc>
                  <a:txBody>
                    <a:bodyPr/>
                    <a:lstStyle/>
                    <a:p>
                      <a:r>
                        <a:rPr lang="en-US"/>
                        <a:t>11</a:t>
                      </a:r>
                    </a:p>
                  </a:txBody>
                  <a:tcPr/>
                </a:tc>
                <a:tc>
                  <a:txBody>
                    <a:bodyPr/>
                    <a:lstStyle/>
                    <a:p>
                      <a:r>
                        <a:rPr lang="en-US"/>
                        <a:t>0</a:t>
                      </a:r>
                    </a:p>
                  </a:txBody>
                  <a:tcPr/>
                </a:tc>
                <a:extLst>
                  <a:ext uri="{0D108BD9-81ED-4DB2-BD59-A6C34878D82A}">
                    <a16:rowId xmlns:a16="http://schemas.microsoft.com/office/drawing/2014/main" val="1187776898"/>
                  </a:ext>
                </a:extLst>
              </a:tr>
              <a:tr h="370839">
                <a:tc>
                  <a:txBody>
                    <a:bodyPr/>
                    <a:lstStyle/>
                    <a:p>
                      <a:pPr lvl="0">
                        <a:buNone/>
                      </a:pPr>
                      <a:endParaRPr lang="en-US"/>
                    </a:p>
                  </a:txBody>
                  <a:tcPr/>
                </a:tc>
                <a:tc>
                  <a:txBody>
                    <a:bodyPr/>
                    <a:lstStyle/>
                    <a:p>
                      <a:pPr lvl="0">
                        <a:buNone/>
                      </a:pPr>
                      <a:endParaRPr lang="en-US"/>
                    </a:p>
                  </a:txBody>
                  <a:tcPr/>
                </a:tc>
                <a:tc>
                  <a:txBody>
                    <a:bodyPr/>
                    <a:lstStyle/>
                    <a:p>
                      <a:pPr lvl="0">
                        <a:buNone/>
                      </a:pPr>
                      <a:endParaRPr lang="en-US"/>
                    </a:p>
                  </a:txBody>
                  <a:tcPr/>
                </a:tc>
                <a:extLst>
                  <a:ext uri="{0D108BD9-81ED-4DB2-BD59-A6C34878D82A}">
                    <a16:rowId xmlns:a16="http://schemas.microsoft.com/office/drawing/2014/main" val="4129389767"/>
                  </a:ext>
                </a:extLst>
              </a:tr>
            </a:tbl>
          </a:graphicData>
        </a:graphic>
      </p:graphicFrame>
    </p:spTree>
    <p:extLst>
      <p:ext uri="{BB962C8B-B14F-4D97-AF65-F5344CB8AC3E}">
        <p14:creationId xmlns:p14="http://schemas.microsoft.com/office/powerpoint/2010/main" val="722010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55B2CA-CA00-2862-F694-4B563165E6DA}"/>
              </a:ext>
            </a:extLst>
          </p:cNvPr>
          <p:cNvSpPr>
            <a:spLocks noGrp="1"/>
          </p:cNvSpPr>
          <p:nvPr>
            <p:ph type="title"/>
          </p:nvPr>
        </p:nvSpPr>
        <p:spPr>
          <a:xfrm>
            <a:off x="820456" y="400833"/>
            <a:ext cx="3943762" cy="949101"/>
          </a:xfrm>
        </p:spPr>
        <p:txBody>
          <a:bodyPr>
            <a:normAutofit/>
          </a:bodyPr>
          <a:lstStyle/>
          <a:p>
            <a:r>
              <a:rPr lang="en-US" b="1" u="sng">
                <a:latin typeface="Calibri"/>
                <a:ea typeface="Calibri"/>
                <a:cs typeface="Calibri"/>
              </a:rPr>
              <a:t>STUDY.</a:t>
            </a:r>
            <a:endParaRPr lang="en-US"/>
          </a:p>
        </p:txBody>
      </p:sp>
      <p:sp>
        <p:nvSpPr>
          <p:cNvPr id="8" name="Content Placeholder 7">
            <a:extLst>
              <a:ext uri="{FF2B5EF4-FFF2-40B4-BE49-F238E27FC236}">
                <a16:creationId xmlns:a16="http://schemas.microsoft.com/office/drawing/2014/main" id="{B25BE38A-7E70-B69B-0F04-13CD8C137495}"/>
              </a:ext>
            </a:extLst>
          </p:cNvPr>
          <p:cNvSpPr>
            <a:spLocks noGrp="1"/>
          </p:cNvSpPr>
          <p:nvPr>
            <p:ph idx="1"/>
          </p:nvPr>
        </p:nvSpPr>
        <p:spPr>
          <a:xfrm>
            <a:off x="529211" y="1164414"/>
            <a:ext cx="4437451" cy="5416947"/>
          </a:xfrm>
        </p:spPr>
        <p:txBody>
          <a:bodyPr vert="horz" lIns="91440" tIns="45720" rIns="91440" bIns="45720" rtlCol="0" anchor="t">
            <a:normAutofit fontScale="92500" lnSpcReduction="10000"/>
          </a:bodyPr>
          <a:lstStyle/>
          <a:p>
            <a:r>
              <a:rPr lang="en-US" sz="1800">
                <a:latin typeface="Calibri"/>
                <a:ea typeface="Calibri"/>
                <a:cs typeface="Calibri"/>
              </a:rPr>
              <a:t>The results show that equal numbers knew what therapists and medical staff were part of the MAST.</a:t>
            </a:r>
          </a:p>
          <a:p>
            <a:r>
              <a:rPr lang="en-US" sz="1800">
                <a:latin typeface="Calibri"/>
                <a:ea typeface="Calibri"/>
                <a:cs typeface="Calibri"/>
              </a:rPr>
              <a:t>Majority of the doctors knew how to refer to MAST.</a:t>
            </a:r>
          </a:p>
          <a:p>
            <a:r>
              <a:rPr lang="en-US" sz="1800">
                <a:latin typeface="Calibri"/>
                <a:ea typeface="Calibri"/>
                <a:cs typeface="Calibri"/>
              </a:rPr>
              <a:t>Equal numbers knew whether we could do mobility assessments on patients waiting scans and x-rays.</a:t>
            </a:r>
          </a:p>
          <a:p>
            <a:r>
              <a:rPr lang="en-US" sz="1800">
                <a:latin typeface="Calibri"/>
                <a:ea typeface="Calibri"/>
                <a:cs typeface="Calibri"/>
              </a:rPr>
              <a:t>Majority believed we could assess patients with an unstable health condition.</a:t>
            </a:r>
          </a:p>
          <a:p>
            <a:r>
              <a:rPr lang="en-US" sz="1800">
                <a:latin typeface="Calibri"/>
                <a:ea typeface="Calibri"/>
                <a:cs typeface="Calibri"/>
              </a:rPr>
              <a:t>All except 2 knew we collected information about patients social and environmental background to help identify therapy needs.</a:t>
            </a:r>
          </a:p>
          <a:p>
            <a:r>
              <a:rPr lang="en-US" sz="1800">
                <a:latin typeface="Calibri"/>
                <a:ea typeface="Calibri"/>
                <a:cs typeface="Calibri"/>
              </a:rPr>
              <a:t>All except 1 knew we refer to other services and all knew MAST </a:t>
            </a:r>
            <a:r>
              <a:rPr lang="en-US" sz="1800" err="1">
                <a:latin typeface="Calibri"/>
                <a:ea typeface="Calibri"/>
                <a:cs typeface="Calibri"/>
              </a:rPr>
              <a:t>prioritise</a:t>
            </a:r>
            <a:r>
              <a:rPr lang="en-US" sz="1800">
                <a:latin typeface="Calibri"/>
                <a:ea typeface="Calibri"/>
                <a:cs typeface="Calibri"/>
              </a:rPr>
              <a:t> patients who are medically fit for discharge.</a:t>
            </a:r>
          </a:p>
          <a:p>
            <a:endParaRPr lang="en-US" sz="1800">
              <a:latin typeface="Calibri"/>
              <a:ea typeface="Calibri"/>
              <a:cs typeface="Calibri"/>
            </a:endParaRPr>
          </a:p>
          <a:p>
            <a:endParaRPr lang="en-US" sz="1800">
              <a:latin typeface="Calibri"/>
              <a:ea typeface="Calibri"/>
              <a:cs typeface="Calibri"/>
            </a:endParaRPr>
          </a:p>
          <a:p>
            <a:endParaRPr lang="en-US" sz="1800">
              <a:latin typeface="Calibri"/>
              <a:ea typeface="Calibri"/>
              <a:cs typeface="Calibri"/>
            </a:endParaRPr>
          </a:p>
        </p:txBody>
      </p:sp>
      <p:pic>
        <p:nvPicPr>
          <p:cNvPr id="4" name="Content Placeholder 3" descr="Mixed raced student studying">
            <a:extLst>
              <a:ext uri="{FF2B5EF4-FFF2-40B4-BE49-F238E27FC236}">
                <a16:creationId xmlns:a16="http://schemas.microsoft.com/office/drawing/2014/main" id="{E0E7F2AA-33BC-5D36-B14B-42FA36FE1615}"/>
              </a:ext>
            </a:extLst>
          </p:cNvPr>
          <p:cNvPicPr>
            <a:picLocks noChangeAspect="1"/>
          </p:cNvPicPr>
          <p:nvPr/>
        </p:nvPicPr>
        <p:blipFill rotWithShape="1">
          <a:blip r:embed="rId2"/>
          <a:srcRect l="26306" r="10305" b="-1"/>
          <a:stretch/>
        </p:blipFill>
        <p:spPr>
          <a:xfrm>
            <a:off x="7495726" y="313161"/>
            <a:ext cx="3026137" cy="3194127"/>
          </a:xfrm>
          <a:prstGeom prst="rect">
            <a:avLst/>
          </a:prstGeom>
        </p:spPr>
      </p:pic>
      <p:cxnSp>
        <p:nvCxnSpPr>
          <p:cNvPr id="13" name="Straight Connector 12">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3A86E84-E27D-E4DD-F11A-2FDD517AEDA6}"/>
              </a:ext>
            </a:extLst>
          </p:cNvPr>
          <p:cNvSpPr txBox="1"/>
          <p:nvPr/>
        </p:nvSpPr>
        <p:spPr>
          <a:xfrm>
            <a:off x="5789113" y="4035468"/>
            <a:ext cx="616698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rPr>
              <a:t>From the results it does confirm that the hypothesis at the beginning is correct and that the reason for wrong patient referrals is due to lack of knowledge about the service provided by MAST.</a:t>
            </a:r>
            <a:endParaRPr lang="en-US"/>
          </a:p>
        </p:txBody>
      </p:sp>
    </p:spTree>
    <p:extLst>
      <p:ext uri="{BB962C8B-B14F-4D97-AF65-F5344CB8AC3E}">
        <p14:creationId xmlns:p14="http://schemas.microsoft.com/office/powerpoint/2010/main" val="9255284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9D7B7B-0828-CE95-2E53-65993222A980}"/>
              </a:ext>
            </a:extLst>
          </p:cNvPr>
          <p:cNvSpPr>
            <a:spLocks noGrp="1"/>
          </p:cNvSpPr>
          <p:nvPr>
            <p:ph idx="1"/>
          </p:nvPr>
        </p:nvSpPr>
        <p:spPr>
          <a:xfrm>
            <a:off x="757824" y="962103"/>
            <a:ext cx="10363200" cy="5073671"/>
          </a:xfrm>
        </p:spPr>
        <p:txBody>
          <a:bodyPr vert="horz" lIns="91440" tIns="45720" rIns="91440" bIns="45720" rtlCol="0" anchor="t">
            <a:normAutofit/>
          </a:bodyPr>
          <a:lstStyle/>
          <a:p>
            <a:pPr marL="0" indent="0">
              <a:buNone/>
            </a:pPr>
            <a:r>
              <a:rPr lang="en-US" sz="4000" b="1" u="sng">
                <a:latin typeface="Calibri"/>
                <a:ea typeface="Calibri"/>
                <a:cs typeface="Calibri"/>
              </a:rPr>
              <a:t>ACT.</a:t>
            </a:r>
            <a:endParaRPr lang="en-US" sz="1800">
              <a:latin typeface="Calibri"/>
              <a:ea typeface="Calibri"/>
              <a:cs typeface="Calibri"/>
            </a:endParaRPr>
          </a:p>
          <a:p>
            <a:r>
              <a:rPr lang="en-US" sz="1800">
                <a:latin typeface="Calibri"/>
                <a:ea typeface="Calibri"/>
                <a:cs typeface="Calibri"/>
              </a:rPr>
              <a:t>This study could have been improved with more questionnaires being handed out over several days, so other doctor on different shift pattens could answer.</a:t>
            </a:r>
          </a:p>
          <a:p>
            <a:r>
              <a:rPr lang="en-US" sz="1800">
                <a:latin typeface="Calibri"/>
                <a:ea typeface="Calibri"/>
                <a:cs typeface="Calibri"/>
              </a:rPr>
              <a:t>A informative poster could be put up explaining the MAST service.</a:t>
            </a:r>
          </a:p>
          <a:p>
            <a:r>
              <a:rPr lang="en-US" sz="1800">
                <a:latin typeface="Calibri"/>
                <a:ea typeface="Calibri"/>
                <a:cs typeface="Calibri"/>
              </a:rPr>
              <a:t>A junior doctors introduction pack could be made to explain all the services and how to get intouch with them.</a:t>
            </a:r>
          </a:p>
          <a:p>
            <a:r>
              <a:rPr lang="en-US" sz="1800">
                <a:latin typeface="Calibri"/>
                <a:ea typeface="Calibri"/>
                <a:cs typeface="Calibri"/>
              </a:rPr>
              <a:t>The next PDSA would be to try to initiate the above then do questionnaire to see if there is an improvement.</a:t>
            </a:r>
          </a:p>
          <a:p>
            <a:endParaRPr lang="en-US" sz="1800">
              <a:latin typeface="Calibri"/>
              <a:ea typeface="Calibri"/>
              <a:cs typeface="Calibri"/>
            </a:endParaRPr>
          </a:p>
          <a:p>
            <a:pPr marL="0" indent="0">
              <a:buNone/>
            </a:pPr>
            <a:r>
              <a:rPr lang="en-US" sz="1800">
                <a:latin typeface="Calibri"/>
                <a:ea typeface="Calibri"/>
                <a:cs typeface="Calibri"/>
              </a:rPr>
              <a:t>This concluding that the hypothesis that there is a lack of knowledge about what the MAST service provides.</a:t>
            </a:r>
          </a:p>
        </p:txBody>
      </p:sp>
    </p:spTree>
    <p:extLst>
      <p:ext uri="{BB962C8B-B14F-4D97-AF65-F5344CB8AC3E}">
        <p14:creationId xmlns:p14="http://schemas.microsoft.com/office/powerpoint/2010/main" val="35975422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6A563-B344-9CF7-3C39-3E5F66575A6F}"/>
              </a:ext>
            </a:extLst>
          </p:cNvPr>
          <p:cNvSpPr>
            <a:spLocks noGrp="1"/>
          </p:cNvSpPr>
          <p:nvPr>
            <p:ph type="title"/>
          </p:nvPr>
        </p:nvSpPr>
        <p:spPr/>
        <p:txBody>
          <a:bodyPr/>
          <a:lstStyle/>
          <a:p>
            <a:r>
              <a:rPr lang="en-US"/>
              <a:t>Referrence</a:t>
            </a:r>
          </a:p>
        </p:txBody>
      </p:sp>
      <p:sp>
        <p:nvSpPr>
          <p:cNvPr id="3" name="Content Placeholder 2">
            <a:extLst>
              <a:ext uri="{FF2B5EF4-FFF2-40B4-BE49-F238E27FC236}">
                <a16:creationId xmlns:a16="http://schemas.microsoft.com/office/drawing/2014/main" id="{265B8914-223B-234E-F3B2-C6BEAB2CB14D}"/>
              </a:ext>
            </a:extLst>
          </p:cNvPr>
          <p:cNvSpPr>
            <a:spLocks noGrp="1"/>
          </p:cNvSpPr>
          <p:nvPr>
            <p:ph idx="1"/>
          </p:nvPr>
        </p:nvSpPr>
        <p:spPr/>
        <p:txBody>
          <a:bodyPr vert="horz" lIns="91440" tIns="45720" rIns="91440" bIns="45720" rtlCol="0" anchor="t">
            <a:normAutofit/>
          </a:bodyPr>
          <a:lstStyle/>
          <a:p>
            <a:endParaRPr lang="en-US"/>
          </a:p>
        </p:txBody>
      </p:sp>
    </p:spTree>
    <p:extLst>
      <p:ext uri="{BB962C8B-B14F-4D97-AF65-F5344CB8AC3E}">
        <p14:creationId xmlns:p14="http://schemas.microsoft.com/office/powerpoint/2010/main" val="2169729316"/>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DashVTI</vt:lpstr>
      <vt:lpstr> </vt:lpstr>
      <vt:lpstr>PowerPoint Presentation</vt:lpstr>
      <vt:lpstr>PLAN</vt:lpstr>
      <vt:lpstr>PowerPoint Presentation</vt:lpstr>
      <vt:lpstr>DO</vt:lpstr>
      <vt:lpstr>PowerPoint Presentation</vt:lpstr>
      <vt:lpstr>STUDY.</vt:lpstr>
      <vt:lpstr>PowerPoint Presentation</vt:lpstr>
      <vt:lpstr>Referrence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2024-01-25T10:23:16Z</dcterms:created>
  <dcterms:modified xsi:type="dcterms:W3CDTF">2024-01-25T23:55:19Z</dcterms:modified>
</cp:coreProperties>
</file>