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F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21FA82-3375-E94B-A6B6-92A788B5CFDE}" v="1" dt="2026-05-17T12:57:52.1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p:restoredTop sz="94752"/>
  </p:normalViewPr>
  <p:slideViewPr>
    <p:cSldViewPr snapToGrid="0">
      <p:cViewPr varScale="1">
        <p:scale>
          <a:sx n="108" d="100"/>
          <a:sy n="108" d="100"/>
        </p:scale>
        <p:origin x="7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B8689-A5D9-86C2-8793-7E7B8826C6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A725AAF-A2DB-A2BA-1A20-11125E753A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7CFE6C9-DC99-5B02-A94E-7D9F5350B346}"/>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5" name="Footer Placeholder 4">
            <a:extLst>
              <a:ext uri="{FF2B5EF4-FFF2-40B4-BE49-F238E27FC236}">
                <a16:creationId xmlns:a16="http://schemas.microsoft.com/office/drawing/2014/main" id="{A6221556-3C09-39A5-382D-E5CEB5170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DCE8BC-485E-B552-6455-82CBE7039B9C}"/>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239815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FBBBD-78CC-78DE-D33C-3DD0986B217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7533BB-E715-0010-1FC5-37FE57BC03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6AE806-8938-E6FA-E155-3A466E6F99DB}"/>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5" name="Footer Placeholder 4">
            <a:extLst>
              <a:ext uri="{FF2B5EF4-FFF2-40B4-BE49-F238E27FC236}">
                <a16:creationId xmlns:a16="http://schemas.microsoft.com/office/drawing/2014/main" id="{8A9D4FEA-DACE-E477-D720-8C73B4A7A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705D1-7DD5-6F88-56B5-75CD1E377AF0}"/>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265770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73180-BD92-A8F6-2DA7-9ED4A5E457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C678449-77BB-3559-DADF-459DA4D5AC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CDA50B-F6B4-7932-1437-1B4B90C370F6}"/>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5" name="Footer Placeholder 4">
            <a:extLst>
              <a:ext uri="{FF2B5EF4-FFF2-40B4-BE49-F238E27FC236}">
                <a16:creationId xmlns:a16="http://schemas.microsoft.com/office/drawing/2014/main" id="{7195D7FE-2520-21EE-E7AC-496E17DE60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B61190-FE20-2EBE-68A7-57A2AE683A5C}"/>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2640799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3BE2-4A5A-49AF-7AFF-28B71BC496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C47BFCF-8F97-2565-7B29-38A1503893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A14EAEA-71B1-EE1F-3AC6-F450BA2813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E121774-D5D7-38B6-D505-377AC91AA815}"/>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6" name="Footer Placeholder 5">
            <a:extLst>
              <a:ext uri="{FF2B5EF4-FFF2-40B4-BE49-F238E27FC236}">
                <a16:creationId xmlns:a16="http://schemas.microsoft.com/office/drawing/2014/main" id="{36937B72-F286-FC3C-F3E7-450A94E4BD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721698-9F0B-3B57-64E5-4317B0DA65DF}"/>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1373927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27D21-108E-2975-5875-A4E1B89945A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DB67103-1F9A-BE2A-01F5-AF8C3DA6DD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E22593C-824F-A109-3E27-D626B850F82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7970956-D4B6-2D12-5691-E75E9C4620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1443A0-B438-B979-4D2F-8C522053049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8BD4BB0-014B-4600-DF54-0E1E4792DCDA}"/>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8" name="Footer Placeholder 7">
            <a:extLst>
              <a:ext uri="{FF2B5EF4-FFF2-40B4-BE49-F238E27FC236}">
                <a16:creationId xmlns:a16="http://schemas.microsoft.com/office/drawing/2014/main" id="{1D3C2DE7-4BFB-74FA-3CDE-15876E98F3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A9D212-F637-007C-159D-B37843F67BC7}"/>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3527215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92B2E-1470-E501-0DF0-3452BBCB2C9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470F8EA-1A27-612A-F892-41BB50C29AAE}"/>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4" name="Footer Placeholder 3">
            <a:extLst>
              <a:ext uri="{FF2B5EF4-FFF2-40B4-BE49-F238E27FC236}">
                <a16:creationId xmlns:a16="http://schemas.microsoft.com/office/drawing/2014/main" id="{9D63BA35-A6F5-D70D-3875-7CBBC65B3D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9612C5-F4ED-4300-DD1E-ED7F490792BE}"/>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3982263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C79269-E995-49E5-7129-AE21D30F656D}"/>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3" name="Footer Placeholder 2">
            <a:extLst>
              <a:ext uri="{FF2B5EF4-FFF2-40B4-BE49-F238E27FC236}">
                <a16:creationId xmlns:a16="http://schemas.microsoft.com/office/drawing/2014/main" id="{EA172F5A-755B-C62A-A376-2B3D2BA9AF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85801F-098B-FB4B-4869-56D20E51E239}"/>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665988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C01D7-12B0-F5DD-F698-829F599D77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9C1A745-1C1F-BC4F-3C73-EA03CDDD7B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390EBFC-9B8D-EA77-AE29-7EE15EBA9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5D5FB3-4BF2-DAE3-54D3-8BA0B37B6699}"/>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6" name="Footer Placeholder 5">
            <a:extLst>
              <a:ext uri="{FF2B5EF4-FFF2-40B4-BE49-F238E27FC236}">
                <a16:creationId xmlns:a16="http://schemas.microsoft.com/office/drawing/2014/main" id="{5AF284E5-6846-0D3F-CC61-8BA71ED4A9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98812A-B13E-06AD-6D13-3D83355B8616}"/>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885018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C91A8-DD18-8DBC-BF44-61EA706A70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5B6989F-90CB-0CE1-5143-199AF0E26A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A078B5-1EA9-C4B3-567F-47545129EE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07F6C2-D021-C267-E4B5-DDA07D200258}"/>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6" name="Footer Placeholder 5">
            <a:extLst>
              <a:ext uri="{FF2B5EF4-FFF2-40B4-BE49-F238E27FC236}">
                <a16:creationId xmlns:a16="http://schemas.microsoft.com/office/drawing/2014/main" id="{53798A39-9888-62A1-6021-AE01F0F84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AA4A99-F744-DAFD-FB78-A8F91E26B90F}"/>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1821486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C54FB-E36F-E547-A55E-D83EF7E530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7C6DF2D-68CD-3B7E-028D-FDE48206A8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1A171B-53C5-12C8-82D1-97AA04AE3D82}"/>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5" name="Footer Placeholder 4">
            <a:extLst>
              <a:ext uri="{FF2B5EF4-FFF2-40B4-BE49-F238E27FC236}">
                <a16:creationId xmlns:a16="http://schemas.microsoft.com/office/drawing/2014/main" id="{7B074B08-9CDA-7F29-6B90-2BDA994CD8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A067F4-0122-1EBA-34E7-BAED523B6FE5}"/>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3641725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B2347C-706F-AB95-EE83-1DAEFD471B6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59E26A5-E8F8-2132-862D-A4092F86080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99AAA0-CFD7-2B12-1D0E-E3A14B919085}"/>
              </a:ext>
            </a:extLst>
          </p:cNvPr>
          <p:cNvSpPr>
            <a:spLocks noGrp="1"/>
          </p:cNvSpPr>
          <p:nvPr>
            <p:ph type="dt" sz="half" idx="10"/>
          </p:nvPr>
        </p:nvSpPr>
        <p:spPr/>
        <p:txBody>
          <a:bodyPr/>
          <a:lstStyle/>
          <a:p>
            <a:fld id="{1A642461-737E-4349-9B70-4BD51A128F40}" type="datetimeFigureOut">
              <a:rPr lang="en-GB" smtClean="0"/>
              <a:t>11/05/2026</a:t>
            </a:fld>
            <a:endParaRPr lang="en-GB"/>
          </a:p>
        </p:txBody>
      </p:sp>
      <p:sp>
        <p:nvSpPr>
          <p:cNvPr id="5" name="Footer Placeholder 4">
            <a:extLst>
              <a:ext uri="{FF2B5EF4-FFF2-40B4-BE49-F238E27FC236}">
                <a16:creationId xmlns:a16="http://schemas.microsoft.com/office/drawing/2014/main" id="{7A82C4EC-5D54-0A4B-D47B-4BC9362B92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210F7-F5E8-7B79-C3FE-4CB0AD00ECB5}"/>
              </a:ext>
            </a:extLst>
          </p:cNvPr>
          <p:cNvSpPr>
            <a:spLocks noGrp="1"/>
          </p:cNvSpPr>
          <p:nvPr>
            <p:ph type="sldNum" sz="quarter" idx="12"/>
          </p:nvPr>
        </p:nvSpPr>
        <p:spPr/>
        <p:txBody>
          <a:bodyPr/>
          <a:lstStyle/>
          <a:p>
            <a:fld id="{31ABB01E-9333-A54C-9648-803748DD87A2}" type="slidenum">
              <a:rPr lang="en-GB" smtClean="0"/>
              <a:t>‹#›</a:t>
            </a:fld>
            <a:endParaRPr lang="en-GB"/>
          </a:p>
        </p:txBody>
      </p:sp>
    </p:spTree>
    <p:extLst>
      <p:ext uri="{BB962C8B-B14F-4D97-AF65-F5344CB8AC3E}">
        <p14:creationId xmlns:p14="http://schemas.microsoft.com/office/powerpoint/2010/main" val="3296169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44D980-33AA-6C81-ABFA-2F222B6155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836A4D-D49C-700E-19D9-31C66A4D12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990C91A-E952-40CF-B3DC-5BF1671AAA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642461-737E-4349-9B70-4BD51A128F40}" type="datetimeFigureOut">
              <a:rPr lang="en-GB" smtClean="0"/>
              <a:t>11/05/2026</a:t>
            </a:fld>
            <a:endParaRPr lang="en-GB"/>
          </a:p>
        </p:txBody>
      </p:sp>
      <p:sp>
        <p:nvSpPr>
          <p:cNvPr id="5" name="Footer Placeholder 4">
            <a:extLst>
              <a:ext uri="{FF2B5EF4-FFF2-40B4-BE49-F238E27FC236}">
                <a16:creationId xmlns:a16="http://schemas.microsoft.com/office/drawing/2014/main" id="{7CD79129-ABA0-FED4-600B-0555A764F0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94DFA57-A768-4503-B8EE-4EB02B5E48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ABB01E-9333-A54C-9648-803748DD87A2}" type="slidenum">
              <a:rPr lang="en-GB" smtClean="0"/>
              <a:t>‹#›</a:t>
            </a:fld>
            <a:endParaRPr lang="en-GB"/>
          </a:p>
        </p:txBody>
      </p:sp>
    </p:spTree>
    <p:extLst>
      <p:ext uri="{BB962C8B-B14F-4D97-AF65-F5344CB8AC3E}">
        <p14:creationId xmlns:p14="http://schemas.microsoft.com/office/powerpoint/2010/main" val="10539155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34F9CC-0AAC-E6D0-D57A-53FF3FA8A5C4}"/>
              </a:ext>
            </a:extLst>
          </p:cNvPr>
          <p:cNvSpPr txBox="1"/>
          <p:nvPr/>
        </p:nvSpPr>
        <p:spPr>
          <a:xfrm>
            <a:off x="1925620" y="-118384"/>
            <a:ext cx="9326881" cy="646331"/>
          </a:xfrm>
          <a:prstGeom prst="rect">
            <a:avLst/>
          </a:prstGeom>
          <a:noFill/>
        </p:spPr>
        <p:txBody>
          <a:bodyPr wrap="square" rtlCol="0">
            <a:spAutoFit/>
          </a:bodyPr>
          <a:lstStyle/>
          <a:p>
            <a:r>
              <a:rPr lang="en-GB" sz="3600" b="1" dirty="0">
                <a:latin typeface="Cochin" panose="02000603020000020003" pitchFamily="2" charset="0"/>
                <a:ea typeface="HeadLineA" pitchFamily="2" charset="-127"/>
              </a:rPr>
              <a:t>Speech Language And Communication Needs</a:t>
            </a:r>
            <a:r>
              <a:rPr lang="en-GB" sz="3600" dirty="0">
                <a:latin typeface="Cochin" panose="02000603020000020003" pitchFamily="2" charset="0"/>
              </a:rPr>
              <a:t> </a:t>
            </a:r>
          </a:p>
        </p:txBody>
      </p:sp>
      <p:sp>
        <p:nvSpPr>
          <p:cNvPr id="5" name="TextBox 4">
            <a:extLst>
              <a:ext uri="{FF2B5EF4-FFF2-40B4-BE49-F238E27FC236}">
                <a16:creationId xmlns:a16="http://schemas.microsoft.com/office/drawing/2014/main" id="{4BA41C68-67C3-97D5-B001-632F2CD7EB56}"/>
              </a:ext>
            </a:extLst>
          </p:cNvPr>
          <p:cNvSpPr txBox="1"/>
          <p:nvPr/>
        </p:nvSpPr>
        <p:spPr>
          <a:xfrm>
            <a:off x="2410691" y="385476"/>
            <a:ext cx="785568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Understanding the impact ,barriers and support for children with SLCN</a:t>
            </a:r>
          </a:p>
        </p:txBody>
      </p:sp>
      <p:sp>
        <p:nvSpPr>
          <p:cNvPr id="7" name="Rectangle 6">
            <a:extLst>
              <a:ext uri="{FF2B5EF4-FFF2-40B4-BE49-F238E27FC236}">
                <a16:creationId xmlns:a16="http://schemas.microsoft.com/office/drawing/2014/main" id="{90A9AD0B-E1AD-8F4F-123A-4B3D983B07CC}"/>
              </a:ext>
            </a:extLst>
          </p:cNvPr>
          <p:cNvSpPr/>
          <p:nvPr/>
        </p:nvSpPr>
        <p:spPr>
          <a:xfrm>
            <a:off x="96819" y="668370"/>
            <a:ext cx="2996337" cy="2720217"/>
          </a:xfrm>
          <a:prstGeom prst="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EAE4272D-E2B6-4C2D-E413-4BFD0157C28B}"/>
              </a:ext>
            </a:extLst>
          </p:cNvPr>
          <p:cNvSpPr txBox="1"/>
          <p:nvPr/>
        </p:nvSpPr>
        <p:spPr>
          <a:xfrm>
            <a:off x="82861" y="654138"/>
            <a:ext cx="3074451" cy="2769989"/>
          </a:xfrm>
          <a:prstGeom prst="rect">
            <a:avLst/>
          </a:prstGeom>
          <a:noFill/>
        </p:spPr>
        <p:txBody>
          <a:bodyPr wrap="square" rtlCol="0">
            <a:spAutoFit/>
          </a:bodyPr>
          <a:lstStyle/>
          <a:p>
            <a:r>
              <a:rPr lang="en-GB" sz="1200" b="1" u="sng" dirty="0">
                <a:solidFill>
                  <a:schemeClr val="accent1">
                    <a:lumMod val="75000"/>
                  </a:schemeClr>
                </a:solidFill>
              </a:rPr>
              <a:t>Introduction-</a:t>
            </a:r>
          </a:p>
          <a:p>
            <a:r>
              <a:rPr lang="en-GB" sz="900" dirty="0"/>
              <a:t>SLCN affects how children communicate, understand others and take part in everyday interactions.</a:t>
            </a:r>
          </a:p>
          <a:p>
            <a:r>
              <a:rPr lang="en-GB" sz="900" dirty="0"/>
              <a:t>It can impact learning, confidence, friendships and emotional wellbeing in school and social situations.</a:t>
            </a:r>
          </a:p>
          <a:p>
            <a:r>
              <a:rPr lang="en-GB" sz="900" dirty="0"/>
              <a:t>Children may struggle to follow instructions, express themselves clearly or participate in classroom discussions.</a:t>
            </a:r>
          </a:p>
          <a:p>
            <a:r>
              <a:rPr lang="en-GB" sz="900" dirty="0"/>
              <a:t>Early identification and support are important so children can develop communication skills and reach their full potential.</a:t>
            </a:r>
          </a:p>
          <a:p>
            <a:r>
              <a:rPr lang="en-GB" sz="900" dirty="0"/>
              <a:t>This poster explores SLCN, its impact on children, barriers to inclusion and strategies used to provide support.</a:t>
            </a:r>
          </a:p>
          <a:p>
            <a:r>
              <a:rPr lang="en-GB" sz="900" dirty="0"/>
              <a:t>Around 10% of children experience long term speech, language and communication needs during childhood (ICAN, 2021).</a:t>
            </a:r>
          </a:p>
          <a:p>
            <a:r>
              <a:rPr lang="en-GB" sz="900" dirty="0"/>
              <a:t> Without support, SLCN may affect academic achievement and social development throughout education (DfE, 2015).</a:t>
            </a:r>
          </a:p>
          <a:p>
            <a:endParaRPr lang="en-GB" sz="900" dirty="0"/>
          </a:p>
        </p:txBody>
      </p:sp>
      <p:sp>
        <p:nvSpPr>
          <p:cNvPr id="9" name="Rectangle 8">
            <a:extLst>
              <a:ext uri="{FF2B5EF4-FFF2-40B4-BE49-F238E27FC236}">
                <a16:creationId xmlns:a16="http://schemas.microsoft.com/office/drawing/2014/main" id="{ADE984B4-8013-B9CC-5B44-8C9D2AF71E80}"/>
              </a:ext>
            </a:extLst>
          </p:cNvPr>
          <p:cNvSpPr/>
          <p:nvPr/>
        </p:nvSpPr>
        <p:spPr>
          <a:xfrm>
            <a:off x="3221469" y="668371"/>
            <a:ext cx="4708897" cy="2720218"/>
          </a:xfrm>
          <a:prstGeom prst="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D6874B3B-DEC7-B5C3-0A0F-C8D8BF0D939E}"/>
              </a:ext>
            </a:extLst>
          </p:cNvPr>
          <p:cNvSpPr txBox="1"/>
          <p:nvPr/>
        </p:nvSpPr>
        <p:spPr>
          <a:xfrm>
            <a:off x="3871591" y="629719"/>
            <a:ext cx="4582757" cy="369332"/>
          </a:xfrm>
          <a:prstGeom prst="rect">
            <a:avLst/>
          </a:prstGeom>
          <a:noFill/>
        </p:spPr>
        <p:txBody>
          <a:bodyPr wrap="square" rtlCol="0">
            <a:spAutoFit/>
          </a:bodyPr>
          <a:lstStyle/>
          <a:p>
            <a:r>
              <a:rPr lang="en-GB" u="sng" dirty="0">
                <a:solidFill>
                  <a:srgbClr val="C00000"/>
                </a:solidFill>
              </a:rPr>
              <a:t>Medical model vs Social model</a:t>
            </a:r>
          </a:p>
        </p:txBody>
      </p:sp>
      <p:cxnSp>
        <p:nvCxnSpPr>
          <p:cNvPr id="11" name="Straight Connector 10">
            <a:extLst>
              <a:ext uri="{FF2B5EF4-FFF2-40B4-BE49-F238E27FC236}">
                <a16:creationId xmlns:a16="http://schemas.microsoft.com/office/drawing/2014/main" id="{23D80A39-9FCA-6ADD-1D3A-A0E5038DEFB7}"/>
              </a:ext>
            </a:extLst>
          </p:cNvPr>
          <p:cNvCxnSpPr>
            <a:cxnSpLocks/>
          </p:cNvCxnSpPr>
          <p:nvPr/>
        </p:nvCxnSpPr>
        <p:spPr>
          <a:xfrm>
            <a:off x="5514107" y="987626"/>
            <a:ext cx="0" cy="2181409"/>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170B114E-FF1F-AD46-BAE9-DFB5042FB0B8}"/>
              </a:ext>
            </a:extLst>
          </p:cNvPr>
          <p:cNvSpPr txBox="1"/>
          <p:nvPr/>
        </p:nvSpPr>
        <p:spPr>
          <a:xfrm>
            <a:off x="3994822" y="939473"/>
            <a:ext cx="2255519" cy="276999"/>
          </a:xfrm>
          <a:prstGeom prst="rect">
            <a:avLst/>
          </a:prstGeom>
          <a:noFill/>
        </p:spPr>
        <p:txBody>
          <a:bodyPr wrap="square" rtlCol="0">
            <a:spAutoFit/>
          </a:bodyPr>
          <a:lstStyle/>
          <a:p>
            <a:r>
              <a:rPr lang="en-GB" sz="1200" b="1" dirty="0">
                <a:solidFill>
                  <a:srgbClr val="C00000"/>
                </a:solidFill>
              </a:rPr>
              <a:t>Medical model</a:t>
            </a:r>
          </a:p>
        </p:txBody>
      </p:sp>
      <p:sp>
        <p:nvSpPr>
          <p:cNvPr id="13" name="TextBox 12">
            <a:extLst>
              <a:ext uri="{FF2B5EF4-FFF2-40B4-BE49-F238E27FC236}">
                <a16:creationId xmlns:a16="http://schemas.microsoft.com/office/drawing/2014/main" id="{CBB31F52-77E2-61A2-6313-9A528E8EBF85}"/>
              </a:ext>
            </a:extLst>
          </p:cNvPr>
          <p:cNvSpPr txBox="1"/>
          <p:nvPr/>
        </p:nvSpPr>
        <p:spPr>
          <a:xfrm>
            <a:off x="6162970" y="907217"/>
            <a:ext cx="1678193" cy="276999"/>
          </a:xfrm>
          <a:prstGeom prst="rect">
            <a:avLst/>
          </a:prstGeom>
          <a:noFill/>
        </p:spPr>
        <p:txBody>
          <a:bodyPr wrap="square" rtlCol="0">
            <a:spAutoFit/>
          </a:bodyPr>
          <a:lstStyle/>
          <a:p>
            <a:r>
              <a:rPr lang="en-GB" sz="1200" b="1" dirty="0">
                <a:solidFill>
                  <a:srgbClr val="C00000"/>
                </a:solidFill>
              </a:rPr>
              <a:t>Social</a:t>
            </a:r>
            <a:r>
              <a:rPr lang="en-GB" sz="1100" b="1" dirty="0">
                <a:solidFill>
                  <a:srgbClr val="C00000"/>
                </a:solidFill>
              </a:rPr>
              <a:t> model </a:t>
            </a:r>
          </a:p>
        </p:txBody>
      </p:sp>
      <p:sp>
        <p:nvSpPr>
          <p:cNvPr id="14" name="TextBox 13">
            <a:extLst>
              <a:ext uri="{FF2B5EF4-FFF2-40B4-BE49-F238E27FC236}">
                <a16:creationId xmlns:a16="http://schemas.microsoft.com/office/drawing/2014/main" id="{32B061BB-FA95-96AC-C66C-E911373004D2}"/>
              </a:ext>
            </a:extLst>
          </p:cNvPr>
          <p:cNvSpPr txBox="1"/>
          <p:nvPr/>
        </p:nvSpPr>
        <p:spPr>
          <a:xfrm>
            <a:off x="3296707" y="1126278"/>
            <a:ext cx="2125224" cy="2308324"/>
          </a:xfrm>
          <a:prstGeom prst="rect">
            <a:avLst/>
          </a:prstGeom>
          <a:noFill/>
        </p:spPr>
        <p:txBody>
          <a:bodyPr wrap="square" rtlCol="0">
            <a:spAutoFit/>
          </a:bodyPr>
          <a:lstStyle/>
          <a:p>
            <a:pPr marL="285750" indent="-285750">
              <a:buFont typeface="Arial" panose="020B0604020202020204" pitchFamily="34" charset="0"/>
              <a:buChar char="•"/>
            </a:pPr>
            <a:r>
              <a:rPr lang="en-GB" sz="900" dirty="0"/>
              <a:t>The medical model views SLCN as a difficulty or impairment within the child that requires assessment, diagnosis and treatment.</a:t>
            </a:r>
          </a:p>
          <a:p>
            <a:pPr marL="285750" indent="-285750">
              <a:buFont typeface="Arial" panose="020B0604020202020204" pitchFamily="34" charset="0"/>
              <a:buChar char="•"/>
            </a:pPr>
            <a:r>
              <a:rPr lang="en-GB" sz="900" dirty="0"/>
              <a:t>Support often focuses on identifying communication difficulties through professional assessment and providing interventions such as speech and language therapy.</a:t>
            </a:r>
          </a:p>
          <a:p>
            <a:pPr marL="285750" indent="-285750">
              <a:buFont typeface="Arial" panose="020B0604020202020204" pitchFamily="34" charset="0"/>
              <a:buChar char="•"/>
            </a:pPr>
            <a:r>
              <a:rPr lang="en-GB" sz="900" dirty="0"/>
              <a:t>This model aims to improve a child’s communication skills and reduce the impact of their difficulties on learning and development.</a:t>
            </a:r>
          </a:p>
        </p:txBody>
      </p:sp>
      <p:sp>
        <p:nvSpPr>
          <p:cNvPr id="18" name="TextBox 17">
            <a:extLst>
              <a:ext uri="{FF2B5EF4-FFF2-40B4-BE49-F238E27FC236}">
                <a16:creationId xmlns:a16="http://schemas.microsoft.com/office/drawing/2014/main" id="{A8796E74-54E3-EA71-BF67-2F95D7160136}"/>
              </a:ext>
            </a:extLst>
          </p:cNvPr>
          <p:cNvSpPr txBox="1"/>
          <p:nvPr/>
        </p:nvSpPr>
        <p:spPr>
          <a:xfrm>
            <a:off x="5514107" y="1077972"/>
            <a:ext cx="2452693" cy="2308324"/>
          </a:xfrm>
          <a:prstGeom prst="rect">
            <a:avLst/>
          </a:prstGeom>
          <a:noFill/>
        </p:spPr>
        <p:txBody>
          <a:bodyPr wrap="square">
            <a:spAutoFit/>
          </a:bodyPr>
          <a:lstStyle/>
          <a:p>
            <a:pPr marL="285750" indent="-285750">
              <a:buFont typeface="Arial" panose="020B0604020202020204" pitchFamily="34" charset="0"/>
              <a:buChar char="•"/>
            </a:pPr>
            <a:r>
              <a:rPr lang="en-GB" sz="900" dirty="0"/>
              <a:t>The social model focuses on the barriers created by society and the educational environment rather than the child’s communication difficulty itself.</a:t>
            </a:r>
          </a:p>
          <a:p>
            <a:pPr marL="285750" indent="-285750">
              <a:buFont typeface="Arial" panose="020B0604020202020204" pitchFamily="34" charset="0"/>
              <a:buChar char="•"/>
            </a:pPr>
            <a:r>
              <a:rPr lang="en-GB" sz="900" dirty="0"/>
              <a:t>It emphasises the importance of inclusive teaching, classroom adaptations and equal opportunities for participation.</a:t>
            </a:r>
          </a:p>
          <a:p>
            <a:pPr marL="285750" indent="-285750">
              <a:buFont typeface="Arial" panose="020B0604020202020204" pitchFamily="34" charset="0"/>
              <a:buChar char="•"/>
            </a:pPr>
            <a:r>
              <a:rPr lang="en-GB" sz="900" dirty="0"/>
              <a:t>Strategies such as visual support, differentiated teaching and positive classroom environments can help reduce barriers for children with SLCN.</a:t>
            </a:r>
          </a:p>
          <a:p>
            <a:pPr marL="285750" indent="-285750">
              <a:buFont typeface="Arial" panose="020B0604020202020204" pitchFamily="34" charset="0"/>
              <a:buChar char="•"/>
            </a:pPr>
            <a:r>
              <a:rPr lang="en-GB" sz="900" dirty="0"/>
              <a:t>Both models influence how schools and professionals support children with SLCN in education (Burchardt, 2004).</a:t>
            </a:r>
          </a:p>
        </p:txBody>
      </p:sp>
      <p:sp>
        <p:nvSpPr>
          <p:cNvPr id="19" name="Rectangle 18">
            <a:extLst>
              <a:ext uri="{FF2B5EF4-FFF2-40B4-BE49-F238E27FC236}">
                <a16:creationId xmlns:a16="http://schemas.microsoft.com/office/drawing/2014/main" id="{380A7426-18E6-49BF-F439-B7C90E4B99EB}"/>
              </a:ext>
            </a:extLst>
          </p:cNvPr>
          <p:cNvSpPr/>
          <p:nvPr/>
        </p:nvSpPr>
        <p:spPr>
          <a:xfrm>
            <a:off x="8053598" y="668371"/>
            <a:ext cx="4036368" cy="2477600"/>
          </a:xfrm>
          <a:prstGeom prst="rect">
            <a:avLst/>
          </a:prstGeom>
          <a:solidFill>
            <a:schemeClr val="bg1"/>
          </a:solid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42254D1E-F26A-E58B-2B5D-737F6AF6CB37}"/>
              </a:ext>
            </a:extLst>
          </p:cNvPr>
          <p:cNvSpPr txBox="1"/>
          <p:nvPr/>
        </p:nvSpPr>
        <p:spPr>
          <a:xfrm>
            <a:off x="8068837" y="692414"/>
            <a:ext cx="3974834" cy="2339102"/>
          </a:xfrm>
          <a:prstGeom prst="rect">
            <a:avLst/>
          </a:prstGeom>
          <a:noFill/>
        </p:spPr>
        <p:txBody>
          <a:bodyPr wrap="square">
            <a:spAutoFit/>
          </a:bodyPr>
          <a:lstStyle/>
          <a:p>
            <a:r>
              <a:rPr lang="en-GB" sz="1100" b="1" u="sng" dirty="0">
                <a:solidFill>
                  <a:schemeClr val="accent5">
                    <a:lumMod val="75000"/>
                  </a:schemeClr>
                </a:solidFill>
              </a:rPr>
              <a:t>Identification and diagnosis</a:t>
            </a:r>
          </a:p>
          <a:p>
            <a:r>
              <a:rPr lang="en-GB" sz="900" dirty="0"/>
              <a:t>Visual aids and visual timetables can support understanding and communication.</a:t>
            </a:r>
          </a:p>
          <a:p>
            <a:r>
              <a:rPr lang="en-GB" sz="900" dirty="0"/>
              <a:t>Teachers can simplify instructions and give children extra processing time.</a:t>
            </a:r>
          </a:p>
          <a:p>
            <a:r>
              <a:rPr lang="en-GB" sz="900" dirty="0"/>
              <a:t>Small group interventions and speech therapy may improve communication skills.</a:t>
            </a:r>
          </a:p>
          <a:p>
            <a:r>
              <a:rPr lang="en-GB" sz="900" dirty="0"/>
              <a:t>Positive classroom environments can help children feel included and confident.</a:t>
            </a:r>
          </a:p>
          <a:p>
            <a:r>
              <a:rPr lang="en-GB" sz="900" dirty="0"/>
              <a:t>Differentiated teaching and regular encouragement can support participation.</a:t>
            </a:r>
          </a:p>
          <a:p>
            <a:r>
              <a:rPr lang="en-GB" sz="900" dirty="0"/>
              <a:t>Working closely with parents and professionals helps provide consistent support (DfE, 2015).</a:t>
            </a:r>
          </a:p>
          <a:p>
            <a:r>
              <a:rPr lang="en-GB" sz="900" dirty="0"/>
              <a:t>Using clear language and repetition can help children understand new information more easily.</a:t>
            </a:r>
          </a:p>
          <a:p>
            <a:r>
              <a:rPr lang="en-GB" sz="900" dirty="0"/>
              <a:t>Consistent support strategies can improve communication and classroom participation (DfE, 2015).</a:t>
            </a:r>
          </a:p>
        </p:txBody>
      </p:sp>
      <p:sp>
        <p:nvSpPr>
          <p:cNvPr id="23" name="Rectangle 22">
            <a:extLst>
              <a:ext uri="{FF2B5EF4-FFF2-40B4-BE49-F238E27FC236}">
                <a16:creationId xmlns:a16="http://schemas.microsoft.com/office/drawing/2014/main" id="{37661ACF-F807-20A3-9D37-F0C18B561212}"/>
              </a:ext>
            </a:extLst>
          </p:cNvPr>
          <p:cNvSpPr/>
          <p:nvPr/>
        </p:nvSpPr>
        <p:spPr>
          <a:xfrm>
            <a:off x="94703" y="3439044"/>
            <a:ext cx="2998453" cy="3323987"/>
          </a:xfrm>
          <a:prstGeom prst="rect">
            <a:avLst/>
          </a:prstGeom>
          <a:solidFill>
            <a:schemeClr val="bg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8508BAAB-2E7E-556B-9ACC-3F2E79D999E7}"/>
              </a:ext>
            </a:extLst>
          </p:cNvPr>
          <p:cNvSpPr txBox="1"/>
          <p:nvPr/>
        </p:nvSpPr>
        <p:spPr>
          <a:xfrm>
            <a:off x="132510" y="3453276"/>
            <a:ext cx="2960646" cy="3308598"/>
          </a:xfrm>
          <a:prstGeom prst="rect">
            <a:avLst/>
          </a:prstGeom>
          <a:noFill/>
        </p:spPr>
        <p:txBody>
          <a:bodyPr wrap="square" rtlCol="0">
            <a:spAutoFit/>
          </a:bodyPr>
          <a:lstStyle/>
          <a:p>
            <a:r>
              <a:rPr lang="en-GB" sz="1000" b="1" u="sng" dirty="0">
                <a:solidFill>
                  <a:srgbClr val="FFC000"/>
                </a:solidFill>
              </a:rPr>
              <a:t>Barriers to learning and inclusion</a:t>
            </a:r>
          </a:p>
          <a:p>
            <a:r>
              <a:rPr lang="en-GB" sz="1000" b="1" dirty="0">
                <a:solidFill>
                  <a:srgbClr val="FFC000"/>
                </a:solidFill>
              </a:rPr>
              <a:t>I</a:t>
            </a:r>
            <a:r>
              <a:rPr lang="en-GB" sz="900" b="1" dirty="0">
                <a:solidFill>
                  <a:srgbClr val="FFC000"/>
                </a:solidFill>
              </a:rPr>
              <a:t>n the classroom</a:t>
            </a:r>
          </a:p>
          <a:p>
            <a:pPr marL="171450" indent="-171450">
              <a:buFont typeface="Arial" panose="020B0604020202020204" pitchFamily="34" charset="0"/>
              <a:buChar char="•"/>
            </a:pPr>
            <a:r>
              <a:rPr lang="en-GB" sz="900" dirty="0"/>
              <a:t>Children may struggle to follow instructions or join discussions.</a:t>
            </a:r>
          </a:p>
          <a:p>
            <a:pPr marL="171450" indent="-171450">
              <a:buFont typeface="Arial" panose="020B0604020202020204" pitchFamily="34" charset="0"/>
              <a:buChar char="•"/>
            </a:pPr>
            <a:r>
              <a:rPr lang="en-GB" sz="900" dirty="0"/>
              <a:t>Communication difficulties can reduce confidence in lessons.</a:t>
            </a:r>
          </a:p>
          <a:p>
            <a:pPr marL="171450" indent="-171450">
              <a:buFont typeface="Arial" panose="020B0604020202020204" pitchFamily="34" charset="0"/>
              <a:buChar char="•"/>
            </a:pPr>
            <a:r>
              <a:rPr lang="en-GB" sz="900" b="1" dirty="0">
                <a:solidFill>
                  <a:srgbClr val="FFC000"/>
                </a:solidFill>
              </a:rPr>
              <a:t>Academic impact</a:t>
            </a:r>
          </a:p>
          <a:p>
            <a:pPr marL="171450" indent="-171450">
              <a:buFont typeface="Arial" panose="020B0604020202020204" pitchFamily="34" charset="0"/>
              <a:buChar char="•"/>
            </a:pPr>
            <a:r>
              <a:rPr lang="en-GB" sz="900" dirty="0"/>
              <a:t>SLCN can affect reading, writing and understanding language.</a:t>
            </a:r>
          </a:p>
          <a:p>
            <a:pPr marL="171450" indent="-171450">
              <a:buFont typeface="Arial" panose="020B0604020202020204" pitchFamily="34" charset="0"/>
              <a:buChar char="•"/>
            </a:pPr>
            <a:r>
              <a:rPr lang="en-GB" sz="900" dirty="0"/>
              <a:t>Difficulties with literacy and phonics may slow progress.</a:t>
            </a:r>
          </a:p>
          <a:p>
            <a:r>
              <a:rPr lang="en-GB" sz="900" b="1" dirty="0">
                <a:solidFill>
                  <a:srgbClr val="FFC000"/>
                </a:solidFill>
              </a:rPr>
              <a:t>Social and emotional impact</a:t>
            </a:r>
          </a:p>
          <a:p>
            <a:pPr marL="171450" indent="-171450">
              <a:buFont typeface="Arial" panose="020B0604020202020204" pitchFamily="34" charset="0"/>
              <a:buChar char="•"/>
            </a:pPr>
            <a:r>
              <a:rPr lang="en-GB" sz="900" dirty="0"/>
              <a:t>Some children may find friendships and social interaction difficult.</a:t>
            </a:r>
          </a:p>
          <a:p>
            <a:pPr marL="171450" indent="-171450">
              <a:buFont typeface="Arial" panose="020B0604020202020204" pitchFamily="34" charset="0"/>
              <a:buChar char="•"/>
            </a:pPr>
            <a:r>
              <a:rPr lang="en-GB" sz="900" dirty="0"/>
              <a:t>This may lead to frustration, anxiety or low self-esteem.</a:t>
            </a:r>
          </a:p>
          <a:p>
            <a:r>
              <a:rPr lang="en-GB" sz="900" b="1" dirty="0">
                <a:solidFill>
                  <a:srgbClr val="FFC000"/>
                </a:solidFill>
              </a:rPr>
              <a:t>Environmental barriers</a:t>
            </a:r>
          </a:p>
          <a:p>
            <a:pPr marL="171450" indent="-171450">
              <a:buFont typeface="Arial" panose="020B0604020202020204" pitchFamily="34" charset="0"/>
              <a:buChar char="•"/>
            </a:pPr>
            <a:r>
              <a:rPr lang="en-GB" sz="900" dirty="0"/>
              <a:t>Busy classrooms and background noise may affect understanding.</a:t>
            </a:r>
          </a:p>
          <a:p>
            <a:pPr marL="171450" indent="-171450">
              <a:buFont typeface="Arial" panose="020B0604020202020204" pitchFamily="34" charset="0"/>
              <a:buChar char="•"/>
            </a:pPr>
            <a:r>
              <a:rPr lang="en-GB" sz="900" dirty="0"/>
              <a:t>Limited support and awareness can create further barriers.</a:t>
            </a:r>
          </a:p>
          <a:p>
            <a:pPr marL="171450" indent="-171450">
              <a:buFont typeface="Arial" panose="020B0604020202020204" pitchFamily="34" charset="0"/>
              <a:buChar char="•"/>
            </a:pPr>
            <a:r>
              <a:rPr lang="en-GB" sz="900" dirty="0"/>
              <a:t>Classroom routines and visual support can help reduce communication barriers.</a:t>
            </a:r>
          </a:p>
        </p:txBody>
      </p:sp>
      <p:sp>
        <p:nvSpPr>
          <p:cNvPr id="28" name="Rectangle 27">
            <a:extLst>
              <a:ext uri="{FF2B5EF4-FFF2-40B4-BE49-F238E27FC236}">
                <a16:creationId xmlns:a16="http://schemas.microsoft.com/office/drawing/2014/main" id="{A22B9425-9345-9CB8-F122-049E4F8E01A7}"/>
              </a:ext>
            </a:extLst>
          </p:cNvPr>
          <p:cNvSpPr/>
          <p:nvPr/>
        </p:nvSpPr>
        <p:spPr>
          <a:xfrm>
            <a:off x="3221469" y="3467510"/>
            <a:ext cx="4708897" cy="3295521"/>
          </a:xfrm>
          <a:prstGeom prst="rect">
            <a:avLst/>
          </a:pr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965A2BA9-512F-4F86-FE9C-06AB2BE61F3D}"/>
              </a:ext>
            </a:extLst>
          </p:cNvPr>
          <p:cNvSpPr txBox="1"/>
          <p:nvPr/>
        </p:nvSpPr>
        <p:spPr>
          <a:xfrm>
            <a:off x="3238026" y="3492561"/>
            <a:ext cx="4692340" cy="3231654"/>
          </a:xfrm>
          <a:prstGeom prst="rect">
            <a:avLst/>
          </a:prstGeom>
          <a:noFill/>
        </p:spPr>
        <p:txBody>
          <a:bodyPr wrap="square" rtlCol="0">
            <a:spAutoFit/>
          </a:bodyPr>
          <a:lstStyle/>
          <a:p>
            <a:r>
              <a:rPr lang="en-GB" sz="1200" b="1" u="sng" dirty="0">
                <a:solidFill>
                  <a:schemeClr val="accent1">
                    <a:lumMod val="60000"/>
                    <a:lumOff val="40000"/>
                  </a:schemeClr>
                </a:solidFill>
              </a:rPr>
              <a:t>Support </a:t>
            </a:r>
            <a:r>
              <a:rPr lang="en-GB" sz="1200" b="1" u="sng" dirty="0" err="1">
                <a:solidFill>
                  <a:schemeClr val="accent1">
                    <a:lumMod val="60000"/>
                    <a:lumOff val="40000"/>
                  </a:schemeClr>
                </a:solidFill>
              </a:rPr>
              <a:t>Stratergies</a:t>
            </a:r>
            <a:endParaRPr lang="en-GB" sz="1200" b="1" u="sng" dirty="0">
              <a:solidFill>
                <a:schemeClr val="accent1">
                  <a:lumMod val="60000"/>
                  <a:lumOff val="40000"/>
                </a:schemeClr>
              </a:solidFill>
            </a:endParaRPr>
          </a:p>
          <a:p>
            <a:r>
              <a:rPr lang="en-GB" sz="1200" b="1" u="sng" dirty="0">
                <a:solidFill>
                  <a:schemeClr val="accent1">
                    <a:lumMod val="60000"/>
                    <a:lumOff val="40000"/>
                  </a:schemeClr>
                </a:solidFill>
              </a:rPr>
              <a:t>Identification and diagnosis</a:t>
            </a:r>
          </a:p>
          <a:p>
            <a:r>
              <a:rPr lang="en-GB" sz="900" dirty="0"/>
              <a:t>Early identification is important so children can access the right support as soon as possible.</a:t>
            </a:r>
          </a:p>
          <a:p>
            <a:r>
              <a:rPr lang="en-GB" sz="900" dirty="0"/>
              <a:t>Signs of SLCN may include unclear speech, difficulty understanding instructions and delayed language development.</a:t>
            </a:r>
          </a:p>
          <a:p>
            <a:r>
              <a:rPr lang="en-GB" sz="900" dirty="0"/>
              <a:t>Teachers, parents and speech and language therapists work together to identify children’s needs.</a:t>
            </a:r>
          </a:p>
          <a:p>
            <a:r>
              <a:rPr lang="en-GB" sz="900" dirty="0"/>
              <a:t>Assessments and observations are used to understand how communication difficulties affect learning and social interaction.</a:t>
            </a:r>
          </a:p>
          <a:p>
            <a:r>
              <a:rPr lang="en-GB" sz="900" dirty="0"/>
              <a:t>Early intervention can improve communication, confidence and educational outcomes (ICAN, 2021).</a:t>
            </a:r>
          </a:p>
          <a:p>
            <a:r>
              <a:rPr lang="en-GB" sz="900" dirty="0"/>
              <a:t>Some children may struggle socially and academically before their needs are recognised.</a:t>
            </a:r>
          </a:p>
          <a:p>
            <a:r>
              <a:rPr lang="en-GB" sz="900" dirty="0"/>
              <a:t>Assessments and observations help identify how communication difficulties affect learning.</a:t>
            </a:r>
          </a:p>
          <a:p>
            <a:r>
              <a:rPr lang="en-GB" sz="900" dirty="0"/>
              <a:t>Early support can improve communication skills, confidence and classroom participation.</a:t>
            </a:r>
          </a:p>
          <a:p>
            <a:r>
              <a:rPr lang="en-GB" sz="900" dirty="0"/>
              <a:t>Communication difficulties may affect a child’s ability to build relationships and express emotions effectively.</a:t>
            </a:r>
          </a:p>
          <a:p>
            <a:r>
              <a:rPr lang="en-GB" sz="900" dirty="0"/>
              <a:t>Early assessment helps professionals identify the most appropriate support and interventions for each child.</a:t>
            </a:r>
          </a:p>
          <a:p>
            <a:r>
              <a:rPr lang="en-GB" sz="900" dirty="0"/>
              <a:t>Delayed identification may increase difficulties with learning, behaviour and social interaction in school.</a:t>
            </a:r>
          </a:p>
        </p:txBody>
      </p:sp>
      <p:sp>
        <p:nvSpPr>
          <p:cNvPr id="31" name="Rectangle 30">
            <a:extLst>
              <a:ext uri="{FF2B5EF4-FFF2-40B4-BE49-F238E27FC236}">
                <a16:creationId xmlns:a16="http://schemas.microsoft.com/office/drawing/2014/main" id="{0650D3C9-3124-2F5F-5478-ABF39AB5682D}"/>
              </a:ext>
            </a:extLst>
          </p:cNvPr>
          <p:cNvSpPr/>
          <p:nvPr/>
        </p:nvSpPr>
        <p:spPr>
          <a:xfrm>
            <a:off x="8068836" y="3207884"/>
            <a:ext cx="4021129" cy="1900343"/>
          </a:xfrm>
          <a:prstGeom prst="rect">
            <a:avLst/>
          </a:prstGeom>
          <a:solidFill>
            <a:schemeClr val="bg1"/>
          </a:solidFill>
          <a:ln>
            <a:solidFill>
              <a:srgbClr val="FF2F9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TextBox 31">
            <a:extLst>
              <a:ext uri="{FF2B5EF4-FFF2-40B4-BE49-F238E27FC236}">
                <a16:creationId xmlns:a16="http://schemas.microsoft.com/office/drawing/2014/main" id="{52667227-B43F-0774-F787-40C3F6F1CB7C}"/>
              </a:ext>
            </a:extLst>
          </p:cNvPr>
          <p:cNvSpPr txBox="1"/>
          <p:nvPr/>
        </p:nvSpPr>
        <p:spPr>
          <a:xfrm>
            <a:off x="8022542" y="3184623"/>
            <a:ext cx="4169458" cy="1938992"/>
          </a:xfrm>
          <a:prstGeom prst="rect">
            <a:avLst/>
          </a:prstGeom>
          <a:noFill/>
        </p:spPr>
        <p:txBody>
          <a:bodyPr wrap="square" rtlCol="0">
            <a:spAutoFit/>
          </a:bodyPr>
          <a:lstStyle/>
          <a:p>
            <a:r>
              <a:rPr lang="en-GB" sz="1200" b="1" u="sng" dirty="0">
                <a:solidFill>
                  <a:srgbClr val="FF2F92"/>
                </a:solidFill>
              </a:rPr>
              <a:t>Conclusion</a:t>
            </a:r>
          </a:p>
          <a:p>
            <a:r>
              <a:rPr lang="en-GB" sz="900" dirty="0"/>
              <a:t>SLCN can have a significant impact on children’s learning, communication, social interaction and emotional wellbeing.</a:t>
            </a:r>
          </a:p>
          <a:p>
            <a:r>
              <a:rPr lang="en-GB" sz="900" dirty="0"/>
              <a:t>Difficulties with understanding and expressing language may affect participation, confidence and academic progress in school.</a:t>
            </a:r>
          </a:p>
          <a:p>
            <a:r>
              <a:rPr lang="en-GB" sz="900" dirty="0"/>
              <a:t>Early identification and intervention are important so children can access the support needed to reduce barriers to learning and inclusion.</a:t>
            </a:r>
          </a:p>
          <a:p>
            <a:r>
              <a:rPr lang="en-GB" sz="900" dirty="0"/>
              <a:t>Strategies such as visual aids, differentiated teaching and speech and language support can improve communication and classroom participation.</a:t>
            </a:r>
          </a:p>
          <a:p>
            <a:r>
              <a:rPr lang="en-GB" sz="900" dirty="0"/>
              <a:t>Effective collaboration between teachers, parents and professionals is essential to help children with SLCN achieve positive educational and social outcomes. Providing appropriate support can help children with SLCN develop confidence, independence and positive relationships.</a:t>
            </a:r>
          </a:p>
        </p:txBody>
      </p:sp>
      <p:sp>
        <p:nvSpPr>
          <p:cNvPr id="34" name="Rectangle 33">
            <a:extLst>
              <a:ext uri="{FF2B5EF4-FFF2-40B4-BE49-F238E27FC236}">
                <a16:creationId xmlns:a16="http://schemas.microsoft.com/office/drawing/2014/main" id="{EAA2B630-6253-8526-50EA-65FF95C3E1CE}"/>
              </a:ext>
            </a:extLst>
          </p:cNvPr>
          <p:cNvSpPr/>
          <p:nvPr/>
        </p:nvSpPr>
        <p:spPr>
          <a:xfrm>
            <a:off x="8068835" y="5146879"/>
            <a:ext cx="4028461" cy="1616153"/>
          </a:xfrm>
          <a:prstGeom prst="rect">
            <a:avLst/>
          </a:prstGeom>
          <a:ln>
            <a:solidFill>
              <a:schemeClr val="accent6">
                <a:lumMod val="40000"/>
                <a:lumOff val="6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35" name="TextBox 34">
            <a:extLst>
              <a:ext uri="{FF2B5EF4-FFF2-40B4-BE49-F238E27FC236}">
                <a16:creationId xmlns:a16="http://schemas.microsoft.com/office/drawing/2014/main" id="{1FFCA114-7ECC-FD5D-1E16-2B62ED3363DD}"/>
              </a:ext>
            </a:extLst>
          </p:cNvPr>
          <p:cNvSpPr txBox="1"/>
          <p:nvPr/>
        </p:nvSpPr>
        <p:spPr>
          <a:xfrm>
            <a:off x="8020191" y="5101037"/>
            <a:ext cx="4143042" cy="1785104"/>
          </a:xfrm>
          <a:prstGeom prst="rect">
            <a:avLst/>
          </a:prstGeom>
          <a:noFill/>
        </p:spPr>
        <p:txBody>
          <a:bodyPr wrap="square" rtlCol="0">
            <a:spAutoFit/>
          </a:bodyPr>
          <a:lstStyle/>
          <a:p>
            <a:r>
              <a:rPr lang="en-GB" sz="1100" b="1" u="sng" dirty="0" err="1">
                <a:solidFill>
                  <a:schemeClr val="accent6">
                    <a:lumMod val="40000"/>
                    <a:lumOff val="60000"/>
                  </a:schemeClr>
                </a:solidFill>
              </a:rPr>
              <a:t>Refrences</a:t>
            </a:r>
            <a:r>
              <a:rPr lang="en-GB" sz="1100" b="1" u="sng" dirty="0">
                <a:solidFill>
                  <a:schemeClr val="accent6">
                    <a:lumMod val="40000"/>
                    <a:lumOff val="60000"/>
                  </a:schemeClr>
                </a:solidFill>
              </a:rPr>
              <a:t> </a:t>
            </a:r>
          </a:p>
          <a:p>
            <a:r>
              <a:rPr lang="en-GB" sz="900" dirty="0"/>
              <a:t>Bercow, J. (2018) Bercow: Ten Years On Report. London: ICAN.</a:t>
            </a:r>
          </a:p>
          <a:p>
            <a:r>
              <a:rPr lang="en-GB" sz="900" dirty="0"/>
              <a:t>Boyes Turner, A. (2017) Special Educational Needs and Parental Concerns. London: SEN Publishing.</a:t>
            </a:r>
          </a:p>
          <a:p>
            <a:r>
              <a:rPr lang="en-GB" sz="900" dirty="0"/>
              <a:t>Department for Education (2015) SEND Code of Practice: 0–25 Years. London: DfE.</a:t>
            </a:r>
          </a:p>
          <a:p>
            <a:r>
              <a:rPr lang="en-GB" sz="900" dirty="0"/>
              <a:t>Burchardt, T. (2004) ‘Capabilities and disability: the capabilities framework and the social model of disability’, Disability &amp; Society, 19(7), pp. 735–751.</a:t>
            </a:r>
          </a:p>
          <a:p>
            <a:r>
              <a:rPr lang="en-GB" sz="900" dirty="0"/>
              <a:t>Department for Education (2015) Special educational needs and disability code of practice: 0 to 25 years. London: Department for Education.</a:t>
            </a:r>
          </a:p>
          <a:p>
            <a:r>
              <a:rPr lang="en-GB" sz="900" dirty="0"/>
              <a:t>ICAN (2021) Speech, language and communication needs. Available at:  ICAN official website (Accessed: 18 September 2025).</a:t>
            </a:r>
          </a:p>
        </p:txBody>
      </p:sp>
      <p:sp>
        <p:nvSpPr>
          <p:cNvPr id="36" name="TextBox 35">
            <a:extLst>
              <a:ext uri="{FF2B5EF4-FFF2-40B4-BE49-F238E27FC236}">
                <a16:creationId xmlns:a16="http://schemas.microsoft.com/office/drawing/2014/main" id="{A5CA4782-A981-CF81-56F7-DE11245D3059}"/>
              </a:ext>
            </a:extLst>
          </p:cNvPr>
          <p:cNvSpPr txBox="1"/>
          <p:nvPr/>
        </p:nvSpPr>
        <p:spPr>
          <a:xfrm>
            <a:off x="82861" y="0"/>
            <a:ext cx="1842759" cy="646331"/>
          </a:xfrm>
          <a:prstGeom prst="rect">
            <a:avLst/>
          </a:prstGeom>
          <a:noFill/>
        </p:spPr>
        <p:txBody>
          <a:bodyPr wrap="square" rtlCol="0">
            <a:spAutoFit/>
          </a:bodyPr>
          <a:lstStyle/>
          <a:p>
            <a:r>
              <a:rPr lang="en-GB" sz="900" dirty="0"/>
              <a:t>Molly Louise Neal</a:t>
            </a:r>
          </a:p>
          <a:p>
            <a:r>
              <a:rPr lang="en-GB" sz="900" dirty="0"/>
              <a:t>ECEY6006/C</a:t>
            </a:r>
          </a:p>
          <a:p>
            <a:r>
              <a:rPr lang="en-GB" sz="900" dirty="0"/>
              <a:t>917 Words</a:t>
            </a:r>
          </a:p>
          <a:p>
            <a:r>
              <a:rPr lang="en-GB" sz="900"/>
              <a:t>2418867</a:t>
            </a:r>
          </a:p>
        </p:txBody>
      </p:sp>
    </p:spTree>
    <p:extLst>
      <p:ext uri="{BB962C8B-B14F-4D97-AF65-F5344CB8AC3E}">
        <p14:creationId xmlns:p14="http://schemas.microsoft.com/office/powerpoint/2010/main" val="2766033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8596</TotalTime>
  <Words>920</Words>
  <Application>Microsoft Macintosh PowerPoint</Application>
  <PresentationFormat>Widescreen</PresentationFormat>
  <Paragraphs>73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Cochin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Molly Neal (2418867)</dc:creator>
  <cp:lastModifiedBy>Molly Neal (2418867)</cp:lastModifiedBy>
  <cp:revision>3</cp:revision>
  <cp:lastPrinted>2026-05-11T16:29:15Z</cp:lastPrinted>
  <dcterms:created xsi:type="dcterms:W3CDTF">2026-05-11T13:42:59Z</dcterms:created>
  <dcterms:modified xsi:type="dcterms:W3CDTF">2026-05-17T12:59:25Z</dcterms:modified>
</cp:coreProperties>
</file>