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16"/>
  </p:notesMasterIdLst>
  <p:sldIdLst>
    <p:sldId id="273" r:id="rId5"/>
    <p:sldId id="259" r:id="rId6"/>
    <p:sldId id="272" r:id="rId7"/>
    <p:sldId id="265" r:id="rId8"/>
    <p:sldId id="269" r:id="rId9"/>
    <p:sldId id="276" r:id="rId10"/>
    <p:sldId id="260" r:id="rId11"/>
    <p:sldId id="275" r:id="rId12"/>
    <p:sldId id="277" r:id="rId13"/>
    <p:sldId id="263" r:id="rId14"/>
    <p:sldId id="27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uhammad Rahman" initials="MR" lastIdx="1" clrIdx="0">
    <p:extLst>
      <p:ext uri="{19B8F6BF-5375-455C-9EA6-DF929625EA0E}">
        <p15:presenceInfo xmlns:p15="http://schemas.microsoft.com/office/powerpoint/2012/main" userId="Muhammad Rahma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C9900"/>
    <a:srgbClr val="9D337C"/>
    <a:srgbClr val="CC6600"/>
    <a:srgbClr val="4472C4"/>
    <a:srgbClr val="E1F117"/>
    <a:srgbClr val="5B9BD5"/>
    <a:srgbClr val="B4C7F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49BB97-3EB6-4D13-A485-2399ED80453D}" v="7381" dt="2020-06-16T10:34:47.1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05" autoAdjust="0"/>
    <p:restoredTop sz="27126" autoAdjust="0"/>
  </p:normalViewPr>
  <p:slideViewPr>
    <p:cSldViewPr snapToGrid="0">
      <p:cViewPr varScale="1">
        <p:scale>
          <a:sx n="18" d="100"/>
          <a:sy n="18" d="100"/>
        </p:scale>
        <p:origin x="2476" y="28"/>
      </p:cViewPr>
      <p:guideLst/>
    </p:cSldViewPr>
  </p:slideViewPr>
  <p:notesTextViewPr>
    <p:cViewPr>
      <p:scale>
        <a:sx n="125" d="100"/>
        <a:sy n="125" d="100"/>
      </p:scale>
      <p:origin x="0" y="0"/>
    </p:cViewPr>
  </p:notesText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1713140_student_uwtsd_ac_uk/Documents/Vintners%20Gantt%20Chart.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4000" dirty="0">
                <a:solidFill>
                  <a:srgbClr val="FF0000"/>
                </a:solidFill>
              </a:rPr>
              <a:t>Gantt Chart for Vintners Antiques </a:t>
            </a:r>
          </a:p>
        </c:rich>
      </c:tx>
      <c:layout>
        <c:manualLayout>
          <c:xMode val="edge"/>
          <c:yMode val="edge"/>
          <c:x val="0.22513279472126832"/>
          <c:y val="2.0891971285046322E-2"/>
        </c:manualLayout>
      </c:layout>
      <c:overlay val="0"/>
      <c:spPr>
        <a:noFill/>
        <a:ln>
          <a:noFill/>
        </a:ln>
        <a:effectLst/>
      </c:spPr>
      <c:txPr>
        <a:bodyPr rot="0" spcFirstLastPara="1" vertOverflow="ellipsis" vert="horz" wrap="square" anchor="ctr" anchorCtr="1"/>
        <a:lstStyle/>
        <a:p>
          <a:pPr>
            <a:defRPr sz="3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30"/>
      <c:rotY val="14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0.19095970416781458"/>
          <c:y val="0.15185371365003217"/>
          <c:w val="0.76729404686846581"/>
          <c:h val="0.8481462863499678"/>
        </c:manualLayout>
      </c:layout>
      <c:bar3DChart>
        <c:barDir val="bar"/>
        <c:grouping val="stacked"/>
        <c:varyColors val="0"/>
        <c:ser>
          <c:idx val="0"/>
          <c:order val="0"/>
          <c:tx>
            <c:strRef>
              <c:f>Sheet1!$B$1</c:f>
              <c:strCache>
                <c:ptCount val="1"/>
                <c:pt idx="0">
                  <c:v>Start Date</c:v>
                </c:pt>
              </c:strCache>
            </c:strRef>
          </c:tx>
          <c:spPr>
            <a:noFill/>
            <a:ln>
              <a:noFill/>
            </a:ln>
            <a:effectLst>
              <a:outerShdw blurRad="57150" dist="19050" dir="5400000" algn="ctr" rotWithShape="0">
                <a:srgbClr val="000000">
                  <a:alpha val="63000"/>
                </a:srgbClr>
              </a:outerShdw>
            </a:effectLst>
            <a:scene3d>
              <a:camera prst="orthographicFront">
                <a:rot lat="0" lon="0" rev="0"/>
              </a:camera>
              <a:lightRig rig="threePt" dir="tl"/>
            </a:scene3d>
            <a:sp3d/>
          </c:spPr>
          <c:invertIfNegative val="0"/>
          <c:cat>
            <c:strRef>
              <c:f>Sheet1!$A$2:$A$21</c:f>
              <c:strCache>
                <c:ptCount val="18"/>
                <c:pt idx="0">
                  <c:v>Set Steering group </c:v>
                </c:pt>
                <c:pt idx="1">
                  <c:v>Gas/Electric/Water Supply</c:v>
                </c:pt>
                <c:pt idx="2">
                  <c:v>Start Building work</c:v>
                </c:pt>
                <c:pt idx="3">
                  <c:v>Create Office/ WareHouse</c:v>
                </c:pt>
                <c:pt idx="4">
                  <c:v>Staff Recruitment</c:v>
                </c:pt>
                <c:pt idx="5">
                  <c:v>Change Details with Suppliers</c:v>
                </c:pt>
                <c:pt idx="6">
                  <c:v>Confirm change logistics company</c:v>
                </c:pt>
                <c:pt idx="7">
                  <c:v>Redirect mail</c:v>
                </c:pt>
                <c:pt idx="8">
                  <c:v>Building insurance</c:v>
                </c:pt>
                <c:pt idx="9">
                  <c:v>Change Bank &amp; Card Details</c:v>
                </c:pt>
                <c:pt idx="10">
                  <c:v>Internet/Phone installation</c:v>
                </c:pt>
                <c:pt idx="11">
                  <c:v>Heating  &amp; Cooling system</c:v>
                </c:pt>
                <c:pt idx="12">
                  <c:v>Install Burglar Alarm</c:v>
                </c:pt>
                <c:pt idx="13">
                  <c:v>Painters &amp; decorators </c:v>
                </c:pt>
                <c:pt idx="14">
                  <c:v>Install Shelving</c:v>
                </c:pt>
                <c:pt idx="15">
                  <c:v>Tranfer stock from Shirley</c:v>
                </c:pt>
                <c:pt idx="16">
                  <c:v>FacilityTesting Day</c:v>
                </c:pt>
                <c:pt idx="17">
                  <c:v>Transfer Staff</c:v>
                </c:pt>
              </c:strCache>
            </c:strRef>
          </c:cat>
          <c:val>
            <c:numRef>
              <c:f>Sheet1!$B$2:$B$21</c:f>
              <c:numCache>
                <c:formatCode>d\-mmm\-yy</c:formatCode>
                <c:ptCount val="20"/>
                <c:pt idx="0">
                  <c:v>44013</c:v>
                </c:pt>
                <c:pt idx="1">
                  <c:v>44014</c:v>
                </c:pt>
                <c:pt idx="2">
                  <c:v>44019</c:v>
                </c:pt>
                <c:pt idx="3">
                  <c:v>44021</c:v>
                </c:pt>
                <c:pt idx="4">
                  <c:v>44014</c:v>
                </c:pt>
                <c:pt idx="5">
                  <c:v>44014</c:v>
                </c:pt>
                <c:pt idx="6">
                  <c:v>44014</c:v>
                </c:pt>
                <c:pt idx="7">
                  <c:v>44014</c:v>
                </c:pt>
                <c:pt idx="8">
                  <c:v>44014</c:v>
                </c:pt>
                <c:pt idx="9">
                  <c:v>44014</c:v>
                </c:pt>
                <c:pt idx="10">
                  <c:v>44029</c:v>
                </c:pt>
                <c:pt idx="11">
                  <c:v>44029</c:v>
                </c:pt>
                <c:pt idx="12">
                  <c:v>44029</c:v>
                </c:pt>
                <c:pt idx="13">
                  <c:v>44031</c:v>
                </c:pt>
                <c:pt idx="14">
                  <c:v>44036</c:v>
                </c:pt>
                <c:pt idx="15">
                  <c:v>44038</c:v>
                </c:pt>
                <c:pt idx="16">
                  <c:v>44042</c:v>
                </c:pt>
                <c:pt idx="17">
                  <c:v>44043</c:v>
                </c:pt>
              </c:numCache>
            </c:numRef>
          </c:val>
          <c:extLst>
            <c:ext xmlns:c16="http://schemas.microsoft.com/office/drawing/2014/chart" uri="{C3380CC4-5D6E-409C-BE32-E72D297353CC}">
              <c16:uniqueId val="{00000000-E524-4ED1-A1D2-644F4467953A}"/>
            </c:ext>
          </c:extLst>
        </c:ser>
        <c:ser>
          <c:idx val="1"/>
          <c:order val="1"/>
          <c:tx>
            <c:strRef>
              <c:f>Sheet1!$C$1</c:f>
              <c:strCache>
                <c:ptCount val="1"/>
                <c:pt idx="0">
                  <c:v>Days to Complete</c:v>
                </c:pt>
              </c:strCache>
            </c:strRef>
          </c:tx>
          <c:spPr>
            <a:solidFill>
              <a:srgbClr val="FF0000"/>
            </a:solidFill>
            <a:ln>
              <a:noFill/>
            </a:ln>
            <a:effectLst>
              <a:outerShdw blurRad="57150" dist="19050" dir="5400000" algn="ctr" rotWithShape="0">
                <a:srgbClr val="000000">
                  <a:alpha val="63000"/>
                </a:srgbClr>
              </a:outerShdw>
            </a:effectLst>
            <a:scene3d>
              <a:camera prst="orthographicFront">
                <a:rot lat="0" lon="0" rev="0"/>
              </a:camera>
              <a:lightRig rig="threePt" dir="tl"/>
            </a:scene3d>
            <a:sp3d/>
          </c:spPr>
          <c:invertIfNegative val="0"/>
          <c:dLbls>
            <c:spPr>
              <a:noFill/>
              <a:ln>
                <a:noFill/>
              </a:ln>
              <a:effectLst/>
            </c:spPr>
            <c:txPr>
              <a:bodyPr rot="0" spcFirstLastPara="1" vertOverflow="ellipsis" vert="horz" wrap="square" lIns="38100" tIns="19050" rIns="38100" bIns="19050" anchor="ctr" anchorCtr="1">
                <a:spAutoFit/>
              </a:bodyPr>
              <a:lstStyle/>
              <a:p>
                <a:pPr>
                  <a:defRPr sz="11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Sheet1!$A$2:$A$21</c:f>
              <c:strCache>
                <c:ptCount val="18"/>
                <c:pt idx="0">
                  <c:v>Set Steering group </c:v>
                </c:pt>
                <c:pt idx="1">
                  <c:v>Gas/Electric/Water Supply</c:v>
                </c:pt>
                <c:pt idx="2">
                  <c:v>Start Building work</c:v>
                </c:pt>
                <c:pt idx="3">
                  <c:v>Create Office/ WareHouse</c:v>
                </c:pt>
                <c:pt idx="4">
                  <c:v>Staff Recruitment</c:v>
                </c:pt>
                <c:pt idx="5">
                  <c:v>Change Details with Suppliers</c:v>
                </c:pt>
                <c:pt idx="6">
                  <c:v>Confirm change logistics company</c:v>
                </c:pt>
                <c:pt idx="7">
                  <c:v>Redirect mail</c:v>
                </c:pt>
                <c:pt idx="8">
                  <c:v>Building insurance</c:v>
                </c:pt>
                <c:pt idx="9">
                  <c:v>Change Bank &amp; Card Details</c:v>
                </c:pt>
                <c:pt idx="10">
                  <c:v>Internet/Phone installation</c:v>
                </c:pt>
                <c:pt idx="11">
                  <c:v>Heating  &amp; Cooling system</c:v>
                </c:pt>
                <c:pt idx="12">
                  <c:v>Install Burglar Alarm</c:v>
                </c:pt>
                <c:pt idx="13">
                  <c:v>Painters &amp; decorators </c:v>
                </c:pt>
                <c:pt idx="14">
                  <c:v>Install Shelving</c:v>
                </c:pt>
                <c:pt idx="15">
                  <c:v>Tranfer stock from Shirley</c:v>
                </c:pt>
                <c:pt idx="16">
                  <c:v>FacilityTesting Day</c:v>
                </c:pt>
                <c:pt idx="17">
                  <c:v>Transfer Staff</c:v>
                </c:pt>
              </c:strCache>
            </c:strRef>
          </c:cat>
          <c:val>
            <c:numRef>
              <c:f>Sheet1!$C$2:$C$21</c:f>
              <c:numCache>
                <c:formatCode>General</c:formatCode>
                <c:ptCount val="20"/>
                <c:pt idx="0">
                  <c:v>1</c:v>
                </c:pt>
                <c:pt idx="1">
                  <c:v>5</c:v>
                </c:pt>
                <c:pt idx="2">
                  <c:v>10</c:v>
                </c:pt>
                <c:pt idx="3">
                  <c:v>8</c:v>
                </c:pt>
                <c:pt idx="4">
                  <c:v>10</c:v>
                </c:pt>
                <c:pt idx="5">
                  <c:v>1</c:v>
                </c:pt>
                <c:pt idx="6">
                  <c:v>1</c:v>
                </c:pt>
                <c:pt idx="7">
                  <c:v>1</c:v>
                </c:pt>
                <c:pt idx="8">
                  <c:v>1</c:v>
                </c:pt>
                <c:pt idx="9">
                  <c:v>1</c:v>
                </c:pt>
                <c:pt idx="10">
                  <c:v>2</c:v>
                </c:pt>
                <c:pt idx="11">
                  <c:v>2</c:v>
                </c:pt>
                <c:pt idx="12">
                  <c:v>2</c:v>
                </c:pt>
                <c:pt idx="13">
                  <c:v>5</c:v>
                </c:pt>
                <c:pt idx="14">
                  <c:v>2</c:v>
                </c:pt>
                <c:pt idx="15">
                  <c:v>4</c:v>
                </c:pt>
                <c:pt idx="16">
                  <c:v>1</c:v>
                </c:pt>
                <c:pt idx="17">
                  <c:v>1</c:v>
                </c:pt>
              </c:numCache>
            </c:numRef>
          </c:val>
          <c:extLst>
            <c:ext xmlns:c16="http://schemas.microsoft.com/office/drawing/2014/chart" uri="{C3380CC4-5D6E-409C-BE32-E72D297353CC}">
              <c16:uniqueId val="{00000001-E524-4ED1-A1D2-644F4467953A}"/>
            </c:ext>
          </c:extLst>
        </c:ser>
        <c:dLbls>
          <c:showLegendKey val="0"/>
          <c:showVal val="0"/>
          <c:showCatName val="0"/>
          <c:showSerName val="0"/>
          <c:showPercent val="0"/>
          <c:showBubbleSize val="0"/>
        </c:dLbls>
        <c:gapWidth val="150"/>
        <c:shape val="box"/>
        <c:axId val="361748688"/>
        <c:axId val="437334464"/>
        <c:axId val="0"/>
      </c:bar3DChart>
      <c:catAx>
        <c:axId val="361748688"/>
        <c:scaling>
          <c:orientation val="maxMin"/>
        </c:scaling>
        <c:delete val="0"/>
        <c:axPos val="l"/>
        <c:majorGridlines>
          <c:spPr>
            <a:ln w="9525" cap="flat" cmpd="sng" algn="ctr">
              <a:solidFill>
                <a:schemeClr val="dk1">
                  <a:lumMod val="50000"/>
                  <a:lumOff val="50000"/>
                </a:schemeClr>
              </a:solidFill>
              <a:round/>
            </a:ln>
            <a:effectLst/>
          </c:spPr>
        </c:majorGridlines>
        <c:title>
          <c:tx>
            <c:rich>
              <a:bodyPr rot="0" spcFirstLastPara="1" vertOverflow="ellipsis" wrap="square" anchor="ctr" anchorCtr="0"/>
              <a:lstStyle/>
              <a:p>
                <a:pPr>
                  <a:defRPr sz="2000" b="1" i="0" u="none" strike="noStrike" kern="1200" cap="all" baseline="0">
                    <a:solidFill>
                      <a:schemeClr val="lt1">
                        <a:lumMod val="85000"/>
                      </a:schemeClr>
                    </a:solidFill>
                    <a:latin typeface="+mn-lt"/>
                    <a:ea typeface="+mn-ea"/>
                    <a:cs typeface="+mn-cs"/>
                  </a:defRPr>
                </a:pPr>
                <a:r>
                  <a:rPr lang="en-GB" sz="1400" dirty="0">
                    <a:solidFill>
                      <a:srgbClr val="FF0000"/>
                    </a:solidFill>
                  </a:rPr>
                  <a:t>Task to be completed</a:t>
                </a:r>
              </a:p>
            </c:rich>
          </c:tx>
          <c:layout>
            <c:manualLayout>
              <c:xMode val="edge"/>
              <c:yMode val="edge"/>
              <c:x val="1.3069016884458566E-2"/>
              <c:y val="0.14449044862769639"/>
            </c:manualLayout>
          </c:layout>
          <c:overlay val="0"/>
          <c:spPr>
            <a:noFill/>
            <a:ln>
              <a:noFill/>
            </a:ln>
            <a:effectLst/>
          </c:spPr>
          <c:txPr>
            <a:bodyPr rot="0" spcFirstLastPara="1" vertOverflow="ellipsis" wrap="square" anchor="ctr" anchorCtr="0"/>
            <a:lstStyle/>
            <a:p>
              <a:pPr>
                <a:defRPr sz="20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050" b="1" i="0" u="none" strike="noStrike" kern="1200" baseline="0">
                <a:solidFill>
                  <a:srgbClr val="00B0F0"/>
                </a:solidFill>
                <a:latin typeface="+mn-lt"/>
                <a:ea typeface="+mn-ea"/>
                <a:cs typeface="+mn-cs"/>
              </a:defRPr>
            </a:pPr>
            <a:endParaRPr lang="en-US"/>
          </a:p>
        </c:txPr>
        <c:crossAx val="437334464"/>
        <c:crosses val="autoZero"/>
        <c:auto val="1"/>
        <c:lblAlgn val="ctr"/>
        <c:lblOffset val="100"/>
        <c:noMultiLvlLbl val="0"/>
      </c:catAx>
      <c:valAx>
        <c:axId val="437334464"/>
        <c:scaling>
          <c:orientation val="minMax"/>
          <c:max val="44044"/>
          <c:min val="44013"/>
        </c:scaling>
        <c:delete val="0"/>
        <c:axPos val="t"/>
        <c:majorGridlines>
          <c:spPr>
            <a:ln w="9525" cap="flat" cmpd="sng" algn="ctr">
              <a:solidFill>
                <a:schemeClr val="dk1">
                  <a:lumMod val="50000"/>
                  <a:lumOff val="50000"/>
                </a:schemeClr>
              </a:solidFill>
              <a:round/>
            </a:ln>
            <a:effectLst/>
          </c:spPr>
        </c:majorGridlines>
        <c:minorGridlines>
          <c:spPr>
            <a:ln>
              <a:solidFill>
                <a:schemeClr val="dk1">
                  <a:lumMod val="60000"/>
                  <a:lumOff val="40000"/>
                </a:schemeClr>
              </a:solidFill>
            </a:ln>
            <a:effectLst/>
          </c:spPr>
        </c:minorGridlines>
        <c:numFmt formatCode="d\-mmm\-yy" sourceLinked="1"/>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rgbClr val="00B0F0"/>
                </a:solidFill>
                <a:latin typeface="+mn-lt"/>
                <a:ea typeface="+mn-ea"/>
                <a:cs typeface="+mn-cs"/>
              </a:defRPr>
            </a:pPr>
            <a:endParaRPr lang="en-US"/>
          </a:p>
        </c:txPr>
        <c:crossAx val="361748688"/>
        <c:crosses val="autoZero"/>
        <c:crossBetween val="between"/>
      </c:valAx>
      <c:spPr>
        <a:noFill/>
        <a:ln>
          <a:noFill/>
        </a:ln>
        <a:effectLst/>
      </c:spPr>
    </c:plotArea>
    <c:legend>
      <c:legendPos val="b"/>
      <c:legendEntry>
        <c:idx val="0"/>
        <c:delete val="1"/>
      </c:legendEntry>
      <c:layout>
        <c:manualLayout>
          <c:xMode val="edge"/>
          <c:yMode val="edge"/>
          <c:x val="0.35905188926820958"/>
          <c:y val="0.93083478472475711"/>
          <c:w val="0.23638492516375928"/>
          <c:h val="6.8403134120396336E-2"/>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a:scene3d>
      <a:camera prst="orthographicFront"/>
      <a:lightRig rig="threePt" dir="t"/>
    </a:scene3d>
    <a:sp3d prstMaterial="dkEdge">
      <a:bevelT w="127000"/>
      <a:bevelB w="127000"/>
    </a:sp3d>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diagrams/_rels/data5.xml.rels><?xml version="1.0" encoding="UTF-8" standalone="yes"?>
<Relationships xmlns="http://schemas.openxmlformats.org/package/2006/relationships"><Relationship Id="rId1" Type="http://schemas.openxmlformats.org/officeDocument/2006/relationships/image" Target="../media/image3.png"/></Relationships>
</file>

<file path=ppt/diagrams/_rels/drawing5.xml.rels><?xml version="1.0" encoding="UTF-8" standalone="yes"?>
<Relationships xmlns="http://schemas.openxmlformats.org/package/2006/relationships"><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1C09B2-137D-4218-BD6E-E310C62EB722}"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GB"/>
        </a:p>
      </dgm:t>
    </dgm:pt>
    <dgm:pt modelId="{4A83A987-675F-4574-B91C-563E60A69F64}">
      <dgm:prSet phldrT="[Text]" custT="1"/>
      <dgm:spPr>
        <a:solidFill>
          <a:srgbClr val="CC6600"/>
        </a:solidFill>
        <a:scene3d>
          <a:camera prst="isometricOffAxis1Right"/>
          <a:lightRig rig="threePt" dir="t"/>
        </a:scene3d>
        <a:sp3d extrusionH="381000" prstMaterial="dkEdge">
          <a:bevelT w="127000" h="63500"/>
          <a:bevelB w="127000" h="57150"/>
        </a:sp3d>
      </dgm:spPr>
      <dgm:t>
        <a:bodyPr/>
        <a:lstStyle/>
        <a:p>
          <a:pPr algn="ctr"/>
          <a:r>
            <a:rPr lang="en-GB" sz="1800" b="1" dirty="0">
              <a:solidFill>
                <a:schemeClr val="bg1"/>
              </a:solidFill>
            </a:rPr>
            <a:t>Vintage</a:t>
          </a:r>
        </a:p>
      </dgm:t>
    </dgm:pt>
    <dgm:pt modelId="{AFB62BE9-4FEE-401A-B8E1-0B6DF1A793B1}" type="parTrans" cxnId="{6D972E8B-8D81-46A9-9CF5-EBEB3E692C24}">
      <dgm:prSet/>
      <dgm:spPr/>
      <dgm:t>
        <a:bodyPr/>
        <a:lstStyle/>
        <a:p>
          <a:endParaRPr lang="en-GB"/>
        </a:p>
      </dgm:t>
    </dgm:pt>
    <dgm:pt modelId="{C67E9370-10A5-4666-8700-8BD0D3DFFCB6}" type="sibTrans" cxnId="{6D972E8B-8D81-46A9-9CF5-EBEB3E692C24}">
      <dgm:prSet/>
      <dgm:spPr/>
      <dgm:t>
        <a:bodyPr/>
        <a:lstStyle/>
        <a:p>
          <a:endParaRPr lang="en-GB"/>
        </a:p>
      </dgm:t>
    </dgm:pt>
    <dgm:pt modelId="{74B04E6F-1D3C-4A88-9C52-69916F1E4FC1}">
      <dgm:prSet phldrT="[Text]" custT="1"/>
      <dgm:spPr>
        <a:solidFill>
          <a:srgbClr val="FFFF00"/>
        </a:solidFill>
        <a:scene3d>
          <a:camera prst="isometricOffAxis1Right"/>
          <a:lightRig rig="threePt" dir="t"/>
        </a:scene3d>
        <a:sp3d extrusionH="381000" prstMaterial="dkEdge">
          <a:bevelT w="127000" h="63500"/>
          <a:bevelB w="127000" h="57150"/>
        </a:sp3d>
      </dgm:spPr>
      <dgm:t>
        <a:bodyPr/>
        <a:lstStyle/>
        <a:p>
          <a:pPr algn="ctr"/>
          <a:r>
            <a:rPr lang="en-GB" sz="1800" b="1" dirty="0">
              <a:solidFill>
                <a:schemeClr val="bg1"/>
              </a:solidFill>
            </a:rPr>
            <a:t>Quality</a:t>
          </a:r>
        </a:p>
      </dgm:t>
    </dgm:pt>
    <dgm:pt modelId="{45A67344-5B74-4FFC-A5A4-206A98C7EB30}" type="sibTrans" cxnId="{3B1F4936-F29E-4437-87B9-EB597EE25D56}">
      <dgm:prSet/>
      <dgm:spPr/>
      <dgm:t>
        <a:bodyPr/>
        <a:lstStyle/>
        <a:p>
          <a:endParaRPr lang="en-GB"/>
        </a:p>
      </dgm:t>
    </dgm:pt>
    <dgm:pt modelId="{02317570-26A9-4EBC-A321-8E9A734633A0}" type="parTrans" cxnId="{3B1F4936-F29E-4437-87B9-EB597EE25D56}">
      <dgm:prSet/>
      <dgm:spPr/>
      <dgm:t>
        <a:bodyPr/>
        <a:lstStyle/>
        <a:p>
          <a:endParaRPr lang="en-GB"/>
        </a:p>
      </dgm:t>
    </dgm:pt>
    <dgm:pt modelId="{EDBD1F1A-595A-4CEF-8CA3-000F6B8D10F6}">
      <dgm:prSet phldrT="[Text]" custT="1"/>
      <dgm:spPr>
        <a:solidFill>
          <a:srgbClr val="00B050"/>
        </a:solidFill>
        <a:scene3d>
          <a:camera prst="isometricOffAxis1Right"/>
          <a:lightRig rig="threePt" dir="t"/>
        </a:scene3d>
        <a:sp3d extrusionH="381000" prstMaterial="dkEdge">
          <a:bevelT w="127000" h="63500"/>
          <a:bevelB w="127000" h="57150"/>
        </a:sp3d>
      </dgm:spPr>
      <dgm:t>
        <a:bodyPr/>
        <a:lstStyle/>
        <a:p>
          <a:pPr algn="ctr"/>
          <a:r>
            <a:rPr lang="en-GB" sz="1800" b="1" dirty="0">
              <a:solidFill>
                <a:schemeClr val="bg1"/>
              </a:solidFill>
            </a:rPr>
            <a:t>Genuine</a:t>
          </a:r>
        </a:p>
      </dgm:t>
    </dgm:pt>
    <dgm:pt modelId="{C2F13CB7-AF3F-4D07-AB4C-D115883676B0}" type="sibTrans" cxnId="{DB51EEC0-24F7-4478-A7E0-AB50C9311A0F}">
      <dgm:prSet/>
      <dgm:spPr/>
      <dgm:t>
        <a:bodyPr/>
        <a:lstStyle/>
        <a:p>
          <a:endParaRPr lang="en-GB"/>
        </a:p>
      </dgm:t>
    </dgm:pt>
    <dgm:pt modelId="{C967E95D-92F3-4ECA-9AC2-2C708F93EFE8}" type="parTrans" cxnId="{DB51EEC0-24F7-4478-A7E0-AB50C9311A0F}">
      <dgm:prSet/>
      <dgm:spPr/>
      <dgm:t>
        <a:bodyPr/>
        <a:lstStyle/>
        <a:p>
          <a:endParaRPr lang="en-GB"/>
        </a:p>
      </dgm:t>
    </dgm:pt>
    <dgm:pt modelId="{D0CDEF2A-8764-4DB0-8C56-C8CFD3712149}">
      <dgm:prSet phldrT="[Text]" custT="1"/>
      <dgm:spPr>
        <a:solidFill>
          <a:srgbClr val="9D337C"/>
        </a:solidFill>
        <a:scene3d>
          <a:camera prst="isometricOffAxis1Right"/>
          <a:lightRig rig="threePt" dir="t"/>
        </a:scene3d>
        <a:sp3d extrusionH="381000" prstMaterial="dkEdge">
          <a:bevelT w="127000" h="63500"/>
          <a:bevelB w="127000" h="57150"/>
        </a:sp3d>
      </dgm:spPr>
      <dgm:t>
        <a:bodyPr/>
        <a:lstStyle/>
        <a:p>
          <a:pPr algn="ctr"/>
          <a:r>
            <a:rPr lang="en-GB" sz="1800" b="1" dirty="0">
              <a:solidFill>
                <a:schemeClr val="bg1"/>
              </a:solidFill>
            </a:rPr>
            <a:t>Value</a:t>
          </a:r>
        </a:p>
      </dgm:t>
    </dgm:pt>
    <dgm:pt modelId="{6810D34E-4B02-4702-9076-460BF5F9659D}" type="sibTrans" cxnId="{A5A642E8-F486-479B-A2FB-91D83B081669}">
      <dgm:prSet/>
      <dgm:spPr/>
      <dgm:t>
        <a:bodyPr/>
        <a:lstStyle/>
        <a:p>
          <a:endParaRPr lang="en-GB"/>
        </a:p>
      </dgm:t>
    </dgm:pt>
    <dgm:pt modelId="{FE64524C-930E-49A7-919B-71425C43A02F}" type="parTrans" cxnId="{A5A642E8-F486-479B-A2FB-91D83B081669}">
      <dgm:prSet/>
      <dgm:spPr/>
      <dgm:t>
        <a:bodyPr/>
        <a:lstStyle/>
        <a:p>
          <a:endParaRPr lang="en-GB"/>
        </a:p>
      </dgm:t>
    </dgm:pt>
    <dgm:pt modelId="{18FDE93E-97DD-4FF0-890C-1B42739FF3D8}">
      <dgm:prSet phldrT="[Text]" custT="1"/>
      <dgm:spPr>
        <a:solidFill>
          <a:srgbClr val="4472C4"/>
        </a:solidFill>
        <a:scene3d>
          <a:camera prst="isometricOffAxis1Right"/>
          <a:lightRig rig="threePt" dir="t"/>
        </a:scene3d>
        <a:sp3d extrusionH="381000" prstMaterial="dkEdge">
          <a:bevelT w="127000" h="63500"/>
          <a:bevelB w="127000" h="57150"/>
        </a:sp3d>
      </dgm:spPr>
      <dgm:t>
        <a:bodyPr/>
        <a:lstStyle/>
        <a:p>
          <a:pPr algn="ctr"/>
          <a:r>
            <a:rPr lang="en-GB" sz="1800" b="1" dirty="0">
              <a:solidFill>
                <a:schemeClr val="bg1"/>
              </a:solidFill>
            </a:rPr>
            <a:t>Trust</a:t>
          </a:r>
        </a:p>
      </dgm:t>
    </dgm:pt>
    <dgm:pt modelId="{F415C71E-9238-4359-8226-B601B5CF4887}" type="parTrans" cxnId="{CD2D530A-7911-4BAB-9BAA-CEA1708B67D4}">
      <dgm:prSet/>
      <dgm:spPr/>
      <dgm:t>
        <a:bodyPr/>
        <a:lstStyle/>
        <a:p>
          <a:endParaRPr lang="en-GB"/>
        </a:p>
      </dgm:t>
    </dgm:pt>
    <dgm:pt modelId="{EDA6B170-B541-48F7-9DDA-D829F8B9C676}" type="sibTrans" cxnId="{CD2D530A-7911-4BAB-9BAA-CEA1708B67D4}">
      <dgm:prSet/>
      <dgm:spPr/>
      <dgm:t>
        <a:bodyPr/>
        <a:lstStyle/>
        <a:p>
          <a:endParaRPr lang="en-GB"/>
        </a:p>
      </dgm:t>
    </dgm:pt>
    <dgm:pt modelId="{DD30300A-4A79-41A5-88B8-D9919F4E0B60}">
      <dgm:prSet phldrT="[Text]" custT="1"/>
      <dgm:spPr>
        <a:solidFill>
          <a:srgbClr val="FF0000"/>
        </a:solidFill>
        <a:scene3d>
          <a:camera prst="isometricOffAxis1Right"/>
          <a:lightRig rig="threePt" dir="t"/>
        </a:scene3d>
        <a:sp3d extrusionH="381000" prstMaterial="dkEdge">
          <a:bevelT w="127000" h="63500"/>
          <a:bevelB w="127000" h="63500"/>
        </a:sp3d>
      </dgm:spPr>
      <dgm: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3200" b="1" dirty="0">
              <a:solidFill>
                <a:schemeClr val="bg1"/>
              </a:solidFill>
            </a:rPr>
            <a:t>Vintners Antiques</a:t>
          </a:r>
        </a:p>
        <a:p>
          <a:pPr marL="0" lvl="0" algn="ctr" defTabSz="1600200">
            <a:lnSpc>
              <a:spcPct val="90000"/>
            </a:lnSpc>
            <a:spcBef>
              <a:spcPct val="0"/>
            </a:spcBef>
            <a:spcAft>
              <a:spcPct val="35000"/>
            </a:spcAft>
            <a:buNone/>
          </a:pPr>
          <a:endParaRPr lang="en-GB" sz="2800" b="1" dirty="0"/>
        </a:p>
      </dgm:t>
    </dgm:pt>
    <dgm:pt modelId="{0515FBC2-8FF0-414C-920E-7E4F929FE328}" type="sibTrans" cxnId="{37BB84C3-56FE-4043-9250-7F40096A8DDA}">
      <dgm:prSet/>
      <dgm:spPr/>
      <dgm:t>
        <a:bodyPr/>
        <a:lstStyle/>
        <a:p>
          <a:endParaRPr lang="en-GB"/>
        </a:p>
      </dgm:t>
    </dgm:pt>
    <dgm:pt modelId="{C96F3F59-594A-4CFA-952D-B5FB1D497531}" type="parTrans" cxnId="{37BB84C3-56FE-4043-9250-7F40096A8DDA}">
      <dgm:prSet/>
      <dgm:spPr/>
      <dgm:t>
        <a:bodyPr/>
        <a:lstStyle/>
        <a:p>
          <a:endParaRPr lang="en-GB"/>
        </a:p>
      </dgm:t>
    </dgm:pt>
    <dgm:pt modelId="{AB297888-D636-46B2-9369-B2586BFB222B}" type="pres">
      <dgm:prSet presAssocID="{E01C09B2-137D-4218-BD6E-E310C62EB722}" presName="composite" presStyleCnt="0">
        <dgm:presLayoutVars>
          <dgm:chMax val="1"/>
          <dgm:dir/>
          <dgm:resizeHandles val="exact"/>
        </dgm:presLayoutVars>
      </dgm:prSet>
      <dgm:spPr/>
    </dgm:pt>
    <dgm:pt modelId="{6131B971-3613-42D5-8510-D8755928F801}" type="pres">
      <dgm:prSet presAssocID="{E01C09B2-137D-4218-BD6E-E310C62EB722}" presName="radial" presStyleCnt="0">
        <dgm:presLayoutVars>
          <dgm:animLvl val="ctr"/>
        </dgm:presLayoutVars>
      </dgm:prSet>
      <dgm:spPr/>
    </dgm:pt>
    <dgm:pt modelId="{B2E986A0-B9D7-40B0-B13C-BBC438F85C7F}" type="pres">
      <dgm:prSet presAssocID="{DD30300A-4A79-41A5-88B8-D9919F4E0B60}" presName="centerShape" presStyleLbl="vennNode1" presStyleIdx="0" presStyleCnt="6" custLinFactNeighborX="-1040" custLinFactNeighborY="-1733"/>
      <dgm:spPr/>
    </dgm:pt>
    <dgm:pt modelId="{9C7DF5FF-EF77-42D0-9694-EF0335604752}" type="pres">
      <dgm:prSet presAssocID="{74B04E6F-1D3C-4A88-9C52-69916F1E4FC1}" presName="node" presStyleLbl="vennNode1" presStyleIdx="1" presStyleCnt="6" custRadScaleRad="99344" custRadScaleInc="-336">
        <dgm:presLayoutVars>
          <dgm:bulletEnabled val="1"/>
        </dgm:presLayoutVars>
      </dgm:prSet>
      <dgm:spPr/>
    </dgm:pt>
    <dgm:pt modelId="{B81F7E4B-78F5-4AFE-96DF-87059C6DA979}" type="pres">
      <dgm:prSet presAssocID="{4A83A987-675F-4574-B91C-563E60A69F64}" presName="node" presStyleLbl="vennNode1" presStyleIdx="2" presStyleCnt="6">
        <dgm:presLayoutVars>
          <dgm:bulletEnabled val="1"/>
        </dgm:presLayoutVars>
      </dgm:prSet>
      <dgm:spPr/>
    </dgm:pt>
    <dgm:pt modelId="{47EB420D-88D2-4BCD-8FB6-C685494969CE}" type="pres">
      <dgm:prSet presAssocID="{D0CDEF2A-8764-4DB0-8C56-C8CFD3712149}" presName="node" presStyleLbl="vennNode1" presStyleIdx="3" presStyleCnt="6">
        <dgm:presLayoutVars>
          <dgm:bulletEnabled val="1"/>
        </dgm:presLayoutVars>
      </dgm:prSet>
      <dgm:spPr/>
    </dgm:pt>
    <dgm:pt modelId="{1CCE29D3-A1BB-4D3D-8D82-327CE8337EB9}" type="pres">
      <dgm:prSet presAssocID="{EDBD1F1A-595A-4CEF-8CA3-000F6B8D10F6}" presName="node" presStyleLbl="vennNode1" presStyleIdx="4" presStyleCnt="6">
        <dgm:presLayoutVars>
          <dgm:bulletEnabled val="1"/>
        </dgm:presLayoutVars>
      </dgm:prSet>
      <dgm:spPr/>
    </dgm:pt>
    <dgm:pt modelId="{09E37A9A-4AB1-4417-A59B-F1903697E7CD}" type="pres">
      <dgm:prSet presAssocID="{18FDE93E-97DD-4FF0-890C-1B42739FF3D8}" presName="node" presStyleLbl="vennNode1" presStyleIdx="5" presStyleCnt="6" custRadScaleRad="96634" custRadScaleInc="3777">
        <dgm:presLayoutVars>
          <dgm:bulletEnabled val="1"/>
        </dgm:presLayoutVars>
      </dgm:prSet>
      <dgm:spPr/>
    </dgm:pt>
  </dgm:ptLst>
  <dgm:cxnLst>
    <dgm:cxn modelId="{CD2D530A-7911-4BAB-9BAA-CEA1708B67D4}" srcId="{DD30300A-4A79-41A5-88B8-D9919F4E0B60}" destId="{18FDE93E-97DD-4FF0-890C-1B42739FF3D8}" srcOrd="4" destOrd="0" parTransId="{F415C71E-9238-4359-8226-B601B5CF4887}" sibTransId="{EDA6B170-B541-48F7-9DDA-D829F8B9C676}"/>
    <dgm:cxn modelId="{3B1F4936-F29E-4437-87B9-EB597EE25D56}" srcId="{DD30300A-4A79-41A5-88B8-D9919F4E0B60}" destId="{74B04E6F-1D3C-4A88-9C52-69916F1E4FC1}" srcOrd="0" destOrd="0" parTransId="{02317570-26A9-4EBC-A321-8E9A734633A0}" sibTransId="{45A67344-5B74-4FFC-A5A4-206A98C7EB30}"/>
    <dgm:cxn modelId="{7F2A193A-10EC-435B-8A34-250CD6D228F3}" type="presOf" srcId="{EDBD1F1A-595A-4CEF-8CA3-000F6B8D10F6}" destId="{1CCE29D3-A1BB-4D3D-8D82-327CE8337EB9}" srcOrd="0" destOrd="0" presId="urn:microsoft.com/office/officeart/2005/8/layout/radial3"/>
    <dgm:cxn modelId="{6FAD1F60-4AE8-4D2F-864A-AFEA874A069C}" type="presOf" srcId="{DD30300A-4A79-41A5-88B8-D9919F4E0B60}" destId="{B2E986A0-B9D7-40B0-B13C-BBC438F85C7F}" srcOrd="0" destOrd="0" presId="urn:microsoft.com/office/officeart/2005/8/layout/radial3"/>
    <dgm:cxn modelId="{C45C8F53-6FD5-4393-B0C8-947AB5F5DFC4}" type="presOf" srcId="{74B04E6F-1D3C-4A88-9C52-69916F1E4FC1}" destId="{9C7DF5FF-EF77-42D0-9694-EF0335604752}" srcOrd="0" destOrd="0" presId="urn:microsoft.com/office/officeart/2005/8/layout/radial3"/>
    <dgm:cxn modelId="{6D972E8B-8D81-46A9-9CF5-EBEB3E692C24}" srcId="{DD30300A-4A79-41A5-88B8-D9919F4E0B60}" destId="{4A83A987-675F-4574-B91C-563E60A69F64}" srcOrd="1" destOrd="0" parTransId="{AFB62BE9-4FEE-401A-B8E1-0B6DF1A793B1}" sibTransId="{C67E9370-10A5-4666-8700-8BD0D3DFFCB6}"/>
    <dgm:cxn modelId="{FE2CDEBF-18D6-454F-9016-B44EBC33F2B8}" type="presOf" srcId="{E01C09B2-137D-4218-BD6E-E310C62EB722}" destId="{AB297888-D636-46B2-9369-B2586BFB222B}" srcOrd="0" destOrd="0" presId="urn:microsoft.com/office/officeart/2005/8/layout/radial3"/>
    <dgm:cxn modelId="{DB51EEC0-24F7-4478-A7E0-AB50C9311A0F}" srcId="{DD30300A-4A79-41A5-88B8-D9919F4E0B60}" destId="{EDBD1F1A-595A-4CEF-8CA3-000F6B8D10F6}" srcOrd="3" destOrd="0" parTransId="{C967E95D-92F3-4ECA-9AC2-2C708F93EFE8}" sibTransId="{C2F13CB7-AF3F-4D07-AB4C-D115883676B0}"/>
    <dgm:cxn modelId="{37BB84C3-56FE-4043-9250-7F40096A8DDA}" srcId="{E01C09B2-137D-4218-BD6E-E310C62EB722}" destId="{DD30300A-4A79-41A5-88B8-D9919F4E0B60}" srcOrd="0" destOrd="0" parTransId="{C96F3F59-594A-4CFA-952D-B5FB1D497531}" sibTransId="{0515FBC2-8FF0-414C-920E-7E4F929FE328}"/>
    <dgm:cxn modelId="{6167CECA-8083-4A49-9F18-F438ABA6E2E4}" type="presOf" srcId="{18FDE93E-97DD-4FF0-890C-1B42739FF3D8}" destId="{09E37A9A-4AB1-4417-A59B-F1903697E7CD}" srcOrd="0" destOrd="0" presId="urn:microsoft.com/office/officeart/2005/8/layout/radial3"/>
    <dgm:cxn modelId="{459E73CD-37BA-4BF3-9F4F-3DD86032E222}" type="presOf" srcId="{D0CDEF2A-8764-4DB0-8C56-C8CFD3712149}" destId="{47EB420D-88D2-4BCD-8FB6-C685494969CE}" srcOrd="0" destOrd="0" presId="urn:microsoft.com/office/officeart/2005/8/layout/radial3"/>
    <dgm:cxn modelId="{A5A642E8-F486-479B-A2FB-91D83B081669}" srcId="{DD30300A-4A79-41A5-88B8-D9919F4E0B60}" destId="{D0CDEF2A-8764-4DB0-8C56-C8CFD3712149}" srcOrd="2" destOrd="0" parTransId="{FE64524C-930E-49A7-919B-71425C43A02F}" sibTransId="{6810D34E-4B02-4702-9076-460BF5F9659D}"/>
    <dgm:cxn modelId="{647704F5-3549-44A3-A2B0-0873294BB2C4}" type="presOf" srcId="{4A83A987-675F-4574-B91C-563E60A69F64}" destId="{B81F7E4B-78F5-4AFE-96DF-87059C6DA979}" srcOrd="0" destOrd="0" presId="urn:microsoft.com/office/officeart/2005/8/layout/radial3"/>
    <dgm:cxn modelId="{D78F4EA8-676B-4DC5-8287-B17A196A48CC}" type="presParOf" srcId="{AB297888-D636-46B2-9369-B2586BFB222B}" destId="{6131B971-3613-42D5-8510-D8755928F801}" srcOrd="0" destOrd="0" presId="urn:microsoft.com/office/officeart/2005/8/layout/radial3"/>
    <dgm:cxn modelId="{EE25CA26-8ED0-4A78-B4DF-8466EBD6E5F9}" type="presParOf" srcId="{6131B971-3613-42D5-8510-D8755928F801}" destId="{B2E986A0-B9D7-40B0-B13C-BBC438F85C7F}" srcOrd="0" destOrd="0" presId="urn:microsoft.com/office/officeart/2005/8/layout/radial3"/>
    <dgm:cxn modelId="{592A76E9-D6A7-470A-8D83-976986D60E90}" type="presParOf" srcId="{6131B971-3613-42D5-8510-D8755928F801}" destId="{9C7DF5FF-EF77-42D0-9694-EF0335604752}" srcOrd="1" destOrd="0" presId="urn:microsoft.com/office/officeart/2005/8/layout/radial3"/>
    <dgm:cxn modelId="{CC322879-6B57-4D6B-A5E7-6B69A2A775D8}" type="presParOf" srcId="{6131B971-3613-42D5-8510-D8755928F801}" destId="{B81F7E4B-78F5-4AFE-96DF-87059C6DA979}" srcOrd="2" destOrd="0" presId="urn:microsoft.com/office/officeart/2005/8/layout/radial3"/>
    <dgm:cxn modelId="{70BA2F11-9BC7-4570-AB87-EFA77AADD360}" type="presParOf" srcId="{6131B971-3613-42D5-8510-D8755928F801}" destId="{47EB420D-88D2-4BCD-8FB6-C685494969CE}" srcOrd="3" destOrd="0" presId="urn:microsoft.com/office/officeart/2005/8/layout/radial3"/>
    <dgm:cxn modelId="{84F9C84E-954E-4120-BE69-4A6D29AD1F3A}" type="presParOf" srcId="{6131B971-3613-42D5-8510-D8755928F801}" destId="{1CCE29D3-A1BB-4D3D-8D82-327CE8337EB9}" srcOrd="4" destOrd="0" presId="urn:microsoft.com/office/officeart/2005/8/layout/radial3"/>
    <dgm:cxn modelId="{4C4DC7BF-494C-4166-886B-04721B7E61DE}" type="presParOf" srcId="{6131B971-3613-42D5-8510-D8755928F801}" destId="{09E37A9A-4AB1-4417-A59B-F1903697E7CD}" srcOrd="5"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4B5C73-71AA-49F4-8A37-8840E1231AF5}" type="doc">
      <dgm:prSet loTypeId="urn:microsoft.com/office/officeart/2005/8/layout/vList6" loCatId="list" qsTypeId="urn:microsoft.com/office/officeart/2005/8/quickstyle/simple1" qsCatId="simple" csTypeId="urn:microsoft.com/office/officeart/2005/8/colors/accent1_4" csCatId="accent1" phldr="1"/>
      <dgm:spPr/>
      <dgm:t>
        <a:bodyPr/>
        <a:lstStyle/>
        <a:p>
          <a:endParaRPr lang="en-US"/>
        </a:p>
      </dgm:t>
    </dgm:pt>
    <dgm:pt modelId="{E8395B8E-9D8C-4ACE-9664-708C8A79136A}">
      <dgm:prSet phldrT="[Text]"/>
      <dgm:spPr>
        <a:solidFill>
          <a:srgbClr val="7030A0"/>
        </a:solidFill>
        <a:scene3d>
          <a:camera prst="isometricOffAxis1Right"/>
          <a:lightRig rig="threePt" dir="t"/>
        </a:scene3d>
        <a:sp3d extrusionH="381000" prstMaterial="dkEdge">
          <a:bevelT w="127000" h="63500"/>
          <a:bevelB w="127000" h="63500"/>
        </a:sp3d>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b="1" dirty="0">
              <a:solidFill>
                <a:schemeClr val="bg1"/>
              </a:solidFill>
            </a:rPr>
            <a:t>Shirley Retail Shop</a:t>
          </a:r>
        </a:p>
      </dgm:t>
    </dgm:pt>
    <dgm:pt modelId="{5232D09F-FEAE-4CCF-937D-D620D59AF339}" type="parTrans" cxnId="{624E1B79-A0FC-4662-B6F4-B8ED5A6A03CC}">
      <dgm:prSet/>
      <dgm:spPr/>
      <dgm:t>
        <a:bodyPr/>
        <a:lstStyle/>
        <a:p>
          <a:endParaRPr lang="en-US"/>
        </a:p>
      </dgm:t>
    </dgm:pt>
    <dgm:pt modelId="{8D5BD694-83C6-428B-BB4D-AE2735072A42}" type="sibTrans" cxnId="{624E1B79-A0FC-4662-B6F4-B8ED5A6A03CC}">
      <dgm:prSet/>
      <dgm:spPr/>
      <dgm:t>
        <a:bodyPr/>
        <a:lstStyle/>
        <a:p>
          <a:endParaRPr lang="en-US"/>
        </a:p>
      </dgm:t>
    </dgm:pt>
    <dgm:pt modelId="{144ECEF5-B262-4A15-89B0-D303D20A1D24}">
      <dgm:prSet phldrT="[Text]" custT="1"/>
      <dgm:spPr>
        <a:solidFill>
          <a:schemeClr val="tx1">
            <a:lumMod val="85000"/>
            <a:alpha val="90000"/>
          </a:schemeClr>
        </a:solidFill>
        <a:scene3d>
          <a:camera prst="isometricOffAxis1Right"/>
          <a:lightRig rig="threePt" dir="t"/>
        </a:scene3d>
        <a:sp3d extrusionH="381000" prstMaterial="dkEdge">
          <a:bevelT w="127000" h="63500"/>
          <a:bevelB w="127000" h="63500"/>
        </a:sp3d>
      </dgm:spPr>
      <dgm: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schemeClr val="bg1"/>
              </a:solidFill>
            </a:rPr>
            <a:t> Remove Stock</a:t>
          </a:r>
        </a:p>
      </dgm:t>
    </dgm:pt>
    <dgm:pt modelId="{FDF7F044-DB1A-4C26-94BE-AA0463274426}" type="parTrans" cxnId="{E75F9F5E-788C-4D50-967B-C75A29C43880}">
      <dgm:prSet/>
      <dgm:spPr/>
      <dgm:t>
        <a:bodyPr/>
        <a:lstStyle/>
        <a:p>
          <a:endParaRPr lang="en-US"/>
        </a:p>
      </dgm:t>
    </dgm:pt>
    <dgm:pt modelId="{15967E86-D84F-4E7A-A448-704B90377ED3}" type="sibTrans" cxnId="{E75F9F5E-788C-4D50-967B-C75A29C43880}">
      <dgm:prSet/>
      <dgm:spPr/>
      <dgm:t>
        <a:bodyPr/>
        <a:lstStyle/>
        <a:p>
          <a:endParaRPr lang="en-US"/>
        </a:p>
      </dgm:t>
    </dgm:pt>
    <dgm:pt modelId="{EE1F1627-498B-47B1-8A9C-6385D301C9D6}">
      <dgm:prSet phldrT="[Text]"/>
      <dgm:spPr>
        <a:solidFill>
          <a:srgbClr val="0070C0"/>
        </a:solidFill>
        <a:scene3d>
          <a:camera prst="isometricOffAxis1Right"/>
          <a:lightRig rig="threePt" dir="t"/>
        </a:scene3d>
        <a:sp3d extrusionH="381000" prstMaterial="dkEdge">
          <a:bevelT w="127000" h="63500"/>
          <a:bevelB w="127000" h="63500"/>
        </a:sp3d>
      </dgm:spPr>
      <dgm:t>
        <a:bodyPr/>
        <a:lstStyle/>
        <a:p>
          <a:r>
            <a:rPr lang="en-US" b="1" dirty="0">
              <a:solidFill>
                <a:schemeClr val="bg1"/>
              </a:solidFill>
            </a:rPr>
            <a:t>Sparkhill Online facility</a:t>
          </a:r>
        </a:p>
      </dgm:t>
    </dgm:pt>
    <dgm:pt modelId="{D7EE29BA-7987-4EB1-8A02-5430ED59FF18}" type="parTrans" cxnId="{607565B3-E6FE-45FA-BE02-5C9332743FCF}">
      <dgm:prSet/>
      <dgm:spPr/>
      <dgm:t>
        <a:bodyPr/>
        <a:lstStyle/>
        <a:p>
          <a:endParaRPr lang="en-US"/>
        </a:p>
      </dgm:t>
    </dgm:pt>
    <dgm:pt modelId="{18ACF26B-3E26-4D84-9EFB-4F74E03BC2B0}" type="sibTrans" cxnId="{607565B3-E6FE-45FA-BE02-5C9332743FCF}">
      <dgm:prSet/>
      <dgm:spPr/>
      <dgm:t>
        <a:bodyPr/>
        <a:lstStyle/>
        <a:p>
          <a:endParaRPr lang="en-US"/>
        </a:p>
      </dgm:t>
    </dgm:pt>
    <dgm:pt modelId="{C8197894-9F04-4CC2-82FF-F9A30291B882}">
      <dgm:prSet phldrT="[Text]" custT="1"/>
      <dgm:spPr>
        <a:solidFill>
          <a:schemeClr val="tx1">
            <a:lumMod val="85000"/>
            <a:alpha val="90000"/>
          </a:schemeClr>
        </a:solidFill>
        <a:scene3d>
          <a:camera prst="isometricOffAxis1Right"/>
          <a:lightRig rig="threePt" dir="t"/>
        </a:scene3d>
        <a:sp3d extrusionH="381000" prstMaterial="dkEdge">
          <a:bevelT w="127000" h="63500"/>
          <a:bevelB w="127000" h="63500"/>
        </a:sp3d>
      </dgm:spPr>
      <dgm: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schemeClr val="bg1"/>
              </a:solidFill>
            </a:rPr>
            <a:t> Dismantle Equipment and Shelving</a:t>
          </a:r>
        </a:p>
      </dgm:t>
    </dgm:pt>
    <dgm:pt modelId="{96521E86-CF82-4A46-A707-7DA8C3175E07}" type="parTrans" cxnId="{4712D88B-5C21-4F20-ACFF-24685A9ABA52}">
      <dgm:prSet/>
      <dgm:spPr/>
      <dgm:t>
        <a:bodyPr/>
        <a:lstStyle/>
        <a:p>
          <a:endParaRPr lang="en-GB"/>
        </a:p>
      </dgm:t>
    </dgm:pt>
    <dgm:pt modelId="{182C2417-F4E0-45CF-A83B-678DD5635ED3}" type="sibTrans" cxnId="{4712D88B-5C21-4F20-ACFF-24685A9ABA52}">
      <dgm:prSet/>
      <dgm:spPr/>
      <dgm:t>
        <a:bodyPr/>
        <a:lstStyle/>
        <a:p>
          <a:endParaRPr lang="en-GB"/>
        </a:p>
      </dgm:t>
    </dgm:pt>
    <dgm:pt modelId="{29596B1A-1F62-4F6C-AAE0-C4BE8452F0E8}">
      <dgm:prSet phldrT="[Text]" custT="1"/>
      <dgm:spPr>
        <a:solidFill>
          <a:schemeClr val="tx1">
            <a:lumMod val="85000"/>
            <a:alpha val="90000"/>
          </a:schemeClr>
        </a:solidFill>
        <a:scene3d>
          <a:camera prst="isometricOffAxis1Right"/>
          <a:lightRig rig="threePt" dir="t"/>
        </a:scene3d>
        <a:sp3d extrusionH="381000" prstMaterial="dkEdge">
          <a:bevelT w="127000" h="63500"/>
          <a:bevelB w="127000" h="63500"/>
        </a:sp3d>
      </dgm:spPr>
      <dgm: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schemeClr val="bg1"/>
              </a:solidFill>
            </a:rPr>
            <a:t> Transfer of shelving And Equipment to Sparkhill</a:t>
          </a:r>
        </a:p>
      </dgm:t>
    </dgm:pt>
    <dgm:pt modelId="{B14A011D-39F7-4BA1-8BFE-1DE252277BF4}" type="parTrans" cxnId="{2AA9A301-EEAD-426A-ABB1-EE2EBE03DC30}">
      <dgm:prSet/>
      <dgm:spPr/>
      <dgm:t>
        <a:bodyPr/>
        <a:lstStyle/>
        <a:p>
          <a:endParaRPr lang="en-GB"/>
        </a:p>
      </dgm:t>
    </dgm:pt>
    <dgm:pt modelId="{F1310013-9673-4B73-996A-4E534A07E657}" type="sibTrans" cxnId="{2AA9A301-EEAD-426A-ABB1-EE2EBE03DC30}">
      <dgm:prSet/>
      <dgm:spPr/>
      <dgm:t>
        <a:bodyPr/>
        <a:lstStyle/>
        <a:p>
          <a:endParaRPr lang="en-GB"/>
        </a:p>
      </dgm:t>
    </dgm:pt>
    <dgm:pt modelId="{743AC708-1B91-45B7-8FA9-C2692598B29A}">
      <dgm:prSet phldrT="[Text]" custT="1"/>
      <dgm:spPr>
        <a:solidFill>
          <a:schemeClr val="tx1">
            <a:lumMod val="85000"/>
            <a:alpha val="90000"/>
          </a:schemeClr>
        </a:solidFill>
        <a:scene3d>
          <a:camera prst="isometricOffAxis1Right"/>
          <a:lightRig rig="threePt" dir="t"/>
        </a:scene3d>
        <a:sp3d extrusionH="381000" prstMaterial="dkEdge">
          <a:bevelT w="127000" h="63500"/>
          <a:bevelB w="127000" h="63500"/>
        </a:sp3d>
      </dgm:spPr>
      <dgm: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schemeClr val="bg1"/>
              </a:solidFill>
            </a:rPr>
            <a:t> Leave Shirley premises Save and Secure</a:t>
          </a:r>
        </a:p>
      </dgm:t>
    </dgm:pt>
    <dgm:pt modelId="{9064BB36-5F14-4EEE-8E66-44AC500DD5FF}" type="parTrans" cxnId="{87AC34D9-2315-4C86-AFB0-F3828F43F932}">
      <dgm:prSet/>
      <dgm:spPr/>
      <dgm:t>
        <a:bodyPr/>
        <a:lstStyle/>
        <a:p>
          <a:endParaRPr lang="en-GB"/>
        </a:p>
      </dgm:t>
    </dgm:pt>
    <dgm:pt modelId="{5C5EA902-377C-4C6F-B4F2-5909474C84C7}" type="sibTrans" cxnId="{87AC34D9-2315-4C86-AFB0-F3828F43F932}">
      <dgm:prSet/>
      <dgm:spPr/>
      <dgm:t>
        <a:bodyPr/>
        <a:lstStyle/>
        <a:p>
          <a:endParaRPr lang="en-GB"/>
        </a:p>
      </dgm:t>
    </dgm:pt>
    <dgm:pt modelId="{DD6BBAF7-5322-4700-B9D3-D1E1599C52A5}">
      <dgm:prSet phldrT="[Text]" custT="1"/>
      <dgm:spPr>
        <a:solidFill>
          <a:schemeClr val="tx1">
            <a:lumMod val="85000"/>
            <a:alpha val="90000"/>
          </a:schemeClr>
        </a:solidFill>
        <a:scene3d>
          <a:camera prst="isometricOffAxis1Right"/>
          <a:lightRig rig="threePt" dir="t"/>
        </a:scene3d>
        <a:sp3d extrusionH="381000" prstMaterial="dkEdge">
          <a:bevelT w="127000" h="63500"/>
          <a:bevelB w="127000" h="63500"/>
        </a:sp3d>
      </dgm:spPr>
      <dgm: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800" dirty="0"/>
        </a:p>
      </dgm:t>
    </dgm:pt>
    <dgm:pt modelId="{2AA721BB-D7DB-41F3-8F1A-567A072382D8}" type="parTrans" cxnId="{3981A821-FF13-4B8D-BFCC-7609901E2842}">
      <dgm:prSet/>
      <dgm:spPr/>
      <dgm:t>
        <a:bodyPr/>
        <a:lstStyle/>
        <a:p>
          <a:endParaRPr lang="en-GB"/>
        </a:p>
      </dgm:t>
    </dgm:pt>
    <dgm:pt modelId="{2816618E-550A-4AD3-82A7-81C2E8C3496A}" type="sibTrans" cxnId="{3981A821-FF13-4B8D-BFCC-7609901E2842}">
      <dgm:prSet/>
      <dgm:spPr/>
      <dgm:t>
        <a:bodyPr/>
        <a:lstStyle/>
        <a:p>
          <a:endParaRPr lang="en-GB"/>
        </a:p>
      </dgm:t>
    </dgm:pt>
    <dgm:pt modelId="{B0F6B98D-1EF2-4848-B7A6-08B611E67757}">
      <dgm:prSet phldrT="[Text]" custT="1"/>
      <dgm:spPr>
        <a:solidFill>
          <a:schemeClr val="tx1">
            <a:lumMod val="85000"/>
            <a:alpha val="90000"/>
          </a:schemeClr>
        </a:solidFill>
        <a:scene3d>
          <a:camera prst="isometricOffAxis1Right"/>
          <a:lightRig rig="threePt" dir="t"/>
        </a:scene3d>
        <a:sp3d extrusionH="381000" prstMaterial="dkEdge">
          <a:bevelT w="127000" h="63500"/>
          <a:bevelB w="127000" h="63500"/>
        </a:sp3d>
      </dgm:spPr>
      <dgm: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800" dirty="0"/>
        </a:p>
      </dgm:t>
    </dgm:pt>
    <dgm:pt modelId="{90ECC30D-113C-444A-8F89-3423C8E9BD1E}" type="parTrans" cxnId="{D673E6ED-1ECF-4773-8FE0-19F8224B882E}">
      <dgm:prSet/>
      <dgm:spPr/>
      <dgm:t>
        <a:bodyPr/>
        <a:lstStyle/>
        <a:p>
          <a:endParaRPr lang="en-GB"/>
        </a:p>
      </dgm:t>
    </dgm:pt>
    <dgm:pt modelId="{FBAAE1C5-0DE9-4C0C-88F5-5A2898F9B7A9}" type="sibTrans" cxnId="{D673E6ED-1ECF-4773-8FE0-19F8224B882E}">
      <dgm:prSet/>
      <dgm:spPr/>
      <dgm:t>
        <a:bodyPr/>
        <a:lstStyle/>
        <a:p>
          <a:endParaRPr lang="en-GB"/>
        </a:p>
      </dgm:t>
    </dgm:pt>
    <dgm:pt modelId="{7FEB4F3B-D650-43BC-BB9E-46D180D415D3}">
      <dgm:prSet phldrT="[Text]" custT="1"/>
      <dgm:spPr>
        <a:solidFill>
          <a:schemeClr val="tx1">
            <a:lumMod val="85000"/>
            <a:alpha val="90000"/>
          </a:schemeClr>
        </a:solidFill>
        <a:scene3d>
          <a:camera prst="isometricOffAxis1Right"/>
          <a:lightRig rig="threePt" dir="t"/>
        </a:scene3d>
        <a:sp3d extrusionH="381000" prstMaterial="dkEdge">
          <a:bevelT w="127000" h="63500"/>
          <a:bevelB w="127000" h="63500"/>
        </a:sp3d>
      </dgm:spPr>
      <dgm: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schemeClr val="bg1"/>
              </a:solidFill>
            </a:rPr>
            <a:t> Redesign premises in Sparkhill complete with utilities. </a:t>
          </a:r>
        </a:p>
      </dgm:t>
    </dgm:pt>
    <dgm:pt modelId="{5E0FED80-95D2-4EB8-855F-FE43A14F0692}" type="parTrans" cxnId="{9F0E3BD4-C7AC-4E2C-9FD4-2397CD2B5D4B}">
      <dgm:prSet/>
      <dgm:spPr/>
      <dgm:t>
        <a:bodyPr/>
        <a:lstStyle/>
        <a:p>
          <a:endParaRPr lang="en-GB"/>
        </a:p>
      </dgm:t>
    </dgm:pt>
    <dgm:pt modelId="{3550BFBF-A9A9-41F8-BC3A-D049A8537DFB}" type="sibTrans" cxnId="{9F0E3BD4-C7AC-4E2C-9FD4-2397CD2B5D4B}">
      <dgm:prSet/>
      <dgm:spPr/>
      <dgm:t>
        <a:bodyPr/>
        <a:lstStyle/>
        <a:p>
          <a:endParaRPr lang="en-GB"/>
        </a:p>
      </dgm:t>
    </dgm:pt>
    <dgm:pt modelId="{47CF343A-6D4B-4DC1-9535-C8FE18DD015C}">
      <dgm:prSet phldrT="[Text]" custT="1"/>
      <dgm:spPr>
        <a:solidFill>
          <a:schemeClr val="tx1">
            <a:lumMod val="85000"/>
            <a:alpha val="90000"/>
          </a:schemeClr>
        </a:solidFill>
        <a:scene3d>
          <a:camera prst="isometricOffAxis1Right"/>
          <a:lightRig rig="threePt" dir="t"/>
        </a:scene3d>
        <a:sp3d extrusionH="381000" prstMaterial="dkEdge">
          <a:bevelT w="127000" h="63500"/>
          <a:bevelB w="127000" h="63500"/>
        </a:sp3d>
      </dgm:spPr>
      <dgm:t>
        <a:bodyPr/>
        <a:lstStyle/>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schemeClr val="bg1"/>
              </a:solidFill>
            </a:rPr>
            <a:t> Create secure storage space</a:t>
          </a:r>
        </a:p>
      </dgm:t>
    </dgm:pt>
    <dgm:pt modelId="{1FDC1B85-2F64-4537-B634-5AA67291CF34}" type="parTrans" cxnId="{0A10FDB0-2FFD-4D85-A149-CA42A1E19DF8}">
      <dgm:prSet/>
      <dgm:spPr/>
      <dgm:t>
        <a:bodyPr/>
        <a:lstStyle/>
        <a:p>
          <a:endParaRPr lang="en-GB"/>
        </a:p>
      </dgm:t>
    </dgm:pt>
    <dgm:pt modelId="{C20FF273-9964-4380-A3B0-CCFB3F887806}" type="sibTrans" cxnId="{0A10FDB0-2FFD-4D85-A149-CA42A1E19DF8}">
      <dgm:prSet/>
      <dgm:spPr/>
      <dgm:t>
        <a:bodyPr/>
        <a:lstStyle/>
        <a:p>
          <a:endParaRPr lang="en-GB"/>
        </a:p>
      </dgm:t>
    </dgm:pt>
    <dgm:pt modelId="{EE205E56-1CB2-4D54-BBC4-6A5E208B18B3}" type="pres">
      <dgm:prSet presAssocID="{8D4B5C73-71AA-49F4-8A37-8840E1231AF5}" presName="Name0" presStyleCnt="0">
        <dgm:presLayoutVars>
          <dgm:dir/>
          <dgm:animLvl val="lvl"/>
          <dgm:resizeHandles/>
        </dgm:presLayoutVars>
      </dgm:prSet>
      <dgm:spPr/>
    </dgm:pt>
    <dgm:pt modelId="{5AB4E941-FED6-4AAA-B6FC-8E6A64511D75}" type="pres">
      <dgm:prSet presAssocID="{E8395B8E-9D8C-4ACE-9664-708C8A79136A}" presName="linNode" presStyleCnt="0"/>
      <dgm:spPr/>
    </dgm:pt>
    <dgm:pt modelId="{52D4DD39-33A7-407B-9133-F54530E08DC5}" type="pres">
      <dgm:prSet presAssocID="{E8395B8E-9D8C-4ACE-9664-708C8A79136A}" presName="parentShp" presStyleLbl="node1" presStyleIdx="0" presStyleCnt="2" custScaleX="49915" custScaleY="1198688" custLinFactY="-100000" custLinFactNeighborX="614" custLinFactNeighborY="-135211">
        <dgm:presLayoutVars>
          <dgm:bulletEnabled val="1"/>
        </dgm:presLayoutVars>
      </dgm:prSet>
      <dgm:spPr/>
    </dgm:pt>
    <dgm:pt modelId="{F8156D9E-B390-4FB8-9337-9B70C5D4348E}" type="pres">
      <dgm:prSet presAssocID="{E8395B8E-9D8C-4ACE-9664-708C8A79136A}" presName="childShp" presStyleLbl="bgAccFollowNode1" presStyleIdx="0" presStyleCnt="2" custScaleX="148241" custScaleY="2000000" custLinFactY="376742" custLinFactNeighborX="-29214" custLinFactNeighborY="400000">
        <dgm:presLayoutVars>
          <dgm:bulletEnabled val="1"/>
        </dgm:presLayoutVars>
      </dgm:prSet>
      <dgm:spPr/>
    </dgm:pt>
    <dgm:pt modelId="{A936F2E3-CC4D-4AF2-85B5-6A21A3652ECF}" type="pres">
      <dgm:prSet presAssocID="{8D5BD694-83C6-428B-BB4D-AE2735072A42}" presName="spacing" presStyleCnt="0"/>
      <dgm:spPr/>
    </dgm:pt>
    <dgm:pt modelId="{A9FD0FEC-C2F6-4199-837F-BF300691B7AE}" type="pres">
      <dgm:prSet presAssocID="{EE1F1627-498B-47B1-8A9C-6385D301C9D6}" presName="linNode" presStyleCnt="0"/>
      <dgm:spPr/>
    </dgm:pt>
    <dgm:pt modelId="{195BCE97-96FF-4995-901E-8112D47E4734}" type="pres">
      <dgm:prSet presAssocID="{EE1F1627-498B-47B1-8A9C-6385D301C9D6}" presName="parentShp" presStyleLbl="node1" presStyleIdx="1" presStyleCnt="2" custScaleX="52082" custScaleY="1323516" custLinFactNeighborX="69890" custLinFactNeighborY="47433">
        <dgm:presLayoutVars>
          <dgm:bulletEnabled val="1"/>
        </dgm:presLayoutVars>
      </dgm:prSet>
      <dgm:spPr/>
    </dgm:pt>
    <dgm:pt modelId="{9F9F47B7-8569-4731-81B2-6130D5608B52}" type="pres">
      <dgm:prSet presAssocID="{EE1F1627-498B-47B1-8A9C-6385D301C9D6}" presName="childShp" presStyleLbl="bgAccFollowNode1" presStyleIdx="1" presStyleCnt="2" custFlipVert="0" custScaleX="11540" custScaleY="2207" custLinFactX="19593" custLinFactNeighborX="100000" custLinFactNeighborY="51743">
        <dgm:presLayoutVars>
          <dgm:bulletEnabled val="1"/>
        </dgm:presLayoutVars>
      </dgm:prSet>
      <dgm:spPr>
        <a:solidFill>
          <a:schemeClr val="accent1">
            <a:lumMod val="75000"/>
            <a:alpha val="90000"/>
          </a:schemeClr>
        </a:solidFill>
      </dgm:spPr>
    </dgm:pt>
  </dgm:ptLst>
  <dgm:cxnLst>
    <dgm:cxn modelId="{2AA9A301-EEAD-426A-ABB1-EE2EBE03DC30}" srcId="{E8395B8E-9D8C-4ACE-9664-708C8A79136A}" destId="{29596B1A-1F62-4F6C-AAE0-C4BE8452F0E8}" srcOrd="4" destOrd="0" parTransId="{B14A011D-39F7-4BA1-8BFE-1DE252277BF4}" sibTransId="{F1310013-9673-4B73-996A-4E534A07E657}"/>
    <dgm:cxn modelId="{C92F6916-34B4-4A62-A3B4-B66E695AC219}" type="presOf" srcId="{B0F6B98D-1EF2-4848-B7A6-08B611E67757}" destId="{F8156D9E-B390-4FB8-9337-9B70C5D4348E}" srcOrd="0" destOrd="7" presId="urn:microsoft.com/office/officeart/2005/8/layout/vList6"/>
    <dgm:cxn modelId="{3981A821-FF13-4B8D-BFCC-7609901E2842}" srcId="{E8395B8E-9D8C-4ACE-9664-708C8A79136A}" destId="{DD6BBAF7-5322-4700-B9D3-D1E1599C52A5}" srcOrd="6" destOrd="0" parTransId="{2AA721BB-D7DB-41F3-8F1A-567A072382D8}" sibTransId="{2816618E-550A-4AD3-82A7-81C2E8C3496A}"/>
    <dgm:cxn modelId="{36971928-22D8-4AE5-88BF-983A3D6E7ABC}" type="presOf" srcId="{DD6BBAF7-5322-4700-B9D3-D1E1599C52A5}" destId="{F8156D9E-B390-4FB8-9337-9B70C5D4348E}" srcOrd="0" destOrd="6" presId="urn:microsoft.com/office/officeart/2005/8/layout/vList6"/>
    <dgm:cxn modelId="{05A53429-E77A-4AA0-B909-82A5D4EAE217}" type="presOf" srcId="{743AC708-1B91-45B7-8FA9-C2692598B29A}" destId="{F8156D9E-B390-4FB8-9337-9B70C5D4348E}" srcOrd="0" destOrd="5" presId="urn:microsoft.com/office/officeart/2005/8/layout/vList6"/>
    <dgm:cxn modelId="{E75F9F5E-788C-4D50-967B-C75A29C43880}" srcId="{E8395B8E-9D8C-4ACE-9664-708C8A79136A}" destId="{144ECEF5-B262-4A15-89B0-D303D20A1D24}" srcOrd="2" destOrd="0" parTransId="{FDF7F044-DB1A-4C26-94BE-AA0463274426}" sibTransId="{15967E86-D84F-4E7A-A448-704B90377ED3}"/>
    <dgm:cxn modelId="{F4D18B49-FA5D-4296-BBFA-61DE305630B2}" type="presOf" srcId="{EE1F1627-498B-47B1-8A9C-6385D301C9D6}" destId="{195BCE97-96FF-4995-901E-8112D47E4734}" srcOrd="0" destOrd="0" presId="urn:microsoft.com/office/officeart/2005/8/layout/vList6"/>
    <dgm:cxn modelId="{7D5CAA54-9F21-464C-A042-E9E3E06D18E3}" type="presOf" srcId="{E8395B8E-9D8C-4ACE-9664-708C8A79136A}" destId="{52D4DD39-33A7-407B-9133-F54530E08DC5}" srcOrd="0" destOrd="0" presId="urn:microsoft.com/office/officeart/2005/8/layout/vList6"/>
    <dgm:cxn modelId="{624E1B79-A0FC-4662-B6F4-B8ED5A6A03CC}" srcId="{8D4B5C73-71AA-49F4-8A37-8840E1231AF5}" destId="{E8395B8E-9D8C-4ACE-9664-708C8A79136A}" srcOrd="0" destOrd="0" parTransId="{5232D09F-FEAE-4CCF-937D-D620D59AF339}" sibTransId="{8D5BD694-83C6-428B-BB4D-AE2735072A42}"/>
    <dgm:cxn modelId="{F6F74B79-DAE2-4F2E-B236-A7A72B8C06E4}" type="presOf" srcId="{7FEB4F3B-D650-43BC-BB9E-46D180D415D3}" destId="{F8156D9E-B390-4FB8-9337-9B70C5D4348E}" srcOrd="0" destOrd="0" presId="urn:microsoft.com/office/officeart/2005/8/layout/vList6"/>
    <dgm:cxn modelId="{4712D88B-5C21-4F20-ACFF-24685A9ABA52}" srcId="{E8395B8E-9D8C-4ACE-9664-708C8A79136A}" destId="{C8197894-9F04-4CC2-82FF-F9A30291B882}" srcOrd="3" destOrd="0" parTransId="{96521E86-CF82-4A46-A707-7DA8C3175E07}" sibTransId="{182C2417-F4E0-45CF-A83B-678DD5635ED3}"/>
    <dgm:cxn modelId="{1ABF6994-C7E3-4277-90CD-76EDE0CA13F4}" type="presOf" srcId="{29596B1A-1F62-4F6C-AAE0-C4BE8452F0E8}" destId="{F8156D9E-B390-4FB8-9337-9B70C5D4348E}" srcOrd="0" destOrd="4" presId="urn:microsoft.com/office/officeart/2005/8/layout/vList6"/>
    <dgm:cxn modelId="{F7A41DAF-925B-4C74-B763-F0554265D27F}" type="presOf" srcId="{47CF343A-6D4B-4DC1-9535-C8FE18DD015C}" destId="{F8156D9E-B390-4FB8-9337-9B70C5D4348E}" srcOrd="0" destOrd="1" presId="urn:microsoft.com/office/officeart/2005/8/layout/vList6"/>
    <dgm:cxn modelId="{0A10FDB0-2FFD-4D85-A149-CA42A1E19DF8}" srcId="{E8395B8E-9D8C-4ACE-9664-708C8A79136A}" destId="{47CF343A-6D4B-4DC1-9535-C8FE18DD015C}" srcOrd="1" destOrd="0" parTransId="{1FDC1B85-2F64-4537-B634-5AA67291CF34}" sibTransId="{C20FF273-9964-4380-A3B0-CCFB3F887806}"/>
    <dgm:cxn modelId="{607565B3-E6FE-45FA-BE02-5C9332743FCF}" srcId="{8D4B5C73-71AA-49F4-8A37-8840E1231AF5}" destId="{EE1F1627-498B-47B1-8A9C-6385D301C9D6}" srcOrd="1" destOrd="0" parTransId="{D7EE29BA-7987-4EB1-8A02-5430ED59FF18}" sibTransId="{18ACF26B-3E26-4D84-9EFB-4F74E03BC2B0}"/>
    <dgm:cxn modelId="{96DFC1C4-D0E4-495C-960A-8E2881F6D28E}" type="presOf" srcId="{C8197894-9F04-4CC2-82FF-F9A30291B882}" destId="{F8156D9E-B390-4FB8-9337-9B70C5D4348E}" srcOrd="0" destOrd="3" presId="urn:microsoft.com/office/officeart/2005/8/layout/vList6"/>
    <dgm:cxn modelId="{9F0E3BD4-C7AC-4E2C-9FD4-2397CD2B5D4B}" srcId="{E8395B8E-9D8C-4ACE-9664-708C8A79136A}" destId="{7FEB4F3B-D650-43BC-BB9E-46D180D415D3}" srcOrd="0" destOrd="0" parTransId="{5E0FED80-95D2-4EB8-855F-FE43A14F0692}" sibTransId="{3550BFBF-A9A9-41F8-BC3A-D049A8537DFB}"/>
    <dgm:cxn modelId="{87AC34D9-2315-4C86-AFB0-F3828F43F932}" srcId="{E8395B8E-9D8C-4ACE-9664-708C8A79136A}" destId="{743AC708-1B91-45B7-8FA9-C2692598B29A}" srcOrd="5" destOrd="0" parTransId="{9064BB36-5F14-4EEE-8E66-44AC500DD5FF}" sibTransId="{5C5EA902-377C-4C6F-B4F2-5909474C84C7}"/>
    <dgm:cxn modelId="{898744DA-F08F-4BF8-B631-EF9C68322A21}" type="presOf" srcId="{8D4B5C73-71AA-49F4-8A37-8840E1231AF5}" destId="{EE205E56-1CB2-4D54-BBC4-6A5E208B18B3}" srcOrd="0" destOrd="0" presId="urn:microsoft.com/office/officeart/2005/8/layout/vList6"/>
    <dgm:cxn modelId="{D673E6ED-1ECF-4773-8FE0-19F8224B882E}" srcId="{E8395B8E-9D8C-4ACE-9664-708C8A79136A}" destId="{B0F6B98D-1EF2-4848-B7A6-08B611E67757}" srcOrd="7" destOrd="0" parTransId="{90ECC30D-113C-444A-8F89-3423C8E9BD1E}" sibTransId="{FBAAE1C5-0DE9-4C0C-88F5-5A2898F9B7A9}"/>
    <dgm:cxn modelId="{2A32FFF2-1DA3-4D71-A468-10A0940EBF50}" type="presOf" srcId="{144ECEF5-B262-4A15-89B0-D303D20A1D24}" destId="{F8156D9E-B390-4FB8-9337-9B70C5D4348E}" srcOrd="0" destOrd="2" presId="urn:microsoft.com/office/officeart/2005/8/layout/vList6"/>
    <dgm:cxn modelId="{D341E81B-71FB-4602-9683-FC0E0F89FF52}" type="presParOf" srcId="{EE205E56-1CB2-4D54-BBC4-6A5E208B18B3}" destId="{5AB4E941-FED6-4AAA-B6FC-8E6A64511D75}" srcOrd="0" destOrd="0" presId="urn:microsoft.com/office/officeart/2005/8/layout/vList6"/>
    <dgm:cxn modelId="{6AC7B17B-C480-4C09-B972-E2773F195F1C}" type="presParOf" srcId="{5AB4E941-FED6-4AAA-B6FC-8E6A64511D75}" destId="{52D4DD39-33A7-407B-9133-F54530E08DC5}" srcOrd="0" destOrd="0" presId="urn:microsoft.com/office/officeart/2005/8/layout/vList6"/>
    <dgm:cxn modelId="{F42C8F78-E20E-4163-A95A-CCFD656CAE26}" type="presParOf" srcId="{5AB4E941-FED6-4AAA-B6FC-8E6A64511D75}" destId="{F8156D9E-B390-4FB8-9337-9B70C5D4348E}" srcOrd="1" destOrd="0" presId="urn:microsoft.com/office/officeart/2005/8/layout/vList6"/>
    <dgm:cxn modelId="{3676D50C-9661-4885-8D31-44D6FCF2154F}" type="presParOf" srcId="{EE205E56-1CB2-4D54-BBC4-6A5E208B18B3}" destId="{A936F2E3-CC4D-4AF2-85B5-6A21A3652ECF}" srcOrd="1" destOrd="0" presId="urn:microsoft.com/office/officeart/2005/8/layout/vList6"/>
    <dgm:cxn modelId="{2C98BC17-6026-434D-A098-8FB8855EC851}" type="presParOf" srcId="{EE205E56-1CB2-4D54-BBC4-6A5E208B18B3}" destId="{A9FD0FEC-C2F6-4199-837F-BF300691B7AE}" srcOrd="2" destOrd="0" presId="urn:microsoft.com/office/officeart/2005/8/layout/vList6"/>
    <dgm:cxn modelId="{E7D47F9A-3A82-4DE5-A164-8E5A13956D66}" type="presParOf" srcId="{A9FD0FEC-C2F6-4199-837F-BF300691B7AE}" destId="{195BCE97-96FF-4995-901E-8112D47E4734}" srcOrd="0" destOrd="0" presId="urn:microsoft.com/office/officeart/2005/8/layout/vList6"/>
    <dgm:cxn modelId="{7ED42DB7-C91A-4745-A082-1E628B5E4E79}" type="presParOf" srcId="{A9FD0FEC-C2F6-4199-837F-BF300691B7AE}" destId="{9F9F47B7-8569-4731-81B2-6130D5608B52}"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16F0A9-F376-4B5F-B26C-137058E254C8}"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0720CF37-5B20-4532-8B7A-A207626F9FD3}">
      <dgm:prSet custT="1"/>
      <dgm:spPr>
        <a:gradFill flip="none" rotWithShape="1">
          <a:gsLst>
            <a:gs pos="0">
              <a:srgbClr val="00B0F0"/>
            </a:gs>
            <a:gs pos="100000">
              <a:schemeClr val="bg1"/>
            </a:gs>
          </a:gsLst>
          <a:lin ang="0" scaled="1"/>
          <a:tileRect/>
        </a:gradFill>
        <a:scene3d>
          <a:camera prst="isometricOffAxis1Right"/>
          <a:lightRig rig="threePt" dir="t"/>
        </a:scene3d>
        <a:sp3d extrusionH="381000" prstMaterial="dkEdge">
          <a:bevelT w="127000"/>
          <a:bevelB w="127000"/>
        </a:sp3d>
      </dgm:spPr>
      <dgm:t>
        <a:bodyPr/>
        <a:lstStyle/>
        <a:p>
          <a:r>
            <a:rPr lang="en-US" sz="2400" b="1" dirty="0">
              <a:solidFill>
                <a:schemeClr val="tx1"/>
              </a:solidFill>
            </a:rPr>
            <a:t>Pre Project stage                                                 Benefits Discovery</a:t>
          </a:r>
        </a:p>
      </dgm:t>
    </dgm:pt>
    <dgm:pt modelId="{E35D42C2-A7BD-404C-B8C7-5B017F435098}" type="parTrans" cxnId="{27A1C2D8-AC4E-446F-B890-B238186957F6}">
      <dgm:prSet/>
      <dgm:spPr/>
      <dgm:t>
        <a:bodyPr/>
        <a:lstStyle/>
        <a:p>
          <a:endParaRPr lang="en-US"/>
        </a:p>
      </dgm:t>
    </dgm:pt>
    <dgm:pt modelId="{24CCD6A8-FA0D-4C46-97A7-CA9D6FFB4237}" type="sibTrans" cxnId="{27A1C2D8-AC4E-446F-B890-B238186957F6}">
      <dgm:prSet/>
      <dgm:spPr/>
      <dgm:t>
        <a:bodyPr/>
        <a:lstStyle/>
        <a:p>
          <a:endParaRPr lang="en-US"/>
        </a:p>
      </dgm:t>
    </dgm:pt>
    <dgm:pt modelId="{2C5F98E4-795E-4474-9960-43133A86507F}">
      <dgm:prSet custT="1"/>
      <dgm:spPr>
        <a:solidFill>
          <a:schemeClr val="accent5">
            <a:lumMod val="75000"/>
          </a:schemeClr>
        </a:solidFill>
        <a:scene3d>
          <a:camera prst="isometricOffAxis1Right"/>
          <a:lightRig rig="threePt" dir="t"/>
        </a:scene3d>
        <a:sp3d extrusionH="381000" prstMaterial="dkEdge">
          <a:bevelT w="127000"/>
          <a:bevelB w="127000"/>
        </a:sp3d>
      </dgm:spPr>
      <dgm:t>
        <a:bodyPr/>
        <a:lstStyle/>
        <a:p>
          <a:r>
            <a:rPr lang="en-US" sz="2400" b="1" dirty="0">
              <a:solidFill>
                <a:schemeClr val="tx1"/>
              </a:solidFill>
            </a:rPr>
            <a:t>Initiation stage                             Preparation and Justification </a:t>
          </a:r>
        </a:p>
      </dgm:t>
    </dgm:pt>
    <dgm:pt modelId="{2F6B87DA-B06A-4A78-ADB6-23763519C089}" type="parTrans" cxnId="{EBCEB91B-3272-4AA4-BF7C-4B325CA94430}">
      <dgm:prSet/>
      <dgm:spPr/>
      <dgm:t>
        <a:bodyPr/>
        <a:lstStyle/>
        <a:p>
          <a:endParaRPr lang="en-US"/>
        </a:p>
      </dgm:t>
    </dgm:pt>
    <dgm:pt modelId="{2911949D-8F1C-4DE4-9D43-20F598A4C1FC}" type="sibTrans" cxnId="{EBCEB91B-3272-4AA4-BF7C-4B325CA94430}">
      <dgm:prSet/>
      <dgm:spPr/>
      <dgm:t>
        <a:bodyPr/>
        <a:lstStyle/>
        <a:p>
          <a:endParaRPr lang="en-US"/>
        </a:p>
      </dgm:t>
    </dgm:pt>
    <dgm:pt modelId="{EC8A48F4-D4C1-485E-B0A8-619F0B6B3651}">
      <dgm:prSet custT="1"/>
      <dgm:spPr>
        <a:gradFill flip="none" rotWithShape="1">
          <a:gsLst>
            <a:gs pos="38000">
              <a:srgbClr val="C00000"/>
            </a:gs>
            <a:gs pos="100000">
              <a:schemeClr val="bg1"/>
            </a:gs>
          </a:gsLst>
          <a:lin ang="0" scaled="1"/>
          <a:tileRect/>
        </a:gradFill>
        <a:scene3d>
          <a:camera prst="isometricOffAxis1Right"/>
          <a:lightRig rig="threePt" dir="t"/>
        </a:scene3d>
        <a:sp3d extrusionH="381000" prstMaterial="dkEdge">
          <a:bevelT w="127000"/>
          <a:bevelB w="127000"/>
        </a:sp3d>
      </dgm:spPr>
      <dgm:t>
        <a:bodyPr/>
        <a:lstStyle/>
        <a:p>
          <a:r>
            <a:rPr lang="en-US" sz="2400" b="1" dirty="0">
              <a:solidFill>
                <a:schemeClr val="tx1"/>
              </a:solidFill>
            </a:rPr>
            <a:t>Delivery stage              Implementation &amp; delivery of project</a:t>
          </a:r>
        </a:p>
      </dgm:t>
    </dgm:pt>
    <dgm:pt modelId="{09DF7909-3394-4723-8E10-6599340DC44E}" type="parTrans" cxnId="{A057FC47-BDDB-4335-A282-127DAB09E2E7}">
      <dgm:prSet/>
      <dgm:spPr/>
      <dgm:t>
        <a:bodyPr/>
        <a:lstStyle/>
        <a:p>
          <a:endParaRPr lang="en-US"/>
        </a:p>
      </dgm:t>
    </dgm:pt>
    <dgm:pt modelId="{B9D46B33-FEAD-41A7-AE77-7E42111A977E}" type="sibTrans" cxnId="{A057FC47-BDDB-4335-A282-127DAB09E2E7}">
      <dgm:prSet/>
      <dgm:spPr/>
      <dgm:t>
        <a:bodyPr/>
        <a:lstStyle/>
        <a:p>
          <a:endParaRPr lang="en-US"/>
        </a:p>
      </dgm:t>
    </dgm:pt>
    <dgm:pt modelId="{9937E50E-76D6-4E76-998D-48828E4D6125}">
      <dgm:prSet custT="1"/>
      <dgm:spPr>
        <a:solidFill>
          <a:srgbClr val="7030A0"/>
        </a:solidFill>
        <a:scene3d>
          <a:camera prst="isometricOffAxis1Right"/>
          <a:lightRig rig="threePt" dir="t"/>
        </a:scene3d>
        <a:sp3d extrusionH="381000" prstMaterial="dkEdge">
          <a:bevelT w="127000"/>
          <a:bevelB w="127000"/>
        </a:sp3d>
      </dgm:spPr>
      <dgm:t>
        <a:bodyPr/>
        <a:lstStyle/>
        <a:p>
          <a:r>
            <a:rPr lang="en-US" sz="2400" b="1" dirty="0">
              <a:solidFill>
                <a:schemeClr val="tx1"/>
              </a:solidFill>
            </a:rPr>
            <a:t>Closure stage                                    Fulfillment of all condition</a:t>
          </a:r>
        </a:p>
      </dgm:t>
    </dgm:pt>
    <dgm:pt modelId="{2DA95FE0-BBB3-4C17-8B62-8D9593B2F07E}" type="parTrans" cxnId="{8A0CF6E3-EF0A-406F-A3F8-06A118E46159}">
      <dgm:prSet/>
      <dgm:spPr/>
      <dgm:t>
        <a:bodyPr/>
        <a:lstStyle/>
        <a:p>
          <a:endParaRPr lang="en-US"/>
        </a:p>
      </dgm:t>
    </dgm:pt>
    <dgm:pt modelId="{7AE0281C-558B-4542-9BF1-77D8C52E067B}" type="sibTrans" cxnId="{8A0CF6E3-EF0A-406F-A3F8-06A118E46159}">
      <dgm:prSet/>
      <dgm:spPr/>
      <dgm:t>
        <a:bodyPr/>
        <a:lstStyle/>
        <a:p>
          <a:endParaRPr lang="en-US"/>
        </a:p>
      </dgm:t>
    </dgm:pt>
    <dgm:pt modelId="{F0EE7F64-BE81-45D0-81B5-17A370A86FF1}">
      <dgm:prSet custT="1"/>
      <dgm:spPr>
        <a:gradFill flip="none" rotWithShape="1">
          <a:gsLst>
            <a:gs pos="93000">
              <a:srgbClr val="FF0000"/>
            </a:gs>
            <a:gs pos="100000">
              <a:schemeClr val="bg1"/>
            </a:gs>
          </a:gsLst>
          <a:lin ang="0" scaled="1"/>
          <a:tileRect/>
        </a:gradFill>
        <a:scene3d>
          <a:camera prst="isometricOffAxis1Right"/>
          <a:lightRig rig="threePt" dir="t"/>
        </a:scene3d>
        <a:sp3d extrusionH="381000" prstMaterial="dkEdge">
          <a:bevelT w="127000"/>
          <a:bevelB w="127000"/>
        </a:sp3d>
      </dgm:spPr>
      <dgm:t>
        <a:bodyPr/>
        <a:lstStyle/>
        <a:p>
          <a:r>
            <a:rPr lang="en-US" sz="2400" b="1" dirty="0">
              <a:solidFill>
                <a:schemeClr val="tx1"/>
              </a:solidFill>
            </a:rPr>
            <a:t>Project Postmortem stage                                Benefits Realization</a:t>
          </a:r>
        </a:p>
      </dgm:t>
    </dgm:pt>
    <dgm:pt modelId="{37E27182-0E19-4B8D-ADB5-5E9E4ECAB136}" type="parTrans" cxnId="{BE00A0E9-86EC-4723-97BD-E194CC535FFB}">
      <dgm:prSet/>
      <dgm:spPr/>
      <dgm:t>
        <a:bodyPr/>
        <a:lstStyle/>
        <a:p>
          <a:endParaRPr lang="en-US"/>
        </a:p>
      </dgm:t>
    </dgm:pt>
    <dgm:pt modelId="{601962E4-A685-4C71-BD0A-E92AE15B0AC4}" type="sibTrans" cxnId="{BE00A0E9-86EC-4723-97BD-E194CC535FFB}">
      <dgm:prSet/>
      <dgm:spPr/>
      <dgm:t>
        <a:bodyPr/>
        <a:lstStyle/>
        <a:p>
          <a:endParaRPr lang="en-US"/>
        </a:p>
      </dgm:t>
    </dgm:pt>
    <dgm:pt modelId="{C52A07FE-8162-4029-9C78-FBEA061BA4DB}" type="pres">
      <dgm:prSet presAssocID="{9E16F0A9-F376-4B5F-B26C-137058E254C8}" presName="Name0" presStyleCnt="0">
        <dgm:presLayoutVars>
          <dgm:chMax val="7"/>
          <dgm:chPref val="7"/>
          <dgm:dir/>
        </dgm:presLayoutVars>
      </dgm:prSet>
      <dgm:spPr/>
    </dgm:pt>
    <dgm:pt modelId="{5A04B855-7477-4CFF-B019-4DE7D19C21E5}" type="pres">
      <dgm:prSet presAssocID="{9E16F0A9-F376-4B5F-B26C-137058E254C8}" presName="Name1" presStyleCnt="0"/>
      <dgm:spPr/>
    </dgm:pt>
    <dgm:pt modelId="{BCCDF9AA-6BB8-4E98-B351-9542A364F3F0}" type="pres">
      <dgm:prSet presAssocID="{9E16F0A9-F376-4B5F-B26C-137058E254C8}" presName="cycle" presStyleCnt="0"/>
      <dgm:spPr/>
    </dgm:pt>
    <dgm:pt modelId="{3BFDD284-2665-4AC2-BFD9-F708F6B6959B}" type="pres">
      <dgm:prSet presAssocID="{9E16F0A9-F376-4B5F-B26C-137058E254C8}" presName="srcNode" presStyleLbl="node1" presStyleIdx="0" presStyleCnt="5"/>
      <dgm:spPr/>
    </dgm:pt>
    <dgm:pt modelId="{9D911E92-734B-4CD5-8884-1C3F3928052A}" type="pres">
      <dgm:prSet presAssocID="{9E16F0A9-F376-4B5F-B26C-137058E254C8}" presName="conn" presStyleLbl="parChTrans1D2" presStyleIdx="0" presStyleCnt="1" custFlipVert="1" custFlipHor="1" custScaleX="3077" custScaleY="4534"/>
      <dgm:spPr/>
    </dgm:pt>
    <dgm:pt modelId="{BE7FD6DF-2E18-4C0E-829F-154E379CDCF4}" type="pres">
      <dgm:prSet presAssocID="{9E16F0A9-F376-4B5F-B26C-137058E254C8}" presName="extraNode" presStyleLbl="node1" presStyleIdx="0" presStyleCnt="5"/>
      <dgm:spPr/>
    </dgm:pt>
    <dgm:pt modelId="{70BA15C5-D029-409B-B5E2-29CFB4D987D2}" type="pres">
      <dgm:prSet presAssocID="{9E16F0A9-F376-4B5F-B26C-137058E254C8}" presName="dstNode" presStyleLbl="node1" presStyleIdx="0" presStyleCnt="5"/>
      <dgm:spPr/>
    </dgm:pt>
    <dgm:pt modelId="{5454FA06-1AB1-4382-B7A0-5C4706D24EC8}" type="pres">
      <dgm:prSet presAssocID="{0720CF37-5B20-4532-8B7A-A207626F9FD3}" presName="text_1" presStyleLbl="node1" presStyleIdx="0" presStyleCnt="5" custScaleX="100759" custScaleY="84206" custLinFactNeighborX="1189" custLinFactNeighborY="-9139">
        <dgm:presLayoutVars>
          <dgm:bulletEnabled val="1"/>
        </dgm:presLayoutVars>
      </dgm:prSet>
      <dgm:spPr/>
    </dgm:pt>
    <dgm:pt modelId="{BFDF6EFB-BB6D-4622-901A-B244F65A46C3}" type="pres">
      <dgm:prSet presAssocID="{0720CF37-5B20-4532-8B7A-A207626F9FD3}" presName="accent_1" presStyleCnt="0"/>
      <dgm:spPr/>
    </dgm:pt>
    <dgm:pt modelId="{E2A7ACE3-F7AC-4478-9C49-EAFA033E96A3}" type="pres">
      <dgm:prSet presAssocID="{0720CF37-5B20-4532-8B7A-A207626F9FD3}" presName="accentRepeatNode" presStyleLbl="solidFgAcc1" presStyleIdx="0" presStyleCnt="5" custLinFactNeighborX="47306" custLinFactNeighborY="62011"/>
      <dgm:spPr>
        <a:solidFill>
          <a:srgbClr val="FF0000"/>
        </a:solidFill>
        <a:scene3d>
          <a:camera prst="isometricOffAxis1Right"/>
          <a:lightRig rig="threePt" dir="t"/>
        </a:scene3d>
        <a:sp3d extrusionH="381000" prstMaterial="dkEdge">
          <a:bevelT w="127000"/>
          <a:bevelB w="127000"/>
        </a:sp3d>
      </dgm:spPr>
    </dgm:pt>
    <dgm:pt modelId="{DE18C600-3C54-43C4-A556-732EF314F165}" type="pres">
      <dgm:prSet presAssocID="{2C5F98E4-795E-4474-9960-43133A86507F}" presName="text_2" presStyleLbl="node1" presStyleIdx="1" presStyleCnt="5" custLinFactNeighborX="619" custLinFactNeighborY="-6291">
        <dgm:presLayoutVars>
          <dgm:bulletEnabled val="1"/>
        </dgm:presLayoutVars>
      </dgm:prSet>
      <dgm:spPr/>
    </dgm:pt>
    <dgm:pt modelId="{E248F0B0-773D-407E-87EA-ED8BDDFF4F6F}" type="pres">
      <dgm:prSet presAssocID="{2C5F98E4-795E-4474-9960-43133A86507F}" presName="accent_2" presStyleCnt="0"/>
      <dgm:spPr/>
    </dgm:pt>
    <dgm:pt modelId="{7EFCAF6D-17A4-4AF7-BFD0-26C716EB00FA}" type="pres">
      <dgm:prSet presAssocID="{2C5F98E4-795E-4474-9960-43133A86507F}" presName="accentRepeatNode" presStyleLbl="solidFgAcc1" presStyleIdx="1" presStyleCnt="5" custLinFactNeighborX="33105" custLinFactNeighborY="58523"/>
      <dgm:spPr>
        <a:solidFill>
          <a:srgbClr val="FFC000"/>
        </a:solidFill>
        <a:scene3d>
          <a:camera prst="isometricOffAxis1Right"/>
          <a:lightRig rig="threePt" dir="t"/>
        </a:scene3d>
        <a:sp3d extrusionH="381000" prstMaterial="dkEdge">
          <a:bevelT w="127000"/>
          <a:bevelB w="127000"/>
        </a:sp3d>
      </dgm:spPr>
    </dgm:pt>
    <dgm:pt modelId="{64FF5CBC-C747-4A60-919E-02073954273B}" type="pres">
      <dgm:prSet presAssocID="{EC8A48F4-D4C1-485E-B0A8-619F0B6B3651}" presName="text_3" presStyleLbl="node1" presStyleIdx="2" presStyleCnt="5" custLinFactNeighborX="-945" custLinFactNeighborY="-559">
        <dgm:presLayoutVars>
          <dgm:bulletEnabled val="1"/>
        </dgm:presLayoutVars>
      </dgm:prSet>
      <dgm:spPr/>
    </dgm:pt>
    <dgm:pt modelId="{5AE25530-AF70-4B5D-B216-D9C05FEA86EF}" type="pres">
      <dgm:prSet presAssocID="{EC8A48F4-D4C1-485E-B0A8-619F0B6B3651}" presName="accent_3" presStyleCnt="0"/>
      <dgm:spPr/>
    </dgm:pt>
    <dgm:pt modelId="{07FFE72E-4A2A-4299-BFB3-C64C56A9234B}" type="pres">
      <dgm:prSet presAssocID="{EC8A48F4-D4C1-485E-B0A8-619F0B6B3651}" presName="accentRepeatNode" presStyleLbl="solidFgAcc1" presStyleIdx="2" presStyleCnt="5" custLinFactNeighborX="11768" custLinFactNeighborY="70775"/>
      <dgm:spPr>
        <a:solidFill>
          <a:srgbClr val="002060"/>
        </a:solidFill>
        <a:scene3d>
          <a:camera prst="isometricOffAxis1Right"/>
          <a:lightRig rig="threePt" dir="t"/>
        </a:scene3d>
        <a:sp3d extrusionH="381000" prstMaterial="dkEdge">
          <a:bevelT w="127000"/>
          <a:bevelB w="127000"/>
        </a:sp3d>
      </dgm:spPr>
    </dgm:pt>
    <dgm:pt modelId="{EE6C1542-6AC6-4DF3-B0BF-BA565AF40E54}" type="pres">
      <dgm:prSet presAssocID="{9937E50E-76D6-4E76-998D-48828E4D6125}" presName="text_4" presStyleLbl="node1" presStyleIdx="3" presStyleCnt="5">
        <dgm:presLayoutVars>
          <dgm:bulletEnabled val="1"/>
        </dgm:presLayoutVars>
      </dgm:prSet>
      <dgm:spPr/>
    </dgm:pt>
    <dgm:pt modelId="{BD1821C6-6986-449F-BDD2-D1F8B548B6A3}" type="pres">
      <dgm:prSet presAssocID="{9937E50E-76D6-4E76-998D-48828E4D6125}" presName="accent_4" presStyleCnt="0"/>
      <dgm:spPr/>
    </dgm:pt>
    <dgm:pt modelId="{407D70AB-E886-474A-AD02-F97C1ADBC137}" type="pres">
      <dgm:prSet presAssocID="{9937E50E-76D6-4E76-998D-48828E4D6125}" presName="accentRepeatNode" presStyleLbl="solidFgAcc1" presStyleIdx="3" presStyleCnt="5" custLinFactNeighborX="29913" custLinFactNeighborY="72618"/>
      <dgm:spPr>
        <a:solidFill>
          <a:srgbClr val="00B050"/>
        </a:solidFill>
        <a:scene3d>
          <a:camera prst="isometricOffAxis1Right"/>
          <a:lightRig rig="threePt" dir="t"/>
        </a:scene3d>
        <a:sp3d extrusionH="381000" prstMaterial="dkEdge">
          <a:bevelT w="127000"/>
          <a:bevelB w="127000"/>
        </a:sp3d>
      </dgm:spPr>
    </dgm:pt>
    <dgm:pt modelId="{F1115C96-7943-4777-ACF4-1E48B1E488E4}" type="pres">
      <dgm:prSet presAssocID="{F0EE7F64-BE81-45D0-81B5-17A370A86FF1}" presName="text_5" presStyleLbl="node1" presStyleIdx="4" presStyleCnt="5">
        <dgm:presLayoutVars>
          <dgm:bulletEnabled val="1"/>
        </dgm:presLayoutVars>
      </dgm:prSet>
      <dgm:spPr/>
    </dgm:pt>
    <dgm:pt modelId="{97711459-B694-491E-965E-2F02ED96F5D8}" type="pres">
      <dgm:prSet presAssocID="{F0EE7F64-BE81-45D0-81B5-17A370A86FF1}" presName="accent_5" presStyleCnt="0"/>
      <dgm:spPr/>
    </dgm:pt>
    <dgm:pt modelId="{26DEA768-AFAD-4117-9421-142ABF794962}" type="pres">
      <dgm:prSet presAssocID="{F0EE7F64-BE81-45D0-81B5-17A370A86FF1}" presName="accentRepeatNode" presStyleLbl="solidFgAcc1" presStyleIdx="4" presStyleCnt="5" custAng="2171095" custScaleX="101331" custScaleY="106246" custLinFactX="558249" custLinFactNeighborX="600000" custLinFactNeighborY="-22076"/>
      <dgm:spPr>
        <a:noFill/>
        <a:ln>
          <a:noFill/>
        </a:ln>
        <a:scene3d>
          <a:camera prst="isometricOffAxis1Right"/>
          <a:lightRig rig="threePt" dir="t"/>
        </a:scene3d>
        <a:sp3d extrusionH="381000" prstMaterial="dkEdge">
          <a:bevelT w="127000"/>
          <a:bevelB w="127000"/>
        </a:sp3d>
      </dgm:spPr>
    </dgm:pt>
  </dgm:ptLst>
  <dgm:cxnLst>
    <dgm:cxn modelId="{BBFF6204-D869-4752-A289-44A61695BD51}" type="presOf" srcId="{0720CF37-5B20-4532-8B7A-A207626F9FD3}" destId="{5454FA06-1AB1-4382-B7A0-5C4706D24EC8}" srcOrd="0" destOrd="0" presId="urn:microsoft.com/office/officeart/2008/layout/VerticalCurvedList"/>
    <dgm:cxn modelId="{EBCEB91B-3272-4AA4-BF7C-4B325CA94430}" srcId="{9E16F0A9-F376-4B5F-B26C-137058E254C8}" destId="{2C5F98E4-795E-4474-9960-43133A86507F}" srcOrd="1" destOrd="0" parTransId="{2F6B87DA-B06A-4A78-ADB6-23763519C089}" sibTransId="{2911949D-8F1C-4DE4-9D43-20F598A4C1FC}"/>
    <dgm:cxn modelId="{194B7535-82D0-4E3F-8DFB-417AE2E7CA04}" type="presOf" srcId="{9E16F0A9-F376-4B5F-B26C-137058E254C8}" destId="{C52A07FE-8162-4029-9C78-FBEA061BA4DB}" srcOrd="0" destOrd="0" presId="urn:microsoft.com/office/officeart/2008/layout/VerticalCurvedList"/>
    <dgm:cxn modelId="{8ABC1839-34F6-463B-A93F-A5A1EAAE9BEA}" type="presOf" srcId="{9937E50E-76D6-4E76-998D-48828E4D6125}" destId="{EE6C1542-6AC6-4DF3-B0BF-BA565AF40E54}" srcOrd="0" destOrd="0" presId="urn:microsoft.com/office/officeart/2008/layout/VerticalCurvedList"/>
    <dgm:cxn modelId="{5A828D45-2031-4A67-9D38-9CC9D2099574}" type="presOf" srcId="{24CCD6A8-FA0D-4C46-97A7-CA9D6FFB4237}" destId="{9D911E92-734B-4CD5-8884-1C3F3928052A}" srcOrd="0" destOrd="0" presId="urn:microsoft.com/office/officeart/2008/layout/VerticalCurvedList"/>
    <dgm:cxn modelId="{A057FC47-BDDB-4335-A282-127DAB09E2E7}" srcId="{9E16F0A9-F376-4B5F-B26C-137058E254C8}" destId="{EC8A48F4-D4C1-485E-B0A8-619F0B6B3651}" srcOrd="2" destOrd="0" parTransId="{09DF7909-3394-4723-8E10-6599340DC44E}" sibTransId="{B9D46B33-FEAD-41A7-AE77-7E42111A977E}"/>
    <dgm:cxn modelId="{D69C0E85-DCE5-47D5-80D4-86BDA55E5B9C}" type="presOf" srcId="{F0EE7F64-BE81-45D0-81B5-17A370A86FF1}" destId="{F1115C96-7943-4777-ACF4-1E48B1E488E4}" srcOrd="0" destOrd="0" presId="urn:microsoft.com/office/officeart/2008/layout/VerticalCurvedList"/>
    <dgm:cxn modelId="{7ED126AD-2AF0-44A9-BD89-976B4F42545E}" type="presOf" srcId="{EC8A48F4-D4C1-485E-B0A8-619F0B6B3651}" destId="{64FF5CBC-C747-4A60-919E-02073954273B}" srcOrd="0" destOrd="0" presId="urn:microsoft.com/office/officeart/2008/layout/VerticalCurvedList"/>
    <dgm:cxn modelId="{1F240EBB-6F51-405F-84BC-78B96817340A}" type="presOf" srcId="{2C5F98E4-795E-4474-9960-43133A86507F}" destId="{DE18C600-3C54-43C4-A556-732EF314F165}" srcOrd="0" destOrd="0" presId="urn:microsoft.com/office/officeart/2008/layout/VerticalCurvedList"/>
    <dgm:cxn modelId="{27A1C2D8-AC4E-446F-B890-B238186957F6}" srcId="{9E16F0A9-F376-4B5F-B26C-137058E254C8}" destId="{0720CF37-5B20-4532-8B7A-A207626F9FD3}" srcOrd="0" destOrd="0" parTransId="{E35D42C2-A7BD-404C-B8C7-5B017F435098}" sibTransId="{24CCD6A8-FA0D-4C46-97A7-CA9D6FFB4237}"/>
    <dgm:cxn modelId="{8A0CF6E3-EF0A-406F-A3F8-06A118E46159}" srcId="{9E16F0A9-F376-4B5F-B26C-137058E254C8}" destId="{9937E50E-76D6-4E76-998D-48828E4D6125}" srcOrd="3" destOrd="0" parTransId="{2DA95FE0-BBB3-4C17-8B62-8D9593B2F07E}" sibTransId="{7AE0281C-558B-4542-9BF1-77D8C52E067B}"/>
    <dgm:cxn modelId="{BE00A0E9-86EC-4723-97BD-E194CC535FFB}" srcId="{9E16F0A9-F376-4B5F-B26C-137058E254C8}" destId="{F0EE7F64-BE81-45D0-81B5-17A370A86FF1}" srcOrd="4" destOrd="0" parTransId="{37E27182-0E19-4B8D-ADB5-5E9E4ECAB136}" sibTransId="{601962E4-A685-4C71-BD0A-E92AE15B0AC4}"/>
    <dgm:cxn modelId="{D1204F08-4DA5-414B-A233-09F0E9CEA96B}" type="presParOf" srcId="{C52A07FE-8162-4029-9C78-FBEA061BA4DB}" destId="{5A04B855-7477-4CFF-B019-4DE7D19C21E5}" srcOrd="0" destOrd="0" presId="urn:microsoft.com/office/officeart/2008/layout/VerticalCurvedList"/>
    <dgm:cxn modelId="{74E4AB44-4247-44C2-AD9D-DE95C871E3B2}" type="presParOf" srcId="{5A04B855-7477-4CFF-B019-4DE7D19C21E5}" destId="{BCCDF9AA-6BB8-4E98-B351-9542A364F3F0}" srcOrd="0" destOrd="0" presId="urn:microsoft.com/office/officeart/2008/layout/VerticalCurvedList"/>
    <dgm:cxn modelId="{5738B78C-ACD5-4FB1-A35E-3F95521CBC51}" type="presParOf" srcId="{BCCDF9AA-6BB8-4E98-B351-9542A364F3F0}" destId="{3BFDD284-2665-4AC2-BFD9-F708F6B6959B}" srcOrd="0" destOrd="0" presId="urn:microsoft.com/office/officeart/2008/layout/VerticalCurvedList"/>
    <dgm:cxn modelId="{009D6A8C-037F-4D40-890A-EB89023C5D2B}" type="presParOf" srcId="{BCCDF9AA-6BB8-4E98-B351-9542A364F3F0}" destId="{9D911E92-734B-4CD5-8884-1C3F3928052A}" srcOrd="1" destOrd="0" presId="urn:microsoft.com/office/officeart/2008/layout/VerticalCurvedList"/>
    <dgm:cxn modelId="{0261644E-6978-48E8-821F-0CE3C5284353}" type="presParOf" srcId="{BCCDF9AA-6BB8-4E98-B351-9542A364F3F0}" destId="{BE7FD6DF-2E18-4C0E-829F-154E379CDCF4}" srcOrd="2" destOrd="0" presId="urn:microsoft.com/office/officeart/2008/layout/VerticalCurvedList"/>
    <dgm:cxn modelId="{61791290-D2AB-4241-90D3-50640DC51E9F}" type="presParOf" srcId="{BCCDF9AA-6BB8-4E98-B351-9542A364F3F0}" destId="{70BA15C5-D029-409B-B5E2-29CFB4D987D2}" srcOrd="3" destOrd="0" presId="urn:microsoft.com/office/officeart/2008/layout/VerticalCurvedList"/>
    <dgm:cxn modelId="{AFF5D448-351D-4BB7-8BB7-83C09747904A}" type="presParOf" srcId="{5A04B855-7477-4CFF-B019-4DE7D19C21E5}" destId="{5454FA06-1AB1-4382-B7A0-5C4706D24EC8}" srcOrd="1" destOrd="0" presId="urn:microsoft.com/office/officeart/2008/layout/VerticalCurvedList"/>
    <dgm:cxn modelId="{59AE31DF-6C27-41B2-AF19-A3F7378CDE19}" type="presParOf" srcId="{5A04B855-7477-4CFF-B019-4DE7D19C21E5}" destId="{BFDF6EFB-BB6D-4622-901A-B244F65A46C3}" srcOrd="2" destOrd="0" presId="urn:microsoft.com/office/officeart/2008/layout/VerticalCurvedList"/>
    <dgm:cxn modelId="{6D635B09-AFD9-44D4-8E45-DAEF922185F9}" type="presParOf" srcId="{BFDF6EFB-BB6D-4622-901A-B244F65A46C3}" destId="{E2A7ACE3-F7AC-4478-9C49-EAFA033E96A3}" srcOrd="0" destOrd="0" presId="urn:microsoft.com/office/officeart/2008/layout/VerticalCurvedList"/>
    <dgm:cxn modelId="{360D332B-E715-4D14-A0AF-31D02C2213F5}" type="presParOf" srcId="{5A04B855-7477-4CFF-B019-4DE7D19C21E5}" destId="{DE18C600-3C54-43C4-A556-732EF314F165}" srcOrd="3" destOrd="0" presId="urn:microsoft.com/office/officeart/2008/layout/VerticalCurvedList"/>
    <dgm:cxn modelId="{CCFE330F-B06A-43E5-BA3C-96FB3C3512AC}" type="presParOf" srcId="{5A04B855-7477-4CFF-B019-4DE7D19C21E5}" destId="{E248F0B0-773D-407E-87EA-ED8BDDFF4F6F}" srcOrd="4" destOrd="0" presId="urn:microsoft.com/office/officeart/2008/layout/VerticalCurvedList"/>
    <dgm:cxn modelId="{1992EB38-5F17-4F0C-8F85-AAA7816B8BE4}" type="presParOf" srcId="{E248F0B0-773D-407E-87EA-ED8BDDFF4F6F}" destId="{7EFCAF6D-17A4-4AF7-BFD0-26C716EB00FA}" srcOrd="0" destOrd="0" presId="urn:microsoft.com/office/officeart/2008/layout/VerticalCurvedList"/>
    <dgm:cxn modelId="{DB48DB76-E6A2-4C20-86B9-6B6B5FD79FCE}" type="presParOf" srcId="{5A04B855-7477-4CFF-B019-4DE7D19C21E5}" destId="{64FF5CBC-C747-4A60-919E-02073954273B}" srcOrd="5" destOrd="0" presId="urn:microsoft.com/office/officeart/2008/layout/VerticalCurvedList"/>
    <dgm:cxn modelId="{C06A5EE7-FF3C-40A5-B321-CF6FFE2A1EF1}" type="presParOf" srcId="{5A04B855-7477-4CFF-B019-4DE7D19C21E5}" destId="{5AE25530-AF70-4B5D-B216-D9C05FEA86EF}" srcOrd="6" destOrd="0" presId="urn:microsoft.com/office/officeart/2008/layout/VerticalCurvedList"/>
    <dgm:cxn modelId="{03D1E59C-54C6-4B77-BDB1-BC1064709034}" type="presParOf" srcId="{5AE25530-AF70-4B5D-B216-D9C05FEA86EF}" destId="{07FFE72E-4A2A-4299-BFB3-C64C56A9234B}" srcOrd="0" destOrd="0" presId="urn:microsoft.com/office/officeart/2008/layout/VerticalCurvedList"/>
    <dgm:cxn modelId="{B5D94ACB-E2A6-4475-8251-A5ED82D75CAD}" type="presParOf" srcId="{5A04B855-7477-4CFF-B019-4DE7D19C21E5}" destId="{EE6C1542-6AC6-4DF3-B0BF-BA565AF40E54}" srcOrd="7" destOrd="0" presId="urn:microsoft.com/office/officeart/2008/layout/VerticalCurvedList"/>
    <dgm:cxn modelId="{6BDED281-156D-4F26-9E2F-A8743CC5A18C}" type="presParOf" srcId="{5A04B855-7477-4CFF-B019-4DE7D19C21E5}" destId="{BD1821C6-6986-449F-BDD2-D1F8B548B6A3}" srcOrd="8" destOrd="0" presId="urn:microsoft.com/office/officeart/2008/layout/VerticalCurvedList"/>
    <dgm:cxn modelId="{6BB18203-12F8-418D-844B-BB615280E12F}" type="presParOf" srcId="{BD1821C6-6986-449F-BDD2-D1F8B548B6A3}" destId="{407D70AB-E886-474A-AD02-F97C1ADBC137}" srcOrd="0" destOrd="0" presId="urn:microsoft.com/office/officeart/2008/layout/VerticalCurvedList"/>
    <dgm:cxn modelId="{4642EAB1-EE79-4B16-AEA2-EC3E868C4DCD}" type="presParOf" srcId="{5A04B855-7477-4CFF-B019-4DE7D19C21E5}" destId="{F1115C96-7943-4777-ACF4-1E48B1E488E4}" srcOrd="9" destOrd="0" presId="urn:microsoft.com/office/officeart/2008/layout/VerticalCurvedList"/>
    <dgm:cxn modelId="{B626368B-7A8C-47A6-998D-6DB7C0479419}" type="presParOf" srcId="{5A04B855-7477-4CFF-B019-4DE7D19C21E5}" destId="{97711459-B694-491E-965E-2F02ED96F5D8}" srcOrd="10" destOrd="0" presId="urn:microsoft.com/office/officeart/2008/layout/VerticalCurvedList"/>
    <dgm:cxn modelId="{392AFC72-BC8C-4488-AAE6-0DD71C7FE8D0}" type="presParOf" srcId="{97711459-B694-491E-965E-2F02ED96F5D8}" destId="{26DEA768-AFAD-4117-9421-142ABF794962}" srcOrd="0" destOrd="0" presId="urn:microsoft.com/office/officeart/2008/layout/VerticalCurved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51E04D-856F-4CAC-8335-B824A30DE3BD}" type="doc">
      <dgm:prSet loTypeId="urn:microsoft.com/office/officeart/2008/layout/NameandTitleOrganizationalChart" loCatId="hierarchy" qsTypeId="urn:microsoft.com/office/officeart/2005/8/quickstyle/simple1" qsCatId="simple" csTypeId="urn:microsoft.com/office/officeart/2005/8/colors/colorful1" csCatId="colorful" phldr="1"/>
      <dgm:spPr/>
      <dgm:t>
        <a:bodyPr/>
        <a:lstStyle/>
        <a:p>
          <a:endParaRPr lang="en-US"/>
        </a:p>
      </dgm:t>
    </dgm:pt>
    <dgm:pt modelId="{CF6F48CD-F8ED-49B2-B38D-E6B698FF21E2}">
      <dgm:prSet phldrT="[Text]" custT="1"/>
      <dgm:spPr>
        <a:solidFill>
          <a:srgbClr val="FF0000"/>
        </a:solidFill>
        <a:scene3d>
          <a:camera prst="isometricOffAxis1Right"/>
          <a:lightRig rig="flat" dir="t">
            <a:rot lat="0" lon="0" rev="0"/>
          </a:lightRig>
        </a:scene3d>
        <a:sp3d extrusionH="381000" prstMaterial="dkEdge">
          <a:bevelT w="127000"/>
          <a:bevelB w="127000"/>
        </a:sp3d>
      </dgm:spPr>
      <dgm:t>
        <a:bodyPr/>
        <a:lstStyle/>
        <a:p>
          <a:r>
            <a:rPr lang="en-US" sz="1800" b="1" dirty="0">
              <a:solidFill>
                <a:schemeClr val="bg1"/>
              </a:solidFill>
            </a:rPr>
            <a:t>SPONSOR</a:t>
          </a:r>
        </a:p>
      </dgm:t>
    </dgm:pt>
    <dgm:pt modelId="{AB3B99A6-EAA6-491D-9FF1-CCA9043BF20E}" type="parTrans" cxnId="{8F4B02D2-9970-45E5-B4BA-5AE23B3E159B}">
      <dgm:prSet/>
      <dgm:spPr/>
      <dgm:t>
        <a:bodyPr/>
        <a:lstStyle/>
        <a:p>
          <a:endParaRPr lang="en-US" sz="1000"/>
        </a:p>
      </dgm:t>
    </dgm:pt>
    <dgm:pt modelId="{D4ED136D-009D-442C-9164-9C98303A5051}" type="sibTrans" cxnId="{8F4B02D2-9970-45E5-B4BA-5AE23B3E159B}">
      <dgm:prSet custT="1"/>
      <dgm:spPr>
        <a:noFill/>
        <a:ln>
          <a:noFill/>
        </a:ln>
      </dgm:spPr>
      <dgm:t>
        <a:bodyPr/>
        <a:lstStyle/>
        <a:p>
          <a:endParaRPr lang="en-US" sz="900" dirty="0"/>
        </a:p>
      </dgm:t>
    </dgm:pt>
    <dgm:pt modelId="{AC367A47-2BD6-4799-B932-ABA86C45C8E9}" type="asst">
      <dgm:prSet phldrT="[Text]" custT="1"/>
      <dgm:spPr>
        <a:solidFill>
          <a:srgbClr val="FFFF00"/>
        </a:solidFill>
        <a:scene3d>
          <a:camera prst="isometricOffAxis1Right"/>
          <a:lightRig rig="flat" dir="t">
            <a:rot lat="0" lon="0" rev="0"/>
          </a:lightRig>
        </a:scene3d>
        <a:sp3d extrusionH="381000" prstMaterial="dkEdge">
          <a:bevelT w="127000"/>
          <a:bevelB w="127000"/>
        </a:sp3d>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800" b="1" dirty="0">
              <a:solidFill>
                <a:schemeClr val="bg1"/>
              </a:solidFill>
            </a:rPr>
            <a:t>STAKEHOLDERS</a:t>
          </a:r>
        </a:p>
        <a:p>
          <a:pPr marL="0" lvl="0" defTabSz="1066800">
            <a:lnSpc>
              <a:spcPct val="90000"/>
            </a:lnSpc>
            <a:spcBef>
              <a:spcPct val="0"/>
            </a:spcBef>
            <a:spcAft>
              <a:spcPct val="35000"/>
            </a:spcAft>
            <a:buNone/>
          </a:pPr>
          <a:r>
            <a:rPr lang="en-US" sz="1800" b="1" dirty="0">
              <a:solidFill>
                <a:schemeClr val="bg1"/>
              </a:solidFill>
            </a:rPr>
            <a:t>STEERING GROUP</a:t>
          </a:r>
        </a:p>
      </dgm:t>
    </dgm:pt>
    <dgm:pt modelId="{E479EF18-E911-47BA-98A8-68F10F478B7D}" type="parTrans" cxnId="{965B2B17-220D-4E30-A011-5A582B383E06}">
      <dgm:prSet/>
      <dgm:spPr/>
      <dgm:t>
        <a:bodyPr/>
        <a:lstStyle/>
        <a:p>
          <a:endParaRPr lang="en-US" sz="1000"/>
        </a:p>
      </dgm:t>
    </dgm:pt>
    <dgm:pt modelId="{A573F55F-52BE-41B2-8BEF-DE79B96CEF64}" type="sibTrans" cxnId="{965B2B17-220D-4E30-A011-5A582B383E06}">
      <dgm:prSet custT="1"/>
      <dgm:spPr>
        <a:noFill/>
        <a:ln>
          <a:noFill/>
        </a:ln>
      </dgm:spPr>
      <dgm:t>
        <a:bodyPr/>
        <a:lstStyle/>
        <a:p>
          <a:endParaRPr lang="en-US" sz="900" dirty="0"/>
        </a:p>
      </dgm:t>
    </dgm:pt>
    <dgm:pt modelId="{0F11AF01-80A8-4915-9C31-CEE359BFF234}">
      <dgm:prSet phldrT="[Text]" custT="1"/>
      <dgm:spPr>
        <a:solidFill>
          <a:srgbClr val="CC6600"/>
        </a:solidFill>
        <a:scene3d>
          <a:camera prst="isometricOffAxis1Right"/>
          <a:lightRig rig="flat" dir="t">
            <a:rot lat="0" lon="0" rev="0"/>
          </a:lightRig>
        </a:scene3d>
        <a:sp3d extrusionH="381000" prstMaterial="dkEdge">
          <a:bevelT w="127000"/>
          <a:bevelB w="127000"/>
        </a:sp3d>
      </dgm:spPr>
      <dgm:t>
        <a:bodyPr/>
        <a:lstStyle/>
        <a:p>
          <a:r>
            <a:rPr lang="en-US" sz="1600" b="1" dirty="0">
              <a:solidFill>
                <a:schemeClr val="bg1"/>
              </a:solidFill>
            </a:rPr>
            <a:t>FINANCIAL SPECIALISTS</a:t>
          </a:r>
          <a:r>
            <a:rPr lang="en-US" sz="1800" b="1" dirty="0">
              <a:solidFill>
                <a:schemeClr val="tx1"/>
              </a:solidFill>
            </a:rPr>
            <a:t> </a:t>
          </a:r>
        </a:p>
      </dgm:t>
    </dgm:pt>
    <dgm:pt modelId="{C3502347-6E21-45AD-B10B-C86F60E2BBDF}" type="parTrans" cxnId="{67B39344-59F3-4A75-8224-6722FD1BF866}">
      <dgm:prSet/>
      <dgm:spPr/>
      <dgm:t>
        <a:bodyPr/>
        <a:lstStyle/>
        <a:p>
          <a:endParaRPr lang="en-US" sz="1000"/>
        </a:p>
      </dgm:t>
    </dgm:pt>
    <dgm:pt modelId="{8857F2DA-D05A-479F-ABE8-7F312FFF189F}" type="sibTrans" cxnId="{67B39344-59F3-4A75-8224-6722FD1BF866}">
      <dgm:prSet custT="1"/>
      <dgm:spPr>
        <a:noFill/>
        <a:ln>
          <a:noFill/>
        </a:ln>
      </dgm:spPr>
      <dgm:t>
        <a:bodyPr/>
        <a:lstStyle/>
        <a:p>
          <a:endParaRPr lang="en-US" sz="900" dirty="0"/>
        </a:p>
      </dgm:t>
    </dgm:pt>
    <dgm:pt modelId="{32479152-F665-4BB8-9387-57C40E9C74EB}">
      <dgm:prSet phldrT="[Text]" custT="1"/>
      <dgm:spPr>
        <a:solidFill>
          <a:srgbClr val="00B050"/>
        </a:solidFill>
        <a:scene3d>
          <a:camera prst="isometricOffAxis1Right"/>
          <a:lightRig rig="flat" dir="t">
            <a:rot lat="0" lon="0" rev="0"/>
          </a:lightRig>
        </a:scene3d>
        <a:sp3d extrusionH="381000" prstMaterial="dkEdge">
          <a:bevelT w="127000"/>
          <a:bevelB w="127000"/>
        </a:sp3d>
      </dgm:spPr>
      <dgm:t>
        <a:bodyPr/>
        <a:lstStyle/>
        <a:p>
          <a:r>
            <a:rPr lang="en-US" sz="1400" b="1" dirty="0">
              <a:solidFill>
                <a:schemeClr val="bg1"/>
              </a:solidFill>
            </a:rPr>
            <a:t>COMMERCIAL SPECIAL</a:t>
          </a:r>
          <a:r>
            <a:rPr lang="en-US" sz="2000" b="1" dirty="0">
              <a:solidFill>
                <a:schemeClr val="bg1"/>
              </a:solidFill>
            </a:rPr>
            <a:t>IST</a:t>
          </a:r>
        </a:p>
      </dgm:t>
    </dgm:pt>
    <dgm:pt modelId="{8B3FA0AC-208D-42B6-8424-A0BEA253E54F}" type="parTrans" cxnId="{93939368-7EF4-4CC5-811C-B223C027C877}">
      <dgm:prSet/>
      <dgm:spPr/>
      <dgm:t>
        <a:bodyPr/>
        <a:lstStyle/>
        <a:p>
          <a:endParaRPr lang="en-US" sz="1000"/>
        </a:p>
      </dgm:t>
    </dgm:pt>
    <dgm:pt modelId="{B386A892-F98C-4E0C-B63E-9B919B50F3EC}" type="sibTrans" cxnId="{93939368-7EF4-4CC5-811C-B223C027C877}">
      <dgm:prSet custT="1"/>
      <dgm:spPr>
        <a:noFill/>
        <a:ln>
          <a:noFill/>
        </a:ln>
      </dgm:spPr>
      <dgm:t>
        <a:bodyPr/>
        <a:lstStyle/>
        <a:p>
          <a:endParaRPr lang="en-US" sz="900" dirty="0"/>
        </a:p>
      </dgm:t>
    </dgm:pt>
    <dgm:pt modelId="{7554C6BE-0F44-432D-83CC-B509471A8099}">
      <dgm:prSet phldrT="[Text]" custT="1"/>
      <dgm:spPr>
        <a:solidFill>
          <a:srgbClr val="4472C4"/>
        </a:solidFill>
        <a:scene3d>
          <a:camera prst="isometricOffAxis1Right"/>
          <a:lightRig rig="flat" dir="t">
            <a:rot lat="0" lon="0" rev="0"/>
          </a:lightRig>
        </a:scene3d>
        <a:sp3d extrusionH="381000" prstMaterial="dkEdge">
          <a:bevelT w="127000"/>
          <a:bevelB w="127000"/>
        </a:sp3d>
      </dgm:spPr>
      <dgm:t>
        <a:bodyPr/>
        <a:lstStyle/>
        <a:p>
          <a:r>
            <a:rPr lang="en-US" sz="1600" b="1" dirty="0">
              <a:solidFill>
                <a:schemeClr val="bg1"/>
              </a:solidFill>
            </a:rPr>
            <a:t>END USER</a:t>
          </a:r>
        </a:p>
        <a:p>
          <a:r>
            <a:rPr lang="en-US" sz="1600" b="1" dirty="0">
              <a:solidFill>
                <a:schemeClr val="bg1"/>
              </a:solidFill>
            </a:rPr>
            <a:t> SPECIALIST</a:t>
          </a:r>
        </a:p>
      </dgm:t>
    </dgm:pt>
    <dgm:pt modelId="{2A939BC5-D5F3-4D16-860B-C3E32135A7F6}" type="parTrans" cxnId="{04BE2144-0A01-4755-96A5-72138EFDA1C8}">
      <dgm:prSet/>
      <dgm:spPr/>
      <dgm:t>
        <a:bodyPr/>
        <a:lstStyle/>
        <a:p>
          <a:endParaRPr lang="en-US" sz="1000"/>
        </a:p>
      </dgm:t>
    </dgm:pt>
    <dgm:pt modelId="{C7734896-977D-42DD-A888-ADC0B479657E}" type="sibTrans" cxnId="{04BE2144-0A01-4755-96A5-72138EFDA1C8}">
      <dgm:prSet custT="1"/>
      <dgm:spPr>
        <a:noFill/>
        <a:ln>
          <a:noFill/>
        </a:ln>
      </dgm:spPr>
      <dgm:t>
        <a:bodyPr/>
        <a:lstStyle/>
        <a:p>
          <a:endParaRPr lang="en-US" sz="900" dirty="0"/>
        </a:p>
      </dgm:t>
    </dgm:pt>
    <dgm:pt modelId="{89A9ADC1-59DD-482F-A1E8-5633696E7909}">
      <dgm:prSet phldrT="[Text]" custT="1"/>
      <dgm:spPr>
        <a:scene3d>
          <a:camera prst="isometricOffAxis1Right"/>
          <a:lightRig rig="flat" dir="t">
            <a:rot lat="0" lon="0" rev="0"/>
          </a:lightRig>
        </a:scene3d>
        <a:sp3d extrusionH="381000" prstMaterial="dkEdge">
          <a:bevelT w="127000"/>
          <a:bevelB w="127000"/>
        </a:sp3d>
      </dgm:spPr>
      <dgm:t>
        <a:bodyPr/>
        <a:lstStyle/>
        <a:p>
          <a:r>
            <a:rPr lang="en-US" sz="1600" b="1" dirty="0">
              <a:solidFill>
                <a:schemeClr val="bg1"/>
              </a:solidFill>
            </a:rPr>
            <a:t>PROJECT MANAG</a:t>
          </a:r>
          <a:r>
            <a:rPr lang="en-US" sz="2000" b="1" dirty="0">
              <a:solidFill>
                <a:schemeClr val="bg1"/>
              </a:solidFill>
            </a:rPr>
            <a:t>ER</a:t>
          </a:r>
        </a:p>
      </dgm:t>
    </dgm:pt>
    <dgm:pt modelId="{FC9D786D-4373-4B93-AF40-74BCFB3160E4}" type="parTrans" cxnId="{4E29B228-4BC8-4B77-AEF4-172E134ABF96}">
      <dgm:prSet/>
      <dgm:spPr/>
      <dgm:t>
        <a:bodyPr/>
        <a:lstStyle/>
        <a:p>
          <a:endParaRPr lang="en-GB"/>
        </a:p>
      </dgm:t>
    </dgm:pt>
    <dgm:pt modelId="{4CA4D247-73D5-40CA-A91A-313D7CC8D977}" type="sibTrans" cxnId="{4E29B228-4BC8-4B77-AEF4-172E134ABF96}">
      <dgm:prSet/>
      <dgm:spPr>
        <a:noFill/>
        <a:ln>
          <a:noFill/>
        </a:ln>
      </dgm:spPr>
      <dgm:t>
        <a:bodyPr/>
        <a:lstStyle/>
        <a:p>
          <a:endParaRPr lang="en-GB" dirty="0"/>
        </a:p>
      </dgm:t>
    </dgm:pt>
    <dgm:pt modelId="{439D68DC-E99B-47E6-B63E-8DE4A3DF98F8}" type="pres">
      <dgm:prSet presAssocID="{8251E04D-856F-4CAC-8335-B824A30DE3BD}" presName="hierChild1" presStyleCnt="0">
        <dgm:presLayoutVars>
          <dgm:orgChart val="1"/>
          <dgm:chPref val="1"/>
          <dgm:dir/>
          <dgm:animOne val="branch"/>
          <dgm:animLvl val="lvl"/>
          <dgm:resizeHandles/>
        </dgm:presLayoutVars>
      </dgm:prSet>
      <dgm:spPr/>
    </dgm:pt>
    <dgm:pt modelId="{50807B8A-D6C3-4F65-BFDE-F784046CB399}" type="pres">
      <dgm:prSet presAssocID="{CF6F48CD-F8ED-49B2-B38D-E6B698FF21E2}" presName="hierRoot1" presStyleCnt="0">
        <dgm:presLayoutVars>
          <dgm:hierBranch val="init"/>
        </dgm:presLayoutVars>
      </dgm:prSet>
      <dgm:spPr/>
    </dgm:pt>
    <dgm:pt modelId="{7592EC80-172D-4FAE-8E8D-4D9CAC737A98}" type="pres">
      <dgm:prSet presAssocID="{CF6F48CD-F8ED-49B2-B38D-E6B698FF21E2}" presName="rootComposite1" presStyleCnt="0"/>
      <dgm:spPr/>
    </dgm:pt>
    <dgm:pt modelId="{A4BD9F64-3271-420C-B70C-9CFDC7BE7024}" type="pres">
      <dgm:prSet presAssocID="{CF6F48CD-F8ED-49B2-B38D-E6B698FF21E2}" presName="rootText1" presStyleLbl="node0" presStyleIdx="0" presStyleCnt="1">
        <dgm:presLayoutVars>
          <dgm:chMax/>
          <dgm:chPref val="3"/>
        </dgm:presLayoutVars>
      </dgm:prSet>
      <dgm:spPr/>
    </dgm:pt>
    <dgm:pt modelId="{47F24294-D99F-44CB-82F2-19FB59796157}" type="pres">
      <dgm:prSet presAssocID="{CF6F48CD-F8ED-49B2-B38D-E6B698FF21E2}" presName="titleText1" presStyleLbl="fgAcc0" presStyleIdx="0" presStyleCnt="1" custLinFactX="185482" custLinFactY="100000" custLinFactNeighborX="200000" custLinFactNeighborY="104706">
        <dgm:presLayoutVars>
          <dgm:chMax val="0"/>
          <dgm:chPref val="0"/>
        </dgm:presLayoutVars>
      </dgm:prSet>
      <dgm:spPr/>
    </dgm:pt>
    <dgm:pt modelId="{6C0CCC23-E2C1-4B9C-9368-4CDA5ED1690A}" type="pres">
      <dgm:prSet presAssocID="{CF6F48CD-F8ED-49B2-B38D-E6B698FF21E2}" presName="rootConnector1" presStyleLbl="node1" presStyleIdx="0" presStyleCnt="4"/>
      <dgm:spPr/>
    </dgm:pt>
    <dgm:pt modelId="{BC269DB4-7CA7-4206-AEB8-C56E6301583F}" type="pres">
      <dgm:prSet presAssocID="{CF6F48CD-F8ED-49B2-B38D-E6B698FF21E2}" presName="hierChild2" presStyleCnt="0"/>
      <dgm:spPr/>
    </dgm:pt>
    <dgm:pt modelId="{08EAA665-921F-4829-8ECC-4553499E9ED4}" type="pres">
      <dgm:prSet presAssocID="{C3502347-6E21-45AD-B10B-C86F60E2BBDF}" presName="Name37" presStyleLbl="parChTrans1D2" presStyleIdx="0" presStyleCnt="5"/>
      <dgm:spPr/>
    </dgm:pt>
    <dgm:pt modelId="{6C5BE65E-F803-41DE-AE3B-D5D8DFF895C6}" type="pres">
      <dgm:prSet presAssocID="{0F11AF01-80A8-4915-9C31-CEE359BFF234}" presName="hierRoot2" presStyleCnt="0">
        <dgm:presLayoutVars>
          <dgm:hierBranch val="init"/>
        </dgm:presLayoutVars>
      </dgm:prSet>
      <dgm:spPr/>
    </dgm:pt>
    <dgm:pt modelId="{3C75B575-3DD2-4D73-B1A5-74B824C25037}" type="pres">
      <dgm:prSet presAssocID="{0F11AF01-80A8-4915-9C31-CEE359BFF234}" presName="rootComposite" presStyleCnt="0"/>
      <dgm:spPr/>
    </dgm:pt>
    <dgm:pt modelId="{8FF9A3CA-9EEE-4E94-8881-AEF8632784F5}" type="pres">
      <dgm:prSet presAssocID="{0F11AF01-80A8-4915-9C31-CEE359BFF234}" presName="rootText" presStyleLbl="node1" presStyleIdx="0" presStyleCnt="4">
        <dgm:presLayoutVars>
          <dgm:chMax/>
          <dgm:chPref val="3"/>
        </dgm:presLayoutVars>
      </dgm:prSet>
      <dgm:spPr/>
    </dgm:pt>
    <dgm:pt modelId="{C3F1E2AD-F855-4417-B5D0-8DA15D415875}" type="pres">
      <dgm:prSet presAssocID="{0F11AF01-80A8-4915-9C31-CEE359BFF234}" presName="titleText2" presStyleLbl="fgAcc1" presStyleIdx="0" presStyleCnt="4" custLinFactX="120319" custLinFactY="-377885" custLinFactNeighborX="200000" custLinFactNeighborY="-400000">
        <dgm:presLayoutVars>
          <dgm:chMax val="0"/>
          <dgm:chPref val="0"/>
        </dgm:presLayoutVars>
      </dgm:prSet>
      <dgm:spPr/>
    </dgm:pt>
    <dgm:pt modelId="{E0A9A93F-76A2-441C-B54D-2CE6B863C970}" type="pres">
      <dgm:prSet presAssocID="{0F11AF01-80A8-4915-9C31-CEE359BFF234}" presName="rootConnector" presStyleLbl="node2" presStyleIdx="0" presStyleCnt="0"/>
      <dgm:spPr/>
    </dgm:pt>
    <dgm:pt modelId="{A7FF5D99-CA08-48A7-8742-573BCF07E660}" type="pres">
      <dgm:prSet presAssocID="{0F11AF01-80A8-4915-9C31-CEE359BFF234}" presName="hierChild4" presStyleCnt="0"/>
      <dgm:spPr/>
    </dgm:pt>
    <dgm:pt modelId="{669E0DD9-6098-4F98-8021-E14BC56B3803}" type="pres">
      <dgm:prSet presAssocID="{0F11AF01-80A8-4915-9C31-CEE359BFF234}" presName="hierChild5" presStyleCnt="0"/>
      <dgm:spPr/>
    </dgm:pt>
    <dgm:pt modelId="{597C5E94-0337-4B52-9014-50981A71A3E0}" type="pres">
      <dgm:prSet presAssocID="{8B3FA0AC-208D-42B6-8424-A0BEA253E54F}" presName="Name37" presStyleLbl="parChTrans1D2" presStyleIdx="1" presStyleCnt="5"/>
      <dgm:spPr/>
    </dgm:pt>
    <dgm:pt modelId="{5AEBACF4-612A-4ABE-BE84-6D7D82D0C1EC}" type="pres">
      <dgm:prSet presAssocID="{32479152-F665-4BB8-9387-57C40E9C74EB}" presName="hierRoot2" presStyleCnt="0">
        <dgm:presLayoutVars>
          <dgm:hierBranch val="init"/>
        </dgm:presLayoutVars>
      </dgm:prSet>
      <dgm:spPr/>
    </dgm:pt>
    <dgm:pt modelId="{DE45C5D4-09D5-4234-9E84-3FCA3D829330}" type="pres">
      <dgm:prSet presAssocID="{32479152-F665-4BB8-9387-57C40E9C74EB}" presName="rootComposite" presStyleCnt="0"/>
      <dgm:spPr/>
    </dgm:pt>
    <dgm:pt modelId="{31400181-90A4-44E5-9DCA-87ACEF1197F4}" type="pres">
      <dgm:prSet presAssocID="{32479152-F665-4BB8-9387-57C40E9C74EB}" presName="rootText" presStyleLbl="node1" presStyleIdx="1" presStyleCnt="4">
        <dgm:presLayoutVars>
          <dgm:chMax/>
          <dgm:chPref val="3"/>
        </dgm:presLayoutVars>
      </dgm:prSet>
      <dgm:spPr/>
    </dgm:pt>
    <dgm:pt modelId="{0D60086D-2EE6-469E-8372-EAFFE092F16C}" type="pres">
      <dgm:prSet presAssocID="{32479152-F665-4BB8-9387-57C40E9C74EB}" presName="titleText2" presStyleLbl="fgAcc1" presStyleIdx="1" presStyleCnt="4" custLinFactX="37392" custLinFactY="-500000" custLinFactNeighborX="100000" custLinFactNeighborY="-580850">
        <dgm:presLayoutVars>
          <dgm:chMax val="0"/>
          <dgm:chPref val="0"/>
        </dgm:presLayoutVars>
      </dgm:prSet>
      <dgm:spPr/>
    </dgm:pt>
    <dgm:pt modelId="{9B5B9AB9-750B-45E0-B31E-E1E5A66ABBD5}" type="pres">
      <dgm:prSet presAssocID="{32479152-F665-4BB8-9387-57C40E9C74EB}" presName="rootConnector" presStyleLbl="node2" presStyleIdx="0" presStyleCnt="0"/>
      <dgm:spPr/>
    </dgm:pt>
    <dgm:pt modelId="{A0AE98FD-BD0E-443B-8E34-C683A500D44D}" type="pres">
      <dgm:prSet presAssocID="{32479152-F665-4BB8-9387-57C40E9C74EB}" presName="hierChild4" presStyleCnt="0"/>
      <dgm:spPr/>
    </dgm:pt>
    <dgm:pt modelId="{78F45FB0-CE64-42E5-BF98-CE211BDEDB52}" type="pres">
      <dgm:prSet presAssocID="{32479152-F665-4BB8-9387-57C40E9C74EB}" presName="hierChild5" presStyleCnt="0"/>
      <dgm:spPr/>
    </dgm:pt>
    <dgm:pt modelId="{A77CB27F-5FD4-484D-AD24-FD859F087354}" type="pres">
      <dgm:prSet presAssocID="{2A939BC5-D5F3-4D16-860B-C3E32135A7F6}" presName="Name37" presStyleLbl="parChTrans1D2" presStyleIdx="2" presStyleCnt="5"/>
      <dgm:spPr/>
    </dgm:pt>
    <dgm:pt modelId="{D6C337B4-BEB7-4941-9362-66A176CE6EB0}" type="pres">
      <dgm:prSet presAssocID="{7554C6BE-0F44-432D-83CC-B509471A8099}" presName="hierRoot2" presStyleCnt="0">
        <dgm:presLayoutVars>
          <dgm:hierBranch val="init"/>
        </dgm:presLayoutVars>
      </dgm:prSet>
      <dgm:spPr/>
    </dgm:pt>
    <dgm:pt modelId="{B0B677BA-A148-4452-BFF1-6A2A5B99C6EC}" type="pres">
      <dgm:prSet presAssocID="{7554C6BE-0F44-432D-83CC-B509471A8099}" presName="rootComposite" presStyleCnt="0"/>
      <dgm:spPr/>
    </dgm:pt>
    <dgm:pt modelId="{437192D6-3612-45EF-9E63-20B8E7C916B0}" type="pres">
      <dgm:prSet presAssocID="{7554C6BE-0F44-432D-83CC-B509471A8099}" presName="rootText" presStyleLbl="node1" presStyleIdx="2" presStyleCnt="4">
        <dgm:presLayoutVars>
          <dgm:chMax/>
          <dgm:chPref val="3"/>
        </dgm:presLayoutVars>
      </dgm:prSet>
      <dgm:spPr/>
    </dgm:pt>
    <dgm:pt modelId="{19751842-F865-4A93-A850-712904BEE3F2}" type="pres">
      <dgm:prSet presAssocID="{7554C6BE-0F44-432D-83CC-B509471A8099}" presName="titleText2" presStyleLbl="fgAcc1" presStyleIdx="2" presStyleCnt="4" custLinFactY="-400000" custLinFactNeighborX="10206" custLinFactNeighborY="-435203">
        <dgm:presLayoutVars>
          <dgm:chMax val="0"/>
          <dgm:chPref val="0"/>
        </dgm:presLayoutVars>
      </dgm:prSet>
      <dgm:spPr/>
    </dgm:pt>
    <dgm:pt modelId="{ACE5257C-1B25-4C80-951B-52B8AAC63ACC}" type="pres">
      <dgm:prSet presAssocID="{7554C6BE-0F44-432D-83CC-B509471A8099}" presName="rootConnector" presStyleLbl="node2" presStyleIdx="0" presStyleCnt="0"/>
      <dgm:spPr/>
    </dgm:pt>
    <dgm:pt modelId="{02C37855-81E1-4493-9676-BEAF691D593C}" type="pres">
      <dgm:prSet presAssocID="{7554C6BE-0F44-432D-83CC-B509471A8099}" presName="hierChild4" presStyleCnt="0"/>
      <dgm:spPr/>
    </dgm:pt>
    <dgm:pt modelId="{D9EA2288-B458-4229-9D46-BF0845EFA54D}" type="pres">
      <dgm:prSet presAssocID="{7554C6BE-0F44-432D-83CC-B509471A8099}" presName="hierChild5" presStyleCnt="0"/>
      <dgm:spPr/>
    </dgm:pt>
    <dgm:pt modelId="{47883991-18DD-4674-BAD6-9A5DD652365E}" type="pres">
      <dgm:prSet presAssocID="{FC9D786D-4373-4B93-AF40-74BCFB3160E4}" presName="Name37" presStyleLbl="parChTrans1D2" presStyleIdx="3" presStyleCnt="5"/>
      <dgm:spPr/>
    </dgm:pt>
    <dgm:pt modelId="{99456305-6301-4C9B-AC4B-258B28798B93}" type="pres">
      <dgm:prSet presAssocID="{89A9ADC1-59DD-482F-A1E8-5633696E7909}" presName="hierRoot2" presStyleCnt="0">
        <dgm:presLayoutVars>
          <dgm:hierBranch val="init"/>
        </dgm:presLayoutVars>
      </dgm:prSet>
      <dgm:spPr/>
    </dgm:pt>
    <dgm:pt modelId="{A8AACA68-29F5-4B90-BE34-85015393A502}" type="pres">
      <dgm:prSet presAssocID="{89A9ADC1-59DD-482F-A1E8-5633696E7909}" presName="rootComposite" presStyleCnt="0"/>
      <dgm:spPr/>
    </dgm:pt>
    <dgm:pt modelId="{F89AC686-719D-41D0-9890-E10281DA0A21}" type="pres">
      <dgm:prSet presAssocID="{89A9ADC1-59DD-482F-A1E8-5633696E7909}" presName="rootText" presStyleLbl="node1" presStyleIdx="3" presStyleCnt="4">
        <dgm:presLayoutVars>
          <dgm:chMax/>
          <dgm:chPref val="3"/>
        </dgm:presLayoutVars>
      </dgm:prSet>
      <dgm:spPr/>
    </dgm:pt>
    <dgm:pt modelId="{E8CAB8EF-138A-4D2C-AA3D-4303D21FB7F4}" type="pres">
      <dgm:prSet presAssocID="{89A9ADC1-59DD-482F-A1E8-5633696E7909}" presName="titleText2" presStyleLbl="fgAcc1" presStyleIdx="3" presStyleCnt="4" custLinFactY="-400000" custLinFactNeighborX="-33682" custLinFactNeighborY="-496711">
        <dgm:presLayoutVars>
          <dgm:chMax val="0"/>
          <dgm:chPref val="0"/>
        </dgm:presLayoutVars>
      </dgm:prSet>
      <dgm:spPr/>
    </dgm:pt>
    <dgm:pt modelId="{504C4F8C-C85B-4A5B-B510-0F0A43D17AA8}" type="pres">
      <dgm:prSet presAssocID="{89A9ADC1-59DD-482F-A1E8-5633696E7909}" presName="rootConnector" presStyleLbl="node2" presStyleIdx="0" presStyleCnt="0"/>
      <dgm:spPr/>
    </dgm:pt>
    <dgm:pt modelId="{327224AF-6E3C-4550-A4C7-6B534C668610}" type="pres">
      <dgm:prSet presAssocID="{89A9ADC1-59DD-482F-A1E8-5633696E7909}" presName="hierChild4" presStyleCnt="0"/>
      <dgm:spPr/>
    </dgm:pt>
    <dgm:pt modelId="{AD131DE5-6A63-4A49-BBA1-90DD3A9479B4}" type="pres">
      <dgm:prSet presAssocID="{89A9ADC1-59DD-482F-A1E8-5633696E7909}" presName="hierChild5" presStyleCnt="0"/>
      <dgm:spPr/>
    </dgm:pt>
    <dgm:pt modelId="{98483643-CAE6-4502-8E1B-C5879BDF3188}" type="pres">
      <dgm:prSet presAssocID="{CF6F48CD-F8ED-49B2-B38D-E6B698FF21E2}" presName="hierChild3" presStyleCnt="0"/>
      <dgm:spPr/>
    </dgm:pt>
    <dgm:pt modelId="{339EF980-C13D-4D05-B4E6-329EB8A877A5}" type="pres">
      <dgm:prSet presAssocID="{E479EF18-E911-47BA-98A8-68F10F478B7D}" presName="Name96" presStyleLbl="parChTrans1D2" presStyleIdx="4" presStyleCnt="5"/>
      <dgm:spPr/>
    </dgm:pt>
    <dgm:pt modelId="{C2B0C2BB-B2CF-43BB-8ABA-F92814F9340F}" type="pres">
      <dgm:prSet presAssocID="{AC367A47-2BD6-4799-B932-ABA86C45C8E9}" presName="hierRoot3" presStyleCnt="0">
        <dgm:presLayoutVars>
          <dgm:hierBranch val="init"/>
        </dgm:presLayoutVars>
      </dgm:prSet>
      <dgm:spPr/>
    </dgm:pt>
    <dgm:pt modelId="{4CA65128-7125-4863-B747-3F4D64C5B286}" type="pres">
      <dgm:prSet presAssocID="{AC367A47-2BD6-4799-B932-ABA86C45C8E9}" presName="rootComposite3" presStyleCnt="0"/>
      <dgm:spPr/>
    </dgm:pt>
    <dgm:pt modelId="{0A03D794-226C-4357-B2C2-E17EEC140953}" type="pres">
      <dgm:prSet presAssocID="{AC367A47-2BD6-4799-B932-ABA86C45C8E9}" presName="rootText3" presStyleLbl="asst1" presStyleIdx="0" presStyleCnt="1" custScaleX="144216" custScaleY="150667">
        <dgm:presLayoutVars>
          <dgm:chPref val="3"/>
        </dgm:presLayoutVars>
      </dgm:prSet>
      <dgm:spPr/>
    </dgm:pt>
    <dgm:pt modelId="{3715D695-58FC-49FE-938D-F50B3CF50904}" type="pres">
      <dgm:prSet presAssocID="{AC367A47-2BD6-4799-B932-ABA86C45C8E9}" presName="titleText3" presStyleLbl="fgAcc2" presStyleIdx="0" presStyleCnt="1" custLinFactX="100000" custLinFactY="-68867" custLinFactNeighborX="159867" custLinFactNeighborY="-100000">
        <dgm:presLayoutVars>
          <dgm:chMax val="0"/>
          <dgm:chPref val="0"/>
        </dgm:presLayoutVars>
      </dgm:prSet>
      <dgm:spPr/>
    </dgm:pt>
    <dgm:pt modelId="{92855B30-4034-4735-8C9B-E93E6E8046E5}" type="pres">
      <dgm:prSet presAssocID="{AC367A47-2BD6-4799-B932-ABA86C45C8E9}" presName="rootConnector3" presStyleLbl="asst1" presStyleIdx="0" presStyleCnt="1"/>
      <dgm:spPr/>
    </dgm:pt>
    <dgm:pt modelId="{8252DD89-0F5E-4F73-9796-42936B7DF286}" type="pres">
      <dgm:prSet presAssocID="{AC367A47-2BD6-4799-B932-ABA86C45C8E9}" presName="hierChild6" presStyleCnt="0"/>
      <dgm:spPr/>
    </dgm:pt>
    <dgm:pt modelId="{89854809-EA67-465B-AE48-90F44C0B200B}" type="pres">
      <dgm:prSet presAssocID="{AC367A47-2BD6-4799-B932-ABA86C45C8E9}" presName="hierChild7" presStyleCnt="0"/>
      <dgm:spPr/>
    </dgm:pt>
  </dgm:ptLst>
  <dgm:cxnLst>
    <dgm:cxn modelId="{B671A606-594A-4AE8-B32F-A0017C7C233D}" type="presOf" srcId="{AC367A47-2BD6-4799-B932-ABA86C45C8E9}" destId="{0A03D794-226C-4357-B2C2-E17EEC140953}" srcOrd="0" destOrd="0" presId="urn:microsoft.com/office/officeart/2008/layout/NameandTitleOrganizationalChart"/>
    <dgm:cxn modelId="{68CF8F0F-B899-4EC1-9985-522BB0D7CA93}" type="presOf" srcId="{E479EF18-E911-47BA-98A8-68F10F478B7D}" destId="{339EF980-C13D-4D05-B4E6-329EB8A877A5}" srcOrd="0" destOrd="0" presId="urn:microsoft.com/office/officeart/2008/layout/NameandTitleOrganizationalChart"/>
    <dgm:cxn modelId="{57957C11-F82F-4DE0-B945-5F3465736D59}" type="presOf" srcId="{0F11AF01-80A8-4915-9C31-CEE359BFF234}" destId="{E0A9A93F-76A2-441C-B54D-2CE6B863C970}" srcOrd="1" destOrd="0" presId="urn:microsoft.com/office/officeart/2008/layout/NameandTitleOrganizationalChart"/>
    <dgm:cxn modelId="{D177A011-636C-42F8-9FCC-B2A26B6EC1BC}" type="presOf" srcId="{D4ED136D-009D-442C-9164-9C98303A5051}" destId="{47F24294-D99F-44CB-82F2-19FB59796157}" srcOrd="0" destOrd="0" presId="urn:microsoft.com/office/officeart/2008/layout/NameandTitleOrganizationalChart"/>
    <dgm:cxn modelId="{965B2B17-220D-4E30-A011-5A582B383E06}" srcId="{CF6F48CD-F8ED-49B2-B38D-E6B698FF21E2}" destId="{AC367A47-2BD6-4799-B932-ABA86C45C8E9}" srcOrd="0" destOrd="0" parTransId="{E479EF18-E911-47BA-98A8-68F10F478B7D}" sibTransId="{A573F55F-52BE-41B2-8BEF-DE79B96CEF64}"/>
    <dgm:cxn modelId="{CCB0861B-1019-43D2-A9A4-941E76399F98}" type="presOf" srcId="{89A9ADC1-59DD-482F-A1E8-5633696E7909}" destId="{504C4F8C-C85B-4A5B-B510-0F0A43D17AA8}" srcOrd="1" destOrd="0" presId="urn:microsoft.com/office/officeart/2008/layout/NameandTitleOrganizationalChart"/>
    <dgm:cxn modelId="{97C97521-6216-452F-8064-BA077303482B}" type="presOf" srcId="{A573F55F-52BE-41B2-8BEF-DE79B96CEF64}" destId="{3715D695-58FC-49FE-938D-F50B3CF50904}" srcOrd="0" destOrd="0" presId="urn:microsoft.com/office/officeart/2008/layout/NameandTitleOrganizationalChart"/>
    <dgm:cxn modelId="{4E29B228-4BC8-4B77-AEF4-172E134ABF96}" srcId="{CF6F48CD-F8ED-49B2-B38D-E6B698FF21E2}" destId="{89A9ADC1-59DD-482F-A1E8-5633696E7909}" srcOrd="4" destOrd="0" parTransId="{FC9D786D-4373-4B93-AF40-74BCFB3160E4}" sibTransId="{4CA4D247-73D5-40CA-A91A-313D7CC8D977}"/>
    <dgm:cxn modelId="{00461629-F801-461A-AA9D-9FDFC66C1C44}" type="presOf" srcId="{2A939BC5-D5F3-4D16-860B-C3E32135A7F6}" destId="{A77CB27F-5FD4-484D-AD24-FD859F087354}" srcOrd="0" destOrd="0" presId="urn:microsoft.com/office/officeart/2008/layout/NameandTitleOrganizationalChart"/>
    <dgm:cxn modelId="{D64A703F-9C8F-4ACE-89B1-E0C4CCB75E6F}" type="presOf" srcId="{C7734896-977D-42DD-A888-ADC0B479657E}" destId="{19751842-F865-4A93-A850-712904BEE3F2}" srcOrd="0" destOrd="0" presId="urn:microsoft.com/office/officeart/2008/layout/NameandTitleOrganizationalChart"/>
    <dgm:cxn modelId="{D0869D61-9C69-42F9-A30E-6570660AB8E5}" type="presOf" srcId="{CF6F48CD-F8ED-49B2-B38D-E6B698FF21E2}" destId="{A4BD9F64-3271-420C-B70C-9CFDC7BE7024}" srcOrd="0" destOrd="0" presId="urn:microsoft.com/office/officeart/2008/layout/NameandTitleOrganizationalChart"/>
    <dgm:cxn modelId="{04BE2144-0A01-4755-96A5-72138EFDA1C8}" srcId="{CF6F48CD-F8ED-49B2-B38D-E6B698FF21E2}" destId="{7554C6BE-0F44-432D-83CC-B509471A8099}" srcOrd="3" destOrd="0" parTransId="{2A939BC5-D5F3-4D16-860B-C3E32135A7F6}" sibTransId="{C7734896-977D-42DD-A888-ADC0B479657E}"/>
    <dgm:cxn modelId="{0CAA5364-B971-4C21-B017-405EC2E2AF4A}" type="presOf" srcId="{32479152-F665-4BB8-9387-57C40E9C74EB}" destId="{31400181-90A4-44E5-9DCA-87ACEF1197F4}" srcOrd="0" destOrd="0" presId="urn:microsoft.com/office/officeart/2008/layout/NameandTitleOrganizationalChart"/>
    <dgm:cxn modelId="{67B39344-59F3-4A75-8224-6722FD1BF866}" srcId="{CF6F48CD-F8ED-49B2-B38D-E6B698FF21E2}" destId="{0F11AF01-80A8-4915-9C31-CEE359BFF234}" srcOrd="1" destOrd="0" parTransId="{C3502347-6E21-45AD-B10B-C86F60E2BBDF}" sibTransId="{8857F2DA-D05A-479F-ABE8-7F312FFF189F}"/>
    <dgm:cxn modelId="{9960C346-1207-4F07-BD4D-B247EC5731E7}" type="presOf" srcId="{C3502347-6E21-45AD-B10B-C86F60E2BBDF}" destId="{08EAA665-921F-4829-8ECC-4553499E9ED4}" srcOrd="0" destOrd="0" presId="urn:microsoft.com/office/officeart/2008/layout/NameandTitleOrganizationalChart"/>
    <dgm:cxn modelId="{0E0F2F68-86CD-4AD8-B970-E683A8D73A39}" type="presOf" srcId="{0F11AF01-80A8-4915-9C31-CEE359BFF234}" destId="{8FF9A3CA-9EEE-4E94-8881-AEF8632784F5}" srcOrd="0" destOrd="0" presId="urn:microsoft.com/office/officeart/2008/layout/NameandTitleOrganizationalChart"/>
    <dgm:cxn modelId="{93939368-7EF4-4CC5-811C-B223C027C877}" srcId="{CF6F48CD-F8ED-49B2-B38D-E6B698FF21E2}" destId="{32479152-F665-4BB8-9387-57C40E9C74EB}" srcOrd="2" destOrd="0" parTransId="{8B3FA0AC-208D-42B6-8424-A0BEA253E54F}" sibTransId="{B386A892-F98C-4E0C-B63E-9B919B50F3EC}"/>
    <dgm:cxn modelId="{8A69C555-0F27-4F47-9FB2-E8C116F2CBE9}" type="presOf" srcId="{B386A892-F98C-4E0C-B63E-9B919B50F3EC}" destId="{0D60086D-2EE6-469E-8372-EAFFE092F16C}" srcOrd="0" destOrd="0" presId="urn:microsoft.com/office/officeart/2008/layout/NameandTitleOrganizationalChart"/>
    <dgm:cxn modelId="{7B2909BC-A941-4174-AA9F-67F0D86136B5}" type="presOf" srcId="{7554C6BE-0F44-432D-83CC-B509471A8099}" destId="{ACE5257C-1B25-4C80-951B-52B8AAC63ACC}" srcOrd="1" destOrd="0" presId="urn:microsoft.com/office/officeart/2008/layout/NameandTitleOrganizationalChart"/>
    <dgm:cxn modelId="{E184DFC0-DD75-487B-917E-B42C14EE3FB7}" type="presOf" srcId="{8857F2DA-D05A-479F-ABE8-7F312FFF189F}" destId="{C3F1E2AD-F855-4417-B5D0-8DA15D415875}" srcOrd="0" destOrd="0" presId="urn:microsoft.com/office/officeart/2008/layout/NameandTitleOrganizationalChart"/>
    <dgm:cxn modelId="{9CEC8EC6-268F-42D9-9894-594A7CF898BC}" type="presOf" srcId="{32479152-F665-4BB8-9387-57C40E9C74EB}" destId="{9B5B9AB9-750B-45E0-B31E-E1E5A66ABBD5}" srcOrd="1" destOrd="0" presId="urn:microsoft.com/office/officeart/2008/layout/NameandTitleOrganizationalChart"/>
    <dgm:cxn modelId="{D4D706CB-CD83-4FD6-B395-3E70CBF29C7E}" type="presOf" srcId="{89A9ADC1-59DD-482F-A1E8-5633696E7909}" destId="{F89AC686-719D-41D0-9890-E10281DA0A21}" srcOrd="0" destOrd="0" presId="urn:microsoft.com/office/officeart/2008/layout/NameandTitleOrganizationalChart"/>
    <dgm:cxn modelId="{5CAF82CE-4EC2-4271-A119-B1BEDC0C3008}" type="presOf" srcId="{8251E04D-856F-4CAC-8335-B824A30DE3BD}" destId="{439D68DC-E99B-47E6-B63E-8DE4A3DF98F8}" srcOrd="0" destOrd="0" presId="urn:microsoft.com/office/officeart/2008/layout/NameandTitleOrganizationalChart"/>
    <dgm:cxn modelId="{8F4B02D2-9970-45E5-B4BA-5AE23B3E159B}" srcId="{8251E04D-856F-4CAC-8335-B824A30DE3BD}" destId="{CF6F48CD-F8ED-49B2-B38D-E6B698FF21E2}" srcOrd="0" destOrd="0" parTransId="{AB3B99A6-EAA6-491D-9FF1-CCA9043BF20E}" sibTransId="{D4ED136D-009D-442C-9164-9C98303A5051}"/>
    <dgm:cxn modelId="{2DCD49DE-FA00-4093-927D-E10839ED0887}" type="presOf" srcId="{8B3FA0AC-208D-42B6-8424-A0BEA253E54F}" destId="{597C5E94-0337-4B52-9014-50981A71A3E0}" srcOrd="0" destOrd="0" presId="urn:microsoft.com/office/officeart/2008/layout/NameandTitleOrganizationalChart"/>
    <dgm:cxn modelId="{7B7934F3-F34B-4B41-BA4E-7889E49E9F5D}" type="presOf" srcId="{7554C6BE-0F44-432D-83CC-B509471A8099}" destId="{437192D6-3612-45EF-9E63-20B8E7C916B0}" srcOrd="0" destOrd="0" presId="urn:microsoft.com/office/officeart/2008/layout/NameandTitleOrganizationalChart"/>
    <dgm:cxn modelId="{10D490F4-05D4-46C0-A6C2-7A51D4BD756C}" type="presOf" srcId="{4CA4D247-73D5-40CA-A91A-313D7CC8D977}" destId="{E8CAB8EF-138A-4D2C-AA3D-4303D21FB7F4}" srcOrd="0" destOrd="0" presId="urn:microsoft.com/office/officeart/2008/layout/NameandTitleOrganizationalChart"/>
    <dgm:cxn modelId="{16575FF6-D826-4672-A676-B150EFE84685}" type="presOf" srcId="{CF6F48CD-F8ED-49B2-B38D-E6B698FF21E2}" destId="{6C0CCC23-E2C1-4B9C-9368-4CDA5ED1690A}" srcOrd="1" destOrd="0" presId="urn:microsoft.com/office/officeart/2008/layout/NameandTitleOrganizationalChart"/>
    <dgm:cxn modelId="{35665AF7-5C6A-4824-9A27-F475BFB8AB54}" type="presOf" srcId="{AC367A47-2BD6-4799-B932-ABA86C45C8E9}" destId="{92855B30-4034-4735-8C9B-E93E6E8046E5}" srcOrd="1" destOrd="0" presId="urn:microsoft.com/office/officeart/2008/layout/NameandTitleOrganizationalChart"/>
    <dgm:cxn modelId="{AEBBE3FB-BC04-469B-9FB1-63CAD2200340}" type="presOf" srcId="{FC9D786D-4373-4B93-AF40-74BCFB3160E4}" destId="{47883991-18DD-4674-BAD6-9A5DD652365E}" srcOrd="0" destOrd="0" presId="urn:microsoft.com/office/officeart/2008/layout/NameandTitleOrganizationalChart"/>
    <dgm:cxn modelId="{25221B25-970A-461E-BC88-7B80A072A1CA}" type="presParOf" srcId="{439D68DC-E99B-47E6-B63E-8DE4A3DF98F8}" destId="{50807B8A-D6C3-4F65-BFDE-F784046CB399}" srcOrd="0" destOrd="0" presId="urn:microsoft.com/office/officeart/2008/layout/NameandTitleOrganizationalChart"/>
    <dgm:cxn modelId="{BD4295F9-82FD-41BC-888B-E65C0B8F0D80}" type="presParOf" srcId="{50807B8A-D6C3-4F65-BFDE-F784046CB399}" destId="{7592EC80-172D-4FAE-8E8D-4D9CAC737A98}" srcOrd="0" destOrd="0" presId="urn:microsoft.com/office/officeart/2008/layout/NameandTitleOrganizationalChart"/>
    <dgm:cxn modelId="{E484F2EC-DD0B-4739-8ED3-F18D3E8AB4C4}" type="presParOf" srcId="{7592EC80-172D-4FAE-8E8D-4D9CAC737A98}" destId="{A4BD9F64-3271-420C-B70C-9CFDC7BE7024}" srcOrd="0" destOrd="0" presId="urn:microsoft.com/office/officeart/2008/layout/NameandTitleOrganizationalChart"/>
    <dgm:cxn modelId="{EE2E1692-BC93-4A10-BD58-4307E532E04C}" type="presParOf" srcId="{7592EC80-172D-4FAE-8E8D-4D9CAC737A98}" destId="{47F24294-D99F-44CB-82F2-19FB59796157}" srcOrd="1" destOrd="0" presId="urn:microsoft.com/office/officeart/2008/layout/NameandTitleOrganizationalChart"/>
    <dgm:cxn modelId="{691419A8-1DFC-4C8D-A100-B93D1BB62729}" type="presParOf" srcId="{7592EC80-172D-4FAE-8E8D-4D9CAC737A98}" destId="{6C0CCC23-E2C1-4B9C-9368-4CDA5ED1690A}" srcOrd="2" destOrd="0" presId="urn:microsoft.com/office/officeart/2008/layout/NameandTitleOrganizationalChart"/>
    <dgm:cxn modelId="{C16FF781-1F8B-4265-AAD9-B7CDCD3CAD82}" type="presParOf" srcId="{50807B8A-D6C3-4F65-BFDE-F784046CB399}" destId="{BC269DB4-7CA7-4206-AEB8-C56E6301583F}" srcOrd="1" destOrd="0" presId="urn:microsoft.com/office/officeart/2008/layout/NameandTitleOrganizationalChart"/>
    <dgm:cxn modelId="{540C7EA7-F633-4FCF-86AC-BBC4A83C9A26}" type="presParOf" srcId="{BC269DB4-7CA7-4206-AEB8-C56E6301583F}" destId="{08EAA665-921F-4829-8ECC-4553499E9ED4}" srcOrd="0" destOrd="0" presId="urn:microsoft.com/office/officeart/2008/layout/NameandTitleOrganizationalChart"/>
    <dgm:cxn modelId="{3BB45956-0EF9-46A3-81DB-0F3E25D91BB2}" type="presParOf" srcId="{BC269DB4-7CA7-4206-AEB8-C56E6301583F}" destId="{6C5BE65E-F803-41DE-AE3B-D5D8DFF895C6}" srcOrd="1" destOrd="0" presId="urn:microsoft.com/office/officeart/2008/layout/NameandTitleOrganizationalChart"/>
    <dgm:cxn modelId="{0614CFF6-B2AF-40F4-828B-3C192438D9EE}" type="presParOf" srcId="{6C5BE65E-F803-41DE-AE3B-D5D8DFF895C6}" destId="{3C75B575-3DD2-4D73-B1A5-74B824C25037}" srcOrd="0" destOrd="0" presId="urn:microsoft.com/office/officeart/2008/layout/NameandTitleOrganizationalChart"/>
    <dgm:cxn modelId="{1D87D4B0-71CA-4CCE-9D01-8C478A56D7C4}" type="presParOf" srcId="{3C75B575-3DD2-4D73-B1A5-74B824C25037}" destId="{8FF9A3CA-9EEE-4E94-8881-AEF8632784F5}" srcOrd="0" destOrd="0" presId="urn:microsoft.com/office/officeart/2008/layout/NameandTitleOrganizationalChart"/>
    <dgm:cxn modelId="{519FCAA7-7438-4EFE-92F7-9203B82F267B}" type="presParOf" srcId="{3C75B575-3DD2-4D73-B1A5-74B824C25037}" destId="{C3F1E2AD-F855-4417-B5D0-8DA15D415875}" srcOrd="1" destOrd="0" presId="urn:microsoft.com/office/officeart/2008/layout/NameandTitleOrganizationalChart"/>
    <dgm:cxn modelId="{9A36E3D5-2A9B-4AA0-938B-DB92E8E77585}" type="presParOf" srcId="{3C75B575-3DD2-4D73-B1A5-74B824C25037}" destId="{E0A9A93F-76A2-441C-B54D-2CE6B863C970}" srcOrd="2" destOrd="0" presId="urn:microsoft.com/office/officeart/2008/layout/NameandTitleOrganizationalChart"/>
    <dgm:cxn modelId="{9690643D-A69B-475A-998E-06F232001F61}" type="presParOf" srcId="{6C5BE65E-F803-41DE-AE3B-D5D8DFF895C6}" destId="{A7FF5D99-CA08-48A7-8742-573BCF07E660}" srcOrd="1" destOrd="0" presId="urn:microsoft.com/office/officeart/2008/layout/NameandTitleOrganizationalChart"/>
    <dgm:cxn modelId="{1A69A681-D675-4C84-B92D-29EC3E86D828}" type="presParOf" srcId="{6C5BE65E-F803-41DE-AE3B-D5D8DFF895C6}" destId="{669E0DD9-6098-4F98-8021-E14BC56B3803}" srcOrd="2" destOrd="0" presId="urn:microsoft.com/office/officeart/2008/layout/NameandTitleOrganizationalChart"/>
    <dgm:cxn modelId="{E475797D-45A9-4BB8-A5AD-9227CFD072E0}" type="presParOf" srcId="{BC269DB4-7CA7-4206-AEB8-C56E6301583F}" destId="{597C5E94-0337-4B52-9014-50981A71A3E0}" srcOrd="2" destOrd="0" presId="urn:microsoft.com/office/officeart/2008/layout/NameandTitleOrganizationalChart"/>
    <dgm:cxn modelId="{080F7505-9BCA-4036-A37E-CFF17191E837}" type="presParOf" srcId="{BC269DB4-7CA7-4206-AEB8-C56E6301583F}" destId="{5AEBACF4-612A-4ABE-BE84-6D7D82D0C1EC}" srcOrd="3" destOrd="0" presId="urn:microsoft.com/office/officeart/2008/layout/NameandTitleOrganizationalChart"/>
    <dgm:cxn modelId="{D7DD6548-EB66-40A3-87F1-E9F9479783A1}" type="presParOf" srcId="{5AEBACF4-612A-4ABE-BE84-6D7D82D0C1EC}" destId="{DE45C5D4-09D5-4234-9E84-3FCA3D829330}" srcOrd="0" destOrd="0" presId="urn:microsoft.com/office/officeart/2008/layout/NameandTitleOrganizationalChart"/>
    <dgm:cxn modelId="{C334D3A4-BF78-42CD-B1E4-B566A136D0B7}" type="presParOf" srcId="{DE45C5D4-09D5-4234-9E84-3FCA3D829330}" destId="{31400181-90A4-44E5-9DCA-87ACEF1197F4}" srcOrd="0" destOrd="0" presId="urn:microsoft.com/office/officeart/2008/layout/NameandTitleOrganizationalChart"/>
    <dgm:cxn modelId="{26A30C80-99E7-4EE5-A32B-3C7DD879C37A}" type="presParOf" srcId="{DE45C5D4-09D5-4234-9E84-3FCA3D829330}" destId="{0D60086D-2EE6-469E-8372-EAFFE092F16C}" srcOrd="1" destOrd="0" presId="urn:microsoft.com/office/officeart/2008/layout/NameandTitleOrganizationalChart"/>
    <dgm:cxn modelId="{F16A57E2-0910-43CB-AFF7-1298C6296C68}" type="presParOf" srcId="{DE45C5D4-09D5-4234-9E84-3FCA3D829330}" destId="{9B5B9AB9-750B-45E0-B31E-E1E5A66ABBD5}" srcOrd="2" destOrd="0" presId="urn:microsoft.com/office/officeart/2008/layout/NameandTitleOrganizationalChart"/>
    <dgm:cxn modelId="{E7A1B56C-68B5-49F8-BA15-5B322056D0D3}" type="presParOf" srcId="{5AEBACF4-612A-4ABE-BE84-6D7D82D0C1EC}" destId="{A0AE98FD-BD0E-443B-8E34-C683A500D44D}" srcOrd="1" destOrd="0" presId="urn:microsoft.com/office/officeart/2008/layout/NameandTitleOrganizationalChart"/>
    <dgm:cxn modelId="{BAEB5E94-FBEE-4FC3-8B81-02A53ECB2525}" type="presParOf" srcId="{5AEBACF4-612A-4ABE-BE84-6D7D82D0C1EC}" destId="{78F45FB0-CE64-42E5-BF98-CE211BDEDB52}" srcOrd="2" destOrd="0" presId="urn:microsoft.com/office/officeart/2008/layout/NameandTitleOrganizationalChart"/>
    <dgm:cxn modelId="{0635E284-C8EA-4B89-8289-E1A77DBF858C}" type="presParOf" srcId="{BC269DB4-7CA7-4206-AEB8-C56E6301583F}" destId="{A77CB27F-5FD4-484D-AD24-FD859F087354}" srcOrd="4" destOrd="0" presId="urn:microsoft.com/office/officeart/2008/layout/NameandTitleOrganizationalChart"/>
    <dgm:cxn modelId="{03FCE922-0118-45A1-AF76-CEE56CFD858E}" type="presParOf" srcId="{BC269DB4-7CA7-4206-AEB8-C56E6301583F}" destId="{D6C337B4-BEB7-4941-9362-66A176CE6EB0}" srcOrd="5" destOrd="0" presId="urn:microsoft.com/office/officeart/2008/layout/NameandTitleOrganizationalChart"/>
    <dgm:cxn modelId="{E2849C34-1A6B-47DD-BDF2-522E41F0BEE7}" type="presParOf" srcId="{D6C337B4-BEB7-4941-9362-66A176CE6EB0}" destId="{B0B677BA-A148-4452-BFF1-6A2A5B99C6EC}" srcOrd="0" destOrd="0" presId="urn:microsoft.com/office/officeart/2008/layout/NameandTitleOrganizationalChart"/>
    <dgm:cxn modelId="{9F2775F2-AE1C-468A-9D2D-BDFF695CA086}" type="presParOf" srcId="{B0B677BA-A148-4452-BFF1-6A2A5B99C6EC}" destId="{437192D6-3612-45EF-9E63-20B8E7C916B0}" srcOrd="0" destOrd="0" presId="urn:microsoft.com/office/officeart/2008/layout/NameandTitleOrganizationalChart"/>
    <dgm:cxn modelId="{78F4B971-7C1A-4756-A9E7-0E8F2FFD3990}" type="presParOf" srcId="{B0B677BA-A148-4452-BFF1-6A2A5B99C6EC}" destId="{19751842-F865-4A93-A850-712904BEE3F2}" srcOrd="1" destOrd="0" presId="urn:microsoft.com/office/officeart/2008/layout/NameandTitleOrganizationalChart"/>
    <dgm:cxn modelId="{2A6F445A-7DCB-4CBF-A66F-D77A4254082F}" type="presParOf" srcId="{B0B677BA-A148-4452-BFF1-6A2A5B99C6EC}" destId="{ACE5257C-1B25-4C80-951B-52B8AAC63ACC}" srcOrd="2" destOrd="0" presId="urn:microsoft.com/office/officeart/2008/layout/NameandTitleOrganizationalChart"/>
    <dgm:cxn modelId="{79DD2A84-99C9-4731-A1C7-1F48265A5C78}" type="presParOf" srcId="{D6C337B4-BEB7-4941-9362-66A176CE6EB0}" destId="{02C37855-81E1-4493-9676-BEAF691D593C}" srcOrd="1" destOrd="0" presId="urn:microsoft.com/office/officeart/2008/layout/NameandTitleOrganizationalChart"/>
    <dgm:cxn modelId="{C3DD0DC0-56BF-4786-B41B-4A9DAC445DA4}" type="presParOf" srcId="{D6C337B4-BEB7-4941-9362-66A176CE6EB0}" destId="{D9EA2288-B458-4229-9D46-BF0845EFA54D}" srcOrd="2" destOrd="0" presId="urn:microsoft.com/office/officeart/2008/layout/NameandTitleOrganizationalChart"/>
    <dgm:cxn modelId="{5835016E-7FE2-4BEA-8672-CEB6687C154A}" type="presParOf" srcId="{BC269DB4-7CA7-4206-AEB8-C56E6301583F}" destId="{47883991-18DD-4674-BAD6-9A5DD652365E}" srcOrd="6" destOrd="0" presId="urn:microsoft.com/office/officeart/2008/layout/NameandTitleOrganizationalChart"/>
    <dgm:cxn modelId="{9D51188A-3A95-4840-B413-4AD6D33B03A9}" type="presParOf" srcId="{BC269DB4-7CA7-4206-AEB8-C56E6301583F}" destId="{99456305-6301-4C9B-AC4B-258B28798B93}" srcOrd="7" destOrd="0" presId="urn:microsoft.com/office/officeart/2008/layout/NameandTitleOrganizationalChart"/>
    <dgm:cxn modelId="{F0F67D05-992C-4059-BBA8-85D5C5670567}" type="presParOf" srcId="{99456305-6301-4C9B-AC4B-258B28798B93}" destId="{A8AACA68-29F5-4B90-BE34-85015393A502}" srcOrd="0" destOrd="0" presId="urn:microsoft.com/office/officeart/2008/layout/NameandTitleOrganizationalChart"/>
    <dgm:cxn modelId="{23081365-5A83-419B-8F42-27D456CF1798}" type="presParOf" srcId="{A8AACA68-29F5-4B90-BE34-85015393A502}" destId="{F89AC686-719D-41D0-9890-E10281DA0A21}" srcOrd="0" destOrd="0" presId="urn:microsoft.com/office/officeart/2008/layout/NameandTitleOrganizationalChart"/>
    <dgm:cxn modelId="{87B29AA6-6430-49EC-BB80-FC68088A31F2}" type="presParOf" srcId="{A8AACA68-29F5-4B90-BE34-85015393A502}" destId="{E8CAB8EF-138A-4D2C-AA3D-4303D21FB7F4}" srcOrd="1" destOrd="0" presId="urn:microsoft.com/office/officeart/2008/layout/NameandTitleOrganizationalChart"/>
    <dgm:cxn modelId="{F18D91F3-7C6A-4B06-ACCC-59C5E02297ED}" type="presParOf" srcId="{A8AACA68-29F5-4B90-BE34-85015393A502}" destId="{504C4F8C-C85B-4A5B-B510-0F0A43D17AA8}" srcOrd="2" destOrd="0" presId="urn:microsoft.com/office/officeart/2008/layout/NameandTitleOrganizationalChart"/>
    <dgm:cxn modelId="{53626BA9-080D-4879-823E-C83C074487E9}" type="presParOf" srcId="{99456305-6301-4C9B-AC4B-258B28798B93}" destId="{327224AF-6E3C-4550-A4C7-6B534C668610}" srcOrd="1" destOrd="0" presId="urn:microsoft.com/office/officeart/2008/layout/NameandTitleOrganizationalChart"/>
    <dgm:cxn modelId="{DA2CE1EE-D1B1-4D20-9A57-9CE90AA70EFB}" type="presParOf" srcId="{99456305-6301-4C9B-AC4B-258B28798B93}" destId="{AD131DE5-6A63-4A49-BBA1-90DD3A9479B4}" srcOrd="2" destOrd="0" presId="urn:microsoft.com/office/officeart/2008/layout/NameandTitleOrganizationalChart"/>
    <dgm:cxn modelId="{943DB730-59C7-480F-89A1-83AAC745775A}" type="presParOf" srcId="{50807B8A-D6C3-4F65-BFDE-F784046CB399}" destId="{98483643-CAE6-4502-8E1B-C5879BDF3188}" srcOrd="2" destOrd="0" presId="urn:microsoft.com/office/officeart/2008/layout/NameandTitleOrganizationalChart"/>
    <dgm:cxn modelId="{3B544A67-9E2A-40B1-ADB5-39B127FBD218}" type="presParOf" srcId="{98483643-CAE6-4502-8E1B-C5879BDF3188}" destId="{339EF980-C13D-4D05-B4E6-329EB8A877A5}" srcOrd="0" destOrd="0" presId="urn:microsoft.com/office/officeart/2008/layout/NameandTitleOrganizationalChart"/>
    <dgm:cxn modelId="{6EF31C59-29F5-473C-A6CE-F9F01A2C50E6}" type="presParOf" srcId="{98483643-CAE6-4502-8E1B-C5879BDF3188}" destId="{C2B0C2BB-B2CF-43BB-8ABA-F92814F9340F}" srcOrd="1" destOrd="0" presId="urn:microsoft.com/office/officeart/2008/layout/NameandTitleOrganizationalChart"/>
    <dgm:cxn modelId="{A0FB9830-2CEF-49DC-911D-E33A1E31102D}" type="presParOf" srcId="{C2B0C2BB-B2CF-43BB-8ABA-F92814F9340F}" destId="{4CA65128-7125-4863-B747-3F4D64C5B286}" srcOrd="0" destOrd="0" presId="urn:microsoft.com/office/officeart/2008/layout/NameandTitleOrganizationalChart"/>
    <dgm:cxn modelId="{9CC4ED68-F0A4-4113-94DF-3142A5D71316}" type="presParOf" srcId="{4CA65128-7125-4863-B747-3F4D64C5B286}" destId="{0A03D794-226C-4357-B2C2-E17EEC140953}" srcOrd="0" destOrd="0" presId="urn:microsoft.com/office/officeart/2008/layout/NameandTitleOrganizationalChart"/>
    <dgm:cxn modelId="{DAA6B9B4-6B6C-4230-9E3D-24E7BE2F1B23}" type="presParOf" srcId="{4CA65128-7125-4863-B747-3F4D64C5B286}" destId="{3715D695-58FC-49FE-938D-F50B3CF50904}" srcOrd="1" destOrd="0" presId="urn:microsoft.com/office/officeart/2008/layout/NameandTitleOrganizationalChart"/>
    <dgm:cxn modelId="{8D1EE188-3E6D-48C9-9243-F65BE070CC53}" type="presParOf" srcId="{4CA65128-7125-4863-B747-3F4D64C5B286}" destId="{92855B30-4034-4735-8C9B-E93E6E8046E5}" srcOrd="2" destOrd="0" presId="urn:microsoft.com/office/officeart/2008/layout/NameandTitleOrganizationalChart"/>
    <dgm:cxn modelId="{81B2B08F-535E-424F-8138-C0BF95305167}" type="presParOf" srcId="{C2B0C2BB-B2CF-43BB-8ABA-F92814F9340F}" destId="{8252DD89-0F5E-4F73-9796-42936B7DF286}" srcOrd="1" destOrd="0" presId="urn:microsoft.com/office/officeart/2008/layout/NameandTitleOrganizationalChart"/>
    <dgm:cxn modelId="{9F735004-987B-46B8-9A12-BAFFF85A2DD2}" type="presParOf" srcId="{C2B0C2BB-B2CF-43BB-8ABA-F92814F9340F}" destId="{89854809-EA67-465B-AE48-90F44C0B200B}" srcOrd="2" destOrd="0" presId="urn:microsoft.com/office/officeart/2008/layout/NameandTitleOrganizationalChar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D75969D7-EFFA-4672-B269-0781E77B4A65}" type="doc">
      <dgm:prSet loTypeId="urn:microsoft.com/office/officeart/2005/8/layout/hList7" loCatId="list" qsTypeId="urn:microsoft.com/office/officeart/2005/8/quickstyle/simple1" qsCatId="simple" csTypeId="urn:microsoft.com/office/officeart/2005/8/colors/colorful1" csCatId="colorful" phldr="1"/>
      <dgm:spPr/>
      <dgm:t>
        <a:bodyPr/>
        <a:lstStyle/>
        <a:p>
          <a:endParaRPr lang="en-US"/>
        </a:p>
      </dgm:t>
    </dgm:pt>
    <dgm:pt modelId="{B1D4C659-4817-427E-A6FD-DCE1F624762C}">
      <dgm:prSet custT="1"/>
      <dgm:spPr>
        <a:solidFill>
          <a:srgbClr val="4472C4"/>
        </a:solidFill>
        <a:scene3d>
          <a:camera prst="isometricOffAxis2Left"/>
          <a:lightRig rig="threePt" dir="t"/>
        </a:scene3d>
        <a:sp3d extrusionH="381000">
          <a:bevelT w="127000"/>
          <a:bevelB w="127000"/>
        </a:sp3d>
      </dgm:spPr>
      <dgm:t>
        <a:bodyPr/>
        <a:lstStyle/>
        <a:p>
          <a:endParaRPr lang="en-US" sz="2300" dirty="0"/>
        </a:p>
        <a:p>
          <a:r>
            <a:rPr lang="en-US" sz="3200" b="1" dirty="0">
              <a:solidFill>
                <a:schemeClr val="bg1"/>
              </a:solidFill>
            </a:rPr>
            <a:t>Doreen Sponsor</a:t>
          </a:r>
        </a:p>
      </dgm:t>
    </dgm:pt>
    <dgm:pt modelId="{61B808B9-CBB6-4128-BD53-BC9D6FC12E8F}" type="parTrans" cxnId="{D6FCBDE2-5B84-4376-8C80-3DA81181CF21}">
      <dgm:prSet/>
      <dgm:spPr/>
      <dgm:t>
        <a:bodyPr/>
        <a:lstStyle/>
        <a:p>
          <a:endParaRPr lang="en-US"/>
        </a:p>
      </dgm:t>
    </dgm:pt>
    <dgm:pt modelId="{95212EA1-DA6B-4AE4-8F8F-D2443EEC4332}" type="sibTrans" cxnId="{D6FCBDE2-5B84-4376-8C80-3DA81181CF21}">
      <dgm:prSet/>
      <dgm:spPr>
        <a:scene3d>
          <a:camera prst="orthographicFront"/>
          <a:lightRig rig="threePt" dir="t"/>
        </a:scene3d>
        <a:sp3d extrusionH="6350">
          <a:bevelT w="6350"/>
        </a:sp3d>
      </dgm:spPr>
      <dgm:t>
        <a:bodyPr/>
        <a:lstStyle/>
        <a:p>
          <a:endParaRPr lang="en-US"/>
        </a:p>
      </dgm:t>
    </dgm:pt>
    <dgm:pt modelId="{9E5366BF-F471-4AAE-8705-FF3FD5D2A426}">
      <dgm:prSet custT="1"/>
      <dgm:spPr>
        <a:solidFill>
          <a:srgbClr val="CC6600"/>
        </a:solidFill>
        <a:scene3d>
          <a:camera prst="isometricOffAxis2Left"/>
          <a:lightRig rig="threePt" dir="t"/>
        </a:scene3d>
        <a:sp3d extrusionH="381000">
          <a:bevelT w="127000"/>
          <a:bevelB w="127000"/>
        </a:sp3d>
      </dgm:spPr>
      <dgm:t>
        <a:bodyPr/>
        <a:lstStyle/>
        <a:p>
          <a:endParaRPr lang="en-US" sz="1800" dirty="0"/>
        </a:p>
        <a:p>
          <a:r>
            <a:rPr lang="en-US" sz="2000" b="1" dirty="0">
              <a:solidFill>
                <a:schemeClr val="bg1"/>
              </a:solidFill>
            </a:rPr>
            <a:t>Denis </a:t>
          </a:r>
        </a:p>
        <a:p>
          <a:r>
            <a:rPr lang="en-US" sz="2000" b="1" dirty="0">
              <a:solidFill>
                <a:schemeClr val="bg1"/>
              </a:solidFill>
            </a:rPr>
            <a:t> Finance Expert</a:t>
          </a:r>
        </a:p>
      </dgm:t>
    </dgm:pt>
    <dgm:pt modelId="{5F3E92F2-78A5-4386-913F-30C5FD65DE06}" type="parTrans" cxnId="{F0F09B89-21A4-433A-A7E0-3B867A0726A0}">
      <dgm:prSet/>
      <dgm:spPr/>
      <dgm:t>
        <a:bodyPr/>
        <a:lstStyle/>
        <a:p>
          <a:endParaRPr lang="en-US"/>
        </a:p>
      </dgm:t>
    </dgm:pt>
    <dgm:pt modelId="{A5ADC9CD-3354-4D05-879E-4DF171C649FB}" type="sibTrans" cxnId="{F0F09B89-21A4-433A-A7E0-3B867A0726A0}">
      <dgm:prSet/>
      <dgm:spPr>
        <a:scene3d>
          <a:camera prst="orthographicFront"/>
          <a:lightRig rig="threePt" dir="t"/>
        </a:scene3d>
        <a:sp3d extrusionH="6350">
          <a:bevelT w="6350"/>
        </a:sp3d>
      </dgm:spPr>
      <dgm:t>
        <a:bodyPr/>
        <a:lstStyle/>
        <a:p>
          <a:endParaRPr lang="en-US"/>
        </a:p>
      </dgm:t>
    </dgm:pt>
    <dgm:pt modelId="{3FFFA8A7-EBB2-4B12-A2E8-F94A350CC932}">
      <dgm:prSet custT="1"/>
      <dgm:spPr>
        <a:solidFill>
          <a:srgbClr val="E1F117"/>
        </a:solidFill>
        <a:scene3d>
          <a:camera prst="isometricOffAxis2Left"/>
          <a:lightRig rig="threePt" dir="t"/>
        </a:scene3d>
        <a:sp3d extrusionH="381000">
          <a:bevelT w="127000"/>
          <a:bevelB w="127000"/>
        </a:sp3d>
      </dgm:spPr>
      <dgm:t>
        <a:bodyPr/>
        <a:lstStyle/>
        <a:p>
          <a:endParaRPr lang="en-US" sz="2400" dirty="0"/>
        </a:p>
        <a:p>
          <a:r>
            <a:rPr lang="en-US" sz="2000" b="1" dirty="0">
              <a:solidFill>
                <a:schemeClr val="bg1"/>
              </a:solidFill>
            </a:rPr>
            <a:t>Suha      </a:t>
          </a:r>
        </a:p>
        <a:p>
          <a:r>
            <a:rPr lang="en-US" sz="2000" b="1" dirty="0">
              <a:solidFill>
                <a:schemeClr val="bg1"/>
              </a:solidFill>
            </a:rPr>
            <a:t>Commercial Expert </a:t>
          </a:r>
        </a:p>
      </dgm:t>
    </dgm:pt>
    <dgm:pt modelId="{0F77CC90-302C-417A-B43D-9D29509EC09E}" type="parTrans" cxnId="{BA333768-2216-430C-9EEA-78B01A2E3B9C}">
      <dgm:prSet/>
      <dgm:spPr/>
      <dgm:t>
        <a:bodyPr/>
        <a:lstStyle/>
        <a:p>
          <a:endParaRPr lang="en-US"/>
        </a:p>
      </dgm:t>
    </dgm:pt>
    <dgm:pt modelId="{1E7069DA-0BD6-4472-8A8E-FEAA8C288759}" type="sibTrans" cxnId="{BA333768-2216-430C-9EEA-78B01A2E3B9C}">
      <dgm:prSet/>
      <dgm:spPr>
        <a:scene3d>
          <a:camera prst="orthographicFront"/>
          <a:lightRig rig="threePt" dir="t"/>
        </a:scene3d>
        <a:sp3d extrusionH="6350">
          <a:bevelT w="6350"/>
        </a:sp3d>
      </dgm:spPr>
      <dgm:t>
        <a:bodyPr/>
        <a:lstStyle/>
        <a:p>
          <a:endParaRPr lang="en-US"/>
        </a:p>
      </dgm:t>
    </dgm:pt>
    <dgm:pt modelId="{3342F00F-1380-4329-AF0C-FC7257E7AC4D}">
      <dgm:prSet custT="1"/>
      <dgm:spPr>
        <a:solidFill>
          <a:srgbClr val="B4C7F9"/>
        </a:solidFill>
        <a:scene3d>
          <a:camera prst="isometricOffAxis2Left"/>
          <a:lightRig rig="threePt" dir="t"/>
        </a:scene3d>
        <a:sp3d extrusionH="381000">
          <a:bevelT w="127000"/>
          <a:bevelB w="127000"/>
        </a:sp3d>
      </dgm:spPr>
      <dgm:t>
        <a:bodyPr/>
        <a:lstStyle/>
        <a:p>
          <a:endParaRPr lang="en-US" sz="1800" dirty="0"/>
        </a:p>
        <a:p>
          <a:r>
            <a:rPr lang="en-US" sz="2000" b="1" dirty="0">
              <a:solidFill>
                <a:schemeClr val="bg1"/>
              </a:solidFill>
            </a:rPr>
            <a:t>Muhammad</a:t>
          </a:r>
        </a:p>
        <a:p>
          <a:r>
            <a:rPr lang="en-US" sz="2800" b="1" dirty="0">
              <a:solidFill>
                <a:schemeClr val="bg1"/>
              </a:solidFill>
            </a:rPr>
            <a:t> </a:t>
          </a:r>
          <a:r>
            <a:rPr lang="en-US" sz="2000" b="1" dirty="0">
              <a:solidFill>
                <a:schemeClr val="bg1"/>
              </a:solidFill>
            </a:rPr>
            <a:t>Project manager</a:t>
          </a:r>
          <a:endParaRPr lang="en-US" sz="2800" b="1" dirty="0">
            <a:solidFill>
              <a:schemeClr val="bg1"/>
            </a:solidFill>
          </a:endParaRPr>
        </a:p>
      </dgm:t>
    </dgm:pt>
    <dgm:pt modelId="{2DCED783-6023-44DF-80EB-ADD9C2BB8755}" type="parTrans" cxnId="{F3CA72E8-6E79-4853-AA20-FF60ED2BD1D4}">
      <dgm:prSet/>
      <dgm:spPr/>
      <dgm:t>
        <a:bodyPr/>
        <a:lstStyle/>
        <a:p>
          <a:endParaRPr lang="en-US"/>
        </a:p>
      </dgm:t>
    </dgm:pt>
    <dgm:pt modelId="{9BF5F9ED-8078-4851-BF4D-071FA71B7481}" type="sibTrans" cxnId="{F3CA72E8-6E79-4853-AA20-FF60ED2BD1D4}">
      <dgm:prSet/>
      <dgm:spPr/>
      <dgm:t>
        <a:bodyPr/>
        <a:lstStyle/>
        <a:p>
          <a:endParaRPr lang="en-US"/>
        </a:p>
      </dgm:t>
    </dgm:pt>
    <dgm:pt modelId="{D5398715-63AD-4DE0-8960-5E68C46B9A5B}">
      <dgm:prSet custT="1"/>
      <dgm:spPr>
        <a:solidFill>
          <a:srgbClr val="9D337C"/>
        </a:solidFill>
        <a:scene3d>
          <a:camera prst="isometricOffAxis2Left"/>
          <a:lightRig rig="threePt" dir="t"/>
        </a:scene3d>
        <a:sp3d extrusionH="381000">
          <a:bevelT w="127000"/>
          <a:bevelB w="127000"/>
        </a:sp3d>
      </dgm:spPr>
      <dgm:t>
        <a:bodyPr/>
        <a:lstStyle/>
        <a:p>
          <a:endParaRPr lang="en-US" sz="2000" dirty="0"/>
        </a:p>
        <a:p>
          <a:r>
            <a:rPr lang="en-US" sz="2000" b="1" dirty="0">
              <a:solidFill>
                <a:schemeClr val="bg1"/>
              </a:solidFill>
            </a:rPr>
            <a:t>Omar </a:t>
          </a:r>
        </a:p>
        <a:p>
          <a:r>
            <a:rPr lang="en-US" sz="2000" b="1" dirty="0">
              <a:solidFill>
                <a:schemeClr val="bg1"/>
              </a:solidFill>
            </a:rPr>
            <a:t>Development Expert </a:t>
          </a:r>
        </a:p>
      </dgm:t>
    </dgm:pt>
    <dgm:pt modelId="{043DB72E-F9FD-4393-868B-6AB50A68144D}" type="parTrans" cxnId="{DED7AFEE-6049-469D-9959-964D38BFBA01}">
      <dgm:prSet/>
      <dgm:spPr/>
      <dgm:t>
        <a:bodyPr/>
        <a:lstStyle/>
        <a:p>
          <a:endParaRPr lang="en-GB"/>
        </a:p>
      </dgm:t>
    </dgm:pt>
    <dgm:pt modelId="{4DB5E63A-DB12-4279-831C-249B280322E2}" type="sibTrans" cxnId="{DED7AFEE-6049-469D-9959-964D38BFBA01}">
      <dgm:prSet/>
      <dgm:spPr>
        <a:scene3d>
          <a:camera prst="orthographicFront"/>
          <a:lightRig rig="threePt" dir="t"/>
        </a:scene3d>
        <a:sp3d>
          <a:bevelT w="6350"/>
        </a:sp3d>
      </dgm:spPr>
      <dgm:t>
        <a:bodyPr/>
        <a:lstStyle/>
        <a:p>
          <a:endParaRPr lang="en-GB"/>
        </a:p>
      </dgm:t>
    </dgm:pt>
    <dgm:pt modelId="{FFD45F4F-9239-4800-A0F5-B4C4EE4BE93F}" type="pres">
      <dgm:prSet presAssocID="{D75969D7-EFFA-4672-B269-0781E77B4A65}" presName="Name0" presStyleCnt="0">
        <dgm:presLayoutVars>
          <dgm:dir/>
          <dgm:resizeHandles val="exact"/>
        </dgm:presLayoutVars>
      </dgm:prSet>
      <dgm:spPr/>
    </dgm:pt>
    <dgm:pt modelId="{CE9AC04D-1B6C-47C9-A74D-5C9B4B540DB2}" type="pres">
      <dgm:prSet presAssocID="{D75969D7-EFFA-4672-B269-0781E77B4A65}" presName="fgShape" presStyleLbl="fgShp" presStyleIdx="0" presStyleCnt="1" custLinFactNeighborX="4348" custLinFactNeighborY="25612"/>
      <dgm:spPr>
        <a:prstGeom prst="stripedRightArrow">
          <a:avLst/>
        </a:prstGeom>
        <a:solidFill>
          <a:schemeClr val="bg2">
            <a:lumMod val="10000"/>
          </a:schemeClr>
        </a:solidFill>
        <a:scene3d>
          <a:camera prst="orthographicFront"/>
          <a:lightRig rig="threePt" dir="t"/>
        </a:scene3d>
        <a:sp3d extrusionH="381000">
          <a:bevelT w="317500"/>
          <a:bevelB w="317500"/>
        </a:sp3d>
      </dgm:spPr>
    </dgm:pt>
    <dgm:pt modelId="{2D2E865F-ECAF-4992-B45A-1B54E10F7298}" type="pres">
      <dgm:prSet presAssocID="{D75969D7-EFFA-4672-B269-0781E77B4A65}" presName="linComp" presStyleCnt="0"/>
      <dgm:spPr>
        <a:scene3d>
          <a:camera prst="orthographicFront"/>
          <a:lightRig rig="threePt" dir="t"/>
        </a:scene3d>
        <a:sp3d extrusionH="6350">
          <a:bevelT w="6350"/>
        </a:sp3d>
      </dgm:spPr>
    </dgm:pt>
    <dgm:pt modelId="{26C4D2EB-707C-438A-99B3-B3ADED532CA3}" type="pres">
      <dgm:prSet presAssocID="{B1D4C659-4817-427E-A6FD-DCE1F624762C}" presName="compNode" presStyleCnt="0"/>
      <dgm:spPr>
        <a:scene3d>
          <a:camera prst="orthographicFront"/>
          <a:lightRig rig="threePt" dir="t"/>
        </a:scene3d>
        <a:sp3d extrusionH="6350">
          <a:bevelT w="6350"/>
        </a:sp3d>
      </dgm:spPr>
    </dgm:pt>
    <dgm:pt modelId="{118A32D8-C3B1-4B52-A767-46742BEA62CF}" type="pres">
      <dgm:prSet presAssocID="{B1D4C659-4817-427E-A6FD-DCE1F624762C}" presName="bkgdShape" presStyleLbl="node1" presStyleIdx="0" presStyleCnt="5" custLinFactNeighborY="-1568"/>
      <dgm:spPr/>
    </dgm:pt>
    <dgm:pt modelId="{277DA372-9C17-4C29-A6B7-40D0381C074F}" type="pres">
      <dgm:prSet presAssocID="{B1D4C659-4817-427E-A6FD-DCE1F624762C}" presName="nodeTx" presStyleLbl="node1" presStyleIdx="0" presStyleCnt="5">
        <dgm:presLayoutVars>
          <dgm:bulletEnabled val="1"/>
        </dgm:presLayoutVars>
      </dgm:prSet>
      <dgm:spPr/>
    </dgm:pt>
    <dgm:pt modelId="{7603B5F9-6DA2-4683-8605-BDF643036D2E}" type="pres">
      <dgm:prSet presAssocID="{B1D4C659-4817-427E-A6FD-DCE1F624762C}" presName="invisiNode" presStyleLbl="node1" presStyleIdx="0" presStyleCnt="5"/>
      <dgm:spPr>
        <a:scene3d>
          <a:camera prst="orthographicFront"/>
          <a:lightRig rig="threePt" dir="t"/>
        </a:scene3d>
        <a:sp3d extrusionH="6350">
          <a:bevelT w="6350"/>
        </a:sp3d>
      </dgm:spPr>
    </dgm:pt>
    <dgm:pt modelId="{48523E11-7853-4E81-892C-FE9D88D5A02D}" type="pres">
      <dgm:prSet presAssocID="{B1D4C659-4817-427E-A6FD-DCE1F624762C}" presName="imagNode" presStyleLbl="fgImgPlace1" presStyleIdx="0" presStyleCnt="5"/>
      <dgm:spPr>
        <a:blipFill rotWithShape="1">
          <a:blip xmlns:r="http://schemas.openxmlformats.org/officeDocument/2006/relationships" r:embed="rId1"/>
          <a:srcRect/>
          <a:stretch>
            <a:fillRect/>
          </a:stretch>
        </a:blipFill>
        <a:scene3d>
          <a:camera prst="orthographicFront"/>
          <a:lightRig rig="threePt" dir="t"/>
        </a:scene3d>
        <a:sp3d extrusionH="6350">
          <a:bevelT w="6350"/>
        </a:sp3d>
      </dgm:spPr>
    </dgm:pt>
    <dgm:pt modelId="{AAF4BCE9-0DE3-4194-8961-9B069D8534ED}" type="pres">
      <dgm:prSet presAssocID="{95212EA1-DA6B-4AE4-8F8F-D2443EEC4332}" presName="sibTrans" presStyleLbl="sibTrans2D1" presStyleIdx="0" presStyleCnt="0"/>
      <dgm:spPr/>
    </dgm:pt>
    <dgm:pt modelId="{934C3003-B2EE-44C7-9B62-2DC85798D026}" type="pres">
      <dgm:prSet presAssocID="{9E5366BF-F471-4AAE-8705-FF3FD5D2A426}" presName="compNode" presStyleCnt="0"/>
      <dgm:spPr>
        <a:scene3d>
          <a:camera prst="orthographicFront"/>
          <a:lightRig rig="threePt" dir="t"/>
        </a:scene3d>
        <a:sp3d extrusionH="6350">
          <a:bevelT w="6350"/>
        </a:sp3d>
      </dgm:spPr>
    </dgm:pt>
    <dgm:pt modelId="{4507EFF5-C8A6-408D-9B0C-04A55D24CC73}" type="pres">
      <dgm:prSet presAssocID="{9E5366BF-F471-4AAE-8705-FF3FD5D2A426}" presName="bkgdShape" presStyleLbl="node1" presStyleIdx="1" presStyleCnt="5" custLinFactNeighborX="-1583" custLinFactNeighborY="0"/>
      <dgm:spPr/>
    </dgm:pt>
    <dgm:pt modelId="{686BC173-ADBB-491B-8778-38F3D29547B6}" type="pres">
      <dgm:prSet presAssocID="{9E5366BF-F471-4AAE-8705-FF3FD5D2A426}" presName="nodeTx" presStyleLbl="node1" presStyleIdx="1" presStyleCnt="5">
        <dgm:presLayoutVars>
          <dgm:bulletEnabled val="1"/>
        </dgm:presLayoutVars>
      </dgm:prSet>
      <dgm:spPr/>
    </dgm:pt>
    <dgm:pt modelId="{2FDAF77A-422F-4852-8DED-ACCB73826D19}" type="pres">
      <dgm:prSet presAssocID="{9E5366BF-F471-4AAE-8705-FF3FD5D2A426}" presName="invisiNode" presStyleLbl="node1" presStyleIdx="1" presStyleCnt="5"/>
      <dgm:spPr>
        <a:scene3d>
          <a:camera prst="orthographicFront"/>
          <a:lightRig rig="threePt" dir="t"/>
        </a:scene3d>
        <a:sp3d extrusionH="6350">
          <a:bevelT w="6350"/>
        </a:sp3d>
      </dgm:spPr>
    </dgm:pt>
    <dgm:pt modelId="{AEE7B457-FBAE-4A63-9C30-91A5EB014617}" type="pres">
      <dgm:prSet presAssocID="{9E5366BF-F471-4AAE-8705-FF3FD5D2A426}" presName="imagNode" presStyleLbl="fgImgPlace1" presStyleIdx="1" presStyleCnt="5"/>
      <dgm:spPr>
        <a:blipFill rotWithShape="1">
          <a:blip xmlns:r="http://schemas.openxmlformats.org/officeDocument/2006/relationships" r:embed="rId1">
            <a:duotone>
              <a:schemeClr val="accent5">
                <a:shade val="45000"/>
                <a:satMod val="135000"/>
              </a:schemeClr>
              <a:prstClr val="white"/>
            </a:duotone>
          </a:blip>
          <a:srcRect/>
          <a:stretch>
            <a:fillRect/>
          </a:stretch>
        </a:blipFill>
        <a:scene3d>
          <a:camera prst="orthographicFront"/>
          <a:lightRig rig="threePt" dir="t"/>
        </a:scene3d>
        <a:sp3d extrusionH="6350">
          <a:bevelT w="6350"/>
        </a:sp3d>
      </dgm:spPr>
    </dgm:pt>
    <dgm:pt modelId="{2D0F3002-04C2-4E2E-83CF-C7C81F2F058B}" type="pres">
      <dgm:prSet presAssocID="{A5ADC9CD-3354-4D05-879E-4DF171C649FB}" presName="sibTrans" presStyleLbl="sibTrans2D1" presStyleIdx="0" presStyleCnt="0"/>
      <dgm:spPr/>
    </dgm:pt>
    <dgm:pt modelId="{C33CB20C-0537-4DAC-8F57-F64A4533772C}" type="pres">
      <dgm:prSet presAssocID="{3FFFA8A7-EBB2-4B12-A2E8-F94A350CC932}" presName="compNode" presStyleCnt="0"/>
      <dgm:spPr>
        <a:scene3d>
          <a:camera prst="orthographicFront"/>
          <a:lightRig rig="threePt" dir="t"/>
        </a:scene3d>
        <a:sp3d extrusionH="6350">
          <a:bevelT w="6350"/>
        </a:sp3d>
      </dgm:spPr>
    </dgm:pt>
    <dgm:pt modelId="{8460A859-7782-4570-B92D-C096A6E3D675}" type="pres">
      <dgm:prSet presAssocID="{3FFFA8A7-EBB2-4B12-A2E8-F94A350CC932}" presName="bkgdShape" presStyleLbl="node1" presStyleIdx="2" presStyleCnt="5" custLinFactNeighborX="-457" custLinFactNeighborY="0"/>
      <dgm:spPr/>
    </dgm:pt>
    <dgm:pt modelId="{DB1A9CD6-62BD-42D4-9FE4-44DCF007587F}" type="pres">
      <dgm:prSet presAssocID="{3FFFA8A7-EBB2-4B12-A2E8-F94A350CC932}" presName="nodeTx" presStyleLbl="node1" presStyleIdx="2" presStyleCnt="5">
        <dgm:presLayoutVars>
          <dgm:bulletEnabled val="1"/>
        </dgm:presLayoutVars>
      </dgm:prSet>
      <dgm:spPr/>
    </dgm:pt>
    <dgm:pt modelId="{231B07B7-16E9-47DE-8FF8-EAA705119831}" type="pres">
      <dgm:prSet presAssocID="{3FFFA8A7-EBB2-4B12-A2E8-F94A350CC932}" presName="invisiNode" presStyleLbl="node1" presStyleIdx="2" presStyleCnt="5"/>
      <dgm:spPr>
        <a:scene3d>
          <a:camera prst="orthographicFront"/>
          <a:lightRig rig="threePt" dir="t"/>
        </a:scene3d>
        <a:sp3d extrusionH="6350">
          <a:bevelT w="6350"/>
        </a:sp3d>
      </dgm:spPr>
    </dgm:pt>
    <dgm:pt modelId="{668A5636-1E48-4031-8CF9-7A4E6C52BED4}" type="pres">
      <dgm:prSet presAssocID="{3FFFA8A7-EBB2-4B12-A2E8-F94A350CC932}" presName="imagNode" presStyleLbl="fgImgPlace1" presStyleIdx="2" presStyleCnt="5"/>
      <dgm:spPr>
        <a:blipFill rotWithShape="1">
          <a:blip xmlns:r="http://schemas.openxmlformats.org/officeDocument/2006/relationships" r:embed="rId1">
            <a:duotone>
              <a:schemeClr val="accent3">
                <a:shade val="45000"/>
                <a:satMod val="135000"/>
              </a:schemeClr>
              <a:prstClr val="white"/>
            </a:duotone>
          </a:blip>
          <a:srcRect/>
          <a:stretch>
            <a:fillRect/>
          </a:stretch>
        </a:blipFill>
        <a:scene3d>
          <a:camera prst="orthographicFront"/>
          <a:lightRig rig="threePt" dir="t"/>
        </a:scene3d>
        <a:sp3d extrusionH="6350">
          <a:bevelT w="6350"/>
        </a:sp3d>
      </dgm:spPr>
    </dgm:pt>
    <dgm:pt modelId="{AFCD8414-CD53-4BE7-80A9-C4952B46B6A2}" type="pres">
      <dgm:prSet presAssocID="{1E7069DA-0BD6-4472-8A8E-FEAA8C288759}" presName="sibTrans" presStyleLbl="sibTrans2D1" presStyleIdx="0" presStyleCnt="0"/>
      <dgm:spPr/>
    </dgm:pt>
    <dgm:pt modelId="{635E8C3C-A306-4ED8-8519-932717898490}" type="pres">
      <dgm:prSet presAssocID="{D5398715-63AD-4DE0-8960-5E68C46B9A5B}" presName="compNode" presStyleCnt="0"/>
      <dgm:spPr>
        <a:scene3d>
          <a:camera prst="orthographicFront"/>
          <a:lightRig rig="threePt" dir="t"/>
        </a:scene3d>
        <a:sp3d>
          <a:bevelT w="6350"/>
        </a:sp3d>
      </dgm:spPr>
    </dgm:pt>
    <dgm:pt modelId="{8ADE7BC5-0E19-4C11-A801-B9249CD73985}" type="pres">
      <dgm:prSet presAssocID="{D5398715-63AD-4DE0-8960-5E68C46B9A5B}" presName="bkgdShape" presStyleLbl="node1" presStyleIdx="3" presStyleCnt="5"/>
      <dgm:spPr/>
    </dgm:pt>
    <dgm:pt modelId="{E6CBD00A-3B94-4528-B28E-4AB994B37673}" type="pres">
      <dgm:prSet presAssocID="{D5398715-63AD-4DE0-8960-5E68C46B9A5B}" presName="nodeTx" presStyleLbl="node1" presStyleIdx="3" presStyleCnt="5">
        <dgm:presLayoutVars>
          <dgm:bulletEnabled val="1"/>
        </dgm:presLayoutVars>
      </dgm:prSet>
      <dgm:spPr/>
    </dgm:pt>
    <dgm:pt modelId="{40838B55-3D2E-46CF-9468-7839520B38BE}" type="pres">
      <dgm:prSet presAssocID="{D5398715-63AD-4DE0-8960-5E68C46B9A5B}" presName="invisiNode" presStyleLbl="node1" presStyleIdx="3" presStyleCnt="5"/>
      <dgm:spPr>
        <a:scene3d>
          <a:camera prst="orthographicFront"/>
          <a:lightRig rig="threePt" dir="t"/>
        </a:scene3d>
        <a:sp3d>
          <a:bevelT w="6350"/>
        </a:sp3d>
      </dgm:spPr>
    </dgm:pt>
    <dgm:pt modelId="{37690CB0-2702-4ACD-B59C-BB9464F6CACD}" type="pres">
      <dgm:prSet presAssocID="{D5398715-63AD-4DE0-8960-5E68C46B9A5B}" presName="imagNode" presStyleLbl="fgImgPlace1" presStyleIdx="3" presStyleCnt="5"/>
      <dgm:spPr>
        <a:scene3d>
          <a:camera prst="orthographicFront"/>
          <a:lightRig rig="threePt" dir="t"/>
        </a:scene3d>
        <a:sp3d>
          <a:bevelT w="6350"/>
        </a:sp3d>
      </dgm:spPr>
    </dgm:pt>
    <dgm:pt modelId="{AE18CCDA-433D-4B98-A226-40AC0B868574}" type="pres">
      <dgm:prSet presAssocID="{4DB5E63A-DB12-4279-831C-249B280322E2}" presName="sibTrans" presStyleLbl="sibTrans2D1" presStyleIdx="0" presStyleCnt="0"/>
      <dgm:spPr/>
    </dgm:pt>
    <dgm:pt modelId="{C3BAD02B-887F-4454-8DB1-31570D39800B}" type="pres">
      <dgm:prSet presAssocID="{3342F00F-1380-4329-AF0C-FC7257E7AC4D}" presName="compNode" presStyleCnt="0"/>
      <dgm:spPr>
        <a:scene3d>
          <a:camera prst="orthographicFront"/>
          <a:lightRig rig="threePt" dir="t"/>
        </a:scene3d>
        <a:sp3d extrusionH="6350">
          <a:bevelT w="6350"/>
        </a:sp3d>
      </dgm:spPr>
    </dgm:pt>
    <dgm:pt modelId="{503E263F-738E-4BEF-BF04-8FFF8EB157C0}" type="pres">
      <dgm:prSet presAssocID="{3342F00F-1380-4329-AF0C-FC7257E7AC4D}" presName="bkgdShape" presStyleLbl="node1" presStyleIdx="4" presStyleCnt="5"/>
      <dgm:spPr/>
    </dgm:pt>
    <dgm:pt modelId="{A5E9BA89-21F7-4A70-9861-05095AC7BE08}" type="pres">
      <dgm:prSet presAssocID="{3342F00F-1380-4329-AF0C-FC7257E7AC4D}" presName="nodeTx" presStyleLbl="node1" presStyleIdx="4" presStyleCnt="5">
        <dgm:presLayoutVars>
          <dgm:bulletEnabled val="1"/>
        </dgm:presLayoutVars>
      </dgm:prSet>
      <dgm:spPr/>
    </dgm:pt>
    <dgm:pt modelId="{0CDD0C90-DDA7-4451-A288-2B113B5C0D86}" type="pres">
      <dgm:prSet presAssocID="{3342F00F-1380-4329-AF0C-FC7257E7AC4D}" presName="invisiNode" presStyleLbl="node1" presStyleIdx="4" presStyleCnt="5"/>
      <dgm:spPr>
        <a:scene3d>
          <a:camera prst="orthographicFront"/>
          <a:lightRig rig="threePt" dir="t"/>
        </a:scene3d>
        <a:sp3d extrusionH="6350">
          <a:bevelT w="6350"/>
        </a:sp3d>
      </dgm:spPr>
    </dgm:pt>
    <dgm:pt modelId="{FFFF9634-1E1B-4F16-9E96-FED157E9FF0C}" type="pres">
      <dgm:prSet presAssocID="{3342F00F-1380-4329-AF0C-FC7257E7AC4D}" presName="imagNode" presStyleLbl="fgImgPlace1" presStyleIdx="4" presStyleCnt="5"/>
      <dgm:spPr>
        <a:blipFill rotWithShape="1">
          <a:blip xmlns:r="http://schemas.openxmlformats.org/officeDocument/2006/relationships" r:embed="rId1">
            <a:duotone>
              <a:schemeClr val="accent6">
                <a:shade val="45000"/>
                <a:satMod val="135000"/>
              </a:schemeClr>
              <a:prstClr val="white"/>
            </a:duotone>
          </a:blip>
          <a:srcRect/>
          <a:stretch>
            <a:fillRect/>
          </a:stretch>
        </a:blipFill>
        <a:scene3d>
          <a:camera prst="perspectiveContrastingRightFacing"/>
          <a:lightRig rig="threePt" dir="t"/>
        </a:scene3d>
        <a:sp3d extrusionH="381000" prstMaterial="dkEdge">
          <a:bevelT w="6350" h="63500"/>
          <a:bevelB w="127000" h="63500"/>
        </a:sp3d>
      </dgm:spPr>
    </dgm:pt>
  </dgm:ptLst>
  <dgm:cxnLst>
    <dgm:cxn modelId="{4166AF03-DB8B-4BF4-8790-F7B004AA5CE2}" type="presOf" srcId="{D5398715-63AD-4DE0-8960-5E68C46B9A5B}" destId="{8ADE7BC5-0E19-4C11-A801-B9249CD73985}" srcOrd="0" destOrd="0" presId="urn:microsoft.com/office/officeart/2005/8/layout/hList7"/>
    <dgm:cxn modelId="{3DABA214-A585-456A-A02B-A0E022C97DE9}" type="presOf" srcId="{B1D4C659-4817-427E-A6FD-DCE1F624762C}" destId="{277DA372-9C17-4C29-A6B7-40D0381C074F}" srcOrd="1" destOrd="0" presId="urn:microsoft.com/office/officeart/2005/8/layout/hList7"/>
    <dgm:cxn modelId="{2EA6BC38-8C6A-46F7-BBD2-DA9ECF7EAAAC}" type="presOf" srcId="{4DB5E63A-DB12-4279-831C-249B280322E2}" destId="{AE18CCDA-433D-4B98-A226-40AC0B868574}" srcOrd="0" destOrd="0" presId="urn:microsoft.com/office/officeart/2005/8/layout/hList7"/>
    <dgm:cxn modelId="{BA333768-2216-430C-9EEA-78B01A2E3B9C}" srcId="{D75969D7-EFFA-4672-B269-0781E77B4A65}" destId="{3FFFA8A7-EBB2-4B12-A2E8-F94A350CC932}" srcOrd="2" destOrd="0" parTransId="{0F77CC90-302C-417A-B43D-9D29509EC09E}" sibTransId="{1E7069DA-0BD6-4472-8A8E-FEAA8C288759}"/>
    <dgm:cxn modelId="{A00BCF54-A821-4981-9FC1-C67904E9EEC2}" type="presOf" srcId="{D75969D7-EFFA-4672-B269-0781E77B4A65}" destId="{FFD45F4F-9239-4800-A0F5-B4C4EE4BE93F}" srcOrd="0" destOrd="0" presId="urn:microsoft.com/office/officeart/2005/8/layout/hList7"/>
    <dgm:cxn modelId="{921AB187-6648-4551-909D-E2D897296AB2}" type="presOf" srcId="{9E5366BF-F471-4AAE-8705-FF3FD5D2A426}" destId="{4507EFF5-C8A6-408D-9B0C-04A55D24CC73}" srcOrd="0" destOrd="0" presId="urn:microsoft.com/office/officeart/2005/8/layout/hList7"/>
    <dgm:cxn modelId="{7B64D287-82B3-44F6-9786-874DE64C899F}" type="presOf" srcId="{95212EA1-DA6B-4AE4-8F8F-D2443EEC4332}" destId="{AAF4BCE9-0DE3-4194-8961-9B069D8534ED}" srcOrd="0" destOrd="0" presId="urn:microsoft.com/office/officeart/2005/8/layout/hList7"/>
    <dgm:cxn modelId="{F0F09B89-21A4-433A-A7E0-3B867A0726A0}" srcId="{D75969D7-EFFA-4672-B269-0781E77B4A65}" destId="{9E5366BF-F471-4AAE-8705-FF3FD5D2A426}" srcOrd="1" destOrd="0" parTransId="{5F3E92F2-78A5-4386-913F-30C5FD65DE06}" sibTransId="{A5ADC9CD-3354-4D05-879E-4DF171C649FB}"/>
    <dgm:cxn modelId="{3322CBA5-DF5B-4D3A-BBC7-81669E697BF6}" type="presOf" srcId="{D5398715-63AD-4DE0-8960-5E68C46B9A5B}" destId="{E6CBD00A-3B94-4528-B28E-4AB994B37673}" srcOrd="1" destOrd="0" presId="urn:microsoft.com/office/officeart/2005/8/layout/hList7"/>
    <dgm:cxn modelId="{BB34D8BB-F74C-41D4-B448-7F7DD3E7BCD3}" type="presOf" srcId="{B1D4C659-4817-427E-A6FD-DCE1F624762C}" destId="{118A32D8-C3B1-4B52-A767-46742BEA62CF}" srcOrd="0" destOrd="0" presId="urn:microsoft.com/office/officeart/2005/8/layout/hList7"/>
    <dgm:cxn modelId="{B34908C7-7960-4A84-BA4B-31C8F56A4700}" type="presOf" srcId="{3342F00F-1380-4329-AF0C-FC7257E7AC4D}" destId="{A5E9BA89-21F7-4A70-9861-05095AC7BE08}" srcOrd="1" destOrd="0" presId="urn:microsoft.com/office/officeart/2005/8/layout/hList7"/>
    <dgm:cxn modelId="{791A78C7-8671-4547-AEFD-64F8235CC7EA}" type="presOf" srcId="{3FFFA8A7-EBB2-4B12-A2E8-F94A350CC932}" destId="{DB1A9CD6-62BD-42D4-9FE4-44DCF007587F}" srcOrd="1" destOrd="0" presId="urn:microsoft.com/office/officeart/2005/8/layout/hList7"/>
    <dgm:cxn modelId="{89DC00D3-7E5F-4829-83A0-AF9F025C0EBF}" type="presOf" srcId="{3FFFA8A7-EBB2-4B12-A2E8-F94A350CC932}" destId="{8460A859-7782-4570-B92D-C096A6E3D675}" srcOrd="0" destOrd="0" presId="urn:microsoft.com/office/officeart/2005/8/layout/hList7"/>
    <dgm:cxn modelId="{677720D7-3F0B-4F3B-B730-6B6AE8DA2F65}" type="presOf" srcId="{9E5366BF-F471-4AAE-8705-FF3FD5D2A426}" destId="{686BC173-ADBB-491B-8778-38F3D29547B6}" srcOrd="1" destOrd="0" presId="urn:microsoft.com/office/officeart/2005/8/layout/hList7"/>
    <dgm:cxn modelId="{D6FCBDE2-5B84-4376-8C80-3DA81181CF21}" srcId="{D75969D7-EFFA-4672-B269-0781E77B4A65}" destId="{B1D4C659-4817-427E-A6FD-DCE1F624762C}" srcOrd="0" destOrd="0" parTransId="{61B808B9-CBB6-4128-BD53-BC9D6FC12E8F}" sibTransId="{95212EA1-DA6B-4AE4-8F8F-D2443EEC4332}"/>
    <dgm:cxn modelId="{F3CA72E8-6E79-4853-AA20-FF60ED2BD1D4}" srcId="{D75969D7-EFFA-4672-B269-0781E77B4A65}" destId="{3342F00F-1380-4329-AF0C-FC7257E7AC4D}" srcOrd="4" destOrd="0" parTransId="{2DCED783-6023-44DF-80EB-ADD9C2BB8755}" sibTransId="{9BF5F9ED-8078-4851-BF4D-071FA71B7481}"/>
    <dgm:cxn modelId="{DED7AFEE-6049-469D-9959-964D38BFBA01}" srcId="{D75969D7-EFFA-4672-B269-0781E77B4A65}" destId="{D5398715-63AD-4DE0-8960-5E68C46B9A5B}" srcOrd="3" destOrd="0" parTransId="{043DB72E-F9FD-4393-868B-6AB50A68144D}" sibTransId="{4DB5E63A-DB12-4279-831C-249B280322E2}"/>
    <dgm:cxn modelId="{FA3AEDEF-32C8-476A-9667-562E3C56D99E}" type="presOf" srcId="{A5ADC9CD-3354-4D05-879E-4DF171C649FB}" destId="{2D0F3002-04C2-4E2E-83CF-C7C81F2F058B}" srcOrd="0" destOrd="0" presId="urn:microsoft.com/office/officeart/2005/8/layout/hList7"/>
    <dgm:cxn modelId="{5CE490F6-E4E6-4B2A-B152-CF636FF7352F}" type="presOf" srcId="{1E7069DA-0BD6-4472-8A8E-FEAA8C288759}" destId="{AFCD8414-CD53-4BE7-80A9-C4952B46B6A2}" srcOrd="0" destOrd="0" presId="urn:microsoft.com/office/officeart/2005/8/layout/hList7"/>
    <dgm:cxn modelId="{518DC2FD-B107-430B-82E6-A21180ACB837}" type="presOf" srcId="{3342F00F-1380-4329-AF0C-FC7257E7AC4D}" destId="{503E263F-738E-4BEF-BF04-8FFF8EB157C0}" srcOrd="0" destOrd="0" presId="urn:microsoft.com/office/officeart/2005/8/layout/hList7"/>
    <dgm:cxn modelId="{7F883CBA-FC96-4485-B033-1239C315AEBF}" type="presParOf" srcId="{FFD45F4F-9239-4800-A0F5-B4C4EE4BE93F}" destId="{CE9AC04D-1B6C-47C9-A74D-5C9B4B540DB2}" srcOrd="0" destOrd="0" presId="urn:microsoft.com/office/officeart/2005/8/layout/hList7"/>
    <dgm:cxn modelId="{555D1C31-E1D9-46EC-AA71-F6B30FF30FA1}" type="presParOf" srcId="{FFD45F4F-9239-4800-A0F5-B4C4EE4BE93F}" destId="{2D2E865F-ECAF-4992-B45A-1B54E10F7298}" srcOrd="1" destOrd="0" presId="urn:microsoft.com/office/officeart/2005/8/layout/hList7"/>
    <dgm:cxn modelId="{0B3870F4-73B9-492D-AB5C-0EE4F0B41514}" type="presParOf" srcId="{2D2E865F-ECAF-4992-B45A-1B54E10F7298}" destId="{26C4D2EB-707C-438A-99B3-B3ADED532CA3}" srcOrd="0" destOrd="0" presId="urn:microsoft.com/office/officeart/2005/8/layout/hList7"/>
    <dgm:cxn modelId="{AE6ACD1D-E9FF-467F-B96E-F50B8B4DDDC3}" type="presParOf" srcId="{26C4D2EB-707C-438A-99B3-B3ADED532CA3}" destId="{118A32D8-C3B1-4B52-A767-46742BEA62CF}" srcOrd="0" destOrd="0" presId="urn:microsoft.com/office/officeart/2005/8/layout/hList7"/>
    <dgm:cxn modelId="{3EF0C982-75F1-4252-AD4E-144F908B8244}" type="presParOf" srcId="{26C4D2EB-707C-438A-99B3-B3ADED532CA3}" destId="{277DA372-9C17-4C29-A6B7-40D0381C074F}" srcOrd="1" destOrd="0" presId="urn:microsoft.com/office/officeart/2005/8/layout/hList7"/>
    <dgm:cxn modelId="{62BC0D03-07DA-4388-A186-C3A88737DEA8}" type="presParOf" srcId="{26C4D2EB-707C-438A-99B3-B3ADED532CA3}" destId="{7603B5F9-6DA2-4683-8605-BDF643036D2E}" srcOrd="2" destOrd="0" presId="urn:microsoft.com/office/officeart/2005/8/layout/hList7"/>
    <dgm:cxn modelId="{A6A69F4D-38AD-4784-8A83-16F0D248B6A3}" type="presParOf" srcId="{26C4D2EB-707C-438A-99B3-B3ADED532CA3}" destId="{48523E11-7853-4E81-892C-FE9D88D5A02D}" srcOrd="3" destOrd="0" presId="urn:microsoft.com/office/officeart/2005/8/layout/hList7"/>
    <dgm:cxn modelId="{1C152890-6060-4525-A7F5-F3CBE2DB4C23}" type="presParOf" srcId="{2D2E865F-ECAF-4992-B45A-1B54E10F7298}" destId="{AAF4BCE9-0DE3-4194-8961-9B069D8534ED}" srcOrd="1" destOrd="0" presId="urn:microsoft.com/office/officeart/2005/8/layout/hList7"/>
    <dgm:cxn modelId="{39FBAF95-5E9E-4368-A712-44A085281965}" type="presParOf" srcId="{2D2E865F-ECAF-4992-B45A-1B54E10F7298}" destId="{934C3003-B2EE-44C7-9B62-2DC85798D026}" srcOrd="2" destOrd="0" presId="urn:microsoft.com/office/officeart/2005/8/layout/hList7"/>
    <dgm:cxn modelId="{5D2E21AD-AC0A-49E2-9AA0-D8BA006482B6}" type="presParOf" srcId="{934C3003-B2EE-44C7-9B62-2DC85798D026}" destId="{4507EFF5-C8A6-408D-9B0C-04A55D24CC73}" srcOrd="0" destOrd="0" presId="urn:microsoft.com/office/officeart/2005/8/layout/hList7"/>
    <dgm:cxn modelId="{FC716587-2048-4B80-8459-47BE3813009C}" type="presParOf" srcId="{934C3003-B2EE-44C7-9B62-2DC85798D026}" destId="{686BC173-ADBB-491B-8778-38F3D29547B6}" srcOrd="1" destOrd="0" presId="urn:microsoft.com/office/officeart/2005/8/layout/hList7"/>
    <dgm:cxn modelId="{91400AC3-01A7-464B-8491-2CC563220F46}" type="presParOf" srcId="{934C3003-B2EE-44C7-9B62-2DC85798D026}" destId="{2FDAF77A-422F-4852-8DED-ACCB73826D19}" srcOrd="2" destOrd="0" presId="urn:microsoft.com/office/officeart/2005/8/layout/hList7"/>
    <dgm:cxn modelId="{03CF3458-8704-4A18-9F6F-6CA6CC444FC3}" type="presParOf" srcId="{934C3003-B2EE-44C7-9B62-2DC85798D026}" destId="{AEE7B457-FBAE-4A63-9C30-91A5EB014617}" srcOrd="3" destOrd="0" presId="urn:microsoft.com/office/officeart/2005/8/layout/hList7"/>
    <dgm:cxn modelId="{B3956BDB-A2F5-4CD3-820C-EBCAFCD4AA7F}" type="presParOf" srcId="{2D2E865F-ECAF-4992-B45A-1B54E10F7298}" destId="{2D0F3002-04C2-4E2E-83CF-C7C81F2F058B}" srcOrd="3" destOrd="0" presId="urn:microsoft.com/office/officeart/2005/8/layout/hList7"/>
    <dgm:cxn modelId="{AF457204-1631-4A76-85BE-B03BA10F275B}" type="presParOf" srcId="{2D2E865F-ECAF-4992-B45A-1B54E10F7298}" destId="{C33CB20C-0537-4DAC-8F57-F64A4533772C}" srcOrd="4" destOrd="0" presId="urn:microsoft.com/office/officeart/2005/8/layout/hList7"/>
    <dgm:cxn modelId="{D7BBE87B-8E7D-4892-A939-9838228B4242}" type="presParOf" srcId="{C33CB20C-0537-4DAC-8F57-F64A4533772C}" destId="{8460A859-7782-4570-B92D-C096A6E3D675}" srcOrd="0" destOrd="0" presId="urn:microsoft.com/office/officeart/2005/8/layout/hList7"/>
    <dgm:cxn modelId="{E51766BE-9EF0-4F99-994E-EA0E9A55730D}" type="presParOf" srcId="{C33CB20C-0537-4DAC-8F57-F64A4533772C}" destId="{DB1A9CD6-62BD-42D4-9FE4-44DCF007587F}" srcOrd="1" destOrd="0" presId="urn:microsoft.com/office/officeart/2005/8/layout/hList7"/>
    <dgm:cxn modelId="{27EAE5C9-26D3-4EC9-84AC-CBA35C7DE033}" type="presParOf" srcId="{C33CB20C-0537-4DAC-8F57-F64A4533772C}" destId="{231B07B7-16E9-47DE-8FF8-EAA705119831}" srcOrd="2" destOrd="0" presId="urn:microsoft.com/office/officeart/2005/8/layout/hList7"/>
    <dgm:cxn modelId="{DF82448B-B428-48C6-B0A5-6A7C8F1296ED}" type="presParOf" srcId="{C33CB20C-0537-4DAC-8F57-F64A4533772C}" destId="{668A5636-1E48-4031-8CF9-7A4E6C52BED4}" srcOrd="3" destOrd="0" presId="urn:microsoft.com/office/officeart/2005/8/layout/hList7"/>
    <dgm:cxn modelId="{5ABE34AF-1F7A-4DBC-A9D8-EB5A2355FD61}" type="presParOf" srcId="{2D2E865F-ECAF-4992-B45A-1B54E10F7298}" destId="{AFCD8414-CD53-4BE7-80A9-C4952B46B6A2}" srcOrd="5" destOrd="0" presId="urn:microsoft.com/office/officeart/2005/8/layout/hList7"/>
    <dgm:cxn modelId="{49DDD883-F4D0-4F03-8280-D2DE1D85574C}" type="presParOf" srcId="{2D2E865F-ECAF-4992-B45A-1B54E10F7298}" destId="{635E8C3C-A306-4ED8-8519-932717898490}" srcOrd="6" destOrd="0" presId="urn:microsoft.com/office/officeart/2005/8/layout/hList7"/>
    <dgm:cxn modelId="{D97D27EF-434B-4112-BB4B-AF83A4A684B8}" type="presParOf" srcId="{635E8C3C-A306-4ED8-8519-932717898490}" destId="{8ADE7BC5-0E19-4C11-A801-B9249CD73985}" srcOrd="0" destOrd="0" presId="urn:microsoft.com/office/officeart/2005/8/layout/hList7"/>
    <dgm:cxn modelId="{9D1BEB3D-4F9D-4B54-A145-3C16A0AA3910}" type="presParOf" srcId="{635E8C3C-A306-4ED8-8519-932717898490}" destId="{E6CBD00A-3B94-4528-B28E-4AB994B37673}" srcOrd="1" destOrd="0" presId="urn:microsoft.com/office/officeart/2005/8/layout/hList7"/>
    <dgm:cxn modelId="{D0E346EA-1095-4189-A11E-1CB8FC803DB6}" type="presParOf" srcId="{635E8C3C-A306-4ED8-8519-932717898490}" destId="{40838B55-3D2E-46CF-9468-7839520B38BE}" srcOrd="2" destOrd="0" presId="urn:microsoft.com/office/officeart/2005/8/layout/hList7"/>
    <dgm:cxn modelId="{00807A00-0ECF-452E-8797-6CCD3F90CD39}" type="presParOf" srcId="{635E8C3C-A306-4ED8-8519-932717898490}" destId="{37690CB0-2702-4ACD-B59C-BB9464F6CACD}" srcOrd="3" destOrd="0" presId="urn:microsoft.com/office/officeart/2005/8/layout/hList7"/>
    <dgm:cxn modelId="{D7CDF665-9770-49D4-B704-D784F09947EF}" type="presParOf" srcId="{2D2E865F-ECAF-4992-B45A-1B54E10F7298}" destId="{AE18CCDA-433D-4B98-A226-40AC0B868574}" srcOrd="7" destOrd="0" presId="urn:microsoft.com/office/officeart/2005/8/layout/hList7"/>
    <dgm:cxn modelId="{7C4EC562-7B60-4BD6-8BA0-B24F9E0230C2}" type="presParOf" srcId="{2D2E865F-ECAF-4992-B45A-1B54E10F7298}" destId="{C3BAD02B-887F-4454-8DB1-31570D39800B}" srcOrd="8" destOrd="0" presId="urn:microsoft.com/office/officeart/2005/8/layout/hList7"/>
    <dgm:cxn modelId="{E4053905-65FC-46CA-8494-0E1FC238239D}" type="presParOf" srcId="{C3BAD02B-887F-4454-8DB1-31570D39800B}" destId="{503E263F-738E-4BEF-BF04-8FFF8EB157C0}" srcOrd="0" destOrd="0" presId="urn:microsoft.com/office/officeart/2005/8/layout/hList7"/>
    <dgm:cxn modelId="{F55666FD-E641-477C-A9F0-0963BC630C58}" type="presParOf" srcId="{C3BAD02B-887F-4454-8DB1-31570D39800B}" destId="{A5E9BA89-21F7-4A70-9861-05095AC7BE08}" srcOrd="1" destOrd="0" presId="urn:microsoft.com/office/officeart/2005/8/layout/hList7"/>
    <dgm:cxn modelId="{BF12C117-ADF8-4E3E-8222-5C9952B0173F}" type="presParOf" srcId="{C3BAD02B-887F-4454-8DB1-31570D39800B}" destId="{0CDD0C90-DDA7-4451-A288-2B113B5C0D86}" srcOrd="2" destOrd="0" presId="urn:microsoft.com/office/officeart/2005/8/layout/hList7"/>
    <dgm:cxn modelId="{7E2CF42F-C9B4-4C1B-84BC-A7F14431112A}" type="presParOf" srcId="{C3BAD02B-887F-4454-8DB1-31570D39800B}" destId="{FFFF9634-1E1B-4F16-9E96-FED157E9FF0C}"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29399E-4ACA-4B83-B3E6-A3C3212D7D17}"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5CD8612B-972E-4553-ACEB-2BF4B221C84E}">
      <dgm:prSet phldrT="[Text]" custT="1"/>
      <dgm:spPr>
        <a:solidFill>
          <a:srgbClr val="5B9BD5"/>
        </a:solidFill>
        <a:effectLst>
          <a:outerShdw blurRad="50800" dist="50800" dir="5400000" sx="99000" sy="99000" algn="ctr" rotWithShape="0">
            <a:schemeClr val="bg1">
              <a:lumMod val="65000"/>
            </a:schemeClr>
          </a:outerShdw>
        </a:effectLst>
        <a:scene3d>
          <a:camera prst="isometricOffAxis1Right"/>
          <a:lightRig rig="flat" dir="t"/>
        </a:scene3d>
        <a:sp3d extrusionH="381000" prstMaterial="dkEdge">
          <a:bevelT w="254000"/>
          <a:bevelB w="254000"/>
        </a:sp3d>
      </dgm:spPr>
      <dgm:t>
        <a:bodyPr/>
        <a:lstStyle/>
        <a:p>
          <a:pPr algn="l"/>
          <a:r>
            <a:rPr lang="en-GB" sz="3600" b="1" dirty="0">
              <a:solidFill>
                <a:schemeClr val="bg1"/>
              </a:solidFill>
            </a:rPr>
            <a:t>Must Have</a:t>
          </a:r>
        </a:p>
      </dgm:t>
    </dgm:pt>
    <dgm:pt modelId="{7491C8A1-7E8E-4857-ADB9-B3CB032267B6}" type="parTrans" cxnId="{E41408B4-1F6F-47FC-9331-A19A30A5CC6F}">
      <dgm:prSet/>
      <dgm:spPr/>
      <dgm:t>
        <a:bodyPr/>
        <a:lstStyle/>
        <a:p>
          <a:pPr algn="l"/>
          <a:endParaRPr lang="en-GB"/>
        </a:p>
      </dgm:t>
    </dgm:pt>
    <dgm:pt modelId="{7CA172A1-A730-47C0-8967-61AD01DBDB51}" type="sibTrans" cxnId="{E41408B4-1F6F-47FC-9331-A19A30A5CC6F}">
      <dgm:prSet/>
      <dgm:spPr/>
      <dgm:t>
        <a:bodyPr/>
        <a:lstStyle/>
        <a:p>
          <a:pPr algn="l"/>
          <a:endParaRPr lang="en-GB"/>
        </a:p>
      </dgm:t>
    </dgm:pt>
    <dgm:pt modelId="{16633624-080D-45F2-B038-89C226FC11D7}">
      <dgm:prSet phldrT="[Text]" custT="1"/>
      <dgm:spPr>
        <a:solidFill>
          <a:srgbClr val="5B9BD5"/>
        </a:solidFill>
        <a:effectLst>
          <a:outerShdw blurRad="50800" dist="50800" dir="5400000" sx="99000" sy="99000" algn="ctr" rotWithShape="0">
            <a:schemeClr val="bg1">
              <a:lumMod val="65000"/>
            </a:schemeClr>
          </a:outerShdw>
        </a:effectLst>
        <a:scene3d>
          <a:camera prst="isometricOffAxis1Right"/>
          <a:lightRig rig="flat" dir="t"/>
        </a:scene3d>
        <a:sp3d extrusionH="381000" prstMaterial="dkEdge">
          <a:bevelT w="254000"/>
          <a:bevelB w="254000"/>
        </a:sp3d>
      </dgm:spPr>
      <dgm:t>
        <a:bodyPr/>
        <a:lstStyle/>
        <a:p>
          <a:pPr algn="l"/>
          <a:r>
            <a:rPr lang="en-GB" sz="2400" b="1" dirty="0">
              <a:solidFill>
                <a:schemeClr val="tx1"/>
              </a:solidFill>
            </a:rPr>
            <a:t>As a</a:t>
          </a:r>
          <a:r>
            <a:rPr lang="en-GB" sz="2400" b="1" dirty="0">
              <a:solidFill>
                <a:schemeClr val="bg1"/>
              </a:solidFill>
            </a:rPr>
            <a:t> Owner                  </a:t>
          </a:r>
          <a:r>
            <a:rPr lang="en-GB" sz="2400" b="1" dirty="0">
              <a:solidFill>
                <a:schemeClr val="tx1"/>
              </a:solidFill>
            </a:rPr>
            <a:t>I want </a:t>
          </a:r>
          <a:r>
            <a:rPr lang="en-GB" sz="2400" b="1" dirty="0">
              <a:solidFill>
                <a:schemeClr val="bg1"/>
              </a:solidFill>
            </a:rPr>
            <a:t>a Office </a:t>
          </a:r>
          <a:r>
            <a:rPr lang="en-GB" sz="2400" b="1" dirty="0">
              <a:solidFill>
                <a:schemeClr val="tx1"/>
              </a:solidFill>
            </a:rPr>
            <a:t>because</a:t>
          </a:r>
          <a:r>
            <a:rPr lang="en-GB" sz="2400" b="1" dirty="0">
              <a:solidFill>
                <a:schemeClr val="bg1"/>
              </a:solidFill>
            </a:rPr>
            <a:t> I am the boss.</a:t>
          </a:r>
        </a:p>
      </dgm:t>
    </dgm:pt>
    <dgm:pt modelId="{BCEE81CC-4366-4BD3-B17C-D37404ADCDDB}" type="parTrans" cxnId="{3DF1DC26-80FD-44C6-B0DC-2B91810542F9}">
      <dgm:prSet/>
      <dgm:spPr/>
      <dgm:t>
        <a:bodyPr/>
        <a:lstStyle/>
        <a:p>
          <a:pPr algn="l"/>
          <a:endParaRPr lang="en-GB"/>
        </a:p>
      </dgm:t>
    </dgm:pt>
    <dgm:pt modelId="{387C2A86-09A1-4A25-9466-037ECF62F7D8}" type="sibTrans" cxnId="{3DF1DC26-80FD-44C6-B0DC-2B91810542F9}">
      <dgm:prSet/>
      <dgm:spPr/>
      <dgm:t>
        <a:bodyPr/>
        <a:lstStyle/>
        <a:p>
          <a:pPr algn="l"/>
          <a:endParaRPr lang="en-GB"/>
        </a:p>
      </dgm:t>
    </dgm:pt>
    <dgm:pt modelId="{307836E6-B69D-499B-ABDB-6D15D05D0AA1}">
      <dgm:prSet phldrT="[Text]" custT="1"/>
      <dgm:spPr>
        <a:solidFill>
          <a:srgbClr val="9D337C"/>
        </a:solidFill>
        <a:effectLst>
          <a:outerShdw blurRad="50800" dist="50800" dir="5400000" sx="99000" sy="99000" algn="ctr" rotWithShape="0">
            <a:schemeClr val="bg1">
              <a:lumMod val="65000"/>
            </a:schemeClr>
          </a:outerShdw>
        </a:effectLst>
        <a:scene3d>
          <a:camera prst="isometricOffAxis1Right"/>
          <a:lightRig rig="flat" dir="t"/>
        </a:scene3d>
        <a:sp3d extrusionH="381000" prstMaterial="dkEdge">
          <a:bevelT w="254000"/>
          <a:bevelB w="254000"/>
        </a:sp3d>
      </dgm:spPr>
      <dgm:t>
        <a:bodyPr/>
        <a:lstStyle/>
        <a:p>
          <a:pPr algn="l"/>
          <a:r>
            <a:rPr lang="en-GB" sz="3600" b="1" dirty="0">
              <a:solidFill>
                <a:schemeClr val="bg1"/>
              </a:solidFill>
            </a:rPr>
            <a:t>Want to Have</a:t>
          </a:r>
        </a:p>
      </dgm:t>
    </dgm:pt>
    <dgm:pt modelId="{9FD4DEE0-8297-46F1-8527-4BA713CE0C9B}" type="parTrans" cxnId="{F8253A16-98F6-473B-90FB-8D8DEC01E4D9}">
      <dgm:prSet/>
      <dgm:spPr/>
      <dgm:t>
        <a:bodyPr/>
        <a:lstStyle/>
        <a:p>
          <a:pPr algn="l"/>
          <a:endParaRPr lang="en-GB"/>
        </a:p>
      </dgm:t>
    </dgm:pt>
    <dgm:pt modelId="{F3DAA6AE-2CF9-469C-886D-40D42AD78450}" type="sibTrans" cxnId="{F8253A16-98F6-473B-90FB-8D8DEC01E4D9}">
      <dgm:prSet/>
      <dgm:spPr/>
      <dgm:t>
        <a:bodyPr/>
        <a:lstStyle/>
        <a:p>
          <a:pPr algn="l"/>
          <a:endParaRPr lang="en-GB"/>
        </a:p>
      </dgm:t>
    </dgm:pt>
    <dgm:pt modelId="{0854763B-9D49-463B-A9AF-2C3DD9144564}">
      <dgm:prSet phldrT="[Text]" custT="1"/>
      <dgm:spPr>
        <a:solidFill>
          <a:srgbClr val="9D337C"/>
        </a:solidFill>
        <a:effectLst>
          <a:outerShdw blurRad="50800" dist="50800" dir="5400000" sx="99000" sy="99000" algn="ctr" rotWithShape="0">
            <a:schemeClr val="bg1">
              <a:lumMod val="65000"/>
            </a:schemeClr>
          </a:outerShdw>
        </a:effectLst>
        <a:scene3d>
          <a:camera prst="isometricOffAxis1Right"/>
          <a:lightRig rig="flat" dir="t"/>
        </a:scene3d>
        <a:sp3d extrusionH="381000" prstMaterial="dkEdge">
          <a:bevelT w="254000"/>
          <a:bevelB w="254000"/>
        </a:sp3d>
      </dgm:spPr>
      <dgm:t>
        <a:bodyPr/>
        <a:lstStyle/>
        <a:p>
          <a:pPr algn="l"/>
          <a:r>
            <a:rPr lang="en-GB" sz="2400" b="1" dirty="0">
              <a:solidFill>
                <a:schemeClr val="tx1"/>
              </a:solidFill>
            </a:rPr>
            <a:t>As a</a:t>
          </a:r>
          <a:r>
            <a:rPr lang="en-GB" sz="2400" b="1" dirty="0">
              <a:solidFill>
                <a:schemeClr val="bg1"/>
              </a:solidFill>
            </a:rPr>
            <a:t> Employee          </a:t>
          </a:r>
          <a:r>
            <a:rPr lang="en-GB" sz="2400" b="1" dirty="0">
              <a:solidFill>
                <a:schemeClr val="tx1"/>
              </a:solidFill>
            </a:rPr>
            <a:t>I want </a:t>
          </a:r>
          <a:r>
            <a:rPr lang="en-GB" sz="2400" b="1" dirty="0">
              <a:solidFill>
                <a:schemeClr val="bg1"/>
              </a:solidFill>
            </a:rPr>
            <a:t>a canteen </a:t>
          </a:r>
          <a:r>
            <a:rPr lang="en-GB" sz="2400" b="1" dirty="0">
              <a:solidFill>
                <a:schemeClr val="tx1"/>
              </a:solidFill>
            </a:rPr>
            <a:t>because I</a:t>
          </a:r>
          <a:r>
            <a:rPr lang="en-GB" sz="2400" b="1" dirty="0">
              <a:solidFill>
                <a:schemeClr val="bg1"/>
              </a:solidFill>
            </a:rPr>
            <a:t> like my food hot.</a:t>
          </a:r>
        </a:p>
      </dgm:t>
    </dgm:pt>
    <dgm:pt modelId="{F53999D2-C0EA-4253-BE30-2A12E81BBC3A}" type="parTrans" cxnId="{3092891A-1E2F-4F1E-B0E2-69E1BAABBFBB}">
      <dgm:prSet/>
      <dgm:spPr/>
      <dgm:t>
        <a:bodyPr/>
        <a:lstStyle/>
        <a:p>
          <a:pPr algn="l"/>
          <a:endParaRPr lang="en-GB"/>
        </a:p>
      </dgm:t>
    </dgm:pt>
    <dgm:pt modelId="{37B1BAFB-992C-4DB7-A4E8-8794890B9362}" type="sibTrans" cxnId="{3092891A-1E2F-4F1E-B0E2-69E1BAABBFBB}">
      <dgm:prSet/>
      <dgm:spPr/>
      <dgm:t>
        <a:bodyPr/>
        <a:lstStyle/>
        <a:p>
          <a:pPr algn="l"/>
          <a:endParaRPr lang="en-GB"/>
        </a:p>
      </dgm:t>
    </dgm:pt>
    <dgm:pt modelId="{E43285BE-9CAD-4004-B34A-8B9B038B4240}">
      <dgm:prSet phldrT="[Text]" custT="1"/>
      <dgm:spPr>
        <a:solidFill>
          <a:srgbClr val="CC6600"/>
        </a:solidFill>
        <a:effectLst>
          <a:outerShdw blurRad="50800" dist="50800" dir="5400000" sx="99000" sy="99000" algn="ctr" rotWithShape="0">
            <a:schemeClr val="bg1">
              <a:lumMod val="65000"/>
            </a:schemeClr>
          </a:outerShdw>
        </a:effectLst>
        <a:scene3d>
          <a:camera prst="isometricOffAxis1Right"/>
          <a:lightRig rig="flat" dir="t"/>
        </a:scene3d>
        <a:sp3d extrusionH="381000" prstMaterial="dkEdge">
          <a:bevelT w="254000"/>
          <a:bevelB w="254000"/>
        </a:sp3d>
      </dgm:spPr>
      <dgm:t>
        <a:bodyPr/>
        <a:lstStyle/>
        <a:p>
          <a:pPr algn="l"/>
          <a:r>
            <a:rPr lang="en-GB" sz="3600" b="1" dirty="0">
              <a:solidFill>
                <a:schemeClr val="bg1"/>
              </a:solidFill>
            </a:rPr>
            <a:t>Nice to Have</a:t>
          </a:r>
        </a:p>
      </dgm:t>
    </dgm:pt>
    <dgm:pt modelId="{037EC120-59F2-43E7-A6A7-5DAEA7B08481}" type="sibTrans" cxnId="{FA66DA15-2D5F-4591-81B5-8CA1D2BB9A88}">
      <dgm:prSet/>
      <dgm:spPr/>
      <dgm:t>
        <a:bodyPr/>
        <a:lstStyle/>
        <a:p>
          <a:pPr algn="l"/>
          <a:endParaRPr lang="en-GB"/>
        </a:p>
      </dgm:t>
    </dgm:pt>
    <dgm:pt modelId="{51C10BF3-E36E-48F2-A6A7-B5A4377BB0CE}" type="parTrans" cxnId="{FA66DA15-2D5F-4591-81B5-8CA1D2BB9A88}">
      <dgm:prSet/>
      <dgm:spPr/>
      <dgm:t>
        <a:bodyPr/>
        <a:lstStyle/>
        <a:p>
          <a:pPr algn="l"/>
          <a:endParaRPr lang="en-GB"/>
        </a:p>
      </dgm:t>
    </dgm:pt>
    <dgm:pt modelId="{DB7D12D1-CA19-4FFF-9CB6-C682FF506462}">
      <dgm:prSet phldrT="[Text]" custT="1"/>
      <dgm:spPr>
        <a:solidFill>
          <a:srgbClr val="CC6600"/>
        </a:solidFill>
        <a:effectLst>
          <a:outerShdw blurRad="50800" dist="50800" dir="5400000" sx="99000" sy="99000" algn="ctr" rotWithShape="0">
            <a:schemeClr val="bg1">
              <a:lumMod val="65000"/>
            </a:schemeClr>
          </a:outerShdw>
        </a:effectLst>
        <a:scene3d>
          <a:camera prst="isometricOffAxis1Right"/>
          <a:lightRig rig="flat" dir="t"/>
        </a:scene3d>
        <a:sp3d extrusionH="381000" prstMaterial="dkEdge">
          <a:bevelT w="254000"/>
          <a:bevelB w="254000"/>
        </a:sp3d>
      </dgm:spPr>
      <dgm:t>
        <a:bodyPr/>
        <a:lstStyle/>
        <a:p>
          <a:pPr algn="l"/>
          <a:r>
            <a:rPr lang="en-GB" sz="2400" b="1" dirty="0">
              <a:solidFill>
                <a:schemeClr val="tx1"/>
              </a:solidFill>
            </a:rPr>
            <a:t>As a</a:t>
          </a:r>
          <a:r>
            <a:rPr lang="en-GB" sz="2400" b="1" dirty="0">
              <a:solidFill>
                <a:schemeClr val="bg1"/>
              </a:solidFill>
            </a:rPr>
            <a:t> Customer      </a:t>
          </a:r>
          <a:r>
            <a:rPr lang="en-GB" sz="2400" b="1" dirty="0">
              <a:solidFill>
                <a:schemeClr val="tx1"/>
              </a:solidFill>
            </a:rPr>
            <a:t>I want </a:t>
          </a:r>
          <a:r>
            <a:rPr lang="en-GB" sz="2400" b="1" dirty="0">
              <a:solidFill>
                <a:schemeClr val="bg1"/>
              </a:solidFill>
            </a:rPr>
            <a:t>Parking  </a:t>
          </a:r>
          <a:r>
            <a:rPr lang="en-GB" sz="2400" b="1" dirty="0">
              <a:solidFill>
                <a:schemeClr val="tx1"/>
              </a:solidFill>
            </a:rPr>
            <a:t>because</a:t>
          </a:r>
          <a:r>
            <a:rPr lang="en-GB" sz="2400" b="1" dirty="0">
              <a:solidFill>
                <a:schemeClr val="bg1"/>
              </a:solidFill>
            </a:rPr>
            <a:t> I need to park my car.</a:t>
          </a:r>
        </a:p>
      </dgm:t>
    </dgm:pt>
    <dgm:pt modelId="{1393AD5B-20F2-47E4-9ED4-D646F266D97D}" type="sibTrans" cxnId="{BB741C45-7D50-4277-AE86-FA92B069B454}">
      <dgm:prSet/>
      <dgm:spPr/>
      <dgm:t>
        <a:bodyPr/>
        <a:lstStyle/>
        <a:p>
          <a:pPr algn="l"/>
          <a:endParaRPr lang="en-GB"/>
        </a:p>
      </dgm:t>
    </dgm:pt>
    <dgm:pt modelId="{DD2926D7-AC06-4BB3-817D-C86CBB276F2C}" type="parTrans" cxnId="{BB741C45-7D50-4277-AE86-FA92B069B454}">
      <dgm:prSet/>
      <dgm:spPr/>
      <dgm:t>
        <a:bodyPr/>
        <a:lstStyle/>
        <a:p>
          <a:pPr algn="l"/>
          <a:endParaRPr lang="en-GB"/>
        </a:p>
      </dgm:t>
    </dgm:pt>
    <dgm:pt modelId="{FABD21D0-B996-4D9D-B9CF-C4B92F5F4198}" type="pres">
      <dgm:prSet presAssocID="{B829399E-4ACA-4B83-B3E6-A3C3212D7D17}" presName="Name0" presStyleCnt="0">
        <dgm:presLayoutVars>
          <dgm:dir/>
          <dgm:resizeHandles val="exact"/>
        </dgm:presLayoutVars>
      </dgm:prSet>
      <dgm:spPr/>
    </dgm:pt>
    <dgm:pt modelId="{E6E93BC1-E404-42F2-8E43-BD4B2067C44D}" type="pres">
      <dgm:prSet presAssocID="{5CD8612B-972E-4553-ACEB-2BF4B221C84E}" presName="node" presStyleLbl="node1" presStyleIdx="0" presStyleCnt="3">
        <dgm:presLayoutVars>
          <dgm:bulletEnabled val="1"/>
        </dgm:presLayoutVars>
      </dgm:prSet>
      <dgm:spPr/>
    </dgm:pt>
    <dgm:pt modelId="{4F17573D-81E7-4606-9FDF-6C184DE8D0A0}" type="pres">
      <dgm:prSet presAssocID="{7CA172A1-A730-47C0-8967-61AD01DBDB51}" presName="sibTrans" presStyleCnt="0"/>
      <dgm:spPr/>
    </dgm:pt>
    <dgm:pt modelId="{458DDCD3-C9CF-445A-982F-0FD16994F29C}" type="pres">
      <dgm:prSet presAssocID="{307836E6-B69D-499B-ABDB-6D15D05D0AA1}" presName="node" presStyleLbl="node1" presStyleIdx="1" presStyleCnt="3" custScaleX="106901">
        <dgm:presLayoutVars>
          <dgm:bulletEnabled val="1"/>
        </dgm:presLayoutVars>
      </dgm:prSet>
      <dgm:spPr/>
    </dgm:pt>
    <dgm:pt modelId="{6AA21925-6D45-40FA-AC54-92B86E73F67E}" type="pres">
      <dgm:prSet presAssocID="{F3DAA6AE-2CF9-469C-886D-40D42AD78450}" presName="sibTrans" presStyleCnt="0"/>
      <dgm:spPr/>
    </dgm:pt>
    <dgm:pt modelId="{379449E5-EB7F-4535-8ACB-197B1108246C}" type="pres">
      <dgm:prSet presAssocID="{E43285BE-9CAD-4004-B34A-8B9B038B4240}" presName="node" presStyleLbl="node1" presStyleIdx="2" presStyleCnt="3" custLinFactNeighborX="0">
        <dgm:presLayoutVars>
          <dgm:bulletEnabled val="1"/>
        </dgm:presLayoutVars>
      </dgm:prSet>
      <dgm:spPr/>
    </dgm:pt>
  </dgm:ptLst>
  <dgm:cxnLst>
    <dgm:cxn modelId="{FA66DA15-2D5F-4591-81B5-8CA1D2BB9A88}" srcId="{B829399E-4ACA-4B83-B3E6-A3C3212D7D17}" destId="{E43285BE-9CAD-4004-B34A-8B9B038B4240}" srcOrd="2" destOrd="0" parTransId="{51C10BF3-E36E-48F2-A6A7-B5A4377BB0CE}" sibTransId="{037EC120-59F2-43E7-A6A7-5DAEA7B08481}"/>
    <dgm:cxn modelId="{F8253A16-98F6-473B-90FB-8D8DEC01E4D9}" srcId="{B829399E-4ACA-4B83-B3E6-A3C3212D7D17}" destId="{307836E6-B69D-499B-ABDB-6D15D05D0AA1}" srcOrd="1" destOrd="0" parTransId="{9FD4DEE0-8297-46F1-8527-4BA713CE0C9B}" sibTransId="{F3DAA6AE-2CF9-469C-886D-40D42AD78450}"/>
    <dgm:cxn modelId="{6E96571A-CA4E-4936-B045-562338CF86A1}" type="presOf" srcId="{307836E6-B69D-499B-ABDB-6D15D05D0AA1}" destId="{458DDCD3-C9CF-445A-982F-0FD16994F29C}" srcOrd="0" destOrd="0" presId="urn:microsoft.com/office/officeart/2005/8/layout/hList6"/>
    <dgm:cxn modelId="{3092891A-1E2F-4F1E-B0E2-69E1BAABBFBB}" srcId="{307836E6-B69D-499B-ABDB-6D15D05D0AA1}" destId="{0854763B-9D49-463B-A9AF-2C3DD9144564}" srcOrd="0" destOrd="0" parTransId="{F53999D2-C0EA-4253-BE30-2A12E81BBC3A}" sibTransId="{37B1BAFB-992C-4DB7-A4E8-8794890B9362}"/>
    <dgm:cxn modelId="{3DF1DC26-80FD-44C6-B0DC-2B91810542F9}" srcId="{5CD8612B-972E-4553-ACEB-2BF4B221C84E}" destId="{16633624-080D-45F2-B038-89C226FC11D7}" srcOrd="0" destOrd="0" parTransId="{BCEE81CC-4366-4BD3-B17C-D37404ADCDDB}" sibTransId="{387C2A86-09A1-4A25-9466-037ECF62F7D8}"/>
    <dgm:cxn modelId="{F8145D2D-58C8-4C4B-B648-6EB4F219246B}" type="presOf" srcId="{B829399E-4ACA-4B83-B3E6-A3C3212D7D17}" destId="{FABD21D0-B996-4D9D-B9CF-C4B92F5F4198}" srcOrd="0" destOrd="0" presId="urn:microsoft.com/office/officeart/2005/8/layout/hList6"/>
    <dgm:cxn modelId="{BB741C45-7D50-4277-AE86-FA92B069B454}" srcId="{E43285BE-9CAD-4004-B34A-8B9B038B4240}" destId="{DB7D12D1-CA19-4FFF-9CB6-C682FF506462}" srcOrd="0" destOrd="0" parTransId="{DD2926D7-AC06-4BB3-817D-C86CBB276F2C}" sibTransId="{1393AD5B-20F2-47E4-9ED4-D646F266D97D}"/>
    <dgm:cxn modelId="{C824B895-7696-4CC1-89BD-2719F4E711B3}" type="presOf" srcId="{0854763B-9D49-463B-A9AF-2C3DD9144564}" destId="{458DDCD3-C9CF-445A-982F-0FD16994F29C}" srcOrd="0" destOrd="1" presId="urn:microsoft.com/office/officeart/2005/8/layout/hList6"/>
    <dgm:cxn modelId="{2686999A-BDA2-40ED-ACBF-6948E7056295}" type="presOf" srcId="{DB7D12D1-CA19-4FFF-9CB6-C682FF506462}" destId="{379449E5-EB7F-4535-8ACB-197B1108246C}" srcOrd="0" destOrd="1" presId="urn:microsoft.com/office/officeart/2005/8/layout/hList6"/>
    <dgm:cxn modelId="{4D0569A4-AFE5-42E6-ABB4-44A6F31AC0A8}" type="presOf" srcId="{5CD8612B-972E-4553-ACEB-2BF4B221C84E}" destId="{E6E93BC1-E404-42F2-8E43-BD4B2067C44D}" srcOrd="0" destOrd="0" presId="urn:microsoft.com/office/officeart/2005/8/layout/hList6"/>
    <dgm:cxn modelId="{E41408B4-1F6F-47FC-9331-A19A30A5CC6F}" srcId="{B829399E-4ACA-4B83-B3E6-A3C3212D7D17}" destId="{5CD8612B-972E-4553-ACEB-2BF4B221C84E}" srcOrd="0" destOrd="0" parTransId="{7491C8A1-7E8E-4857-ADB9-B3CB032267B6}" sibTransId="{7CA172A1-A730-47C0-8967-61AD01DBDB51}"/>
    <dgm:cxn modelId="{71E137B7-5B8B-4F0C-B96B-F93EC4797D8F}" type="presOf" srcId="{16633624-080D-45F2-B038-89C226FC11D7}" destId="{E6E93BC1-E404-42F2-8E43-BD4B2067C44D}" srcOrd="0" destOrd="1" presId="urn:microsoft.com/office/officeart/2005/8/layout/hList6"/>
    <dgm:cxn modelId="{A74EB7ED-3C30-4526-B495-38A345AD9ECE}" type="presOf" srcId="{E43285BE-9CAD-4004-B34A-8B9B038B4240}" destId="{379449E5-EB7F-4535-8ACB-197B1108246C}" srcOrd="0" destOrd="0" presId="urn:microsoft.com/office/officeart/2005/8/layout/hList6"/>
    <dgm:cxn modelId="{5A13DE69-92E8-4031-AC08-E96170763C92}" type="presParOf" srcId="{FABD21D0-B996-4D9D-B9CF-C4B92F5F4198}" destId="{E6E93BC1-E404-42F2-8E43-BD4B2067C44D}" srcOrd="0" destOrd="0" presId="urn:microsoft.com/office/officeart/2005/8/layout/hList6"/>
    <dgm:cxn modelId="{E2E49C52-7930-4DC9-BF05-4E0300B20E86}" type="presParOf" srcId="{FABD21D0-B996-4D9D-B9CF-C4B92F5F4198}" destId="{4F17573D-81E7-4606-9FDF-6C184DE8D0A0}" srcOrd="1" destOrd="0" presId="urn:microsoft.com/office/officeart/2005/8/layout/hList6"/>
    <dgm:cxn modelId="{56B1E679-170C-4F0C-900E-D92EB6BF8501}" type="presParOf" srcId="{FABD21D0-B996-4D9D-B9CF-C4B92F5F4198}" destId="{458DDCD3-C9CF-445A-982F-0FD16994F29C}" srcOrd="2" destOrd="0" presId="urn:microsoft.com/office/officeart/2005/8/layout/hList6"/>
    <dgm:cxn modelId="{70A7F7EB-E30E-4A8E-8C43-F199C89688D4}" type="presParOf" srcId="{FABD21D0-B996-4D9D-B9CF-C4B92F5F4198}" destId="{6AA21925-6D45-40FA-AC54-92B86E73F67E}" srcOrd="3" destOrd="0" presId="urn:microsoft.com/office/officeart/2005/8/layout/hList6"/>
    <dgm:cxn modelId="{D2C66B94-3F35-4B1A-B7A2-60F4CC594646}" type="presParOf" srcId="{FABD21D0-B996-4D9D-B9CF-C4B92F5F4198}" destId="{379449E5-EB7F-4535-8ACB-197B1108246C}"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2347623-FCF0-4C09-8220-B9B2FC97EABE}"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B090102-40F9-4CD3-8C5D-ACBA226E4D84}">
      <dgm:prSet phldrT="[Text]"/>
      <dgm:spPr>
        <a:solidFill>
          <a:schemeClr val="tx2">
            <a:lumMod val="50000"/>
          </a:schemeClr>
        </a:solidFill>
        <a:scene3d>
          <a:camera prst="isometricOffAxis1Right"/>
          <a:lightRig rig="threePt" dir="t"/>
        </a:scene3d>
        <a:sp3d extrusionH="381000" prstMaterial="dkEdge">
          <a:bevelT w="127000"/>
          <a:bevelB w="127000"/>
        </a:sp3d>
      </dgm:spPr>
      <dgm:t>
        <a:bodyPr/>
        <a:lstStyle/>
        <a:p>
          <a:r>
            <a:rPr lang="en-GB" b="1" dirty="0">
              <a:solidFill>
                <a:srgbClr val="FF0000"/>
              </a:solidFill>
            </a:rPr>
            <a:t>Time</a:t>
          </a:r>
          <a:r>
            <a:rPr lang="en-GB" dirty="0"/>
            <a:t> </a:t>
          </a:r>
        </a:p>
      </dgm:t>
    </dgm:pt>
    <dgm:pt modelId="{EDD1484D-BD91-4881-82CE-97E19BB2CC0D}" type="parTrans" cxnId="{533104D5-120A-4C64-A3CE-44C3A186D7A8}">
      <dgm:prSet/>
      <dgm:spPr/>
      <dgm:t>
        <a:bodyPr/>
        <a:lstStyle/>
        <a:p>
          <a:endParaRPr lang="en-GB"/>
        </a:p>
      </dgm:t>
    </dgm:pt>
    <dgm:pt modelId="{E62E97C6-2032-491C-85AB-C7D920BE86E4}" type="sibTrans" cxnId="{533104D5-120A-4C64-A3CE-44C3A186D7A8}">
      <dgm:prSet/>
      <dgm:spPr/>
      <dgm:t>
        <a:bodyPr/>
        <a:lstStyle/>
        <a:p>
          <a:endParaRPr lang="en-GB"/>
        </a:p>
      </dgm:t>
    </dgm:pt>
    <dgm:pt modelId="{DCCB89F5-5FF0-46F6-A4E5-23F6AED26EA8}">
      <dgm:prSet phldrT="[Text]" custT="1"/>
      <dgm:spPr>
        <a:solidFill>
          <a:schemeClr val="bg2">
            <a:lumMod val="60000"/>
            <a:lumOff val="40000"/>
            <a:alpha val="90000"/>
          </a:schemeClr>
        </a:solidFill>
        <a:scene3d>
          <a:camera prst="isometricOffAxis1Right"/>
          <a:lightRig rig="threePt" dir="t"/>
        </a:scene3d>
        <a:sp3d extrusionH="381000" prstMaterial="dkEdge">
          <a:bevelT w="127000"/>
          <a:bevelB w="127000"/>
        </a:sp3d>
      </dgm:spPr>
      <dgm:t>
        <a:bodyPr/>
        <a:lstStyle/>
        <a:p>
          <a:r>
            <a:rPr lang="en-GB" sz="4000" b="1" dirty="0">
              <a:solidFill>
                <a:srgbClr val="FF0000"/>
              </a:solidFill>
            </a:rPr>
            <a:t>30 Days</a:t>
          </a:r>
        </a:p>
      </dgm:t>
    </dgm:pt>
    <dgm:pt modelId="{F61B55B9-3221-4C46-A055-045F38BE9615}" type="parTrans" cxnId="{030A5D60-02C8-442B-9B28-2EC8561B741D}">
      <dgm:prSet/>
      <dgm:spPr/>
      <dgm:t>
        <a:bodyPr/>
        <a:lstStyle/>
        <a:p>
          <a:endParaRPr lang="en-GB"/>
        </a:p>
      </dgm:t>
    </dgm:pt>
    <dgm:pt modelId="{B49E7CBF-26F2-47F4-BA1F-663B1F82C4DC}" type="sibTrans" cxnId="{030A5D60-02C8-442B-9B28-2EC8561B741D}">
      <dgm:prSet/>
      <dgm:spPr/>
      <dgm:t>
        <a:bodyPr/>
        <a:lstStyle/>
        <a:p>
          <a:endParaRPr lang="en-GB"/>
        </a:p>
      </dgm:t>
    </dgm:pt>
    <dgm:pt modelId="{753AC13E-A8E9-4C76-8487-FDA796D68DA2}">
      <dgm:prSet phldrT="[Text]"/>
      <dgm:spPr>
        <a:solidFill>
          <a:schemeClr val="bg2">
            <a:lumMod val="75000"/>
          </a:schemeClr>
        </a:solidFill>
        <a:scene3d>
          <a:camera prst="isometricOffAxis1Right"/>
          <a:lightRig rig="threePt" dir="t"/>
        </a:scene3d>
        <a:sp3d extrusionH="381000" prstMaterial="dkEdge">
          <a:bevelT w="127000"/>
          <a:bevelB w="127000"/>
        </a:sp3d>
      </dgm:spPr>
      <dgm:t>
        <a:bodyPr/>
        <a:lstStyle/>
        <a:p>
          <a:r>
            <a:rPr lang="en-GB" b="1" dirty="0">
              <a:solidFill>
                <a:srgbClr val="FF0000"/>
              </a:solidFill>
            </a:rPr>
            <a:t>Cost</a:t>
          </a:r>
        </a:p>
      </dgm:t>
    </dgm:pt>
    <dgm:pt modelId="{35F40941-D2F5-4A30-9307-FE93A001BBFF}" type="sibTrans" cxnId="{FF44D990-8622-40EC-BE5A-07D4FF21AAC0}">
      <dgm:prSet/>
      <dgm:spPr/>
      <dgm:t>
        <a:bodyPr/>
        <a:lstStyle/>
        <a:p>
          <a:endParaRPr lang="en-GB"/>
        </a:p>
      </dgm:t>
    </dgm:pt>
    <dgm:pt modelId="{00C58C46-651C-4002-A6F4-8F27AAA64646}" type="parTrans" cxnId="{FF44D990-8622-40EC-BE5A-07D4FF21AAC0}">
      <dgm:prSet/>
      <dgm:spPr/>
      <dgm:t>
        <a:bodyPr/>
        <a:lstStyle/>
        <a:p>
          <a:endParaRPr lang="en-GB"/>
        </a:p>
      </dgm:t>
    </dgm:pt>
    <dgm:pt modelId="{FE73C29F-BABE-4EB3-974D-78850E2DB61C}">
      <dgm:prSet custT="1"/>
      <dgm:spPr>
        <a:solidFill>
          <a:schemeClr val="tx2">
            <a:lumMod val="25000"/>
            <a:alpha val="90000"/>
          </a:schemeClr>
        </a:solidFill>
        <a:scene3d>
          <a:camera prst="isometricOffAxis1Right"/>
          <a:lightRig rig="threePt" dir="t"/>
        </a:scene3d>
        <a:sp3d extrusionH="381000" prstMaterial="dkEdge">
          <a:bevelT w="127000"/>
          <a:bevelB w="127000"/>
        </a:sp3d>
      </dgm:spPr>
      <dgm:t>
        <a:bodyPr/>
        <a:lstStyle/>
        <a:p>
          <a:r>
            <a:rPr lang="en-GB" sz="3600" b="1" dirty="0">
              <a:solidFill>
                <a:srgbClr val="FF0000"/>
              </a:solidFill>
            </a:rPr>
            <a:t>£10,000.00</a:t>
          </a:r>
        </a:p>
      </dgm:t>
    </dgm:pt>
    <dgm:pt modelId="{CB95B022-422C-4C5E-A5A0-5EE6859A37CC}" type="parTrans" cxnId="{6C969D41-B559-4C1A-80F2-D476D4AEE49A}">
      <dgm:prSet/>
      <dgm:spPr/>
      <dgm:t>
        <a:bodyPr/>
        <a:lstStyle/>
        <a:p>
          <a:endParaRPr lang="en-GB"/>
        </a:p>
      </dgm:t>
    </dgm:pt>
    <dgm:pt modelId="{BF4AC904-29BF-4FDD-A514-D09CD1F94D2E}" type="sibTrans" cxnId="{6C969D41-B559-4C1A-80F2-D476D4AEE49A}">
      <dgm:prSet/>
      <dgm:spPr/>
      <dgm:t>
        <a:bodyPr/>
        <a:lstStyle/>
        <a:p>
          <a:endParaRPr lang="en-GB"/>
        </a:p>
      </dgm:t>
    </dgm:pt>
    <dgm:pt modelId="{B50DFA57-2574-4A15-A7C4-18B85A0CE7CB}" type="pres">
      <dgm:prSet presAssocID="{B2347623-FCF0-4C09-8220-B9B2FC97EABE}" presName="Name0" presStyleCnt="0">
        <dgm:presLayoutVars>
          <dgm:dir/>
          <dgm:animLvl val="lvl"/>
          <dgm:resizeHandles/>
        </dgm:presLayoutVars>
      </dgm:prSet>
      <dgm:spPr/>
    </dgm:pt>
    <dgm:pt modelId="{BA0CC042-F558-4BE9-9D18-5DD0BB95C98C}" type="pres">
      <dgm:prSet presAssocID="{6B090102-40F9-4CD3-8C5D-ACBA226E4D84}" presName="linNode" presStyleCnt="0"/>
      <dgm:spPr/>
    </dgm:pt>
    <dgm:pt modelId="{F9715748-487F-41FE-93A4-C3C21EFB8BA3}" type="pres">
      <dgm:prSet presAssocID="{6B090102-40F9-4CD3-8C5D-ACBA226E4D84}" presName="parentShp" presStyleLbl="node1" presStyleIdx="0" presStyleCnt="2" custLinFactNeighborX="-438" custLinFactNeighborY="1356">
        <dgm:presLayoutVars>
          <dgm:bulletEnabled val="1"/>
        </dgm:presLayoutVars>
      </dgm:prSet>
      <dgm:spPr/>
    </dgm:pt>
    <dgm:pt modelId="{A85A9858-9FB2-40B2-A774-3E9D490D3D72}" type="pres">
      <dgm:prSet presAssocID="{6B090102-40F9-4CD3-8C5D-ACBA226E4D84}" presName="childShp" presStyleLbl="bgAccFollowNode1" presStyleIdx="0" presStyleCnt="2" custScaleY="43478" custLinFactNeighborX="731" custLinFactNeighborY="-6761">
        <dgm:presLayoutVars>
          <dgm:bulletEnabled val="1"/>
        </dgm:presLayoutVars>
      </dgm:prSet>
      <dgm:spPr/>
    </dgm:pt>
    <dgm:pt modelId="{D954629F-E67A-44BF-9D6E-CADFFBD4E546}" type="pres">
      <dgm:prSet presAssocID="{E62E97C6-2032-491C-85AB-C7D920BE86E4}" presName="spacing" presStyleCnt="0"/>
      <dgm:spPr/>
    </dgm:pt>
    <dgm:pt modelId="{778EFAEC-E569-43D4-B34F-496647FA3B48}" type="pres">
      <dgm:prSet presAssocID="{753AC13E-A8E9-4C76-8487-FDA796D68DA2}" presName="linNode" presStyleCnt="0"/>
      <dgm:spPr/>
    </dgm:pt>
    <dgm:pt modelId="{995B21FE-D8F7-46C0-9137-DF6900097062}" type="pres">
      <dgm:prSet presAssocID="{753AC13E-A8E9-4C76-8487-FDA796D68DA2}" presName="parentShp" presStyleLbl="node1" presStyleIdx="1" presStyleCnt="2">
        <dgm:presLayoutVars>
          <dgm:bulletEnabled val="1"/>
        </dgm:presLayoutVars>
      </dgm:prSet>
      <dgm:spPr/>
    </dgm:pt>
    <dgm:pt modelId="{50F1BA24-92B6-4362-9AF6-8D97E026A88B}" type="pres">
      <dgm:prSet presAssocID="{753AC13E-A8E9-4C76-8487-FDA796D68DA2}" presName="childShp" presStyleLbl="bgAccFollowNode1" presStyleIdx="1" presStyleCnt="2" custScaleY="50581" custLinFactNeighborY="-12911">
        <dgm:presLayoutVars>
          <dgm:bulletEnabled val="1"/>
        </dgm:presLayoutVars>
      </dgm:prSet>
      <dgm:spPr/>
    </dgm:pt>
  </dgm:ptLst>
  <dgm:cxnLst>
    <dgm:cxn modelId="{030A5D60-02C8-442B-9B28-2EC8561B741D}" srcId="{6B090102-40F9-4CD3-8C5D-ACBA226E4D84}" destId="{DCCB89F5-5FF0-46F6-A4E5-23F6AED26EA8}" srcOrd="0" destOrd="0" parTransId="{F61B55B9-3221-4C46-A055-045F38BE9615}" sibTransId="{B49E7CBF-26F2-47F4-BA1F-663B1F82C4DC}"/>
    <dgm:cxn modelId="{6C969D41-B559-4C1A-80F2-D476D4AEE49A}" srcId="{753AC13E-A8E9-4C76-8487-FDA796D68DA2}" destId="{FE73C29F-BABE-4EB3-974D-78850E2DB61C}" srcOrd="0" destOrd="0" parTransId="{CB95B022-422C-4C5E-A5A0-5EE6859A37CC}" sibTransId="{BF4AC904-29BF-4FDD-A514-D09CD1F94D2E}"/>
    <dgm:cxn modelId="{2BD19956-FA29-4000-9143-1833D0DC1C1E}" type="presOf" srcId="{FE73C29F-BABE-4EB3-974D-78850E2DB61C}" destId="{50F1BA24-92B6-4362-9AF6-8D97E026A88B}" srcOrd="0" destOrd="0" presId="urn:microsoft.com/office/officeart/2005/8/layout/vList6"/>
    <dgm:cxn modelId="{13BD5C59-5CBA-4ACF-A8CD-19522B0554D7}" type="presOf" srcId="{B2347623-FCF0-4C09-8220-B9B2FC97EABE}" destId="{B50DFA57-2574-4A15-A7C4-18B85A0CE7CB}" srcOrd="0" destOrd="0" presId="urn:microsoft.com/office/officeart/2005/8/layout/vList6"/>
    <dgm:cxn modelId="{FF44D990-8622-40EC-BE5A-07D4FF21AAC0}" srcId="{B2347623-FCF0-4C09-8220-B9B2FC97EABE}" destId="{753AC13E-A8E9-4C76-8487-FDA796D68DA2}" srcOrd="1" destOrd="0" parTransId="{00C58C46-651C-4002-A6F4-8F27AAA64646}" sibTransId="{35F40941-D2F5-4A30-9307-FE93A001BBFF}"/>
    <dgm:cxn modelId="{80C57AB9-71A1-45CC-B3A2-7A19947ADAD4}" type="presOf" srcId="{753AC13E-A8E9-4C76-8487-FDA796D68DA2}" destId="{995B21FE-D8F7-46C0-9137-DF6900097062}" srcOrd="0" destOrd="0" presId="urn:microsoft.com/office/officeart/2005/8/layout/vList6"/>
    <dgm:cxn modelId="{ECCDFBC9-ABEB-4C18-B611-6892ADC54DE7}" type="presOf" srcId="{6B090102-40F9-4CD3-8C5D-ACBA226E4D84}" destId="{F9715748-487F-41FE-93A4-C3C21EFB8BA3}" srcOrd="0" destOrd="0" presId="urn:microsoft.com/office/officeart/2005/8/layout/vList6"/>
    <dgm:cxn modelId="{533104D5-120A-4C64-A3CE-44C3A186D7A8}" srcId="{B2347623-FCF0-4C09-8220-B9B2FC97EABE}" destId="{6B090102-40F9-4CD3-8C5D-ACBA226E4D84}" srcOrd="0" destOrd="0" parTransId="{EDD1484D-BD91-4881-82CE-97E19BB2CC0D}" sibTransId="{E62E97C6-2032-491C-85AB-C7D920BE86E4}"/>
    <dgm:cxn modelId="{9FB874E3-E374-4DD4-A645-F3ECC4298814}" type="presOf" srcId="{DCCB89F5-5FF0-46F6-A4E5-23F6AED26EA8}" destId="{A85A9858-9FB2-40B2-A774-3E9D490D3D72}" srcOrd="0" destOrd="0" presId="urn:microsoft.com/office/officeart/2005/8/layout/vList6"/>
    <dgm:cxn modelId="{BAFE4892-BD30-4362-97EF-55D6F2B65EAB}" type="presParOf" srcId="{B50DFA57-2574-4A15-A7C4-18B85A0CE7CB}" destId="{BA0CC042-F558-4BE9-9D18-5DD0BB95C98C}" srcOrd="0" destOrd="0" presId="urn:microsoft.com/office/officeart/2005/8/layout/vList6"/>
    <dgm:cxn modelId="{6459E79E-78C9-4AB9-ACEC-F500DC8BCD96}" type="presParOf" srcId="{BA0CC042-F558-4BE9-9D18-5DD0BB95C98C}" destId="{F9715748-487F-41FE-93A4-C3C21EFB8BA3}" srcOrd="0" destOrd="0" presId="urn:microsoft.com/office/officeart/2005/8/layout/vList6"/>
    <dgm:cxn modelId="{F98CCDE7-0176-45A8-AAAB-C9C5B2E79388}" type="presParOf" srcId="{BA0CC042-F558-4BE9-9D18-5DD0BB95C98C}" destId="{A85A9858-9FB2-40B2-A774-3E9D490D3D72}" srcOrd="1" destOrd="0" presId="urn:microsoft.com/office/officeart/2005/8/layout/vList6"/>
    <dgm:cxn modelId="{14291439-B296-4A66-BDE1-8A77E8C77996}" type="presParOf" srcId="{B50DFA57-2574-4A15-A7C4-18B85A0CE7CB}" destId="{D954629F-E67A-44BF-9D6E-CADFFBD4E546}" srcOrd="1" destOrd="0" presId="urn:microsoft.com/office/officeart/2005/8/layout/vList6"/>
    <dgm:cxn modelId="{739FCE6B-D216-4373-956F-CCFA30613977}" type="presParOf" srcId="{B50DFA57-2574-4A15-A7C4-18B85A0CE7CB}" destId="{778EFAEC-E569-43D4-B34F-496647FA3B48}" srcOrd="2" destOrd="0" presId="urn:microsoft.com/office/officeart/2005/8/layout/vList6"/>
    <dgm:cxn modelId="{FC2CBB24-889F-4CB4-B3A7-3AEC79AE53DA}" type="presParOf" srcId="{778EFAEC-E569-43D4-B34F-496647FA3B48}" destId="{995B21FE-D8F7-46C0-9137-DF6900097062}" srcOrd="0" destOrd="0" presId="urn:microsoft.com/office/officeart/2005/8/layout/vList6"/>
    <dgm:cxn modelId="{F28ADFCF-F568-4299-8A9E-2BA8E470D0ED}" type="presParOf" srcId="{778EFAEC-E569-43D4-B34F-496647FA3B48}" destId="{50F1BA24-92B6-4362-9AF6-8D97E026A88B}"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E986A0-B9D7-40B0-B13C-BBC438F85C7F}">
      <dsp:nvSpPr>
        <dsp:cNvPr id="0" name=""/>
        <dsp:cNvSpPr/>
      </dsp:nvSpPr>
      <dsp:spPr>
        <a:xfrm>
          <a:off x="1375120" y="1205460"/>
          <a:ext cx="2948466" cy="2948466"/>
        </a:xfrm>
        <a:prstGeom prst="ellipse">
          <a:avLst/>
        </a:prstGeom>
        <a:solidFill>
          <a:srgbClr val="FF0000"/>
        </a:soli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h="63500"/>
          <a:bevelB w="127000" h="63500"/>
        </a:sp3d>
      </dsp:spPr>
      <dsp:style>
        <a:lnRef idx="2">
          <a:scrgbClr r="0" g="0" b="0"/>
        </a:lnRef>
        <a:fillRef idx="1">
          <a:scrgbClr r="0" g="0" b="0"/>
        </a:fillRef>
        <a:effectRef idx="0">
          <a:scrgbClr r="0" g="0" b="0"/>
        </a:effectRef>
        <a:fontRef idx="minor">
          <a:schemeClr val="tx1"/>
        </a:fontRef>
      </dsp:style>
      <dsp:txBody>
        <a:bodyPr spcFirstLastPara="0" vert="horz" wrap="square" lIns="40640" tIns="40640" rIns="40640" bIns="406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b="1" kern="1200" dirty="0">
              <a:solidFill>
                <a:schemeClr val="bg1"/>
              </a:solidFill>
            </a:rPr>
            <a:t>Vintners Antiques</a:t>
          </a:r>
        </a:p>
        <a:p>
          <a:pPr marL="0" lvl="0" algn="ctr" defTabSz="1600200">
            <a:lnSpc>
              <a:spcPct val="90000"/>
            </a:lnSpc>
            <a:spcBef>
              <a:spcPct val="0"/>
            </a:spcBef>
            <a:spcAft>
              <a:spcPct val="35000"/>
            </a:spcAft>
            <a:buNone/>
          </a:pPr>
          <a:endParaRPr lang="en-GB" sz="2800" b="1" kern="1200" dirty="0"/>
        </a:p>
      </dsp:txBody>
      <dsp:txXfrm>
        <a:off x="1806913" y="1637253"/>
        <a:ext cx="2084880" cy="2084880"/>
      </dsp:txXfrm>
    </dsp:sp>
    <dsp:sp modelId="{9C7DF5FF-EF77-42D0-9694-EF0335604752}">
      <dsp:nvSpPr>
        <dsp:cNvPr id="0" name=""/>
        <dsp:cNvSpPr/>
      </dsp:nvSpPr>
      <dsp:spPr>
        <a:xfrm>
          <a:off x="2144087" y="103566"/>
          <a:ext cx="1474233" cy="1474233"/>
        </a:xfrm>
        <a:prstGeom prst="ellipse">
          <a:avLst/>
        </a:prstGeom>
        <a:solidFill>
          <a:srgbClr val="FFFF00"/>
        </a:soli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h="63500"/>
          <a:bevelB w="127000" h="57150"/>
        </a:sp3d>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rPr>
            <a:t>Quality</a:t>
          </a:r>
        </a:p>
      </dsp:txBody>
      <dsp:txXfrm>
        <a:off x="2359983" y="319462"/>
        <a:ext cx="1042441" cy="1042441"/>
      </dsp:txXfrm>
    </dsp:sp>
    <dsp:sp modelId="{B81F7E4B-78F5-4AFE-96DF-87059C6DA979}">
      <dsp:nvSpPr>
        <dsp:cNvPr id="0" name=""/>
        <dsp:cNvSpPr/>
      </dsp:nvSpPr>
      <dsp:spPr>
        <a:xfrm>
          <a:off x="3976345" y="1416335"/>
          <a:ext cx="1474233" cy="1474233"/>
        </a:xfrm>
        <a:prstGeom prst="ellipse">
          <a:avLst/>
        </a:prstGeom>
        <a:solidFill>
          <a:srgbClr val="CC6600"/>
        </a:soli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h="63500"/>
          <a:bevelB w="127000" h="57150"/>
        </a:sp3d>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rPr>
            <a:t>Vintage</a:t>
          </a:r>
        </a:p>
      </dsp:txBody>
      <dsp:txXfrm>
        <a:off x="4192241" y="1632231"/>
        <a:ext cx="1042441" cy="1042441"/>
      </dsp:txXfrm>
    </dsp:sp>
    <dsp:sp modelId="{47EB420D-88D2-4BCD-8FB6-C685494969CE}">
      <dsp:nvSpPr>
        <dsp:cNvPr id="0" name=""/>
        <dsp:cNvSpPr/>
      </dsp:nvSpPr>
      <dsp:spPr>
        <a:xfrm>
          <a:off x="3279558" y="3560825"/>
          <a:ext cx="1474233" cy="1474233"/>
        </a:xfrm>
        <a:prstGeom prst="ellipse">
          <a:avLst/>
        </a:prstGeom>
        <a:solidFill>
          <a:srgbClr val="9D337C"/>
        </a:soli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h="63500"/>
          <a:bevelB w="127000" h="57150"/>
        </a:sp3d>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rPr>
            <a:t>Value</a:t>
          </a:r>
        </a:p>
      </dsp:txBody>
      <dsp:txXfrm>
        <a:off x="3495454" y="3776721"/>
        <a:ext cx="1042441" cy="1042441"/>
      </dsp:txXfrm>
    </dsp:sp>
    <dsp:sp modelId="{1CCE29D3-A1BB-4D3D-8D82-327CE8337EB9}">
      <dsp:nvSpPr>
        <dsp:cNvPr id="0" name=""/>
        <dsp:cNvSpPr/>
      </dsp:nvSpPr>
      <dsp:spPr>
        <a:xfrm>
          <a:off x="1024707" y="3560825"/>
          <a:ext cx="1474233" cy="1474233"/>
        </a:xfrm>
        <a:prstGeom prst="ellipse">
          <a:avLst/>
        </a:prstGeom>
        <a:solidFill>
          <a:srgbClr val="00B050"/>
        </a:soli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h="63500"/>
          <a:bevelB w="127000" h="57150"/>
        </a:sp3d>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rPr>
            <a:t>Genuine</a:t>
          </a:r>
        </a:p>
      </dsp:txBody>
      <dsp:txXfrm>
        <a:off x="1240603" y="3776721"/>
        <a:ext cx="1042441" cy="1042441"/>
      </dsp:txXfrm>
    </dsp:sp>
    <dsp:sp modelId="{09E37A9A-4AB1-4417-A59B-F1903697E7CD}">
      <dsp:nvSpPr>
        <dsp:cNvPr id="0" name=""/>
        <dsp:cNvSpPr/>
      </dsp:nvSpPr>
      <dsp:spPr>
        <a:xfrm>
          <a:off x="418483" y="1353294"/>
          <a:ext cx="1474233" cy="1474233"/>
        </a:xfrm>
        <a:prstGeom prst="ellipse">
          <a:avLst/>
        </a:prstGeom>
        <a:solidFill>
          <a:srgbClr val="4472C4"/>
        </a:soli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h="63500"/>
          <a:bevelB w="127000" h="57150"/>
        </a:sp3d>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rPr>
            <a:t>Trust</a:t>
          </a:r>
        </a:p>
      </dsp:txBody>
      <dsp:txXfrm>
        <a:off x="634379" y="1569190"/>
        <a:ext cx="1042441" cy="10424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56D9E-B390-4FB8-9337-9B70C5D4348E}">
      <dsp:nvSpPr>
        <dsp:cNvPr id="0" name=""/>
        <dsp:cNvSpPr/>
      </dsp:nvSpPr>
      <dsp:spPr>
        <a:xfrm>
          <a:off x="924350" y="1216401"/>
          <a:ext cx="9850433" cy="3125327"/>
        </a:xfrm>
        <a:prstGeom prst="rightArrow">
          <a:avLst>
            <a:gd name="adj1" fmla="val 75000"/>
            <a:gd name="adj2" fmla="val 50000"/>
          </a:avLst>
        </a:prstGeom>
        <a:solidFill>
          <a:schemeClr val="tx1">
            <a:lumMod val="85000"/>
            <a:alpha val="90000"/>
          </a:schemeClr>
        </a:soli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h="63500"/>
          <a:bevelB w="127000" h="63500"/>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2400" b="1" kern="1200" dirty="0">
              <a:solidFill>
                <a:schemeClr val="bg1"/>
              </a:solidFill>
            </a:rPr>
            <a:t> Redesign premises in Sparkhill complete with utilities. </a:t>
          </a:r>
        </a:p>
        <a:p>
          <a:pPr marL="0" marR="0" lvl="0" indent="0" algn="l" defTabSz="91440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2400" b="1" kern="1200" dirty="0">
              <a:solidFill>
                <a:schemeClr val="bg1"/>
              </a:solidFill>
            </a:rPr>
            <a:t> Create secure storage space</a:t>
          </a:r>
        </a:p>
        <a:p>
          <a:pPr marL="0" marR="0" lvl="0" indent="0" algn="l" defTabSz="91440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2400" b="1" kern="1200" dirty="0">
              <a:solidFill>
                <a:schemeClr val="bg1"/>
              </a:solidFill>
            </a:rPr>
            <a:t> Remove Stock</a:t>
          </a:r>
        </a:p>
        <a:p>
          <a:pPr marL="0" marR="0" lvl="0" indent="0" algn="l" defTabSz="91440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2400" b="1" kern="1200" dirty="0">
              <a:solidFill>
                <a:schemeClr val="bg1"/>
              </a:solidFill>
            </a:rPr>
            <a:t> Dismantle Equipment and Shelving</a:t>
          </a:r>
        </a:p>
        <a:p>
          <a:pPr marL="0" marR="0" lvl="0" indent="0" algn="l" defTabSz="91440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2400" b="1" kern="1200" dirty="0">
              <a:solidFill>
                <a:schemeClr val="bg1"/>
              </a:solidFill>
            </a:rPr>
            <a:t> Transfer of shelving And Equipment to Sparkhill</a:t>
          </a:r>
        </a:p>
        <a:p>
          <a:pPr marL="0" marR="0" lvl="0" indent="0" algn="l" defTabSz="914400" eaLnBrk="1" fontAlgn="auto" latinLnBrk="0" hangingPunct="1">
            <a:lnSpc>
              <a:spcPct val="100000"/>
            </a:lnSpc>
            <a:spcBef>
              <a:spcPct val="0"/>
            </a:spcBef>
            <a:spcAft>
              <a:spcPts val="0"/>
            </a:spcAft>
            <a:buClrTx/>
            <a:buSzTx/>
            <a:buFont typeface="Arial" panose="020B0604020202020204" pitchFamily="34" charset="0"/>
            <a:buChar char="•"/>
            <a:tabLst/>
            <a:defRPr/>
          </a:pPr>
          <a:r>
            <a:rPr lang="en-US" sz="2400" b="1" kern="1200" dirty="0">
              <a:solidFill>
                <a:schemeClr val="bg1"/>
              </a:solidFill>
            </a:rPr>
            <a:t> Leave Shirley premises Save and Secure</a:t>
          </a:r>
        </a:p>
        <a:p>
          <a:pPr marL="0" marR="0" lvl="0" indent="0" algn="l" defTabSz="914400" eaLnBrk="1" fontAlgn="auto" latinLnBrk="0" hangingPunct="1">
            <a:lnSpc>
              <a:spcPct val="100000"/>
            </a:lnSpc>
            <a:spcBef>
              <a:spcPct val="0"/>
            </a:spcBef>
            <a:spcAft>
              <a:spcPts val="0"/>
            </a:spcAft>
            <a:buClrTx/>
            <a:buSzTx/>
            <a:buFont typeface="Arial" panose="020B0604020202020204" pitchFamily="34" charset="0"/>
            <a:buChar char="•"/>
            <a:tabLst/>
            <a:defRPr/>
          </a:pPr>
          <a:endParaRPr lang="en-US" sz="1800" kern="1200" dirty="0"/>
        </a:p>
        <a:p>
          <a:pPr marL="0" marR="0" lvl="0" indent="0" algn="l" defTabSz="914400" eaLnBrk="1" fontAlgn="auto" latinLnBrk="0" hangingPunct="1">
            <a:lnSpc>
              <a:spcPct val="100000"/>
            </a:lnSpc>
            <a:spcBef>
              <a:spcPct val="0"/>
            </a:spcBef>
            <a:spcAft>
              <a:spcPts val="0"/>
            </a:spcAft>
            <a:buClrTx/>
            <a:buSzTx/>
            <a:buFont typeface="Arial" panose="020B0604020202020204" pitchFamily="34" charset="0"/>
            <a:buChar char="•"/>
            <a:tabLst/>
            <a:defRPr/>
          </a:pPr>
          <a:endParaRPr lang="en-US" sz="1800" kern="1200" dirty="0"/>
        </a:p>
      </dsp:txBody>
      <dsp:txXfrm>
        <a:off x="924350" y="1607067"/>
        <a:ext cx="8678435" cy="2343995"/>
      </dsp:txXfrm>
    </dsp:sp>
    <dsp:sp modelId="{52D4DD39-33A7-407B-9133-F54530E08DC5}">
      <dsp:nvSpPr>
        <dsp:cNvPr id="0" name=""/>
        <dsp:cNvSpPr/>
      </dsp:nvSpPr>
      <dsp:spPr>
        <a:xfrm>
          <a:off x="48112" y="261150"/>
          <a:ext cx="2211193" cy="1873146"/>
        </a:xfrm>
        <a:prstGeom prst="roundRect">
          <a:avLst/>
        </a:prstGeom>
        <a:solidFill>
          <a:srgbClr val="7030A0"/>
        </a:soli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h="63500"/>
          <a:bevelB w="127000" h="63500"/>
        </a:sp3d>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3300" b="1" kern="1200" dirty="0">
              <a:solidFill>
                <a:schemeClr val="bg1"/>
              </a:solidFill>
            </a:rPr>
            <a:t>Shirley Retail Shop</a:t>
          </a:r>
        </a:p>
      </dsp:txBody>
      <dsp:txXfrm>
        <a:off x="139551" y="352589"/>
        <a:ext cx="2028315" cy="1690268"/>
      </dsp:txXfrm>
    </dsp:sp>
    <dsp:sp modelId="{9F9F47B7-8569-4731-81B2-6130D5608B52}">
      <dsp:nvSpPr>
        <dsp:cNvPr id="0" name=""/>
        <dsp:cNvSpPr/>
      </dsp:nvSpPr>
      <dsp:spPr>
        <a:xfrm>
          <a:off x="11240909" y="4256806"/>
          <a:ext cx="835343" cy="3448"/>
        </a:xfrm>
        <a:prstGeom prst="rightArrow">
          <a:avLst>
            <a:gd name="adj1" fmla="val 75000"/>
            <a:gd name="adj2" fmla="val 50000"/>
          </a:avLst>
        </a:prstGeom>
        <a:solidFill>
          <a:schemeClr val="accent1">
            <a:lumMod val="75000"/>
            <a:alpha val="9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5BCE97-96FF-4995-901E-8112D47E4734}">
      <dsp:nvSpPr>
        <dsp:cNvPr id="0" name=""/>
        <dsp:cNvSpPr/>
      </dsp:nvSpPr>
      <dsp:spPr>
        <a:xfrm>
          <a:off x="9422883" y="3146184"/>
          <a:ext cx="2513364" cy="2068210"/>
        </a:xfrm>
        <a:prstGeom prst="roundRect">
          <a:avLst/>
        </a:prstGeom>
        <a:solidFill>
          <a:srgbClr val="0070C0"/>
        </a:soli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h="63500"/>
          <a:bevelB w="127000" h="63500"/>
        </a:sp3d>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US" sz="3300" b="1" kern="1200" dirty="0">
              <a:solidFill>
                <a:schemeClr val="bg1"/>
              </a:solidFill>
            </a:rPr>
            <a:t>Sparkhill Online facility</a:t>
          </a:r>
        </a:p>
      </dsp:txBody>
      <dsp:txXfrm>
        <a:off x="9523845" y="3247146"/>
        <a:ext cx="2311440" cy="18662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11E92-734B-4CD5-8884-1C3F3928052A}">
      <dsp:nvSpPr>
        <dsp:cNvPr id="0" name=""/>
        <dsp:cNvSpPr/>
      </dsp:nvSpPr>
      <dsp:spPr>
        <a:xfrm flipH="1" flipV="1">
          <a:off x="-2597472" y="2530471"/>
          <a:ext cx="223229" cy="328932"/>
        </a:xfrm>
        <a:prstGeom prst="blockArc">
          <a:avLst>
            <a:gd name="adj1" fmla="val 18900000"/>
            <a:gd name="adj2" fmla="val 2700000"/>
            <a:gd name="adj3" fmla="val 298"/>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54FA06-1AB1-4382-B7A0-5C4706D24EC8}">
      <dsp:nvSpPr>
        <dsp:cNvPr id="0" name=""/>
        <dsp:cNvSpPr/>
      </dsp:nvSpPr>
      <dsp:spPr>
        <a:xfrm>
          <a:off x="507797" y="328388"/>
          <a:ext cx="10007802" cy="567506"/>
        </a:xfrm>
        <a:prstGeom prst="rect">
          <a:avLst/>
        </a:prstGeom>
        <a:gradFill flip="none" rotWithShape="1">
          <a:gsLst>
            <a:gs pos="0">
              <a:srgbClr val="00B0F0"/>
            </a:gs>
            <a:gs pos="100000">
              <a:schemeClr val="bg1"/>
            </a:gs>
          </a:gsLst>
          <a:lin ang="0" scaled="1"/>
          <a:tileRect/>
        </a:gra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534948"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rPr>
            <a:t>Pre Project stage                                                 Benefits Discovery</a:t>
          </a:r>
        </a:p>
      </dsp:txBody>
      <dsp:txXfrm>
        <a:off x="507797" y="328388"/>
        <a:ext cx="10007802" cy="567506"/>
      </dsp:txXfrm>
    </dsp:sp>
    <dsp:sp modelId="{E2A7ACE3-F7AC-4478-9C49-EAFA033E96A3}">
      <dsp:nvSpPr>
        <dsp:cNvPr id="0" name=""/>
        <dsp:cNvSpPr/>
      </dsp:nvSpPr>
      <dsp:spPr>
        <a:xfrm>
          <a:off x="465515" y="774919"/>
          <a:ext cx="842437" cy="842437"/>
        </a:xfrm>
        <a:prstGeom prst="ellipse">
          <a:avLst/>
        </a:prstGeom>
        <a:solidFill>
          <a:srgbClr val="FF0000"/>
        </a:solidFill>
        <a:ln w="19050" cap="rnd" cmpd="sng" algn="ctr">
          <a:solidFill>
            <a:schemeClr val="accent1">
              <a:hueOff val="0"/>
              <a:satOff val="0"/>
              <a:lumOff val="0"/>
              <a:alphaOff val="0"/>
            </a:schemeClr>
          </a:solid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dsp:style>
    </dsp:sp>
    <dsp:sp modelId="{DE18C600-3C54-43C4-A556-732EF314F165}">
      <dsp:nvSpPr>
        <dsp:cNvPr id="0" name=""/>
        <dsp:cNvSpPr/>
      </dsp:nvSpPr>
      <dsp:spPr>
        <a:xfrm>
          <a:off x="1029635" y="1304962"/>
          <a:ext cx="9449482" cy="673949"/>
        </a:xfrm>
        <a:prstGeom prst="rect">
          <a:avLst/>
        </a:prstGeom>
        <a:solidFill>
          <a:schemeClr val="accent5">
            <a:lumMod val="75000"/>
          </a:schemeClr>
        </a:soli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534948"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rPr>
            <a:t>Initiation stage                             Preparation and Justification </a:t>
          </a:r>
        </a:p>
      </dsp:txBody>
      <dsp:txXfrm>
        <a:off x="1029635" y="1304962"/>
        <a:ext cx="9449482" cy="673949"/>
      </dsp:txXfrm>
    </dsp:sp>
    <dsp:sp modelId="{7EFCAF6D-17A4-4AF7-BFD0-26C716EB00FA}">
      <dsp:nvSpPr>
        <dsp:cNvPr id="0" name=""/>
        <dsp:cNvSpPr/>
      </dsp:nvSpPr>
      <dsp:spPr>
        <a:xfrm>
          <a:off x="828813" y="1756136"/>
          <a:ext cx="842437" cy="842437"/>
        </a:xfrm>
        <a:prstGeom prst="ellipse">
          <a:avLst/>
        </a:prstGeom>
        <a:solidFill>
          <a:srgbClr val="FFC000"/>
        </a:solidFill>
        <a:ln w="19050" cap="rnd" cmpd="sng" algn="ctr">
          <a:solidFill>
            <a:schemeClr val="accent1">
              <a:hueOff val="0"/>
              <a:satOff val="0"/>
              <a:lumOff val="0"/>
              <a:alphaOff val="0"/>
            </a:schemeClr>
          </a:solid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dsp:style>
    </dsp:sp>
    <dsp:sp modelId="{64FF5CBC-C747-4A60-919E-02073954273B}">
      <dsp:nvSpPr>
        <dsp:cNvPr id="0" name=""/>
        <dsp:cNvSpPr/>
      </dsp:nvSpPr>
      <dsp:spPr>
        <a:xfrm>
          <a:off x="1031467" y="2354195"/>
          <a:ext cx="9301261" cy="673949"/>
        </a:xfrm>
        <a:prstGeom prst="rect">
          <a:avLst/>
        </a:prstGeom>
        <a:gradFill flip="none" rotWithShape="1">
          <a:gsLst>
            <a:gs pos="38000">
              <a:srgbClr val="C00000"/>
            </a:gs>
            <a:gs pos="100000">
              <a:schemeClr val="bg1"/>
            </a:gs>
          </a:gsLst>
          <a:lin ang="0" scaled="1"/>
          <a:tileRect/>
        </a:gra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534948"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rPr>
            <a:t>Delivery stage              Implementation &amp; delivery of project</a:t>
          </a:r>
        </a:p>
      </dsp:txBody>
      <dsp:txXfrm>
        <a:off x="1031467" y="2354195"/>
        <a:ext cx="9301261" cy="673949"/>
      </dsp:txXfrm>
    </dsp:sp>
    <dsp:sp modelId="{07FFE72E-4A2A-4299-BFB3-C64C56A9234B}">
      <dsp:nvSpPr>
        <dsp:cNvPr id="0" name=""/>
        <dsp:cNvSpPr/>
      </dsp:nvSpPr>
      <dsp:spPr>
        <a:xfrm>
          <a:off x="797284" y="2869953"/>
          <a:ext cx="842437" cy="842437"/>
        </a:xfrm>
        <a:prstGeom prst="ellipse">
          <a:avLst/>
        </a:prstGeom>
        <a:solidFill>
          <a:srgbClr val="002060"/>
        </a:solidFill>
        <a:ln w="19050" cap="rnd" cmpd="sng" algn="ctr">
          <a:solidFill>
            <a:schemeClr val="accent1">
              <a:hueOff val="0"/>
              <a:satOff val="0"/>
              <a:lumOff val="0"/>
              <a:alphaOff val="0"/>
            </a:schemeClr>
          </a:solid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dsp:style>
    </dsp:sp>
    <dsp:sp modelId="{EE6C1542-6AC6-4DF3-B0BF-BA565AF40E54}">
      <dsp:nvSpPr>
        <dsp:cNvPr id="0" name=""/>
        <dsp:cNvSpPr/>
      </dsp:nvSpPr>
      <dsp:spPr>
        <a:xfrm>
          <a:off x="971143" y="3368564"/>
          <a:ext cx="9449482" cy="673949"/>
        </a:xfrm>
        <a:prstGeom prst="rect">
          <a:avLst/>
        </a:prstGeom>
        <a:solidFill>
          <a:srgbClr val="7030A0"/>
        </a:soli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534948"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rPr>
            <a:t>Closure stage                                    Fulfillment of all condition</a:t>
          </a:r>
        </a:p>
      </dsp:txBody>
      <dsp:txXfrm>
        <a:off x="971143" y="3368564"/>
        <a:ext cx="9449482" cy="673949"/>
      </dsp:txXfrm>
    </dsp:sp>
    <dsp:sp modelId="{407D70AB-E886-474A-AD02-F97C1ADBC137}">
      <dsp:nvSpPr>
        <dsp:cNvPr id="0" name=""/>
        <dsp:cNvSpPr/>
      </dsp:nvSpPr>
      <dsp:spPr>
        <a:xfrm>
          <a:off x="801922" y="3896081"/>
          <a:ext cx="842437" cy="842437"/>
        </a:xfrm>
        <a:prstGeom prst="ellipse">
          <a:avLst/>
        </a:prstGeom>
        <a:solidFill>
          <a:srgbClr val="00B050"/>
        </a:solidFill>
        <a:ln w="19050" cap="rnd" cmpd="sng" algn="ctr">
          <a:solidFill>
            <a:schemeClr val="accent1">
              <a:hueOff val="0"/>
              <a:satOff val="0"/>
              <a:lumOff val="0"/>
              <a:alphaOff val="0"/>
            </a:schemeClr>
          </a:solid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dsp:style>
    </dsp:sp>
    <dsp:sp modelId="{F1115C96-7943-4777-ACF4-1E48B1E488E4}">
      <dsp:nvSpPr>
        <dsp:cNvPr id="0" name=""/>
        <dsp:cNvSpPr/>
      </dsp:nvSpPr>
      <dsp:spPr>
        <a:xfrm>
          <a:off x="488210" y="4379165"/>
          <a:ext cx="9932415" cy="673949"/>
        </a:xfrm>
        <a:prstGeom prst="rect">
          <a:avLst/>
        </a:prstGeom>
        <a:gradFill flip="none" rotWithShape="1">
          <a:gsLst>
            <a:gs pos="93000">
              <a:srgbClr val="FF0000"/>
            </a:gs>
            <a:gs pos="100000">
              <a:schemeClr val="bg1"/>
            </a:gs>
          </a:gsLst>
          <a:lin ang="0" scaled="1"/>
          <a:tileRect/>
        </a:gra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534948"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rPr>
            <a:t>Project Postmortem stage                                Benefits Realization</a:t>
          </a:r>
        </a:p>
      </dsp:txBody>
      <dsp:txXfrm>
        <a:off x="488210" y="4379165"/>
        <a:ext cx="9932415" cy="673949"/>
      </dsp:txXfrm>
    </dsp:sp>
    <dsp:sp modelId="{26DEA768-AFAD-4117-9421-142ABF794962}">
      <dsp:nvSpPr>
        <dsp:cNvPr id="0" name=""/>
        <dsp:cNvSpPr/>
      </dsp:nvSpPr>
      <dsp:spPr>
        <a:xfrm rot="2171095">
          <a:off x="9818908" y="4082636"/>
          <a:ext cx="853650" cy="895056"/>
        </a:xfrm>
        <a:prstGeom prst="ellipse">
          <a:avLst/>
        </a:prstGeom>
        <a:noFill/>
        <a:ln w="19050" cap="rnd" cmpd="sng" algn="ctr">
          <a:no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9EF980-C13D-4D05-B4E6-329EB8A877A5}">
      <dsp:nvSpPr>
        <dsp:cNvPr id="0" name=""/>
        <dsp:cNvSpPr/>
      </dsp:nvSpPr>
      <dsp:spPr>
        <a:xfrm>
          <a:off x="3326355" y="1776586"/>
          <a:ext cx="94451" cy="919299"/>
        </a:xfrm>
        <a:custGeom>
          <a:avLst/>
          <a:gdLst/>
          <a:ahLst/>
          <a:cxnLst/>
          <a:rect l="0" t="0" r="0" b="0"/>
          <a:pathLst>
            <a:path>
              <a:moveTo>
                <a:pt x="94451" y="0"/>
              </a:moveTo>
              <a:lnTo>
                <a:pt x="94451" y="919299"/>
              </a:lnTo>
              <a:lnTo>
                <a:pt x="0" y="919299"/>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7883991-18DD-4674-BAD6-9A5DD652365E}">
      <dsp:nvSpPr>
        <dsp:cNvPr id="0" name=""/>
        <dsp:cNvSpPr/>
      </dsp:nvSpPr>
      <dsp:spPr>
        <a:xfrm>
          <a:off x="3420807" y="1776586"/>
          <a:ext cx="2684342" cy="1761863"/>
        </a:xfrm>
        <a:custGeom>
          <a:avLst/>
          <a:gdLst/>
          <a:ahLst/>
          <a:cxnLst/>
          <a:rect l="0" t="0" r="0" b="0"/>
          <a:pathLst>
            <a:path>
              <a:moveTo>
                <a:pt x="0" y="0"/>
              </a:moveTo>
              <a:lnTo>
                <a:pt x="0" y="1600717"/>
              </a:lnTo>
              <a:lnTo>
                <a:pt x="2684342" y="1600717"/>
              </a:lnTo>
              <a:lnTo>
                <a:pt x="2684342" y="1761863"/>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7CB27F-5FD4-484D-AD24-FD859F087354}">
      <dsp:nvSpPr>
        <dsp:cNvPr id="0" name=""/>
        <dsp:cNvSpPr/>
      </dsp:nvSpPr>
      <dsp:spPr>
        <a:xfrm>
          <a:off x="3420807" y="1776586"/>
          <a:ext cx="894780" cy="1761863"/>
        </a:xfrm>
        <a:custGeom>
          <a:avLst/>
          <a:gdLst/>
          <a:ahLst/>
          <a:cxnLst/>
          <a:rect l="0" t="0" r="0" b="0"/>
          <a:pathLst>
            <a:path>
              <a:moveTo>
                <a:pt x="0" y="0"/>
              </a:moveTo>
              <a:lnTo>
                <a:pt x="0" y="1600717"/>
              </a:lnTo>
              <a:lnTo>
                <a:pt x="894780" y="1600717"/>
              </a:lnTo>
              <a:lnTo>
                <a:pt x="894780" y="1761863"/>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7C5E94-0337-4B52-9014-50981A71A3E0}">
      <dsp:nvSpPr>
        <dsp:cNvPr id="0" name=""/>
        <dsp:cNvSpPr/>
      </dsp:nvSpPr>
      <dsp:spPr>
        <a:xfrm>
          <a:off x="2526026" y="1776586"/>
          <a:ext cx="894780" cy="1761863"/>
        </a:xfrm>
        <a:custGeom>
          <a:avLst/>
          <a:gdLst/>
          <a:ahLst/>
          <a:cxnLst/>
          <a:rect l="0" t="0" r="0" b="0"/>
          <a:pathLst>
            <a:path>
              <a:moveTo>
                <a:pt x="894780" y="0"/>
              </a:moveTo>
              <a:lnTo>
                <a:pt x="894780" y="1600717"/>
              </a:lnTo>
              <a:lnTo>
                <a:pt x="0" y="1600717"/>
              </a:lnTo>
              <a:lnTo>
                <a:pt x="0" y="1761863"/>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8EAA665-921F-4829-8ECC-4553499E9ED4}">
      <dsp:nvSpPr>
        <dsp:cNvPr id="0" name=""/>
        <dsp:cNvSpPr/>
      </dsp:nvSpPr>
      <dsp:spPr>
        <a:xfrm>
          <a:off x="736464" y="1776586"/>
          <a:ext cx="2684342" cy="1761863"/>
        </a:xfrm>
        <a:custGeom>
          <a:avLst/>
          <a:gdLst/>
          <a:ahLst/>
          <a:cxnLst/>
          <a:rect l="0" t="0" r="0" b="0"/>
          <a:pathLst>
            <a:path>
              <a:moveTo>
                <a:pt x="2684342" y="0"/>
              </a:moveTo>
              <a:lnTo>
                <a:pt x="2684342" y="1600717"/>
              </a:lnTo>
              <a:lnTo>
                <a:pt x="0" y="1600717"/>
              </a:lnTo>
              <a:lnTo>
                <a:pt x="0" y="1761863"/>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BD9F64-3271-420C-B70C-9CFDC7BE7024}">
      <dsp:nvSpPr>
        <dsp:cNvPr id="0" name=""/>
        <dsp:cNvSpPr/>
      </dsp:nvSpPr>
      <dsp:spPr>
        <a:xfrm>
          <a:off x="2753866" y="1085961"/>
          <a:ext cx="1333881" cy="690624"/>
        </a:xfrm>
        <a:prstGeom prst="rect">
          <a:avLst/>
        </a:prstGeom>
        <a:solidFill>
          <a:srgbClr val="FF0000"/>
        </a:solidFill>
        <a:ln w="19050" cap="rnd" cmpd="sng" algn="ctr">
          <a:solidFill>
            <a:schemeClr val="lt1">
              <a:hueOff val="0"/>
              <a:satOff val="0"/>
              <a:lumOff val="0"/>
              <a:alphaOff val="0"/>
            </a:schemeClr>
          </a:solidFill>
          <a:prstDash val="solid"/>
        </a:ln>
        <a:effectLst/>
        <a:scene3d>
          <a:camera prst="isometricOffAxis1Right"/>
          <a:lightRig rig="flat" dir="t">
            <a:rot lat="0" lon="0" rev="0"/>
          </a:lightRig>
        </a:scene3d>
        <a:sp3d extrusionH="381000" prstMaterial="dkEdge">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97455"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rPr>
            <a:t>SPONSOR</a:t>
          </a:r>
        </a:p>
      </dsp:txBody>
      <dsp:txXfrm>
        <a:off x="2753866" y="1085961"/>
        <a:ext cx="1333881" cy="690624"/>
      </dsp:txXfrm>
    </dsp:sp>
    <dsp:sp modelId="{47F24294-D99F-44CB-82F2-19FB59796157}">
      <dsp:nvSpPr>
        <dsp:cNvPr id="0" name=""/>
        <dsp:cNvSpPr/>
      </dsp:nvSpPr>
      <dsp:spPr>
        <a:xfrm>
          <a:off x="5774509" y="2094364"/>
          <a:ext cx="1200493" cy="230208"/>
        </a:xfrm>
        <a:prstGeom prst="rect">
          <a:avLst/>
        </a:prstGeom>
        <a:noFill/>
        <a:ln w="19050"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22860" tIns="5715" rIns="22860" bIns="5715" numCol="1" spcCol="1270" anchor="ctr" anchorCtr="0">
          <a:noAutofit/>
        </a:bodyPr>
        <a:lstStyle/>
        <a:p>
          <a:pPr marL="0" lvl="0" indent="0" algn="r" defTabSz="400050">
            <a:lnSpc>
              <a:spcPct val="90000"/>
            </a:lnSpc>
            <a:spcBef>
              <a:spcPct val="0"/>
            </a:spcBef>
            <a:spcAft>
              <a:spcPct val="35000"/>
            </a:spcAft>
            <a:buNone/>
          </a:pPr>
          <a:endParaRPr lang="en-US" sz="900" kern="1200" dirty="0"/>
        </a:p>
      </dsp:txBody>
      <dsp:txXfrm>
        <a:off x="5774509" y="2094364"/>
        <a:ext cx="1200493" cy="230208"/>
      </dsp:txXfrm>
    </dsp:sp>
    <dsp:sp modelId="{8FF9A3CA-9EEE-4E94-8881-AEF8632784F5}">
      <dsp:nvSpPr>
        <dsp:cNvPr id="0" name=""/>
        <dsp:cNvSpPr/>
      </dsp:nvSpPr>
      <dsp:spPr>
        <a:xfrm>
          <a:off x="69523" y="3538450"/>
          <a:ext cx="1333881" cy="690624"/>
        </a:xfrm>
        <a:prstGeom prst="rect">
          <a:avLst/>
        </a:prstGeom>
        <a:solidFill>
          <a:srgbClr val="CC6600"/>
        </a:solidFill>
        <a:ln w="19050" cap="rnd" cmpd="sng" algn="ctr">
          <a:solidFill>
            <a:schemeClr val="lt1">
              <a:hueOff val="0"/>
              <a:satOff val="0"/>
              <a:lumOff val="0"/>
              <a:alphaOff val="0"/>
            </a:schemeClr>
          </a:solidFill>
          <a:prstDash val="solid"/>
        </a:ln>
        <a:effectLst/>
        <a:scene3d>
          <a:camera prst="isometricOffAxis1Right"/>
          <a:lightRig rig="flat" dir="t">
            <a:rot lat="0" lon="0" rev="0"/>
          </a:lightRig>
        </a:scene3d>
        <a:sp3d extrusionH="381000" prstMaterial="dkEdge">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97455"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FINANCIAL SPECIALISTS</a:t>
          </a:r>
          <a:r>
            <a:rPr lang="en-US" sz="1800" b="1" kern="1200" dirty="0">
              <a:solidFill>
                <a:schemeClr val="tx1"/>
              </a:solidFill>
            </a:rPr>
            <a:t> </a:t>
          </a:r>
        </a:p>
      </dsp:txBody>
      <dsp:txXfrm>
        <a:off x="69523" y="3538450"/>
        <a:ext cx="1333881" cy="690624"/>
      </dsp:txXfrm>
    </dsp:sp>
    <dsp:sp modelId="{C3F1E2AD-F855-4417-B5D0-8DA15D415875}">
      <dsp:nvSpPr>
        <dsp:cNvPr id="0" name=""/>
        <dsp:cNvSpPr/>
      </dsp:nvSpPr>
      <dsp:spPr>
        <a:xfrm>
          <a:off x="4181709" y="2284846"/>
          <a:ext cx="1200493" cy="230208"/>
        </a:xfrm>
        <a:prstGeom prst="rect">
          <a:avLst/>
        </a:prstGeom>
        <a:noFill/>
        <a:ln w="19050"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22860" tIns="5715" rIns="22860" bIns="5715" numCol="1" spcCol="1270" anchor="ctr" anchorCtr="0">
          <a:noAutofit/>
        </a:bodyPr>
        <a:lstStyle/>
        <a:p>
          <a:pPr marL="0" lvl="0" indent="0" algn="r" defTabSz="400050">
            <a:lnSpc>
              <a:spcPct val="90000"/>
            </a:lnSpc>
            <a:spcBef>
              <a:spcPct val="0"/>
            </a:spcBef>
            <a:spcAft>
              <a:spcPct val="35000"/>
            </a:spcAft>
            <a:buNone/>
          </a:pPr>
          <a:endParaRPr lang="en-US" sz="900" kern="1200" dirty="0"/>
        </a:p>
      </dsp:txBody>
      <dsp:txXfrm>
        <a:off x="4181709" y="2284846"/>
        <a:ext cx="1200493" cy="230208"/>
      </dsp:txXfrm>
    </dsp:sp>
    <dsp:sp modelId="{31400181-90A4-44E5-9DCA-87ACEF1197F4}">
      <dsp:nvSpPr>
        <dsp:cNvPr id="0" name=""/>
        <dsp:cNvSpPr/>
      </dsp:nvSpPr>
      <dsp:spPr>
        <a:xfrm>
          <a:off x="1859085" y="3538450"/>
          <a:ext cx="1333881" cy="690624"/>
        </a:xfrm>
        <a:prstGeom prst="rect">
          <a:avLst/>
        </a:prstGeom>
        <a:solidFill>
          <a:srgbClr val="00B050"/>
        </a:solidFill>
        <a:ln w="19050" cap="rnd" cmpd="sng" algn="ctr">
          <a:solidFill>
            <a:schemeClr val="lt1">
              <a:hueOff val="0"/>
              <a:satOff val="0"/>
              <a:lumOff val="0"/>
              <a:alphaOff val="0"/>
            </a:schemeClr>
          </a:solidFill>
          <a:prstDash val="solid"/>
        </a:ln>
        <a:effectLst/>
        <a:scene3d>
          <a:camera prst="isometricOffAxis1Right"/>
          <a:lightRig rig="flat" dir="t">
            <a:rot lat="0" lon="0" rev="0"/>
          </a:lightRig>
        </a:scene3d>
        <a:sp3d extrusionH="381000" prstMaterial="dkEdge">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97455"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bg1"/>
              </a:solidFill>
            </a:rPr>
            <a:t>COMMERCIAL SPECIAL</a:t>
          </a:r>
          <a:r>
            <a:rPr lang="en-US" sz="2000" b="1" kern="1200" dirty="0">
              <a:solidFill>
                <a:schemeClr val="bg1"/>
              </a:solidFill>
            </a:rPr>
            <a:t>IST</a:t>
          </a:r>
        </a:p>
      </dsp:txBody>
      <dsp:txXfrm>
        <a:off x="1859085" y="3538450"/>
        <a:ext cx="1333881" cy="690624"/>
      </dsp:txXfrm>
    </dsp:sp>
    <dsp:sp modelId="{0D60086D-2EE6-469E-8372-EAFFE092F16C}">
      <dsp:nvSpPr>
        <dsp:cNvPr id="0" name=""/>
        <dsp:cNvSpPr/>
      </dsp:nvSpPr>
      <dsp:spPr>
        <a:xfrm>
          <a:off x="3775244" y="1587396"/>
          <a:ext cx="1200493" cy="230208"/>
        </a:xfrm>
        <a:prstGeom prst="rect">
          <a:avLst/>
        </a:prstGeom>
        <a:noFill/>
        <a:ln w="19050"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22860" tIns="5715" rIns="22860" bIns="5715" numCol="1" spcCol="1270" anchor="ctr" anchorCtr="0">
          <a:noAutofit/>
        </a:bodyPr>
        <a:lstStyle/>
        <a:p>
          <a:pPr marL="0" lvl="0" indent="0" algn="r" defTabSz="400050">
            <a:lnSpc>
              <a:spcPct val="90000"/>
            </a:lnSpc>
            <a:spcBef>
              <a:spcPct val="0"/>
            </a:spcBef>
            <a:spcAft>
              <a:spcPct val="35000"/>
            </a:spcAft>
            <a:buNone/>
          </a:pPr>
          <a:endParaRPr lang="en-US" sz="900" kern="1200" dirty="0"/>
        </a:p>
      </dsp:txBody>
      <dsp:txXfrm>
        <a:off x="3775244" y="1587396"/>
        <a:ext cx="1200493" cy="230208"/>
      </dsp:txXfrm>
    </dsp:sp>
    <dsp:sp modelId="{437192D6-3612-45EF-9E63-20B8E7C916B0}">
      <dsp:nvSpPr>
        <dsp:cNvPr id="0" name=""/>
        <dsp:cNvSpPr/>
      </dsp:nvSpPr>
      <dsp:spPr>
        <a:xfrm>
          <a:off x="3648647" y="3538450"/>
          <a:ext cx="1333881" cy="690624"/>
        </a:xfrm>
        <a:prstGeom prst="rect">
          <a:avLst/>
        </a:prstGeom>
        <a:solidFill>
          <a:srgbClr val="4472C4"/>
        </a:solidFill>
        <a:ln w="19050" cap="rnd" cmpd="sng" algn="ctr">
          <a:solidFill>
            <a:schemeClr val="lt1">
              <a:hueOff val="0"/>
              <a:satOff val="0"/>
              <a:lumOff val="0"/>
              <a:alphaOff val="0"/>
            </a:schemeClr>
          </a:solidFill>
          <a:prstDash val="solid"/>
        </a:ln>
        <a:effectLst/>
        <a:scene3d>
          <a:camera prst="isometricOffAxis1Right"/>
          <a:lightRig rig="flat" dir="t">
            <a:rot lat="0" lon="0" rev="0"/>
          </a:lightRig>
        </a:scene3d>
        <a:sp3d extrusionH="381000" prstMaterial="dkEdge">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97455"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END USER</a:t>
          </a:r>
        </a:p>
        <a:p>
          <a:pPr marL="0" lvl="0" indent="0" algn="ctr" defTabSz="711200">
            <a:lnSpc>
              <a:spcPct val="90000"/>
            </a:lnSpc>
            <a:spcBef>
              <a:spcPct val="0"/>
            </a:spcBef>
            <a:spcAft>
              <a:spcPct val="35000"/>
            </a:spcAft>
            <a:buNone/>
          </a:pPr>
          <a:r>
            <a:rPr lang="en-US" sz="1600" b="1" kern="1200" dirty="0">
              <a:solidFill>
                <a:schemeClr val="bg1"/>
              </a:solidFill>
            </a:rPr>
            <a:t> SPECIALIST</a:t>
          </a:r>
        </a:p>
      </dsp:txBody>
      <dsp:txXfrm>
        <a:off x="3648647" y="3538450"/>
        <a:ext cx="1333881" cy="690624"/>
      </dsp:txXfrm>
    </dsp:sp>
    <dsp:sp modelId="{19751842-F865-4A93-A850-712904BEE3F2}">
      <dsp:nvSpPr>
        <dsp:cNvPr id="0" name=""/>
        <dsp:cNvSpPr/>
      </dsp:nvSpPr>
      <dsp:spPr>
        <a:xfrm>
          <a:off x="4037946" y="2152896"/>
          <a:ext cx="1200493" cy="230208"/>
        </a:xfrm>
        <a:prstGeom prst="rect">
          <a:avLst/>
        </a:prstGeom>
        <a:noFill/>
        <a:ln w="19050"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22860" tIns="5715" rIns="22860" bIns="5715" numCol="1" spcCol="1270" anchor="ctr" anchorCtr="0">
          <a:noAutofit/>
        </a:bodyPr>
        <a:lstStyle/>
        <a:p>
          <a:pPr marL="0" lvl="0" indent="0" algn="r" defTabSz="400050">
            <a:lnSpc>
              <a:spcPct val="90000"/>
            </a:lnSpc>
            <a:spcBef>
              <a:spcPct val="0"/>
            </a:spcBef>
            <a:spcAft>
              <a:spcPct val="35000"/>
            </a:spcAft>
            <a:buNone/>
          </a:pPr>
          <a:endParaRPr lang="en-US" sz="900" kern="1200" dirty="0"/>
        </a:p>
      </dsp:txBody>
      <dsp:txXfrm>
        <a:off x="4037946" y="2152896"/>
        <a:ext cx="1200493" cy="230208"/>
      </dsp:txXfrm>
    </dsp:sp>
    <dsp:sp modelId="{F89AC686-719D-41D0-9890-E10281DA0A21}">
      <dsp:nvSpPr>
        <dsp:cNvPr id="0" name=""/>
        <dsp:cNvSpPr/>
      </dsp:nvSpPr>
      <dsp:spPr>
        <a:xfrm>
          <a:off x="5438208" y="3538450"/>
          <a:ext cx="1333881" cy="69062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a:scene3d>
          <a:camera prst="isometricOffAxis1Right"/>
          <a:lightRig rig="flat" dir="t">
            <a:rot lat="0" lon="0" rev="0"/>
          </a:lightRig>
        </a:scene3d>
        <a:sp3d extrusionH="381000" prstMaterial="dkEdge">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97455"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PROJECT MANAG</a:t>
          </a:r>
          <a:r>
            <a:rPr lang="en-US" sz="2000" b="1" kern="1200" dirty="0">
              <a:solidFill>
                <a:schemeClr val="bg1"/>
              </a:solidFill>
            </a:rPr>
            <a:t>ER</a:t>
          </a:r>
        </a:p>
      </dsp:txBody>
      <dsp:txXfrm>
        <a:off x="5438208" y="3538450"/>
        <a:ext cx="1333881" cy="690624"/>
      </dsp:txXfrm>
    </dsp:sp>
    <dsp:sp modelId="{E8CAB8EF-138A-4D2C-AA3D-4303D21FB7F4}">
      <dsp:nvSpPr>
        <dsp:cNvPr id="0" name=""/>
        <dsp:cNvSpPr/>
      </dsp:nvSpPr>
      <dsp:spPr>
        <a:xfrm>
          <a:off x="5300635" y="2011299"/>
          <a:ext cx="1200493" cy="230208"/>
        </a:xfrm>
        <a:prstGeom prst="rect">
          <a:avLst/>
        </a:prstGeom>
        <a:noFill/>
        <a:ln w="19050"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38100" tIns="9525" rIns="38100" bIns="9525" numCol="1" spcCol="1270" anchor="ctr" anchorCtr="0">
          <a:noAutofit/>
        </a:bodyPr>
        <a:lstStyle/>
        <a:p>
          <a:pPr marL="0" lvl="0" indent="0" algn="r" defTabSz="666750">
            <a:lnSpc>
              <a:spcPct val="90000"/>
            </a:lnSpc>
            <a:spcBef>
              <a:spcPct val="0"/>
            </a:spcBef>
            <a:spcAft>
              <a:spcPct val="35000"/>
            </a:spcAft>
            <a:buNone/>
          </a:pPr>
          <a:endParaRPr lang="en-GB" sz="1500" kern="1200" dirty="0"/>
        </a:p>
      </dsp:txBody>
      <dsp:txXfrm>
        <a:off x="5300635" y="2011299"/>
        <a:ext cx="1200493" cy="230208"/>
      </dsp:txXfrm>
    </dsp:sp>
    <dsp:sp modelId="{0A03D794-226C-4357-B2C2-E17EEC140953}">
      <dsp:nvSpPr>
        <dsp:cNvPr id="0" name=""/>
        <dsp:cNvSpPr/>
      </dsp:nvSpPr>
      <dsp:spPr>
        <a:xfrm>
          <a:off x="1402684" y="2175614"/>
          <a:ext cx="1923671" cy="1040543"/>
        </a:xfrm>
        <a:prstGeom prst="rect">
          <a:avLst/>
        </a:prstGeom>
        <a:solidFill>
          <a:srgbClr val="FFFF00"/>
        </a:solidFill>
        <a:ln w="19050" cap="rnd" cmpd="sng" algn="ctr">
          <a:solidFill>
            <a:schemeClr val="lt1">
              <a:hueOff val="0"/>
              <a:satOff val="0"/>
              <a:lumOff val="0"/>
              <a:alphaOff val="0"/>
            </a:schemeClr>
          </a:solidFill>
          <a:prstDash val="solid"/>
        </a:ln>
        <a:effectLst/>
        <a:scene3d>
          <a:camera prst="isometricOffAxis1Right"/>
          <a:lightRig rig="flat" dir="t">
            <a:rot lat="0" lon="0" rev="0"/>
          </a:lightRig>
        </a:scene3d>
        <a:sp3d extrusionH="381000" prstMaterial="dkEdge">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97455"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800" b="1" kern="1200" dirty="0">
              <a:solidFill>
                <a:schemeClr val="bg1"/>
              </a:solidFill>
            </a:rPr>
            <a:t>STAKEHOLDERS</a:t>
          </a:r>
        </a:p>
        <a:p>
          <a:pPr marL="0" lvl="0" algn="ctr" defTabSz="1066800">
            <a:lnSpc>
              <a:spcPct val="90000"/>
            </a:lnSpc>
            <a:spcBef>
              <a:spcPct val="0"/>
            </a:spcBef>
            <a:spcAft>
              <a:spcPct val="35000"/>
            </a:spcAft>
            <a:buNone/>
          </a:pPr>
          <a:r>
            <a:rPr lang="en-US" sz="1800" b="1" kern="1200" dirty="0">
              <a:solidFill>
                <a:schemeClr val="bg1"/>
              </a:solidFill>
            </a:rPr>
            <a:t>STEERING GROUP</a:t>
          </a:r>
        </a:p>
      </dsp:txBody>
      <dsp:txXfrm>
        <a:off x="1402684" y="2175614"/>
        <a:ext cx="1923671" cy="1040543"/>
      </dsp:txXfrm>
    </dsp:sp>
    <dsp:sp modelId="{3715D695-58FC-49FE-938D-F50B3CF50904}">
      <dsp:nvSpPr>
        <dsp:cNvPr id="0" name=""/>
        <dsp:cNvSpPr/>
      </dsp:nvSpPr>
      <dsp:spPr>
        <a:xfrm>
          <a:off x="5084042" y="2498980"/>
          <a:ext cx="1200493" cy="230208"/>
        </a:xfrm>
        <a:prstGeom prst="rect">
          <a:avLst/>
        </a:prstGeom>
        <a:noFill/>
        <a:ln w="19050"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22860" tIns="5715" rIns="22860" bIns="5715" numCol="1" spcCol="1270" anchor="ctr" anchorCtr="0">
          <a:noAutofit/>
        </a:bodyPr>
        <a:lstStyle/>
        <a:p>
          <a:pPr marL="0" lvl="0" indent="0" algn="r" defTabSz="400050">
            <a:lnSpc>
              <a:spcPct val="90000"/>
            </a:lnSpc>
            <a:spcBef>
              <a:spcPct val="0"/>
            </a:spcBef>
            <a:spcAft>
              <a:spcPct val="35000"/>
            </a:spcAft>
            <a:buNone/>
          </a:pPr>
          <a:endParaRPr lang="en-US" sz="900" kern="1200" dirty="0"/>
        </a:p>
      </dsp:txBody>
      <dsp:txXfrm>
        <a:off x="5084042" y="2498980"/>
        <a:ext cx="1200493" cy="2302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A32D8-C3B1-4B52-A767-46742BEA62CF}">
      <dsp:nvSpPr>
        <dsp:cNvPr id="0" name=""/>
        <dsp:cNvSpPr/>
      </dsp:nvSpPr>
      <dsp:spPr>
        <a:xfrm>
          <a:off x="0" y="0"/>
          <a:ext cx="2053828" cy="3673198"/>
        </a:xfrm>
        <a:prstGeom prst="roundRect">
          <a:avLst>
            <a:gd name="adj" fmla="val 10000"/>
          </a:avLst>
        </a:prstGeom>
        <a:solidFill>
          <a:srgbClr val="4472C4"/>
        </a:solidFill>
        <a:ln w="19050" cap="rnd" cmpd="sng" algn="ctr">
          <a:solidFill>
            <a:schemeClr val="lt1">
              <a:hueOff val="0"/>
              <a:satOff val="0"/>
              <a:lumOff val="0"/>
              <a:alphaOff val="0"/>
            </a:schemeClr>
          </a:solidFill>
          <a:prstDash val="solid"/>
        </a:ln>
        <a:effectLst/>
        <a:scene3d>
          <a:camera prst="isometricOffAxis2Left"/>
          <a:lightRig rig="threePt" dir="t"/>
        </a:scene3d>
        <a:sp3d extrusionH="381000">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endParaRPr lang="en-US" sz="2300" kern="1200" dirty="0"/>
        </a:p>
        <a:p>
          <a:pPr marL="0" lvl="0" indent="0" algn="ctr" defTabSz="1022350">
            <a:lnSpc>
              <a:spcPct val="90000"/>
            </a:lnSpc>
            <a:spcBef>
              <a:spcPct val="0"/>
            </a:spcBef>
            <a:spcAft>
              <a:spcPct val="35000"/>
            </a:spcAft>
            <a:buNone/>
          </a:pPr>
          <a:r>
            <a:rPr lang="en-US" sz="3200" b="1" kern="1200" dirty="0">
              <a:solidFill>
                <a:schemeClr val="bg1"/>
              </a:solidFill>
            </a:rPr>
            <a:t>Doreen Sponsor</a:t>
          </a:r>
        </a:p>
      </dsp:txBody>
      <dsp:txXfrm>
        <a:off x="0" y="1469279"/>
        <a:ext cx="2053828" cy="1469279"/>
      </dsp:txXfrm>
    </dsp:sp>
    <dsp:sp modelId="{48523E11-7853-4E81-892C-FE9D88D5A02D}">
      <dsp:nvSpPr>
        <dsp:cNvPr id="0" name=""/>
        <dsp:cNvSpPr/>
      </dsp:nvSpPr>
      <dsp:spPr>
        <a:xfrm>
          <a:off x="415326" y="220391"/>
          <a:ext cx="1223174" cy="1223174"/>
        </a:xfrm>
        <a:prstGeom prst="ellipse">
          <a:avLst/>
        </a:prstGeom>
        <a:blipFill rotWithShape="1">
          <a:blip xmlns:r="http://schemas.openxmlformats.org/officeDocument/2006/relationships" r:embed="rId1"/>
          <a:srcRect/>
          <a:stretch>
            <a:fillRect/>
          </a:stretch>
        </a:blipFill>
        <a:ln w="19050" cap="rnd" cmpd="sng" algn="ctr">
          <a:solidFill>
            <a:schemeClr val="lt1">
              <a:hueOff val="0"/>
              <a:satOff val="0"/>
              <a:lumOff val="0"/>
              <a:alphaOff val="0"/>
            </a:schemeClr>
          </a:solidFill>
          <a:prstDash val="solid"/>
        </a:ln>
        <a:effectLst/>
        <a:scene3d>
          <a:camera prst="orthographicFront"/>
          <a:lightRig rig="threePt" dir="t"/>
        </a:scene3d>
        <a:sp3d extrusionH="6350">
          <a:bevelT w="6350"/>
        </a:sp3d>
      </dsp:spPr>
      <dsp:style>
        <a:lnRef idx="2">
          <a:scrgbClr r="0" g="0" b="0"/>
        </a:lnRef>
        <a:fillRef idx="1">
          <a:scrgbClr r="0" g="0" b="0"/>
        </a:fillRef>
        <a:effectRef idx="0">
          <a:scrgbClr r="0" g="0" b="0"/>
        </a:effectRef>
        <a:fontRef idx="minor"/>
      </dsp:style>
    </dsp:sp>
    <dsp:sp modelId="{4507EFF5-C8A6-408D-9B0C-04A55D24CC73}">
      <dsp:nvSpPr>
        <dsp:cNvPr id="0" name=""/>
        <dsp:cNvSpPr/>
      </dsp:nvSpPr>
      <dsp:spPr>
        <a:xfrm>
          <a:off x="2082930" y="0"/>
          <a:ext cx="2053828" cy="3673198"/>
        </a:xfrm>
        <a:prstGeom prst="roundRect">
          <a:avLst>
            <a:gd name="adj" fmla="val 10000"/>
          </a:avLst>
        </a:prstGeom>
        <a:solidFill>
          <a:srgbClr val="CC6600"/>
        </a:solidFill>
        <a:ln w="19050" cap="rnd" cmpd="sng" algn="ctr">
          <a:solidFill>
            <a:schemeClr val="lt1">
              <a:hueOff val="0"/>
              <a:satOff val="0"/>
              <a:lumOff val="0"/>
              <a:alphaOff val="0"/>
            </a:schemeClr>
          </a:solidFill>
          <a:prstDash val="solid"/>
        </a:ln>
        <a:effectLst/>
        <a:scene3d>
          <a:camera prst="isometricOffAxis2Left"/>
          <a:lightRig rig="threePt" dir="t"/>
        </a:scene3d>
        <a:sp3d extrusionH="381000">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r>
            <a:rPr lang="en-US" sz="2000" b="1" kern="1200" dirty="0">
              <a:solidFill>
                <a:schemeClr val="bg1"/>
              </a:solidFill>
            </a:rPr>
            <a:t>Denis </a:t>
          </a:r>
        </a:p>
        <a:p>
          <a:pPr marL="0" lvl="0" indent="0" algn="ctr" defTabSz="800100">
            <a:lnSpc>
              <a:spcPct val="90000"/>
            </a:lnSpc>
            <a:spcBef>
              <a:spcPct val="0"/>
            </a:spcBef>
            <a:spcAft>
              <a:spcPct val="35000"/>
            </a:spcAft>
            <a:buNone/>
          </a:pPr>
          <a:r>
            <a:rPr lang="en-US" sz="2000" b="1" kern="1200" dirty="0">
              <a:solidFill>
                <a:schemeClr val="bg1"/>
              </a:solidFill>
            </a:rPr>
            <a:t> Finance Expert</a:t>
          </a:r>
        </a:p>
      </dsp:txBody>
      <dsp:txXfrm>
        <a:off x="2082930" y="1469279"/>
        <a:ext cx="2053828" cy="1469279"/>
      </dsp:txXfrm>
    </dsp:sp>
    <dsp:sp modelId="{AEE7B457-FBAE-4A63-9C30-91A5EB014617}">
      <dsp:nvSpPr>
        <dsp:cNvPr id="0" name=""/>
        <dsp:cNvSpPr/>
      </dsp:nvSpPr>
      <dsp:spPr>
        <a:xfrm>
          <a:off x="2530769" y="220391"/>
          <a:ext cx="1223174" cy="1223174"/>
        </a:xfrm>
        <a:prstGeom prst="ellipse">
          <a:avLst/>
        </a:prstGeom>
        <a:blipFill rotWithShape="1">
          <a:blip xmlns:r="http://schemas.openxmlformats.org/officeDocument/2006/relationships" r:embed="rId1">
            <a:duotone>
              <a:schemeClr val="accent5">
                <a:shade val="45000"/>
                <a:satMod val="135000"/>
              </a:schemeClr>
              <a:prstClr val="white"/>
            </a:duotone>
          </a:blip>
          <a:srcRect/>
          <a:stretch>
            <a:fillRect/>
          </a:stretch>
        </a:blipFill>
        <a:ln w="19050" cap="rnd" cmpd="sng" algn="ctr">
          <a:solidFill>
            <a:schemeClr val="lt1">
              <a:hueOff val="0"/>
              <a:satOff val="0"/>
              <a:lumOff val="0"/>
              <a:alphaOff val="0"/>
            </a:schemeClr>
          </a:solidFill>
          <a:prstDash val="solid"/>
        </a:ln>
        <a:effectLst/>
        <a:scene3d>
          <a:camera prst="orthographicFront"/>
          <a:lightRig rig="threePt" dir="t"/>
        </a:scene3d>
        <a:sp3d extrusionH="6350">
          <a:bevelT w="6350"/>
        </a:sp3d>
      </dsp:spPr>
      <dsp:style>
        <a:lnRef idx="2">
          <a:scrgbClr r="0" g="0" b="0"/>
        </a:lnRef>
        <a:fillRef idx="1">
          <a:scrgbClr r="0" g="0" b="0"/>
        </a:fillRef>
        <a:effectRef idx="0">
          <a:scrgbClr r="0" g="0" b="0"/>
        </a:effectRef>
        <a:fontRef idx="minor"/>
      </dsp:style>
    </dsp:sp>
    <dsp:sp modelId="{8460A859-7782-4570-B92D-C096A6E3D675}">
      <dsp:nvSpPr>
        <dsp:cNvPr id="0" name=""/>
        <dsp:cNvSpPr/>
      </dsp:nvSpPr>
      <dsp:spPr>
        <a:xfrm>
          <a:off x="4221499" y="0"/>
          <a:ext cx="2053828" cy="3673198"/>
        </a:xfrm>
        <a:prstGeom prst="roundRect">
          <a:avLst>
            <a:gd name="adj" fmla="val 10000"/>
          </a:avLst>
        </a:prstGeom>
        <a:solidFill>
          <a:srgbClr val="E1F117"/>
        </a:solidFill>
        <a:ln w="19050" cap="rnd" cmpd="sng" algn="ctr">
          <a:solidFill>
            <a:schemeClr val="lt1">
              <a:hueOff val="0"/>
              <a:satOff val="0"/>
              <a:lumOff val="0"/>
              <a:alphaOff val="0"/>
            </a:schemeClr>
          </a:solidFill>
          <a:prstDash val="solid"/>
        </a:ln>
        <a:effectLst/>
        <a:scene3d>
          <a:camera prst="isometricOffAxis2Left"/>
          <a:lightRig rig="threePt" dir="t"/>
        </a:scene3d>
        <a:sp3d extrusionH="381000">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000" b="1" kern="1200" dirty="0">
              <a:solidFill>
                <a:schemeClr val="bg1"/>
              </a:solidFill>
            </a:rPr>
            <a:t>Suha      </a:t>
          </a:r>
        </a:p>
        <a:p>
          <a:pPr marL="0" lvl="0" indent="0" algn="ctr" defTabSz="1066800">
            <a:lnSpc>
              <a:spcPct val="90000"/>
            </a:lnSpc>
            <a:spcBef>
              <a:spcPct val="0"/>
            </a:spcBef>
            <a:spcAft>
              <a:spcPct val="35000"/>
            </a:spcAft>
            <a:buNone/>
          </a:pPr>
          <a:r>
            <a:rPr lang="en-US" sz="2000" b="1" kern="1200" dirty="0">
              <a:solidFill>
                <a:schemeClr val="bg1"/>
              </a:solidFill>
            </a:rPr>
            <a:t>Commercial Expert </a:t>
          </a:r>
        </a:p>
      </dsp:txBody>
      <dsp:txXfrm>
        <a:off x="4221499" y="1469279"/>
        <a:ext cx="2053828" cy="1469279"/>
      </dsp:txXfrm>
    </dsp:sp>
    <dsp:sp modelId="{668A5636-1E48-4031-8CF9-7A4E6C52BED4}">
      <dsp:nvSpPr>
        <dsp:cNvPr id="0" name=""/>
        <dsp:cNvSpPr/>
      </dsp:nvSpPr>
      <dsp:spPr>
        <a:xfrm>
          <a:off x="4646212" y="220391"/>
          <a:ext cx="1223174" cy="1223174"/>
        </a:xfrm>
        <a:prstGeom prst="ellipse">
          <a:avLst/>
        </a:prstGeom>
        <a:blipFill rotWithShape="1">
          <a:blip xmlns:r="http://schemas.openxmlformats.org/officeDocument/2006/relationships" r:embed="rId1">
            <a:duotone>
              <a:schemeClr val="accent3">
                <a:shade val="45000"/>
                <a:satMod val="135000"/>
              </a:schemeClr>
              <a:prstClr val="white"/>
            </a:duotone>
          </a:blip>
          <a:srcRect/>
          <a:stretch>
            <a:fillRect/>
          </a:stretch>
        </a:blipFill>
        <a:ln w="19050" cap="rnd" cmpd="sng" algn="ctr">
          <a:solidFill>
            <a:schemeClr val="lt1">
              <a:hueOff val="0"/>
              <a:satOff val="0"/>
              <a:lumOff val="0"/>
              <a:alphaOff val="0"/>
            </a:schemeClr>
          </a:solidFill>
          <a:prstDash val="solid"/>
        </a:ln>
        <a:effectLst/>
        <a:scene3d>
          <a:camera prst="orthographicFront"/>
          <a:lightRig rig="threePt" dir="t"/>
        </a:scene3d>
        <a:sp3d extrusionH="6350">
          <a:bevelT w="6350"/>
        </a:sp3d>
      </dsp:spPr>
      <dsp:style>
        <a:lnRef idx="2">
          <a:scrgbClr r="0" g="0" b="0"/>
        </a:lnRef>
        <a:fillRef idx="1">
          <a:scrgbClr r="0" g="0" b="0"/>
        </a:fillRef>
        <a:effectRef idx="0">
          <a:scrgbClr r="0" g="0" b="0"/>
        </a:effectRef>
        <a:fontRef idx="minor"/>
      </dsp:style>
    </dsp:sp>
    <dsp:sp modelId="{8ADE7BC5-0E19-4C11-A801-B9249CD73985}">
      <dsp:nvSpPr>
        <dsp:cNvPr id="0" name=""/>
        <dsp:cNvSpPr/>
      </dsp:nvSpPr>
      <dsp:spPr>
        <a:xfrm>
          <a:off x="6346328" y="0"/>
          <a:ext cx="2053828" cy="3673198"/>
        </a:xfrm>
        <a:prstGeom prst="roundRect">
          <a:avLst>
            <a:gd name="adj" fmla="val 10000"/>
          </a:avLst>
        </a:prstGeom>
        <a:solidFill>
          <a:srgbClr val="9D337C"/>
        </a:solidFill>
        <a:ln w="19050" cap="rnd" cmpd="sng" algn="ctr">
          <a:solidFill>
            <a:schemeClr val="lt1">
              <a:hueOff val="0"/>
              <a:satOff val="0"/>
              <a:lumOff val="0"/>
              <a:alphaOff val="0"/>
            </a:schemeClr>
          </a:solidFill>
          <a:prstDash val="solid"/>
        </a:ln>
        <a:effectLst/>
        <a:scene3d>
          <a:camera prst="isometricOffAxis2Left"/>
          <a:lightRig rig="threePt" dir="t"/>
        </a:scene3d>
        <a:sp3d extrusionH="381000">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endParaRPr lang="en-US" sz="2000" kern="1200" dirty="0"/>
        </a:p>
        <a:p>
          <a:pPr marL="0" lvl="0" indent="0" algn="ctr" defTabSz="889000">
            <a:lnSpc>
              <a:spcPct val="90000"/>
            </a:lnSpc>
            <a:spcBef>
              <a:spcPct val="0"/>
            </a:spcBef>
            <a:spcAft>
              <a:spcPct val="35000"/>
            </a:spcAft>
            <a:buNone/>
          </a:pPr>
          <a:r>
            <a:rPr lang="en-US" sz="2000" b="1" kern="1200" dirty="0">
              <a:solidFill>
                <a:schemeClr val="bg1"/>
              </a:solidFill>
            </a:rPr>
            <a:t>Omar </a:t>
          </a:r>
        </a:p>
        <a:p>
          <a:pPr marL="0" lvl="0" indent="0" algn="ctr" defTabSz="889000">
            <a:lnSpc>
              <a:spcPct val="90000"/>
            </a:lnSpc>
            <a:spcBef>
              <a:spcPct val="0"/>
            </a:spcBef>
            <a:spcAft>
              <a:spcPct val="35000"/>
            </a:spcAft>
            <a:buNone/>
          </a:pPr>
          <a:r>
            <a:rPr lang="en-US" sz="2000" b="1" kern="1200" dirty="0">
              <a:solidFill>
                <a:schemeClr val="bg1"/>
              </a:solidFill>
            </a:rPr>
            <a:t>Development Expert </a:t>
          </a:r>
        </a:p>
      </dsp:txBody>
      <dsp:txXfrm>
        <a:off x="6346328" y="1469279"/>
        <a:ext cx="2053828" cy="1469279"/>
      </dsp:txXfrm>
    </dsp:sp>
    <dsp:sp modelId="{37690CB0-2702-4ACD-B59C-BB9464F6CACD}">
      <dsp:nvSpPr>
        <dsp:cNvPr id="0" name=""/>
        <dsp:cNvSpPr/>
      </dsp:nvSpPr>
      <dsp:spPr>
        <a:xfrm>
          <a:off x="6761655" y="220391"/>
          <a:ext cx="1223174" cy="1223174"/>
        </a:xfrm>
        <a:prstGeom prst="ellipse">
          <a:avLst/>
        </a:prstGeom>
        <a:solidFill>
          <a:schemeClr val="accent5">
            <a:tint val="50000"/>
            <a:hueOff val="0"/>
            <a:satOff val="0"/>
            <a:lumOff val="0"/>
            <a:alphaOff val="0"/>
          </a:schemeClr>
        </a:solidFill>
        <a:ln w="19050" cap="rnd" cmpd="sng" algn="ctr">
          <a:solidFill>
            <a:schemeClr val="lt1">
              <a:hueOff val="0"/>
              <a:satOff val="0"/>
              <a:lumOff val="0"/>
              <a:alphaOff val="0"/>
            </a:schemeClr>
          </a:solidFill>
          <a:prstDash val="solid"/>
        </a:ln>
        <a:effectLst/>
        <a:scene3d>
          <a:camera prst="orthographicFront"/>
          <a:lightRig rig="threePt" dir="t"/>
        </a:scene3d>
        <a:sp3d>
          <a:bevelT w="6350"/>
        </a:sp3d>
      </dsp:spPr>
      <dsp:style>
        <a:lnRef idx="2">
          <a:scrgbClr r="0" g="0" b="0"/>
        </a:lnRef>
        <a:fillRef idx="1">
          <a:scrgbClr r="0" g="0" b="0"/>
        </a:fillRef>
        <a:effectRef idx="0">
          <a:scrgbClr r="0" g="0" b="0"/>
        </a:effectRef>
        <a:fontRef idx="minor"/>
      </dsp:style>
    </dsp:sp>
    <dsp:sp modelId="{503E263F-738E-4BEF-BF04-8FFF8EB157C0}">
      <dsp:nvSpPr>
        <dsp:cNvPr id="0" name=""/>
        <dsp:cNvSpPr/>
      </dsp:nvSpPr>
      <dsp:spPr>
        <a:xfrm>
          <a:off x="8461771" y="0"/>
          <a:ext cx="2053828" cy="3673198"/>
        </a:xfrm>
        <a:prstGeom prst="roundRect">
          <a:avLst>
            <a:gd name="adj" fmla="val 10000"/>
          </a:avLst>
        </a:prstGeom>
        <a:solidFill>
          <a:srgbClr val="B4C7F9"/>
        </a:solidFill>
        <a:ln w="19050" cap="rnd" cmpd="sng" algn="ctr">
          <a:solidFill>
            <a:schemeClr val="lt1">
              <a:hueOff val="0"/>
              <a:satOff val="0"/>
              <a:lumOff val="0"/>
              <a:alphaOff val="0"/>
            </a:schemeClr>
          </a:solidFill>
          <a:prstDash val="solid"/>
        </a:ln>
        <a:effectLst/>
        <a:scene3d>
          <a:camera prst="isometricOffAxis2Left"/>
          <a:lightRig rig="threePt" dir="t"/>
        </a:scene3d>
        <a:sp3d extrusionH="381000">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r>
            <a:rPr lang="en-US" sz="2000" b="1" kern="1200" dirty="0">
              <a:solidFill>
                <a:schemeClr val="bg1"/>
              </a:solidFill>
            </a:rPr>
            <a:t>Muhammad</a:t>
          </a:r>
        </a:p>
        <a:p>
          <a:pPr marL="0" lvl="0" indent="0" algn="ctr" defTabSz="800100">
            <a:lnSpc>
              <a:spcPct val="90000"/>
            </a:lnSpc>
            <a:spcBef>
              <a:spcPct val="0"/>
            </a:spcBef>
            <a:spcAft>
              <a:spcPct val="35000"/>
            </a:spcAft>
            <a:buNone/>
          </a:pPr>
          <a:r>
            <a:rPr lang="en-US" sz="2800" b="1" kern="1200" dirty="0">
              <a:solidFill>
                <a:schemeClr val="bg1"/>
              </a:solidFill>
            </a:rPr>
            <a:t> </a:t>
          </a:r>
          <a:r>
            <a:rPr lang="en-US" sz="2000" b="1" kern="1200" dirty="0">
              <a:solidFill>
                <a:schemeClr val="bg1"/>
              </a:solidFill>
            </a:rPr>
            <a:t>Project manager</a:t>
          </a:r>
          <a:endParaRPr lang="en-US" sz="2800" b="1" kern="1200" dirty="0">
            <a:solidFill>
              <a:schemeClr val="bg1"/>
            </a:solidFill>
          </a:endParaRPr>
        </a:p>
      </dsp:txBody>
      <dsp:txXfrm>
        <a:off x="8461771" y="1469279"/>
        <a:ext cx="2053828" cy="1469279"/>
      </dsp:txXfrm>
    </dsp:sp>
    <dsp:sp modelId="{FFFF9634-1E1B-4F16-9E96-FED157E9FF0C}">
      <dsp:nvSpPr>
        <dsp:cNvPr id="0" name=""/>
        <dsp:cNvSpPr/>
      </dsp:nvSpPr>
      <dsp:spPr>
        <a:xfrm>
          <a:off x="8877098" y="220391"/>
          <a:ext cx="1223174" cy="1223174"/>
        </a:xfrm>
        <a:prstGeom prst="ellipse">
          <a:avLst/>
        </a:prstGeom>
        <a:blipFill rotWithShape="1">
          <a:blip xmlns:r="http://schemas.openxmlformats.org/officeDocument/2006/relationships" r:embed="rId1">
            <a:duotone>
              <a:schemeClr val="accent6">
                <a:shade val="45000"/>
                <a:satMod val="135000"/>
              </a:schemeClr>
              <a:prstClr val="white"/>
            </a:duotone>
          </a:blip>
          <a:srcRect/>
          <a:stretch>
            <a:fillRect/>
          </a:stretch>
        </a:blipFill>
        <a:ln w="19050" cap="rnd" cmpd="sng" algn="ctr">
          <a:solidFill>
            <a:schemeClr val="lt1">
              <a:hueOff val="0"/>
              <a:satOff val="0"/>
              <a:lumOff val="0"/>
              <a:alphaOff val="0"/>
            </a:schemeClr>
          </a:solidFill>
          <a:prstDash val="solid"/>
        </a:ln>
        <a:effectLst/>
        <a:scene3d>
          <a:camera prst="perspectiveContrastingRightFacing"/>
          <a:lightRig rig="threePt" dir="t"/>
        </a:scene3d>
        <a:sp3d extrusionH="381000" prstMaterial="dkEdge">
          <a:bevelT w="6350" h="63500"/>
          <a:bevelB w="127000" h="63500"/>
        </a:sp3d>
      </dsp:spPr>
      <dsp:style>
        <a:lnRef idx="2">
          <a:scrgbClr r="0" g="0" b="0"/>
        </a:lnRef>
        <a:fillRef idx="1">
          <a:scrgbClr r="0" g="0" b="0"/>
        </a:fillRef>
        <a:effectRef idx="0">
          <a:scrgbClr r="0" g="0" b="0"/>
        </a:effectRef>
        <a:fontRef idx="minor"/>
      </dsp:style>
    </dsp:sp>
    <dsp:sp modelId="{CE9AC04D-1B6C-47C9-A74D-5C9B4B540DB2}">
      <dsp:nvSpPr>
        <dsp:cNvPr id="0" name=""/>
        <dsp:cNvSpPr/>
      </dsp:nvSpPr>
      <dsp:spPr>
        <a:xfrm>
          <a:off x="841247" y="3079675"/>
          <a:ext cx="9674352" cy="550979"/>
        </a:xfrm>
        <a:prstGeom prst="stripedRightArrow">
          <a:avLst/>
        </a:prstGeom>
        <a:solidFill>
          <a:schemeClr val="bg2">
            <a:lumMod val="10000"/>
          </a:schemeClr>
        </a:solidFill>
        <a:ln w="19050" cap="rnd" cmpd="sng" algn="ctr">
          <a:solidFill>
            <a:schemeClr val="lt1">
              <a:hueOff val="0"/>
              <a:satOff val="0"/>
              <a:lumOff val="0"/>
              <a:alphaOff val="0"/>
            </a:schemeClr>
          </a:solidFill>
          <a:prstDash val="solid"/>
        </a:ln>
        <a:effectLst/>
        <a:scene3d>
          <a:camera prst="orthographicFront"/>
          <a:lightRig rig="threePt" dir="t"/>
        </a:scene3d>
        <a:sp3d extrusionH="381000">
          <a:bevelT w="317500"/>
          <a:bevelB w="317500"/>
        </a:sp3d>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E93BC1-E404-42F2-8E43-BD4B2067C44D}">
      <dsp:nvSpPr>
        <dsp:cNvPr id="0" name=""/>
        <dsp:cNvSpPr/>
      </dsp:nvSpPr>
      <dsp:spPr>
        <a:xfrm rot="16200000">
          <a:off x="-643577" y="645283"/>
          <a:ext cx="4348163" cy="3057595"/>
        </a:xfrm>
        <a:prstGeom prst="flowChartManualOperation">
          <a:avLst/>
        </a:prstGeom>
        <a:solidFill>
          <a:srgbClr val="5B9BD5"/>
        </a:solidFill>
        <a:ln w="19050" cap="rnd" cmpd="sng" algn="ctr">
          <a:solidFill>
            <a:schemeClr val="lt1">
              <a:hueOff val="0"/>
              <a:satOff val="0"/>
              <a:lumOff val="0"/>
              <a:alphaOff val="0"/>
            </a:schemeClr>
          </a:solidFill>
          <a:prstDash val="solid"/>
        </a:ln>
        <a:effectLst>
          <a:outerShdw blurRad="50800" dist="50800" dir="5400000" sx="99000" sy="99000" algn="ctr" rotWithShape="0">
            <a:schemeClr val="bg1">
              <a:lumMod val="65000"/>
            </a:schemeClr>
          </a:outerShdw>
        </a:effectLst>
        <a:scene3d>
          <a:camera prst="isometricOffAxis1Right"/>
          <a:lightRig rig="flat" dir="t"/>
        </a:scene3d>
        <a:sp3d extrusionH="381000" prstMaterial="dkEdge">
          <a:bevelT w="254000"/>
          <a:bevelB w="254000"/>
        </a:sp3d>
      </dsp:spPr>
      <dsp:style>
        <a:lnRef idx="2">
          <a:scrgbClr r="0" g="0" b="0"/>
        </a:lnRef>
        <a:fillRef idx="1">
          <a:scrgbClr r="0" g="0" b="0"/>
        </a:fillRef>
        <a:effectRef idx="0">
          <a:scrgbClr r="0" g="0" b="0"/>
        </a:effectRef>
        <a:fontRef idx="minor">
          <a:schemeClr val="lt1"/>
        </a:fontRef>
      </dsp:style>
      <dsp:txBody>
        <a:bodyPr spcFirstLastPara="0" vert="horz" wrap="square" lIns="228600" tIns="0" rIns="228600" bIns="0" numCol="1" spcCol="1270" anchor="t" anchorCtr="0">
          <a:noAutofit/>
        </a:bodyPr>
        <a:lstStyle/>
        <a:p>
          <a:pPr marL="0" lvl="0" indent="0" algn="l" defTabSz="1600200">
            <a:lnSpc>
              <a:spcPct val="90000"/>
            </a:lnSpc>
            <a:spcBef>
              <a:spcPct val="0"/>
            </a:spcBef>
            <a:spcAft>
              <a:spcPct val="35000"/>
            </a:spcAft>
            <a:buNone/>
          </a:pPr>
          <a:r>
            <a:rPr lang="en-GB" sz="3600" b="1" kern="1200" dirty="0">
              <a:solidFill>
                <a:schemeClr val="bg1"/>
              </a:solidFill>
            </a:rPr>
            <a:t>Must Have</a:t>
          </a:r>
        </a:p>
        <a:p>
          <a:pPr marL="228600" lvl="1" indent="-228600" algn="l" defTabSz="1066800">
            <a:lnSpc>
              <a:spcPct val="90000"/>
            </a:lnSpc>
            <a:spcBef>
              <a:spcPct val="0"/>
            </a:spcBef>
            <a:spcAft>
              <a:spcPct val="15000"/>
            </a:spcAft>
            <a:buChar char="•"/>
          </a:pPr>
          <a:r>
            <a:rPr lang="en-GB" sz="2400" b="1" kern="1200" dirty="0">
              <a:solidFill>
                <a:schemeClr val="tx1"/>
              </a:solidFill>
            </a:rPr>
            <a:t>As a</a:t>
          </a:r>
          <a:r>
            <a:rPr lang="en-GB" sz="2400" b="1" kern="1200" dirty="0">
              <a:solidFill>
                <a:schemeClr val="bg1"/>
              </a:solidFill>
            </a:rPr>
            <a:t> Owner                  </a:t>
          </a:r>
          <a:r>
            <a:rPr lang="en-GB" sz="2400" b="1" kern="1200" dirty="0">
              <a:solidFill>
                <a:schemeClr val="tx1"/>
              </a:solidFill>
            </a:rPr>
            <a:t>I want </a:t>
          </a:r>
          <a:r>
            <a:rPr lang="en-GB" sz="2400" b="1" kern="1200" dirty="0">
              <a:solidFill>
                <a:schemeClr val="bg1"/>
              </a:solidFill>
            </a:rPr>
            <a:t>a Office </a:t>
          </a:r>
          <a:r>
            <a:rPr lang="en-GB" sz="2400" b="1" kern="1200" dirty="0">
              <a:solidFill>
                <a:schemeClr val="tx1"/>
              </a:solidFill>
            </a:rPr>
            <a:t>because</a:t>
          </a:r>
          <a:r>
            <a:rPr lang="en-GB" sz="2400" b="1" kern="1200" dirty="0">
              <a:solidFill>
                <a:schemeClr val="bg1"/>
              </a:solidFill>
            </a:rPr>
            <a:t> I am the boss.</a:t>
          </a:r>
        </a:p>
      </dsp:txBody>
      <dsp:txXfrm rot="5400000">
        <a:off x="1707" y="869632"/>
        <a:ext cx="3057595" cy="2608897"/>
      </dsp:txXfrm>
    </dsp:sp>
    <dsp:sp modelId="{458DDCD3-C9CF-445A-982F-0FD16994F29C}">
      <dsp:nvSpPr>
        <dsp:cNvPr id="0" name=""/>
        <dsp:cNvSpPr/>
      </dsp:nvSpPr>
      <dsp:spPr>
        <a:xfrm rot="16200000">
          <a:off x="2748839" y="539781"/>
          <a:ext cx="4348163" cy="3268600"/>
        </a:xfrm>
        <a:prstGeom prst="flowChartManualOperation">
          <a:avLst/>
        </a:prstGeom>
        <a:solidFill>
          <a:srgbClr val="9D337C"/>
        </a:solidFill>
        <a:ln w="19050" cap="rnd" cmpd="sng" algn="ctr">
          <a:solidFill>
            <a:schemeClr val="lt1">
              <a:hueOff val="0"/>
              <a:satOff val="0"/>
              <a:lumOff val="0"/>
              <a:alphaOff val="0"/>
            </a:schemeClr>
          </a:solidFill>
          <a:prstDash val="solid"/>
        </a:ln>
        <a:effectLst>
          <a:outerShdw blurRad="50800" dist="50800" dir="5400000" sx="99000" sy="99000" algn="ctr" rotWithShape="0">
            <a:schemeClr val="bg1">
              <a:lumMod val="65000"/>
            </a:schemeClr>
          </a:outerShdw>
        </a:effectLst>
        <a:scene3d>
          <a:camera prst="isometricOffAxis1Right"/>
          <a:lightRig rig="flat" dir="t"/>
        </a:scene3d>
        <a:sp3d extrusionH="381000" prstMaterial="dkEdge">
          <a:bevelT w="254000"/>
          <a:bevelB w="254000"/>
        </a:sp3d>
      </dsp:spPr>
      <dsp:style>
        <a:lnRef idx="2">
          <a:scrgbClr r="0" g="0" b="0"/>
        </a:lnRef>
        <a:fillRef idx="1">
          <a:scrgbClr r="0" g="0" b="0"/>
        </a:fillRef>
        <a:effectRef idx="0">
          <a:scrgbClr r="0" g="0" b="0"/>
        </a:effectRef>
        <a:fontRef idx="minor">
          <a:schemeClr val="lt1"/>
        </a:fontRef>
      </dsp:style>
      <dsp:txBody>
        <a:bodyPr spcFirstLastPara="0" vert="horz" wrap="square" lIns="228600" tIns="0" rIns="228600" bIns="0" numCol="1" spcCol="1270" anchor="t" anchorCtr="0">
          <a:noAutofit/>
        </a:bodyPr>
        <a:lstStyle/>
        <a:p>
          <a:pPr marL="0" lvl="0" indent="0" algn="l" defTabSz="1600200">
            <a:lnSpc>
              <a:spcPct val="90000"/>
            </a:lnSpc>
            <a:spcBef>
              <a:spcPct val="0"/>
            </a:spcBef>
            <a:spcAft>
              <a:spcPct val="35000"/>
            </a:spcAft>
            <a:buNone/>
          </a:pPr>
          <a:r>
            <a:rPr lang="en-GB" sz="3600" b="1" kern="1200" dirty="0">
              <a:solidFill>
                <a:schemeClr val="bg1"/>
              </a:solidFill>
            </a:rPr>
            <a:t>Want to Have</a:t>
          </a:r>
        </a:p>
        <a:p>
          <a:pPr marL="228600" lvl="1" indent="-228600" algn="l" defTabSz="1066800">
            <a:lnSpc>
              <a:spcPct val="90000"/>
            </a:lnSpc>
            <a:spcBef>
              <a:spcPct val="0"/>
            </a:spcBef>
            <a:spcAft>
              <a:spcPct val="15000"/>
            </a:spcAft>
            <a:buChar char="•"/>
          </a:pPr>
          <a:r>
            <a:rPr lang="en-GB" sz="2400" b="1" kern="1200" dirty="0">
              <a:solidFill>
                <a:schemeClr val="tx1"/>
              </a:solidFill>
            </a:rPr>
            <a:t>As a</a:t>
          </a:r>
          <a:r>
            <a:rPr lang="en-GB" sz="2400" b="1" kern="1200" dirty="0">
              <a:solidFill>
                <a:schemeClr val="bg1"/>
              </a:solidFill>
            </a:rPr>
            <a:t> Employee          </a:t>
          </a:r>
          <a:r>
            <a:rPr lang="en-GB" sz="2400" b="1" kern="1200" dirty="0">
              <a:solidFill>
                <a:schemeClr val="tx1"/>
              </a:solidFill>
            </a:rPr>
            <a:t>I want </a:t>
          </a:r>
          <a:r>
            <a:rPr lang="en-GB" sz="2400" b="1" kern="1200" dirty="0">
              <a:solidFill>
                <a:schemeClr val="bg1"/>
              </a:solidFill>
            </a:rPr>
            <a:t>a canteen </a:t>
          </a:r>
          <a:r>
            <a:rPr lang="en-GB" sz="2400" b="1" kern="1200" dirty="0">
              <a:solidFill>
                <a:schemeClr val="tx1"/>
              </a:solidFill>
            </a:rPr>
            <a:t>because I</a:t>
          </a:r>
          <a:r>
            <a:rPr lang="en-GB" sz="2400" b="1" kern="1200" dirty="0">
              <a:solidFill>
                <a:schemeClr val="bg1"/>
              </a:solidFill>
            </a:rPr>
            <a:t> like my food hot.</a:t>
          </a:r>
        </a:p>
      </dsp:txBody>
      <dsp:txXfrm rot="5400000">
        <a:off x="3288621" y="869632"/>
        <a:ext cx="3268600" cy="2608897"/>
      </dsp:txXfrm>
    </dsp:sp>
    <dsp:sp modelId="{379449E5-EB7F-4535-8ACB-197B1108246C}">
      <dsp:nvSpPr>
        <dsp:cNvPr id="0" name=""/>
        <dsp:cNvSpPr/>
      </dsp:nvSpPr>
      <dsp:spPr>
        <a:xfrm rot="16200000">
          <a:off x="6141256" y="645283"/>
          <a:ext cx="4348163" cy="3057595"/>
        </a:xfrm>
        <a:prstGeom prst="flowChartManualOperation">
          <a:avLst/>
        </a:prstGeom>
        <a:solidFill>
          <a:srgbClr val="CC6600"/>
        </a:solidFill>
        <a:ln w="19050" cap="rnd" cmpd="sng" algn="ctr">
          <a:solidFill>
            <a:schemeClr val="lt1">
              <a:hueOff val="0"/>
              <a:satOff val="0"/>
              <a:lumOff val="0"/>
              <a:alphaOff val="0"/>
            </a:schemeClr>
          </a:solidFill>
          <a:prstDash val="solid"/>
        </a:ln>
        <a:effectLst>
          <a:outerShdw blurRad="50800" dist="50800" dir="5400000" sx="99000" sy="99000" algn="ctr" rotWithShape="0">
            <a:schemeClr val="bg1">
              <a:lumMod val="65000"/>
            </a:schemeClr>
          </a:outerShdw>
        </a:effectLst>
        <a:scene3d>
          <a:camera prst="isometricOffAxis1Right"/>
          <a:lightRig rig="flat" dir="t"/>
        </a:scene3d>
        <a:sp3d extrusionH="381000" prstMaterial="dkEdge">
          <a:bevelT w="254000"/>
          <a:bevelB w="254000"/>
        </a:sp3d>
      </dsp:spPr>
      <dsp:style>
        <a:lnRef idx="2">
          <a:scrgbClr r="0" g="0" b="0"/>
        </a:lnRef>
        <a:fillRef idx="1">
          <a:scrgbClr r="0" g="0" b="0"/>
        </a:fillRef>
        <a:effectRef idx="0">
          <a:scrgbClr r="0" g="0" b="0"/>
        </a:effectRef>
        <a:fontRef idx="minor">
          <a:schemeClr val="lt1"/>
        </a:fontRef>
      </dsp:style>
      <dsp:txBody>
        <a:bodyPr spcFirstLastPara="0" vert="horz" wrap="square" lIns="228600" tIns="0" rIns="228600" bIns="0" numCol="1" spcCol="1270" anchor="t" anchorCtr="0">
          <a:noAutofit/>
        </a:bodyPr>
        <a:lstStyle/>
        <a:p>
          <a:pPr marL="0" lvl="0" indent="0" algn="l" defTabSz="1600200">
            <a:lnSpc>
              <a:spcPct val="90000"/>
            </a:lnSpc>
            <a:spcBef>
              <a:spcPct val="0"/>
            </a:spcBef>
            <a:spcAft>
              <a:spcPct val="35000"/>
            </a:spcAft>
            <a:buNone/>
          </a:pPr>
          <a:r>
            <a:rPr lang="en-GB" sz="3600" b="1" kern="1200" dirty="0">
              <a:solidFill>
                <a:schemeClr val="bg1"/>
              </a:solidFill>
            </a:rPr>
            <a:t>Nice to Have</a:t>
          </a:r>
        </a:p>
        <a:p>
          <a:pPr marL="228600" lvl="1" indent="-228600" algn="l" defTabSz="1066800">
            <a:lnSpc>
              <a:spcPct val="90000"/>
            </a:lnSpc>
            <a:spcBef>
              <a:spcPct val="0"/>
            </a:spcBef>
            <a:spcAft>
              <a:spcPct val="15000"/>
            </a:spcAft>
            <a:buChar char="•"/>
          </a:pPr>
          <a:r>
            <a:rPr lang="en-GB" sz="2400" b="1" kern="1200" dirty="0">
              <a:solidFill>
                <a:schemeClr val="tx1"/>
              </a:solidFill>
            </a:rPr>
            <a:t>As a</a:t>
          </a:r>
          <a:r>
            <a:rPr lang="en-GB" sz="2400" b="1" kern="1200" dirty="0">
              <a:solidFill>
                <a:schemeClr val="bg1"/>
              </a:solidFill>
            </a:rPr>
            <a:t> Customer      </a:t>
          </a:r>
          <a:r>
            <a:rPr lang="en-GB" sz="2400" b="1" kern="1200" dirty="0">
              <a:solidFill>
                <a:schemeClr val="tx1"/>
              </a:solidFill>
            </a:rPr>
            <a:t>I want </a:t>
          </a:r>
          <a:r>
            <a:rPr lang="en-GB" sz="2400" b="1" kern="1200" dirty="0">
              <a:solidFill>
                <a:schemeClr val="bg1"/>
              </a:solidFill>
            </a:rPr>
            <a:t>Parking  </a:t>
          </a:r>
          <a:r>
            <a:rPr lang="en-GB" sz="2400" b="1" kern="1200" dirty="0">
              <a:solidFill>
                <a:schemeClr val="tx1"/>
              </a:solidFill>
            </a:rPr>
            <a:t>because</a:t>
          </a:r>
          <a:r>
            <a:rPr lang="en-GB" sz="2400" b="1" kern="1200" dirty="0">
              <a:solidFill>
                <a:schemeClr val="bg1"/>
              </a:solidFill>
            </a:rPr>
            <a:t> I need to park my car.</a:t>
          </a:r>
        </a:p>
      </dsp:txBody>
      <dsp:txXfrm rot="5400000">
        <a:off x="6786540" y="869632"/>
        <a:ext cx="3057595" cy="26088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A9858-9FB2-40B2-A774-3E9D490D3D72}">
      <dsp:nvSpPr>
        <dsp:cNvPr id="0" name=""/>
        <dsp:cNvSpPr/>
      </dsp:nvSpPr>
      <dsp:spPr>
        <a:xfrm>
          <a:off x="2086798" y="424304"/>
          <a:ext cx="3130197" cy="857019"/>
        </a:xfrm>
        <a:prstGeom prst="rightArrow">
          <a:avLst>
            <a:gd name="adj1" fmla="val 75000"/>
            <a:gd name="adj2" fmla="val 50000"/>
          </a:avLst>
        </a:prstGeom>
        <a:solidFill>
          <a:schemeClr val="bg2">
            <a:lumMod val="60000"/>
            <a:lumOff val="40000"/>
            <a:alpha val="90000"/>
          </a:schemeClr>
        </a:solidFill>
        <a:ln w="19050" cap="rnd" cmpd="sng" algn="ctr">
          <a:solidFill>
            <a:schemeClr val="accent1">
              <a:alpha val="90000"/>
              <a:tint val="40000"/>
              <a:hueOff val="0"/>
              <a:satOff val="0"/>
              <a:lumOff val="0"/>
              <a:alphaOff val="0"/>
            </a:schemeClr>
          </a:solid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t" anchorCtr="0">
          <a:noAutofit/>
        </a:bodyPr>
        <a:lstStyle/>
        <a:p>
          <a:pPr marL="285750" lvl="1" indent="-285750" algn="l" defTabSz="1778000">
            <a:lnSpc>
              <a:spcPct val="90000"/>
            </a:lnSpc>
            <a:spcBef>
              <a:spcPct val="0"/>
            </a:spcBef>
            <a:spcAft>
              <a:spcPct val="15000"/>
            </a:spcAft>
            <a:buChar char="•"/>
          </a:pPr>
          <a:r>
            <a:rPr lang="en-GB" sz="4000" b="1" kern="1200" dirty="0">
              <a:solidFill>
                <a:srgbClr val="FF0000"/>
              </a:solidFill>
            </a:rPr>
            <a:t>30 Days</a:t>
          </a:r>
        </a:p>
      </dsp:txBody>
      <dsp:txXfrm>
        <a:off x="2086798" y="531431"/>
        <a:ext cx="2808815" cy="642765"/>
      </dsp:txXfrm>
    </dsp:sp>
    <dsp:sp modelId="{F9715748-487F-41FE-93A4-C3C21EFB8BA3}">
      <dsp:nvSpPr>
        <dsp:cNvPr id="0" name=""/>
        <dsp:cNvSpPr/>
      </dsp:nvSpPr>
      <dsp:spPr>
        <a:xfrm>
          <a:off x="0" y="27234"/>
          <a:ext cx="2086798" cy="1971156"/>
        </a:xfrm>
        <a:prstGeom prst="roundRect">
          <a:avLst/>
        </a:prstGeom>
        <a:solidFill>
          <a:schemeClr val="tx2">
            <a:lumMod val="50000"/>
          </a:schemeClr>
        </a:soli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198120" tIns="99060" rIns="198120" bIns="99060" numCol="1" spcCol="1270" anchor="ctr" anchorCtr="0">
          <a:noAutofit/>
        </a:bodyPr>
        <a:lstStyle/>
        <a:p>
          <a:pPr marL="0" lvl="0" indent="0" algn="ctr" defTabSz="2311400">
            <a:lnSpc>
              <a:spcPct val="90000"/>
            </a:lnSpc>
            <a:spcBef>
              <a:spcPct val="0"/>
            </a:spcBef>
            <a:spcAft>
              <a:spcPct val="35000"/>
            </a:spcAft>
            <a:buNone/>
          </a:pPr>
          <a:r>
            <a:rPr lang="en-GB" sz="5200" b="1" kern="1200" dirty="0">
              <a:solidFill>
                <a:srgbClr val="FF0000"/>
              </a:solidFill>
            </a:rPr>
            <a:t>Time</a:t>
          </a:r>
          <a:r>
            <a:rPr lang="en-GB" sz="5200" kern="1200" dirty="0"/>
            <a:t> </a:t>
          </a:r>
        </a:p>
      </dsp:txBody>
      <dsp:txXfrm>
        <a:off x="96224" y="123458"/>
        <a:ext cx="1894350" cy="1778708"/>
      </dsp:txXfrm>
    </dsp:sp>
    <dsp:sp modelId="{50F1BA24-92B6-4362-9AF6-8D97E026A88B}">
      <dsp:nvSpPr>
        <dsp:cNvPr id="0" name=""/>
        <dsp:cNvSpPr/>
      </dsp:nvSpPr>
      <dsp:spPr>
        <a:xfrm>
          <a:off x="2086798" y="2401344"/>
          <a:ext cx="3130197" cy="997030"/>
        </a:xfrm>
        <a:prstGeom prst="rightArrow">
          <a:avLst>
            <a:gd name="adj1" fmla="val 75000"/>
            <a:gd name="adj2" fmla="val 50000"/>
          </a:avLst>
        </a:prstGeom>
        <a:solidFill>
          <a:schemeClr val="tx2">
            <a:lumMod val="25000"/>
            <a:alpha val="90000"/>
          </a:schemeClr>
        </a:solidFill>
        <a:ln w="19050" cap="rnd" cmpd="sng" algn="ctr">
          <a:solidFill>
            <a:schemeClr val="accent1">
              <a:alpha val="90000"/>
              <a:tint val="40000"/>
              <a:hueOff val="0"/>
              <a:satOff val="0"/>
              <a:lumOff val="0"/>
              <a:alphaOff val="0"/>
            </a:schemeClr>
          </a:solid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t" anchorCtr="0">
          <a:noAutofit/>
        </a:bodyPr>
        <a:lstStyle/>
        <a:p>
          <a:pPr marL="285750" lvl="1" indent="-285750" algn="l" defTabSz="1600200">
            <a:lnSpc>
              <a:spcPct val="90000"/>
            </a:lnSpc>
            <a:spcBef>
              <a:spcPct val="0"/>
            </a:spcBef>
            <a:spcAft>
              <a:spcPct val="15000"/>
            </a:spcAft>
            <a:buChar char="•"/>
          </a:pPr>
          <a:r>
            <a:rPr lang="en-GB" sz="3600" b="1" kern="1200" dirty="0">
              <a:solidFill>
                <a:srgbClr val="FF0000"/>
              </a:solidFill>
            </a:rPr>
            <a:t>£10,000.00</a:t>
          </a:r>
        </a:p>
      </dsp:txBody>
      <dsp:txXfrm>
        <a:off x="2086798" y="2525973"/>
        <a:ext cx="2756311" cy="747772"/>
      </dsp:txXfrm>
    </dsp:sp>
    <dsp:sp modelId="{995B21FE-D8F7-46C0-9137-DF6900097062}">
      <dsp:nvSpPr>
        <dsp:cNvPr id="0" name=""/>
        <dsp:cNvSpPr/>
      </dsp:nvSpPr>
      <dsp:spPr>
        <a:xfrm>
          <a:off x="0" y="2168777"/>
          <a:ext cx="2086798" cy="1971156"/>
        </a:xfrm>
        <a:prstGeom prst="roundRect">
          <a:avLst/>
        </a:prstGeom>
        <a:solidFill>
          <a:schemeClr val="bg2">
            <a:lumMod val="75000"/>
          </a:schemeClr>
        </a:solidFill>
        <a:ln w="19050" cap="rnd" cmpd="sng" algn="ctr">
          <a:solidFill>
            <a:schemeClr val="lt1">
              <a:hueOff val="0"/>
              <a:satOff val="0"/>
              <a:lumOff val="0"/>
              <a:alphaOff val="0"/>
            </a:schemeClr>
          </a:solidFill>
          <a:prstDash val="solid"/>
        </a:ln>
        <a:effectLst/>
        <a:scene3d>
          <a:camera prst="isometricOffAxis1Right"/>
          <a:lightRig rig="threePt" dir="t"/>
        </a:scene3d>
        <a:sp3d extrusionH="381000" prstMaterial="dkEdge">
          <a:bevelT w="127000"/>
          <a:bevelB w="127000"/>
        </a:sp3d>
      </dsp:spPr>
      <dsp:style>
        <a:lnRef idx="2">
          <a:scrgbClr r="0" g="0" b="0"/>
        </a:lnRef>
        <a:fillRef idx="1">
          <a:scrgbClr r="0" g="0" b="0"/>
        </a:fillRef>
        <a:effectRef idx="0">
          <a:scrgbClr r="0" g="0" b="0"/>
        </a:effectRef>
        <a:fontRef idx="minor">
          <a:schemeClr val="lt1"/>
        </a:fontRef>
      </dsp:style>
      <dsp:txBody>
        <a:bodyPr spcFirstLastPara="0" vert="horz" wrap="square" lIns="198120" tIns="99060" rIns="198120" bIns="99060" numCol="1" spcCol="1270" anchor="ctr" anchorCtr="0">
          <a:noAutofit/>
        </a:bodyPr>
        <a:lstStyle/>
        <a:p>
          <a:pPr marL="0" lvl="0" indent="0" algn="ctr" defTabSz="2311400">
            <a:lnSpc>
              <a:spcPct val="90000"/>
            </a:lnSpc>
            <a:spcBef>
              <a:spcPct val="0"/>
            </a:spcBef>
            <a:spcAft>
              <a:spcPct val="35000"/>
            </a:spcAft>
            <a:buNone/>
          </a:pPr>
          <a:r>
            <a:rPr lang="en-GB" sz="5200" b="1" kern="1200" dirty="0">
              <a:solidFill>
                <a:srgbClr val="FF0000"/>
              </a:solidFill>
            </a:rPr>
            <a:t>Cost</a:t>
          </a:r>
        </a:p>
      </dsp:txBody>
      <dsp:txXfrm>
        <a:off x="96224" y="2265001"/>
        <a:ext cx="1894350" cy="1778708"/>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145916-C432-44EF-BFA4-10565277888E}" type="datetimeFigureOut">
              <a:rPr lang="en-US" smtClean="0"/>
              <a:t>6/22/2020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BD4DD4-77C0-4BEB-8527-5CCC3C7CE386}" type="slidenum">
              <a:rPr lang="en-US" smtClean="0"/>
              <a:t>‹#›</a:t>
            </a:fld>
            <a:endParaRPr lang="en-US" dirty="0"/>
          </a:p>
        </p:txBody>
      </p:sp>
    </p:spTree>
    <p:extLst>
      <p:ext uri="{BB962C8B-B14F-4D97-AF65-F5344CB8AC3E}">
        <p14:creationId xmlns:p14="http://schemas.microsoft.com/office/powerpoint/2010/main" val="2180874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team Vintner’s, hope you are all well?</a:t>
            </a:r>
          </a:p>
          <a:p>
            <a:r>
              <a:rPr lang="en-GB" sz="1200" kern="1200" dirty="0">
                <a:solidFill>
                  <a:schemeClr val="tx1"/>
                </a:solidFill>
                <a:effectLst/>
                <a:latin typeface="+mn-lt"/>
                <a:ea typeface="+mn-ea"/>
                <a:cs typeface="+mn-cs"/>
              </a:rPr>
              <a:t>On behalf of Concept UK, we would like to welcome you all to our Vintners presentation. </a:t>
            </a:r>
          </a:p>
          <a:p>
            <a:r>
              <a:rPr lang="en-GB" sz="1200" kern="1200" dirty="0">
                <a:solidFill>
                  <a:schemeClr val="tx1"/>
                </a:solidFill>
                <a:effectLst/>
                <a:latin typeface="+mn-lt"/>
                <a:ea typeface="+mn-ea"/>
                <a:cs typeface="+mn-cs"/>
              </a:rPr>
              <a:t>My name is Muhammad, and my colleagues are Ali, Masum and Waseem.</a:t>
            </a:r>
          </a:p>
          <a:p>
            <a:r>
              <a:rPr lang="en-GB" sz="1200" kern="1200" dirty="0">
                <a:solidFill>
                  <a:schemeClr val="tx1"/>
                </a:solidFill>
                <a:effectLst/>
                <a:latin typeface="+mn-lt"/>
                <a:ea typeface="+mn-ea"/>
                <a:cs typeface="+mn-cs"/>
              </a:rPr>
              <a:t>Before we begin, I’d like to tell you a little bit about us.</a:t>
            </a:r>
          </a:p>
          <a:p>
            <a:r>
              <a:rPr lang="en-GB" sz="1200" kern="1200" dirty="0">
                <a:solidFill>
                  <a:schemeClr val="tx1"/>
                </a:solidFill>
                <a:effectLst/>
                <a:latin typeface="+mn-lt"/>
                <a:ea typeface="+mn-ea"/>
                <a:cs typeface="+mn-cs"/>
              </a:rPr>
              <a:t>We met 10 years ago whilst studying for our master’s in project management at University of Westminster. We have been friends ever since. </a:t>
            </a:r>
          </a:p>
          <a:p>
            <a:r>
              <a:rPr lang="en-GB" sz="1200" kern="1200" dirty="0">
                <a:solidFill>
                  <a:schemeClr val="tx1"/>
                </a:solidFill>
                <a:effectLst/>
                <a:latin typeface="+mn-lt"/>
                <a:ea typeface="+mn-ea"/>
                <a:cs typeface="+mn-cs"/>
              </a:rPr>
              <a:t>Seven years ago, we formed a Project management company called Concept UK. </a:t>
            </a:r>
          </a:p>
          <a:p>
            <a:r>
              <a:rPr lang="en-GB" sz="1200" kern="1200" dirty="0">
                <a:solidFill>
                  <a:schemeClr val="tx1"/>
                </a:solidFill>
                <a:effectLst/>
                <a:latin typeface="+mn-lt"/>
                <a:ea typeface="+mn-ea"/>
                <a:cs typeface="+mn-cs"/>
              </a:rPr>
              <a:t>We are all based in Birmingham and have offices in Solihull and Walsall.</a:t>
            </a:r>
          </a:p>
          <a:p>
            <a:r>
              <a:rPr lang="en-GB" sz="1200" kern="1200" dirty="0">
                <a:solidFill>
                  <a:schemeClr val="tx1"/>
                </a:solidFill>
                <a:effectLst/>
                <a:latin typeface="+mn-lt"/>
                <a:ea typeface="+mn-ea"/>
                <a:cs typeface="+mn-cs"/>
              </a:rPr>
              <a:t>Our portfolio consists of over 100 successfully completed projects.</a:t>
            </a:r>
          </a:p>
          <a:p>
            <a:r>
              <a:rPr lang="en-GB" sz="1200" kern="1200" dirty="0">
                <a:solidFill>
                  <a:schemeClr val="tx1"/>
                </a:solidFill>
                <a:effectLst/>
                <a:latin typeface="+mn-lt"/>
                <a:ea typeface="+mn-ea"/>
                <a:cs typeface="+mn-cs"/>
              </a:rPr>
              <a:t>We thieve on delivering high quality projects within time and budget.</a:t>
            </a:r>
          </a:p>
          <a:p>
            <a:r>
              <a:rPr lang="en-GB" sz="1200" kern="1200" dirty="0">
                <a:solidFill>
                  <a:schemeClr val="tx1"/>
                </a:solidFill>
                <a:effectLst/>
                <a:latin typeface="+mn-lt"/>
                <a:ea typeface="+mn-ea"/>
                <a:cs typeface="+mn-cs"/>
              </a:rPr>
              <a:t>We know how busy you all are, and we really appreciate you giving us the opportunity to demonstrate how we can help you relocate from your shop in Shirley to a modern online facility in Sparkhill.</a:t>
            </a:r>
          </a:p>
          <a:p>
            <a:r>
              <a:rPr lang="en-GB" sz="1200" kern="1200" dirty="0">
                <a:solidFill>
                  <a:schemeClr val="tx1"/>
                </a:solidFill>
                <a:effectLst/>
                <a:latin typeface="+mn-lt"/>
                <a:ea typeface="+mn-ea"/>
                <a:cs typeface="+mn-cs"/>
              </a:rPr>
              <a:t>Our contact details are included above.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4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1BD4DD4-77C0-4BEB-8527-5CCC3C7CE386}" type="slidenum">
              <a:rPr lang="en-US" smtClean="0"/>
              <a:t>1</a:t>
            </a:fld>
            <a:endParaRPr lang="en-US" dirty="0"/>
          </a:p>
        </p:txBody>
      </p:sp>
    </p:spTree>
    <p:extLst>
      <p:ext uri="{BB962C8B-B14F-4D97-AF65-F5344CB8AC3E}">
        <p14:creationId xmlns:p14="http://schemas.microsoft.com/office/powerpoint/2010/main" val="127318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Having already spoken to Doreen about the business needs, we have formulated a </a:t>
            </a:r>
            <a:r>
              <a:rPr lang="en-GB" sz="1200" b="1" kern="1200" dirty="0">
                <a:solidFill>
                  <a:schemeClr val="tx1"/>
                </a:solidFill>
                <a:effectLst/>
                <a:latin typeface="+mn-lt"/>
                <a:ea typeface="+mn-ea"/>
                <a:cs typeface="+mn-cs"/>
              </a:rPr>
              <a:t>PROJECT PLAN </a:t>
            </a:r>
            <a:r>
              <a:rPr lang="en-GB" sz="1200" kern="1200" dirty="0">
                <a:solidFill>
                  <a:schemeClr val="tx1"/>
                </a:solidFill>
                <a:effectLst/>
                <a:latin typeface="+mn-lt"/>
                <a:ea typeface="+mn-ea"/>
                <a:cs typeface="+mn-cs"/>
              </a:rPr>
              <a:t>so we can transfer Vintner’s Antiques from the Shirley premises to the new online facility in Sparkhill, with the least amount of disruption to the business.</a:t>
            </a:r>
          </a:p>
          <a:p>
            <a:r>
              <a:rPr lang="en-GB" sz="1200" kern="1200" dirty="0">
                <a:solidFill>
                  <a:schemeClr val="tx1"/>
                </a:solidFill>
                <a:effectLst/>
                <a:latin typeface="+mn-lt"/>
                <a:ea typeface="+mn-ea"/>
                <a:cs typeface="+mn-cs"/>
              </a:rPr>
              <a:t>We believe that the best way to proceed, is to complete the structure and redesign the Sparkhill facility with all vital utilities in place, giving us a safe and secure storage space to eventually move the stock and equipment.</a:t>
            </a:r>
          </a:p>
          <a:p>
            <a:r>
              <a:rPr lang="en-GB" sz="1200" kern="1200" dirty="0">
                <a:solidFill>
                  <a:schemeClr val="tx1"/>
                </a:solidFill>
                <a:effectLst/>
                <a:latin typeface="+mn-lt"/>
                <a:ea typeface="+mn-ea"/>
                <a:cs typeface="+mn-cs"/>
              </a:rPr>
              <a:t>By following the above project plan, we will cause the least amount of disruption to the business. </a:t>
            </a:r>
          </a:p>
          <a:p>
            <a:r>
              <a:rPr lang="en-GB" sz="1200" kern="1200" dirty="0">
                <a:solidFill>
                  <a:schemeClr val="tx1"/>
                </a:solidFill>
                <a:effectLst/>
                <a:latin typeface="+mn-lt"/>
                <a:ea typeface="+mn-ea"/>
                <a:cs typeface="+mn-cs"/>
              </a:rPr>
              <a:t>Our aim is to provide a quality service which allows Vintners to continue trading until we are ready to relocate to the new facility.</a:t>
            </a:r>
          </a:p>
          <a:p>
            <a:endParaRPr lang="en-GB" dirty="0"/>
          </a:p>
          <a:p>
            <a:endParaRPr lang="en-GB" dirty="0"/>
          </a:p>
        </p:txBody>
      </p:sp>
      <p:sp>
        <p:nvSpPr>
          <p:cNvPr id="4" name="Slide Number Placeholder 3"/>
          <p:cNvSpPr>
            <a:spLocks noGrp="1"/>
          </p:cNvSpPr>
          <p:nvPr>
            <p:ph type="sldNum" sz="quarter" idx="5"/>
          </p:nvPr>
        </p:nvSpPr>
        <p:spPr/>
        <p:txBody>
          <a:bodyPr/>
          <a:lstStyle/>
          <a:p>
            <a:fld id="{51BD4DD4-77C0-4BEB-8527-5CCC3C7CE386}" type="slidenum">
              <a:rPr lang="en-US" smtClean="0"/>
              <a:t>2</a:t>
            </a:fld>
            <a:endParaRPr lang="en-US" dirty="0"/>
          </a:p>
        </p:txBody>
      </p:sp>
    </p:spTree>
    <p:extLst>
      <p:ext uri="{BB962C8B-B14F-4D97-AF65-F5344CB8AC3E}">
        <p14:creationId xmlns:p14="http://schemas.microsoft.com/office/powerpoint/2010/main" val="327968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Everything has a beginning and an end, likewise a </a:t>
            </a:r>
            <a:r>
              <a:rPr lang="en-GB" sz="1200" b="1" kern="1200" dirty="0">
                <a:solidFill>
                  <a:schemeClr val="tx1"/>
                </a:solidFill>
                <a:effectLst/>
                <a:latin typeface="+mn-lt"/>
                <a:ea typeface="+mn-ea"/>
                <a:cs typeface="+mn-cs"/>
              </a:rPr>
              <a:t>PROJECT LIFE CYCLE </a:t>
            </a:r>
            <a:r>
              <a:rPr lang="en-GB" sz="1200" kern="1200" dirty="0">
                <a:solidFill>
                  <a:schemeClr val="tx1"/>
                </a:solidFill>
                <a:effectLst/>
                <a:latin typeface="+mn-lt"/>
                <a:ea typeface="+mn-ea"/>
                <a:cs typeface="+mn-cs"/>
              </a:rPr>
              <a:t>is the same.</a:t>
            </a:r>
          </a:p>
          <a:p>
            <a:r>
              <a:rPr lang="en-GB" sz="1200" kern="1200" dirty="0">
                <a:solidFill>
                  <a:schemeClr val="tx1"/>
                </a:solidFill>
                <a:effectLst/>
                <a:latin typeface="+mn-lt"/>
                <a:ea typeface="+mn-ea"/>
                <a:cs typeface="+mn-cs"/>
              </a:rPr>
              <a:t>According to Roberts (2011) there are 5 pre-defined stages that facilitates a management team and project steering group to govern a project effectively. </a:t>
            </a:r>
          </a:p>
          <a:p>
            <a:r>
              <a:rPr lang="en-GB" sz="1200" b="1" kern="1200" dirty="0">
                <a:solidFill>
                  <a:schemeClr val="tx1"/>
                </a:solidFill>
                <a:effectLst/>
                <a:latin typeface="+mn-lt"/>
                <a:ea typeface="+mn-ea"/>
                <a:cs typeface="+mn-cs"/>
              </a:rPr>
              <a:t>STAGE 1 </a:t>
            </a:r>
            <a:r>
              <a:rPr lang="en-GB" sz="1200" kern="1200" dirty="0">
                <a:solidFill>
                  <a:schemeClr val="tx1"/>
                </a:solidFill>
                <a:effectLst/>
                <a:latin typeface="+mn-lt"/>
                <a:ea typeface="+mn-ea"/>
                <a:cs typeface="+mn-cs"/>
              </a:rPr>
              <a:t>is </a:t>
            </a:r>
            <a:r>
              <a:rPr lang="en-GB" sz="1200" b="1" kern="1200" dirty="0">
                <a:solidFill>
                  <a:schemeClr val="tx1"/>
                </a:solidFill>
                <a:effectLst/>
                <a:latin typeface="+mn-lt"/>
                <a:ea typeface="+mn-ea"/>
                <a:cs typeface="+mn-cs"/>
              </a:rPr>
              <a:t>PRE PROJECT-PLANNING</a:t>
            </a:r>
            <a:r>
              <a:rPr lang="en-GB" sz="1200" kern="1200" dirty="0">
                <a:solidFill>
                  <a:schemeClr val="tx1"/>
                </a:solidFill>
                <a:effectLst/>
                <a:latin typeface="+mn-lt"/>
                <a:ea typeface="+mn-ea"/>
                <a:cs typeface="+mn-cs"/>
              </a:rPr>
              <a:t>, organisations discuss the pros, cons, risks, project scope and planning of a project. </a:t>
            </a:r>
          </a:p>
          <a:p>
            <a:r>
              <a:rPr lang="en-GB" sz="1200" b="1" kern="1200" dirty="0">
                <a:solidFill>
                  <a:schemeClr val="tx1"/>
                </a:solidFill>
                <a:effectLst/>
                <a:latin typeface="+mn-lt"/>
                <a:ea typeface="+mn-ea"/>
                <a:cs typeface="+mn-cs"/>
              </a:rPr>
              <a:t>STAGE 2 </a:t>
            </a:r>
            <a:r>
              <a:rPr lang="en-GB" sz="1200" kern="1200" dirty="0">
                <a:solidFill>
                  <a:schemeClr val="tx1"/>
                </a:solidFill>
                <a:effectLst/>
                <a:latin typeface="+mn-lt"/>
                <a:ea typeface="+mn-ea"/>
                <a:cs typeface="+mn-cs"/>
              </a:rPr>
              <a:t>is </a:t>
            </a:r>
            <a:r>
              <a:rPr lang="en-GB" sz="1200" b="1" kern="1200" dirty="0">
                <a:solidFill>
                  <a:schemeClr val="tx1"/>
                </a:solidFill>
                <a:effectLst/>
                <a:latin typeface="+mn-lt"/>
                <a:ea typeface="+mn-ea"/>
                <a:cs typeface="+mn-cs"/>
              </a:rPr>
              <a:t>INITIATION</a:t>
            </a:r>
            <a:r>
              <a:rPr lang="en-GB" sz="1200" kern="1200" dirty="0">
                <a:solidFill>
                  <a:schemeClr val="tx1"/>
                </a:solidFill>
                <a:effectLst/>
                <a:latin typeface="+mn-lt"/>
                <a:ea typeface="+mn-ea"/>
                <a:cs typeface="+mn-cs"/>
              </a:rPr>
              <a:t>, here the preparation is finalised, and responsibility is handed to a </a:t>
            </a:r>
            <a:r>
              <a:rPr lang="en-GB" sz="1200" b="1" kern="1200" dirty="0">
                <a:solidFill>
                  <a:schemeClr val="tx1"/>
                </a:solidFill>
                <a:effectLst/>
                <a:latin typeface="+mn-lt"/>
                <a:ea typeface="+mn-ea"/>
                <a:cs typeface="+mn-cs"/>
              </a:rPr>
              <a:t>STEERING GROUP </a:t>
            </a:r>
            <a:r>
              <a:rPr lang="en-GB" sz="1200" kern="1200" dirty="0">
                <a:solidFill>
                  <a:schemeClr val="tx1"/>
                </a:solidFill>
                <a:effectLst/>
                <a:latin typeface="+mn-lt"/>
                <a:ea typeface="+mn-ea"/>
                <a:cs typeface="+mn-cs"/>
              </a:rPr>
              <a:t>and</a:t>
            </a:r>
            <a:r>
              <a:rPr lang="en-GB" sz="1200" b="1" kern="1200" dirty="0">
                <a:solidFill>
                  <a:schemeClr val="tx1"/>
                </a:solidFill>
                <a:effectLst/>
                <a:latin typeface="+mn-lt"/>
                <a:ea typeface="+mn-ea"/>
                <a:cs typeface="+mn-cs"/>
              </a:rPr>
              <a:t> PROJECT MANAGER.</a:t>
            </a:r>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STAGE 3 </a:t>
            </a:r>
            <a:r>
              <a:rPr lang="en-GB" sz="1200" kern="1200" dirty="0">
                <a:solidFill>
                  <a:schemeClr val="tx1"/>
                </a:solidFill>
                <a:effectLst/>
                <a:latin typeface="+mn-lt"/>
                <a:ea typeface="+mn-ea"/>
                <a:cs typeface="+mn-cs"/>
              </a:rPr>
              <a:t>is </a:t>
            </a:r>
            <a:r>
              <a:rPr lang="en-GB" sz="1200" b="1" kern="1200" dirty="0">
                <a:solidFill>
                  <a:schemeClr val="tx1"/>
                </a:solidFill>
                <a:effectLst/>
                <a:latin typeface="+mn-lt"/>
                <a:ea typeface="+mn-ea"/>
                <a:cs typeface="+mn-cs"/>
              </a:rPr>
              <a:t>DELIVERY</a:t>
            </a:r>
            <a:r>
              <a:rPr lang="en-GB" sz="1200" kern="1200" dirty="0">
                <a:solidFill>
                  <a:schemeClr val="tx1"/>
                </a:solidFill>
                <a:effectLst/>
                <a:latin typeface="+mn-lt"/>
                <a:ea typeface="+mn-ea"/>
                <a:cs typeface="+mn-cs"/>
              </a:rPr>
              <a:t>, the project plan is implemented and completed within </a:t>
            </a:r>
            <a:r>
              <a:rPr lang="en-GB" sz="1200" b="1" kern="1200" dirty="0">
                <a:solidFill>
                  <a:schemeClr val="tx1"/>
                </a:solidFill>
                <a:effectLst/>
                <a:latin typeface="+mn-lt"/>
                <a:ea typeface="+mn-ea"/>
                <a:cs typeface="+mn-cs"/>
              </a:rPr>
              <a:t>TIME</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COST</a:t>
            </a:r>
            <a:r>
              <a:rPr lang="en-GB" sz="1200" kern="1200" dirty="0">
                <a:solidFill>
                  <a:schemeClr val="tx1"/>
                </a:solidFill>
                <a:effectLst/>
                <a:latin typeface="+mn-lt"/>
                <a:ea typeface="+mn-ea"/>
                <a:cs typeface="+mn-cs"/>
              </a:rPr>
              <a:t> with the required </a:t>
            </a:r>
            <a:r>
              <a:rPr lang="en-GB" sz="1200" b="1" kern="1200" dirty="0">
                <a:solidFill>
                  <a:schemeClr val="tx1"/>
                </a:solidFill>
                <a:effectLst/>
                <a:latin typeface="+mn-lt"/>
                <a:ea typeface="+mn-ea"/>
                <a:cs typeface="+mn-cs"/>
              </a:rPr>
              <a:t>QUALITY.</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STAGE 4 </a:t>
            </a:r>
            <a:r>
              <a:rPr lang="en-GB" sz="1200" kern="1200" dirty="0">
                <a:solidFill>
                  <a:schemeClr val="tx1"/>
                </a:solidFill>
                <a:effectLst/>
                <a:latin typeface="+mn-lt"/>
                <a:ea typeface="+mn-ea"/>
                <a:cs typeface="+mn-cs"/>
              </a:rPr>
              <a:t>is </a:t>
            </a:r>
            <a:r>
              <a:rPr lang="en-GB" sz="1200" b="1" kern="1200" dirty="0">
                <a:solidFill>
                  <a:schemeClr val="tx1"/>
                </a:solidFill>
                <a:effectLst/>
                <a:latin typeface="+mn-lt"/>
                <a:ea typeface="+mn-ea"/>
                <a:cs typeface="+mn-cs"/>
              </a:rPr>
              <a:t>CLOSURE</a:t>
            </a:r>
            <a:r>
              <a:rPr lang="en-GB" sz="1200" kern="1200" dirty="0">
                <a:solidFill>
                  <a:schemeClr val="tx1"/>
                </a:solidFill>
                <a:effectLst/>
                <a:latin typeface="+mn-lt"/>
                <a:ea typeface="+mn-ea"/>
                <a:cs typeface="+mn-cs"/>
              </a:rPr>
              <a:t>, here the project must have fulfilled all the conditions of the plan and satisfied the steering group. Eventually leading to the dismantling of the senior management group leading the project.</a:t>
            </a:r>
          </a:p>
          <a:p>
            <a:r>
              <a:rPr lang="en-GB" sz="1200" b="1" kern="1200" dirty="0">
                <a:solidFill>
                  <a:schemeClr val="tx1"/>
                </a:solidFill>
                <a:effectLst/>
                <a:latin typeface="+mn-lt"/>
                <a:ea typeface="+mn-ea"/>
                <a:cs typeface="+mn-cs"/>
              </a:rPr>
              <a:t>STAGE 5 </a:t>
            </a:r>
            <a:r>
              <a:rPr lang="en-GB" sz="1200" kern="1200" dirty="0">
                <a:solidFill>
                  <a:schemeClr val="tx1"/>
                </a:solidFill>
                <a:effectLst/>
                <a:latin typeface="+mn-lt"/>
                <a:ea typeface="+mn-ea"/>
                <a:cs typeface="+mn-cs"/>
              </a:rPr>
              <a:t>is </a:t>
            </a:r>
            <a:r>
              <a:rPr lang="en-GB" sz="1200" b="1" kern="1200" dirty="0">
                <a:solidFill>
                  <a:schemeClr val="tx1"/>
                </a:solidFill>
                <a:effectLst/>
                <a:latin typeface="+mn-lt"/>
                <a:ea typeface="+mn-ea"/>
                <a:cs typeface="+mn-cs"/>
              </a:rPr>
              <a:t>PROJECT POST MORTEM</a:t>
            </a:r>
            <a:r>
              <a:rPr lang="en-GB" sz="1200" kern="1200" dirty="0">
                <a:solidFill>
                  <a:schemeClr val="tx1"/>
                </a:solidFill>
                <a:effectLst/>
                <a:latin typeface="+mn-lt"/>
                <a:ea typeface="+mn-ea"/>
                <a:cs typeface="+mn-cs"/>
              </a:rPr>
              <a:t>, the final stage where the project is analysed and recommendations are proposed for future projects (Collier, DeMarco and </a:t>
            </a:r>
            <a:r>
              <a:rPr lang="en-GB" sz="1200" kern="1200" dirty="0" err="1">
                <a:solidFill>
                  <a:schemeClr val="tx1"/>
                </a:solidFill>
                <a:effectLst/>
                <a:latin typeface="+mn-lt"/>
                <a:ea typeface="+mn-ea"/>
                <a:cs typeface="+mn-cs"/>
              </a:rPr>
              <a:t>Fearey</a:t>
            </a:r>
            <a:r>
              <a:rPr lang="en-GB" sz="1200" kern="1200" dirty="0">
                <a:solidFill>
                  <a:schemeClr val="tx1"/>
                </a:solidFill>
                <a:effectLst/>
                <a:latin typeface="+mn-lt"/>
                <a:ea typeface="+mn-ea"/>
                <a:cs typeface="+mn-cs"/>
              </a:rPr>
              <a:t>, 1996).</a:t>
            </a:r>
          </a:p>
          <a:p>
            <a:pPr>
              <a:lnSpc>
                <a:spcPct val="15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1BD4DD4-77C0-4BEB-8527-5CCC3C7CE386}" type="slidenum">
              <a:rPr lang="en-US" smtClean="0"/>
              <a:t>3</a:t>
            </a:fld>
            <a:endParaRPr lang="en-US" dirty="0"/>
          </a:p>
        </p:txBody>
      </p:sp>
    </p:spTree>
    <p:extLst>
      <p:ext uri="{BB962C8B-B14F-4D97-AF65-F5344CB8AC3E}">
        <p14:creationId xmlns:p14="http://schemas.microsoft.com/office/powerpoint/2010/main" val="2993173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STAKEHOLDER MAPPING </a:t>
            </a:r>
            <a:r>
              <a:rPr lang="en-GB" sz="1200" kern="1200" dirty="0">
                <a:solidFill>
                  <a:schemeClr val="tx1"/>
                </a:solidFill>
                <a:effectLst/>
                <a:latin typeface="+mn-lt"/>
                <a:ea typeface="+mn-ea"/>
                <a:cs typeface="+mn-cs"/>
              </a:rPr>
              <a:t>identifies which stakeholders to include in a project.</a:t>
            </a:r>
          </a:p>
          <a:p>
            <a:r>
              <a:rPr lang="en-GB" sz="1200" kern="1200" dirty="0">
                <a:solidFill>
                  <a:schemeClr val="tx1"/>
                </a:solidFill>
                <a:effectLst/>
                <a:latin typeface="+mn-lt"/>
                <a:ea typeface="+mn-ea"/>
                <a:cs typeface="+mn-cs"/>
              </a:rPr>
              <a:t>Mapping allows visual picture of where stakeholders stand, compared to each other using the same criteria (What’s Stakeholder Mapping and Why It's Important? 2020).</a:t>
            </a:r>
          </a:p>
          <a:p>
            <a:r>
              <a:rPr lang="en-GB" sz="1200" kern="1200" dirty="0">
                <a:solidFill>
                  <a:schemeClr val="tx1"/>
                </a:solidFill>
                <a:effectLst/>
                <a:latin typeface="+mn-lt"/>
                <a:ea typeface="+mn-ea"/>
                <a:cs typeface="+mn-cs"/>
              </a:rPr>
              <a:t>Not all stakeholders need to be involved only relevant ones.</a:t>
            </a:r>
          </a:p>
          <a:p>
            <a:r>
              <a:rPr lang="en-GB" sz="1200" kern="1200" dirty="0">
                <a:solidFill>
                  <a:schemeClr val="tx1"/>
                </a:solidFill>
                <a:effectLst/>
                <a:latin typeface="+mn-lt"/>
                <a:ea typeface="+mn-ea"/>
                <a:cs typeface="+mn-cs"/>
              </a:rPr>
              <a:t>Stakeholder mapping has 4 stages;</a:t>
            </a:r>
          </a:p>
          <a:p>
            <a:r>
              <a:rPr lang="en-GB" sz="1200" b="1" kern="1200" dirty="0">
                <a:solidFill>
                  <a:schemeClr val="tx1"/>
                </a:solidFill>
                <a:effectLst/>
                <a:latin typeface="+mn-lt"/>
                <a:ea typeface="+mn-ea"/>
                <a:cs typeface="+mn-cs"/>
              </a:rPr>
              <a:t>IDENTIFYING</a:t>
            </a:r>
            <a:r>
              <a:rPr lang="en-GB" sz="1200" kern="1200" dirty="0">
                <a:solidFill>
                  <a:schemeClr val="tx1"/>
                </a:solidFill>
                <a:effectLst/>
                <a:latin typeface="+mn-lt"/>
                <a:ea typeface="+mn-ea"/>
                <a:cs typeface="+mn-cs"/>
              </a:rPr>
              <a:t> which stakeholders are relevant to the project.</a:t>
            </a:r>
          </a:p>
          <a:p>
            <a:r>
              <a:rPr lang="en-GB" sz="1200" b="1" kern="1200" dirty="0">
                <a:solidFill>
                  <a:schemeClr val="tx1"/>
                </a:solidFill>
                <a:effectLst/>
                <a:latin typeface="+mn-lt"/>
                <a:ea typeface="+mn-ea"/>
                <a:cs typeface="+mn-cs"/>
              </a:rPr>
              <a:t>ANALYIZING</a:t>
            </a:r>
            <a:r>
              <a:rPr lang="en-GB" sz="1200" kern="1200" dirty="0">
                <a:solidFill>
                  <a:schemeClr val="tx1"/>
                </a:solidFill>
                <a:effectLst/>
                <a:latin typeface="+mn-lt"/>
                <a:ea typeface="+mn-ea"/>
                <a:cs typeface="+mn-cs"/>
              </a:rPr>
              <a:t> the perspectives and interest levels of identified stakeholders. </a:t>
            </a:r>
          </a:p>
          <a:p>
            <a:r>
              <a:rPr lang="en-GB" sz="1200" b="1" kern="1200" dirty="0">
                <a:solidFill>
                  <a:schemeClr val="tx1"/>
                </a:solidFill>
                <a:effectLst/>
                <a:latin typeface="+mn-lt"/>
                <a:ea typeface="+mn-ea"/>
                <a:cs typeface="+mn-cs"/>
              </a:rPr>
              <a:t>PRIORITIZING</a:t>
            </a:r>
            <a:r>
              <a:rPr lang="en-GB" sz="1200" kern="1200" dirty="0">
                <a:solidFill>
                  <a:schemeClr val="tx1"/>
                </a:solidFill>
                <a:effectLst/>
                <a:latin typeface="+mn-lt"/>
                <a:ea typeface="+mn-ea"/>
                <a:cs typeface="+mn-cs"/>
              </a:rPr>
              <a:t> is seeking out the stakeholders to engage with and prioritizing their importance to the project.</a:t>
            </a:r>
          </a:p>
          <a:p>
            <a:r>
              <a:rPr lang="en-GB" sz="1200" b="1" kern="1200" dirty="0">
                <a:solidFill>
                  <a:schemeClr val="tx1"/>
                </a:solidFill>
                <a:effectLst/>
                <a:latin typeface="+mn-lt"/>
                <a:ea typeface="+mn-ea"/>
                <a:cs typeface="+mn-cs"/>
              </a:rPr>
              <a:t>ENGAGING </a:t>
            </a:r>
            <a:r>
              <a:rPr lang="en-GB" sz="1200" kern="1200" dirty="0">
                <a:solidFill>
                  <a:schemeClr val="tx1"/>
                </a:solidFill>
                <a:effectLst/>
                <a:latin typeface="+mn-lt"/>
                <a:ea typeface="+mn-ea"/>
                <a:cs typeface="+mn-cs"/>
              </a:rPr>
              <a:t>the identified stakeholder and try to their support.</a:t>
            </a:r>
          </a:p>
          <a:p>
            <a:r>
              <a:rPr lang="en-GB" sz="1200" kern="1200" dirty="0">
                <a:solidFill>
                  <a:schemeClr val="tx1"/>
                </a:solidFill>
                <a:effectLst/>
                <a:latin typeface="+mn-lt"/>
                <a:ea typeface="+mn-ea"/>
                <a:cs typeface="+mn-cs"/>
              </a:rPr>
              <a:t>Like any organization a structure needs to be in place. This is normally a hierarchical structure, where the power flows downwards and all major decision-making capabilities are privileged to the few at the top (Pescosolido 2003).</a:t>
            </a:r>
          </a:p>
          <a:p>
            <a:r>
              <a:rPr lang="en-GB" sz="1200" kern="1200" dirty="0">
                <a:solidFill>
                  <a:schemeClr val="tx1"/>
                </a:solidFill>
                <a:effectLst/>
                <a:latin typeface="+mn-lt"/>
                <a:ea typeface="+mn-ea"/>
                <a:cs typeface="+mn-cs"/>
              </a:rPr>
              <a:t>The success of any project depends on the people involved, to avoid conflicts, roles should be organised in a systematic way, where they are pre-defined and identified stakeholders are assigned to roles within their area of expertise.</a:t>
            </a:r>
          </a:p>
          <a:p>
            <a:r>
              <a:rPr lang="en-GB" sz="1200" kern="1200" dirty="0">
                <a:solidFill>
                  <a:schemeClr val="tx1"/>
                </a:solidFill>
                <a:effectLst/>
                <a:latin typeface="+mn-lt"/>
                <a:ea typeface="+mn-ea"/>
                <a:cs typeface="+mn-cs"/>
              </a:rPr>
              <a:t>This type of </a:t>
            </a:r>
            <a:r>
              <a:rPr lang="en-GB" sz="1200" b="1" kern="1200" dirty="0">
                <a:solidFill>
                  <a:schemeClr val="tx1"/>
                </a:solidFill>
                <a:effectLst/>
                <a:latin typeface="+mn-lt"/>
                <a:ea typeface="+mn-ea"/>
                <a:cs typeface="+mn-cs"/>
              </a:rPr>
              <a:t>PROJECT ORGANIZATION maximises</a:t>
            </a:r>
            <a:r>
              <a:rPr lang="en-GB" sz="1200" kern="1200" dirty="0">
                <a:solidFill>
                  <a:schemeClr val="tx1"/>
                </a:solidFill>
                <a:effectLst/>
                <a:latin typeface="+mn-lt"/>
                <a:ea typeface="+mn-ea"/>
                <a:cs typeface="+mn-cs"/>
              </a:rPr>
              <a:t> the chances of successfully completing a project.</a:t>
            </a:r>
          </a:p>
          <a:p>
            <a:r>
              <a:rPr lang="en-GB" sz="1200" b="1" kern="1200" dirty="0">
                <a:solidFill>
                  <a:schemeClr val="tx1"/>
                </a:solidFill>
                <a:effectLst/>
                <a:latin typeface="+mn-lt"/>
                <a:ea typeface="+mn-ea"/>
                <a:cs typeface="+mn-cs"/>
              </a:rPr>
              <a:t>SPONSORS</a:t>
            </a:r>
            <a:r>
              <a:rPr lang="en-GB" sz="1200" kern="1200" dirty="0">
                <a:solidFill>
                  <a:schemeClr val="tx1"/>
                </a:solidFill>
                <a:effectLst/>
                <a:latin typeface="+mn-lt"/>
                <a:ea typeface="+mn-ea"/>
                <a:cs typeface="+mn-cs"/>
              </a:rPr>
              <a:t> have overall control.</a:t>
            </a:r>
          </a:p>
          <a:p>
            <a:r>
              <a:rPr lang="en-GB" sz="1200" b="1" kern="1200" dirty="0">
                <a:solidFill>
                  <a:schemeClr val="tx1"/>
                </a:solidFill>
                <a:effectLst/>
                <a:latin typeface="+mn-lt"/>
                <a:ea typeface="+mn-ea"/>
                <a:cs typeface="+mn-cs"/>
              </a:rPr>
              <a:t>STAKEHOLDERS</a:t>
            </a:r>
            <a:r>
              <a:rPr lang="en-GB" sz="1200" kern="1200" dirty="0">
                <a:solidFill>
                  <a:schemeClr val="tx1"/>
                </a:solidFill>
                <a:effectLst/>
                <a:latin typeface="+mn-lt"/>
                <a:ea typeface="+mn-ea"/>
                <a:cs typeface="+mn-cs"/>
              </a:rPr>
              <a:t> form the </a:t>
            </a:r>
            <a:r>
              <a:rPr lang="en-GB" sz="1200" b="1" kern="1200" dirty="0">
                <a:solidFill>
                  <a:schemeClr val="tx1"/>
                </a:solidFill>
                <a:effectLst/>
                <a:latin typeface="+mn-lt"/>
                <a:ea typeface="+mn-ea"/>
                <a:cs typeface="+mn-cs"/>
              </a:rPr>
              <a:t>STEERING GROUP </a:t>
            </a:r>
            <a:r>
              <a:rPr lang="en-GB" sz="1200" kern="1200" dirty="0">
                <a:solidFill>
                  <a:schemeClr val="tx1"/>
                </a:solidFill>
                <a:effectLst/>
                <a:latin typeface="+mn-lt"/>
                <a:ea typeface="+mn-ea"/>
                <a:cs typeface="+mn-cs"/>
              </a:rPr>
              <a:t>who report to the </a:t>
            </a:r>
            <a:r>
              <a:rPr lang="en-GB" sz="1200" b="1" kern="1200" dirty="0">
                <a:solidFill>
                  <a:schemeClr val="tx1"/>
                </a:solidFill>
                <a:effectLst/>
                <a:latin typeface="+mn-lt"/>
                <a:ea typeface="+mn-ea"/>
                <a:cs typeface="+mn-cs"/>
              </a:rPr>
              <a:t>SPONSOR.</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STEERING GROUPS </a:t>
            </a:r>
            <a:r>
              <a:rPr lang="en-GB" sz="1200" kern="1200" dirty="0">
                <a:solidFill>
                  <a:schemeClr val="tx1"/>
                </a:solidFill>
                <a:effectLst/>
                <a:latin typeface="+mn-lt"/>
                <a:ea typeface="+mn-ea"/>
                <a:cs typeface="+mn-cs"/>
              </a:rPr>
              <a:t>consists of </a:t>
            </a:r>
            <a:r>
              <a:rPr lang="en-GB" sz="1200" b="1" kern="1200" dirty="0">
                <a:solidFill>
                  <a:schemeClr val="tx1"/>
                </a:solidFill>
                <a:effectLst/>
                <a:latin typeface="+mn-lt"/>
                <a:ea typeface="+mn-ea"/>
                <a:cs typeface="+mn-cs"/>
              </a:rPr>
              <a:t>SPECIALISTS</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EXPERTS</a:t>
            </a:r>
            <a:r>
              <a:rPr lang="en-GB" sz="1200" kern="1200" dirty="0">
                <a:solidFill>
                  <a:schemeClr val="tx1"/>
                </a:solidFill>
                <a:effectLst/>
                <a:latin typeface="+mn-lt"/>
                <a:ea typeface="+mn-ea"/>
                <a:cs typeface="+mn-cs"/>
              </a:rPr>
              <a:t> who advise and guide the </a:t>
            </a:r>
            <a:r>
              <a:rPr lang="en-GB" sz="1200" b="1" kern="1200" dirty="0">
                <a:solidFill>
                  <a:schemeClr val="tx1"/>
                </a:solidFill>
                <a:effectLst/>
                <a:latin typeface="+mn-lt"/>
                <a:ea typeface="+mn-ea"/>
                <a:cs typeface="+mn-cs"/>
              </a:rPr>
              <a:t>PROJECT MANAGER</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PROJECT MANAGER </a:t>
            </a:r>
            <a:r>
              <a:rPr lang="en-GB" sz="1200" kern="1200" dirty="0">
                <a:solidFill>
                  <a:schemeClr val="tx1"/>
                </a:solidFill>
                <a:effectLst/>
                <a:latin typeface="+mn-lt"/>
                <a:ea typeface="+mn-ea"/>
                <a:cs typeface="+mn-cs"/>
              </a:rPr>
              <a:t>oversees the day to day running of the project and implements the </a:t>
            </a:r>
            <a:r>
              <a:rPr lang="en-GB" sz="1200" b="1" kern="1200" dirty="0">
                <a:solidFill>
                  <a:schemeClr val="tx1"/>
                </a:solidFill>
                <a:effectLst/>
                <a:latin typeface="+mn-lt"/>
                <a:ea typeface="+mn-ea"/>
                <a:cs typeface="+mn-cs"/>
              </a:rPr>
              <a:t>PROJECT PLAN.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project manager’s job will be to bring in the contractors, labourers and other professionals for the job.</a:t>
            </a:r>
          </a:p>
          <a:p>
            <a:r>
              <a:rPr lang="en-GB" sz="1200" b="1" kern="1200" dirty="0">
                <a:solidFill>
                  <a:schemeClr val="tx1"/>
                </a:solidFill>
                <a:effectLst/>
                <a:latin typeface="+mn-lt"/>
                <a:ea typeface="+mn-ea"/>
                <a:cs typeface="+mn-cs"/>
              </a:rPr>
              <a:t>PROJECT MANAGER’S </a:t>
            </a:r>
            <a:r>
              <a:rPr lang="en-GB" sz="1200" kern="1200" dirty="0">
                <a:solidFill>
                  <a:schemeClr val="tx1"/>
                </a:solidFill>
                <a:effectLst/>
                <a:latin typeface="+mn-lt"/>
                <a:ea typeface="+mn-ea"/>
                <a:cs typeface="+mn-cs"/>
              </a:rPr>
              <a:t>have control of the practical implementation of the project plan, however he/she does not have real authority because he/she is also a paid external contractor bought in to specifically manage the project.</a:t>
            </a:r>
          </a:p>
          <a:p>
            <a:r>
              <a:rPr lang="en-GB" sz="1200" kern="1200" dirty="0">
                <a:solidFill>
                  <a:schemeClr val="tx1"/>
                </a:solidFill>
                <a:effectLst/>
                <a:latin typeface="+mn-lt"/>
                <a:ea typeface="+mn-ea"/>
                <a:cs typeface="+mn-cs"/>
              </a:rPr>
              <a:t>The project manager will have to manage using soft skills, to motivate the people into completing their jobs, as their power is limited.</a:t>
            </a:r>
          </a:p>
          <a:p>
            <a:endParaRPr lang="en-GB" dirty="0"/>
          </a:p>
        </p:txBody>
      </p:sp>
      <p:sp>
        <p:nvSpPr>
          <p:cNvPr id="4" name="Slide Number Placeholder 3"/>
          <p:cNvSpPr>
            <a:spLocks noGrp="1"/>
          </p:cNvSpPr>
          <p:nvPr>
            <p:ph type="sldNum" sz="quarter" idx="5"/>
          </p:nvPr>
        </p:nvSpPr>
        <p:spPr/>
        <p:txBody>
          <a:bodyPr/>
          <a:lstStyle/>
          <a:p>
            <a:fld id="{51BD4DD4-77C0-4BEB-8527-5CCC3C7CE386}" type="slidenum">
              <a:rPr lang="en-US" smtClean="0"/>
              <a:t>4</a:t>
            </a:fld>
            <a:endParaRPr lang="en-US" dirty="0"/>
          </a:p>
        </p:txBody>
      </p:sp>
    </p:spTree>
    <p:extLst>
      <p:ext uri="{BB962C8B-B14F-4D97-AF65-F5344CB8AC3E}">
        <p14:creationId xmlns:p14="http://schemas.microsoft.com/office/powerpoint/2010/main" val="518497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sz="1200" b="1" kern="1200" dirty="0">
                <a:solidFill>
                  <a:schemeClr val="tx1"/>
                </a:solidFill>
                <a:effectLst/>
                <a:latin typeface="+mn-lt"/>
                <a:ea typeface="+mn-ea"/>
                <a:cs typeface="+mn-cs"/>
              </a:rPr>
              <a:t>PROJECT STEERING GROUP </a:t>
            </a:r>
            <a:r>
              <a:rPr lang="en-GB" sz="1200" kern="1200" dirty="0">
                <a:solidFill>
                  <a:schemeClr val="tx1"/>
                </a:solidFill>
                <a:effectLst/>
                <a:latin typeface="+mn-lt"/>
                <a:ea typeface="+mn-ea"/>
                <a:cs typeface="+mn-cs"/>
              </a:rPr>
              <a:t>will be set up, control and deliver the expectations of the organisation. They must have control and a vested interest in success of the project (Heaney, 2016).</a:t>
            </a:r>
          </a:p>
          <a:p>
            <a:r>
              <a:rPr lang="en-GB" sz="1200" kern="1200" dirty="0">
                <a:solidFill>
                  <a:schemeClr val="tx1"/>
                </a:solidFill>
                <a:effectLst/>
                <a:latin typeface="+mn-lt"/>
                <a:ea typeface="+mn-ea"/>
                <a:cs typeface="+mn-cs"/>
              </a:rPr>
              <a:t>Our</a:t>
            </a:r>
            <a:r>
              <a:rPr lang="en-GB" sz="1200" b="1" kern="1200" dirty="0">
                <a:solidFill>
                  <a:schemeClr val="tx1"/>
                </a:solidFill>
                <a:effectLst/>
                <a:latin typeface="+mn-lt"/>
                <a:ea typeface="+mn-ea"/>
                <a:cs typeface="+mn-cs"/>
              </a:rPr>
              <a:t> Steering Group </a:t>
            </a:r>
            <a:r>
              <a:rPr lang="en-GB" sz="1200" kern="1200" dirty="0">
                <a:solidFill>
                  <a:schemeClr val="tx1"/>
                </a:solidFill>
                <a:effectLst/>
                <a:latin typeface="+mn-lt"/>
                <a:ea typeface="+mn-ea"/>
                <a:cs typeface="+mn-cs"/>
              </a:rPr>
              <a:t>will consist of 5 </a:t>
            </a:r>
            <a:r>
              <a:rPr lang="en-GB" sz="1200" b="1" kern="1200" dirty="0">
                <a:solidFill>
                  <a:schemeClr val="tx1"/>
                </a:solidFill>
                <a:effectLst/>
                <a:latin typeface="+mn-lt"/>
                <a:ea typeface="+mn-ea"/>
                <a:cs typeface="+mn-cs"/>
              </a:rPr>
              <a:t>STAKEHOLDERS</a:t>
            </a:r>
            <a:r>
              <a:rPr lang="en-GB" sz="1200" kern="1200" dirty="0">
                <a:solidFill>
                  <a:schemeClr val="tx1"/>
                </a:solidFill>
                <a:effectLst/>
                <a:latin typeface="+mn-lt"/>
                <a:ea typeface="+mn-ea"/>
                <a:cs typeface="+mn-cs"/>
              </a:rPr>
              <a:t>, each an expert in their respective fields. This will create balance when taking important decisions about the project.</a:t>
            </a:r>
          </a:p>
          <a:p>
            <a:r>
              <a:rPr lang="en-GB" sz="1200" kern="1200" dirty="0">
                <a:solidFill>
                  <a:schemeClr val="tx1"/>
                </a:solidFill>
                <a:effectLst/>
                <a:latin typeface="+mn-lt"/>
                <a:ea typeface="+mn-ea"/>
                <a:cs typeface="+mn-cs"/>
              </a:rPr>
              <a:t>As co-owner and senior manager of Vintner’s ‘Doreen’ is the ideal candidate to take the role of </a:t>
            </a:r>
            <a:r>
              <a:rPr lang="en-GB" sz="1200" b="1" kern="1200" dirty="0">
                <a:solidFill>
                  <a:schemeClr val="tx1"/>
                </a:solidFill>
                <a:effectLst/>
                <a:latin typeface="+mn-lt"/>
                <a:ea typeface="+mn-ea"/>
                <a:cs typeface="+mn-cs"/>
              </a:rPr>
              <a:t>PROJECT SPONSOR, </a:t>
            </a:r>
            <a:r>
              <a:rPr lang="en-GB" sz="1200" kern="1200" dirty="0">
                <a:solidFill>
                  <a:schemeClr val="tx1"/>
                </a:solidFill>
                <a:effectLst/>
                <a:latin typeface="+mn-lt"/>
                <a:ea typeface="+mn-ea"/>
                <a:cs typeface="+mn-cs"/>
              </a:rPr>
              <a:t>Doreen’s vision, knowledge and passion for the business will command the respect of other </a:t>
            </a:r>
            <a:r>
              <a:rPr lang="en-GB" sz="1200" b="1" kern="1200" dirty="0">
                <a:solidFill>
                  <a:schemeClr val="tx1"/>
                </a:solidFill>
                <a:effectLst/>
                <a:latin typeface="+mn-lt"/>
                <a:ea typeface="+mn-ea"/>
                <a:cs typeface="+mn-cs"/>
              </a:rPr>
              <a:t>STAKEHOLDERS</a:t>
            </a:r>
            <a:r>
              <a:rPr lang="en-GB" sz="1200" kern="1200" dirty="0">
                <a:solidFill>
                  <a:schemeClr val="tx1"/>
                </a:solidFill>
                <a:effectLst/>
                <a:latin typeface="+mn-lt"/>
                <a:ea typeface="+mn-ea"/>
                <a:cs typeface="+mn-cs"/>
              </a:rPr>
              <a:t>. Overall command of the project and all major decisions will need to be taken by Doreen.</a:t>
            </a:r>
          </a:p>
          <a:p>
            <a:r>
              <a:rPr lang="en-GB" sz="1200" kern="1200" dirty="0">
                <a:solidFill>
                  <a:schemeClr val="tx1"/>
                </a:solidFill>
                <a:effectLst/>
                <a:latin typeface="+mn-lt"/>
                <a:ea typeface="+mn-ea"/>
                <a:cs typeface="+mn-cs"/>
              </a:rPr>
              <a:t>As co-owner Denis is perfect for the </a:t>
            </a:r>
            <a:r>
              <a:rPr lang="en-GB" sz="1200" b="1" kern="1200" dirty="0">
                <a:solidFill>
                  <a:schemeClr val="tx1"/>
                </a:solidFill>
                <a:effectLst/>
                <a:latin typeface="+mn-lt"/>
                <a:ea typeface="+mn-ea"/>
                <a:cs typeface="+mn-cs"/>
              </a:rPr>
              <a:t>FINANCIAL EXPERT </a:t>
            </a:r>
            <a:r>
              <a:rPr lang="en-GB" sz="1200" kern="1200" dirty="0">
                <a:solidFill>
                  <a:schemeClr val="tx1"/>
                </a:solidFill>
                <a:effectLst/>
                <a:latin typeface="+mn-lt"/>
                <a:ea typeface="+mn-ea"/>
                <a:cs typeface="+mn-cs"/>
              </a:rPr>
              <a:t>position, with a vested interest in the cost of the project and as an antique hunter he knows the value of balancing the books.</a:t>
            </a:r>
          </a:p>
          <a:p>
            <a:r>
              <a:rPr lang="en-GB" sz="1200" kern="1200" dirty="0">
                <a:solidFill>
                  <a:schemeClr val="tx1"/>
                </a:solidFill>
                <a:effectLst/>
                <a:latin typeface="+mn-lt"/>
                <a:ea typeface="+mn-ea"/>
                <a:cs typeface="+mn-cs"/>
              </a:rPr>
              <a:t>Suha fits perfectly in the position of </a:t>
            </a:r>
            <a:r>
              <a:rPr lang="en-GB" sz="1200" b="1" kern="1200" dirty="0">
                <a:solidFill>
                  <a:schemeClr val="tx1"/>
                </a:solidFill>
                <a:effectLst/>
                <a:latin typeface="+mn-lt"/>
                <a:ea typeface="+mn-ea"/>
                <a:cs typeface="+mn-cs"/>
              </a:rPr>
              <a:t>COMMERCIAL EXPERT</a:t>
            </a:r>
            <a:r>
              <a:rPr lang="en-GB" sz="1200" kern="1200" dirty="0">
                <a:solidFill>
                  <a:schemeClr val="tx1"/>
                </a:solidFill>
                <a:effectLst/>
                <a:latin typeface="+mn-lt"/>
                <a:ea typeface="+mn-ea"/>
                <a:cs typeface="+mn-cs"/>
              </a:rPr>
              <a:t>, Suha is the face of the business, it would be fantastic to have </a:t>
            </a:r>
            <a:r>
              <a:rPr lang="en-GB" sz="1200" kern="1200" dirty="0" err="1">
                <a:solidFill>
                  <a:schemeClr val="tx1"/>
                </a:solidFill>
                <a:effectLst/>
                <a:latin typeface="+mn-lt"/>
                <a:ea typeface="+mn-ea"/>
                <a:cs typeface="+mn-cs"/>
              </a:rPr>
              <a:t>Suha’s</a:t>
            </a:r>
            <a:r>
              <a:rPr lang="en-GB" sz="1200" kern="1200" dirty="0">
                <a:solidFill>
                  <a:schemeClr val="tx1"/>
                </a:solidFill>
                <a:effectLst/>
                <a:latin typeface="+mn-lt"/>
                <a:ea typeface="+mn-ea"/>
                <a:cs typeface="+mn-cs"/>
              </a:rPr>
              <a:t> expert advice on customer needs.</a:t>
            </a:r>
          </a:p>
          <a:p>
            <a:r>
              <a:rPr lang="en-GB" sz="1200" kern="1200" dirty="0">
                <a:solidFill>
                  <a:schemeClr val="tx1"/>
                </a:solidFill>
                <a:effectLst/>
                <a:latin typeface="+mn-lt"/>
                <a:ea typeface="+mn-ea"/>
                <a:cs typeface="+mn-cs"/>
              </a:rPr>
              <a:t>Omar works his magic restoring products so Vintners can make a profit. Omar</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as </a:t>
            </a:r>
            <a:r>
              <a:rPr lang="en-GB" sz="1200" b="1" kern="1200" dirty="0">
                <a:solidFill>
                  <a:schemeClr val="tx1"/>
                </a:solidFill>
                <a:effectLst/>
                <a:latin typeface="+mn-lt"/>
                <a:ea typeface="+mn-ea"/>
                <a:cs typeface="+mn-cs"/>
              </a:rPr>
              <a:t>DEVELOPMENT EXPERT </a:t>
            </a:r>
            <a:r>
              <a:rPr lang="en-GB" sz="1200" kern="1200" dirty="0">
                <a:solidFill>
                  <a:schemeClr val="tx1"/>
                </a:solidFill>
                <a:effectLst/>
                <a:latin typeface="+mn-lt"/>
                <a:ea typeface="+mn-ea"/>
                <a:cs typeface="+mn-cs"/>
              </a:rPr>
              <a:t>has the knowledge of what is required on the shop floor.</a:t>
            </a:r>
          </a:p>
          <a:p>
            <a:r>
              <a:rPr lang="en-GB" sz="1200" kern="1200" dirty="0">
                <a:solidFill>
                  <a:schemeClr val="tx1"/>
                </a:solidFill>
                <a:effectLst/>
                <a:latin typeface="+mn-lt"/>
                <a:ea typeface="+mn-ea"/>
                <a:cs typeface="+mn-cs"/>
              </a:rPr>
              <a:t>Having already spent time with you all, I feel I have an affinity with you all and this project. I would like the position of </a:t>
            </a:r>
            <a:r>
              <a:rPr lang="en-GB" sz="1200" b="1" kern="1200" dirty="0">
                <a:solidFill>
                  <a:schemeClr val="tx1"/>
                </a:solidFill>
                <a:effectLst/>
                <a:latin typeface="+mn-lt"/>
                <a:ea typeface="+mn-ea"/>
                <a:cs typeface="+mn-cs"/>
              </a:rPr>
              <a:t>PROJECT MANAGER</a:t>
            </a:r>
            <a:r>
              <a:rPr lang="en-GB" sz="1200" kern="1200" dirty="0">
                <a:solidFill>
                  <a:schemeClr val="tx1"/>
                </a:solidFill>
                <a:effectLst/>
                <a:latin typeface="+mn-lt"/>
                <a:ea typeface="+mn-ea"/>
                <a:cs typeface="+mn-cs"/>
              </a:rPr>
              <a:t>. I believe although my colleagues are more than capable of managing this project, I would love for the opportunity to work with all of you further and help deliver this project on time and within budget. </a:t>
            </a:r>
          </a:p>
          <a:p>
            <a:endParaRPr lang="en-GB" dirty="0"/>
          </a:p>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51BD4DD4-77C0-4BEB-8527-5CCC3C7CE386}" type="slidenum">
              <a:rPr lang="en-US" smtClean="0"/>
              <a:t>5</a:t>
            </a:fld>
            <a:endParaRPr lang="en-US" dirty="0"/>
          </a:p>
        </p:txBody>
      </p:sp>
    </p:spTree>
    <p:extLst>
      <p:ext uri="{BB962C8B-B14F-4D97-AF65-F5344CB8AC3E}">
        <p14:creationId xmlns:p14="http://schemas.microsoft.com/office/powerpoint/2010/main" val="3060971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USER STORIES </a:t>
            </a:r>
            <a:r>
              <a:rPr lang="en-GB" sz="1200" kern="1200" dirty="0">
                <a:solidFill>
                  <a:schemeClr val="tx1"/>
                </a:solidFill>
                <a:effectLst/>
                <a:latin typeface="+mn-lt"/>
                <a:ea typeface="+mn-ea"/>
                <a:cs typeface="+mn-cs"/>
              </a:rPr>
              <a:t>are small sentences written by the </a:t>
            </a:r>
            <a:r>
              <a:rPr lang="en-GB" sz="1200" b="1" kern="1200" dirty="0">
                <a:solidFill>
                  <a:schemeClr val="tx1"/>
                </a:solidFill>
                <a:effectLst/>
                <a:latin typeface="+mn-lt"/>
                <a:ea typeface="+mn-ea"/>
                <a:cs typeface="+mn-cs"/>
              </a:rPr>
              <a:t>STAKEHOLDERS; </a:t>
            </a:r>
            <a:r>
              <a:rPr lang="en-GB" sz="1200" kern="1200" dirty="0">
                <a:solidFill>
                  <a:schemeClr val="tx1"/>
                </a:solidFill>
                <a:effectLst/>
                <a:latin typeface="+mn-lt"/>
                <a:ea typeface="+mn-ea"/>
                <a:cs typeface="+mn-cs"/>
              </a:rPr>
              <a:t>they are a way of getting everyone's ideas of what they think the project needs from their perspective. Each sentence simply contains the words;</a:t>
            </a:r>
          </a:p>
          <a:p>
            <a:r>
              <a:rPr lang="en-GB" sz="1200" b="1" kern="1200" dirty="0">
                <a:solidFill>
                  <a:schemeClr val="tx1"/>
                </a:solidFill>
                <a:effectLst/>
                <a:latin typeface="+mn-lt"/>
                <a:ea typeface="+mn-ea"/>
                <a:cs typeface="+mn-cs"/>
              </a:rPr>
              <a:t>AS A</a:t>
            </a:r>
            <a:r>
              <a:rPr lang="en-GB" sz="1200" kern="1200" dirty="0">
                <a:solidFill>
                  <a:schemeClr val="tx1"/>
                </a:solidFill>
                <a:effectLst/>
                <a:latin typeface="+mn-lt"/>
                <a:ea typeface="+mn-ea"/>
                <a:cs typeface="+mn-cs"/>
              </a:rPr>
              <a:t> (who they are)</a:t>
            </a:r>
          </a:p>
          <a:p>
            <a:r>
              <a:rPr lang="en-GB" sz="1200" b="1" kern="1200" dirty="0">
                <a:solidFill>
                  <a:schemeClr val="tx1"/>
                </a:solidFill>
                <a:effectLst/>
                <a:latin typeface="+mn-lt"/>
                <a:ea typeface="+mn-ea"/>
                <a:cs typeface="+mn-cs"/>
              </a:rPr>
              <a:t>I WANT </a:t>
            </a:r>
            <a:r>
              <a:rPr lang="en-GB" sz="1200" kern="1200" dirty="0">
                <a:solidFill>
                  <a:schemeClr val="tx1"/>
                </a:solidFill>
                <a:effectLst/>
                <a:latin typeface="+mn-lt"/>
                <a:ea typeface="+mn-ea"/>
                <a:cs typeface="+mn-cs"/>
              </a:rPr>
              <a:t>(what they want)</a:t>
            </a:r>
          </a:p>
          <a:p>
            <a:r>
              <a:rPr lang="en-GB" sz="1200" b="1" kern="1200" dirty="0">
                <a:solidFill>
                  <a:schemeClr val="tx1"/>
                </a:solidFill>
                <a:effectLst/>
                <a:latin typeface="+mn-lt"/>
                <a:ea typeface="+mn-ea"/>
                <a:cs typeface="+mn-cs"/>
              </a:rPr>
              <a:t>BECAUSE</a:t>
            </a:r>
            <a:r>
              <a:rPr lang="en-GB" sz="1200" kern="1200" dirty="0">
                <a:solidFill>
                  <a:schemeClr val="tx1"/>
                </a:solidFill>
                <a:effectLst/>
                <a:latin typeface="+mn-lt"/>
                <a:ea typeface="+mn-ea"/>
                <a:cs typeface="+mn-cs"/>
              </a:rPr>
              <a:t> (why they want it)</a:t>
            </a:r>
          </a:p>
          <a:p>
            <a:r>
              <a:rPr lang="en-GB" sz="1200" kern="1200" dirty="0">
                <a:solidFill>
                  <a:schemeClr val="tx1"/>
                </a:solidFill>
                <a:effectLst/>
                <a:latin typeface="+mn-lt"/>
                <a:ea typeface="+mn-ea"/>
                <a:cs typeface="+mn-cs"/>
              </a:rPr>
              <a:t>This allows us to collect all stakeholders’ ideas in one place and analyse what problems need solving (Rose, 2015).</a:t>
            </a:r>
          </a:p>
          <a:p>
            <a:r>
              <a:rPr lang="en-GB" sz="1200" kern="1200" dirty="0">
                <a:solidFill>
                  <a:schemeClr val="tx1"/>
                </a:solidFill>
                <a:effectLst/>
                <a:latin typeface="+mn-lt"/>
                <a:ea typeface="+mn-ea"/>
                <a:cs typeface="+mn-cs"/>
              </a:rPr>
              <a:t>This is called the </a:t>
            </a:r>
            <a:r>
              <a:rPr lang="en-GB" sz="1200" b="1" kern="1200" dirty="0">
                <a:solidFill>
                  <a:schemeClr val="tx1"/>
                </a:solidFill>
                <a:effectLst/>
                <a:latin typeface="+mn-lt"/>
                <a:ea typeface="+mn-ea"/>
                <a:cs typeface="+mn-cs"/>
              </a:rPr>
              <a:t>SCOPE</a:t>
            </a:r>
            <a:r>
              <a:rPr lang="en-GB" sz="1200" kern="1200" dirty="0">
                <a:solidFill>
                  <a:schemeClr val="tx1"/>
                </a:solidFill>
                <a:effectLst/>
                <a:latin typeface="+mn-lt"/>
                <a:ea typeface="+mn-ea"/>
                <a:cs typeface="+mn-cs"/>
              </a:rPr>
              <a:t> of the project. In other words, these are really </a:t>
            </a:r>
            <a:r>
              <a:rPr lang="en-GB" sz="1200" b="1" kern="1200" dirty="0">
                <a:solidFill>
                  <a:schemeClr val="tx1"/>
                </a:solidFill>
                <a:effectLst/>
                <a:latin typeface="+mn-lt"/>
                <a:ea typeface="+mn-ea"/>
                <a:cs typeface="+mn-cs"/>
              </a:rPr>
              <a:t>STAKEHOLDER STORIES.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technique is sometimes called </a:t>
            </a:r>
            <a:r>
              <a:rPr lang="en-GB" sz="1200" b="1" kern="1200" dirty="0">
                <a:solidFill>
                  <a:schemeClr val="tx1"/>
                </a:solidFill>
                <a:effectLst/>
                <a:latin typeface="+mn-lt"/>
                <a:ea typeface="+mn-ea"/>
                <a:cs typeface="+mn-cs"/>
              </a:rPr>
              <a:t>BROWN PAPER PLANNING</a:t>
            </a:r>
            <a:r>
              <a:rPr lang="en-GB" sz="1200" kern="1200" dirty="0">
                <a:solidFill>
                  <a:schemeClr val="tx1"/>
                </a:solidFill>
                <a:effectLst/>
                <a:latin typeface="+mn-lt"/>
                <a:ea typeface="+mn-ea"/>
                <a:cs typeface="+mn-cs"/>
              </a:rPr>
              <a:t>, where ‘post it’ notes are used and the participants actively engage in putting their ideas on a board or wall (Process mapping (brown paper), 2020), however for this project we will be using an online technology called Trello instead of using paper and pen.</a:t>
            </a:r>
          </a:p>
          <a:p>
            <a:endParaRPr lang="en-GB" dirty="0"/>
          </a:p>
        </p:txBody>
      </p:sp>
      <p:sp>
        <p:nvSpPr>
          <p:cNvPr id="4" name="Slide Number Placeholder 3"/>
          <p:cNvSpPr>
            <a:spLocks noGrp="1"/>
          </p:cNvSpPr>
          <p:nvPr>
            <p:ph type="sldNum" sz="quarter" idx="5"/>
          </p:nvPr>
        </p:nvSpPr>
        <p:spPr/>
        <p:txBody>
          <a:bodyPr/>
          <a:lstStyle/>
          <a:p>
            <a:fld id="{51BD4DD4-77C0-4BEB-8527-5CCC3C7CE386}" type="slidenum">
              <a:rPr lang="en-US" smtClean="0"/>
              <a:t>6</a:t>
            </a:fld>
            <a:endParaRPr lang="en-US" dirty="0"/>
          </a:p>
        </p:txBody>
      </p:sp>
    </p:spTree>
    <p:extLst>
      <p:ext uri="{BB962C8B-B14F-4D97-AF65-F5344CB8AC3E}">
        <p14:creationId xmlns:p14="http://schemas.microsoft.com/office/powerpoint/2010/main" val="3363573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Trello is an online version of </a:t>
            </a:r>
            <a:r>
              <a:rPr lang="en-GB" sz="1200" b="1" kern="1200" dirty="0">
                <a:solidFill>
                  <a:schemeClr val="tx1"/>
                </a:solidFill>
                <a:effectLst/>
                <a:latin typeface="+mn-lt"/>
                <a:ea typeface="+mn-ea"/>
                <a:cs typeface="+mn-cs"/>
              </a:rPr>
              <a:t>BROWN PAPER PLANNING</a:t>
            </a:r>
            <a:r>
              <a:rPr lang="en-GB" sz="1200" kern="1200" dirty="0">
                <a:solidFill>
                  <a:schemeClr val="tx1"/>
                </a:solidFill>
                <a:effectLst/>
                <a:latin typeface="+mn-lt"/>
                <a:ea typeface="+mn-ea"/>
                <a:cs typeface="+mn-cs"/>
              </a:rPr>
              <a:t>; participants write their user stories in a ‘To Do List’ on the Trello board.</a:t>
            </a:r>
          </a:p>
          <a:p>
            <a:r>
              <a:rPr lang="en-GB" sz="1200" kern="1200" dirty="0">
                <a:solidFill>
                  <a:schemeClr val="tx1"/>
                </a:solidFill>
                <a:effectLst/>
                <a:latin typeface="+mn-lt"/>
                <a:ea typeface="+mn-ea"/>
                <a:cs typeface="+mn-cs"/>
              </a:rPr>
              <a:t>Sometimes to many participants, can potentially cause too many problems to solve.</a:t>
            </a:r>
          </a:p>
          <a:p>
            <a:r>
              <a:rPr lang="en-GB" sz="1200" kern="1200" dirty="0">
                <a:solidFill>
                  <a:schemeClr val="tx1"/>
                </a:solidFill>
                <a:effectLst/>
                <a:latin typeface="+mn-lt"/>
                <a:ea typeface="+mn-ea"/>
                <a:cs typeface="+mn-cs"/>
              </a:rPr>
              <a:t>To prioritize the </a:t>
            </a:r>
            <a:r>
              <a:rPr lang="en-GB" sz="1200" b="1" kern="1200" dirty="0">
                <a:solidFill>
                  <a:schemeClr val="tx1"/>
                </a:solidFill>
                <a:effectLst/>
                <a:latin typeface="+mn-lt"/>
                <a:ea typeface="+mn-ea"/>
                <a:cs typeface="+mn-cs"/>
              </a:rPr>
              <a:t>‘TO DO LIST</a:t>
            </a:r>
            <a:r>
              <a:rPr lang="en-GB" sz="1200" kern="1200" dirty="0">
                <a:solidFill>
                  <a:schemeClr val="tx1"/>
                </a:solidFill>
                <a:effectLst/>
                <a:latin typeface="+mn-lt"/>
                <a:ea typeface="+mn-ea"/>
                <a:cs typeface="+mn-cs"/>
              </a:rPr>
              <a:t>’ according to importance and to make it manageable, we used a technique called </a:t>
            </a:r>
            <a:r>
              <a:rPr lang="en-GB" sz="1200" b="1" kern="1200" dirty="0">
                <a:solidFill>
                  <a:schemeClr val="tx1"/>
                </a:solidFill>
                <a:effectLst/>
                <a:latin typeface="+mn-lt"/>
                <a:ea typeface="+mn-ea"/>
                <a:cs typeface="+mn-cs"/>
              </a:rPr>
              <a:t>CHEVRON</a:t>
            </a:r>
            <a:r>
              <a:rPr lang="en-GB" sz="1200" kern="1200" dirty="0">
                <a:solidFill>
                  <a:schemeClr val="tx1"/>
                </a:solidFill>
                <a:effectLst/>
                <a:latin typeface="+mn-lt"/>
                <a:ea typeface="+mn-ea"/>
                <a:cs typeface="+mn-cs"/>
              </a:rPr>
              <a:t> or sometimes called </a:t>
            </a:r>
            <a:r>
              <a:rPr lang="en-GB" sz="1200" b="1" kern="1200" dirty="0">
                <a:solidFill>
                  <a:schemeClr val="tx1"/>
                </a:solidFill>
                <a:effectLst/>
                <a:latin typeface="+mn-lt"/>
                <a:ea typeface="+mn-ea"/>
                <a:cs typeface="+mn-cs"/>
              </a:rPr>
              <a:t>MosCow</a:t>
            </a:r>
            <a:r>
              <a:rPr lang="en-GB" sz="1200" kern="1200" dirty="0">
                <a:solidFill>
                  <a:schemeClr val="tx1"/>
                </a:solidFill>
                <a:effectLst/>
                <a:latin typeface="+mn-lt"/>
                <a:ea typeface="+mn-ea"/>
                <a:cs typeface="+mn-cs"/>
              </a:rPr>
              <a:t> (Chapter 10: MoSCoW Prioritisation, 2020).  </a:t>
            </a:r>
          </a:p>
          <a:p>
            <a:r>
              <a:rPr lang="en-GB" sz="1200" b="1" kern="1200" dirty="0">
                <a:solidFill>
                  <a:schemeClr val="tx1"/>
                </a:solidFill>
                <a:effectLst/>
                <a:latin typeface="+mn-lt"/>
                <a:ea typeface="+mn-ea"/>
                <a:cs typeface="+mn-cs"/>
              </a:rPr>
              <a:t>THE CHEVRON TECHNIQUE </a:t>
            </a:r>
            <a:r>
              <a:rPr lang="en-GB" sz="1200" kern="1200" dirty="0">
                <a:solidFill>
                  <a:schemeClr val="tx1"/>
                </a:solidFill>
                <a:effectLst/>
                <a:latin typeface="+mn-lt"/>
                <a:ea typeface="+mn-ea"/>
                <a:cs typeface="+mn-cs"/>
              </a:rPr>
              <a:t>allowed us to prioritise the ‘To do List’ into three manageable lists according to importance; </a:t>
            </a:r>
          </a:p>
          <a:p>
            <a:r>
              <a:rPr lang="en-GB" sz="1200" b="1" kern="1200" dirty="0">
                <a:solidFill>
                  <a:schemeClr val="tx1"/>
                </a:solidFill>
                <a:effectLst/>
                <a:latin typeface="+mn-lt"/>
                <a:ea typeface="+mn-ea"/>
                <a:cs typeface="+mn-cs"/>
              </a:rPr>
              <a:t>‘MUST HAVE’</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‘WANT TO HAVE’</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‘NICE TO HAVE</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We removed other user stories which were similar in nature. </a:t>
            </a:r>
          </a:p>
          <a:p>
            <a:r>
              <a:rPr lang="en-GB" sz="1200" kern="1200" dirty="0">
                <a:solidFill>
                  <a:schemeClr val="tx1"/>
                </a:solidFill>
                <a:effectLst/>
                <a:latin typeface="+mn-lt"/>
                <a:ea typeface="+mn-ea"/>
                <a:cs typeface="+mn-cs"/>
              </a:rPr>
              <a:t>Having a prioritized list, we allocated the amount of days needed to complete each user story/problem.</a:t>
            </a:r>
          </a:p>
          <a:p>
            <a:r>
              <a:rPr lang="en-GB" sz="1200" kern="1200" dirty="0">
                <a:solidFill>
                  <a:schemeClr val="tx1"/>
                </a:solidFill>
                <a:effectLst/>
                <a:latin typeface="+mn-lt"/>
                <a:ea typeface="+mn-ea"/>
                <a:cs typeface="+mn-cs"/>
              </a:rPr>
              <a:t>According to Roberts (2012) “every estimate is an informed guess” at this point I would like to stress that the time we allocate for each problem is an educated guess based on the information available. </a:t>
            </a:r>
          </a:p>
          <a:p>
            <a:r>
              <a:rPr lang="en-GB" sz="1200" kern="1200" dirty="0">
                <a:solidFill>
                  <a:schemeClr val="tx1"/>
                </a:solidFill>
                <a:effectLst/>
                <a:latin typeface="+mn-lt"/>
                <a:ea typeface="+mn-ea"/>
                <a:cs typeface="+mn-cs"/>
              </a:rPr>
              <a:t>We use a recognised framework called </a:t>
            </a:r>
            <a:r>
              <a:rPr lang="en-GB" sz="1200" b="1" kern="1200" dirty="0">
                <a:solidFill>
                  <a:schemeClr val="tx1"/>
                </a:solidFill>
                <a:effectLst/>
                <a:latin typeface="+mn-lt"/>
                <a:ea typeface="+mn-ea"/>
                <a:cs typeface="+mn-cs"/>
              </a:rPr>
              <a:t>PRODUCT PROJECT TECNIQUE </a:t>
            </a:r>
            <a:r>
              <a:rPr lang="en-GB" sz="1200" kern="1200" dirty="0">
                <a:solidFill>
                  <a:schemeClr val="tx1"/>
                </a:solidFill>
                <a:effectLst/>
                <a:latin typeface="+mn-lt"/>
                <a:ea typeface="+mn-ea"/>
                <a:cs typeface="+mn-cs"/>
              </a:rPr>
              <a:t>to estimate a time frame for each problem.</a:t>
            </a:r>
          </a:p>
          <a:p>
            <a:r>
              <a:rPr lang="en-GB" sz="1200" kern="1200" dirty="0">
                <a:solidFill>
                  <a:schemeClr val="tx1"/>
                </a:solidFill>
                <a:effectLst/>
                <a:latin typeface="+mn-lt"/>
                <a:ea typeface="+mn-ea"/>
                <a:cs typeface="+mn-cs"/>
              </a:rPr>
              <a:t>Trello is extremely useful when participants are not available in one place because stakeholders can access Trello anywhere online.</a:t>
            </a:r>
          </a:p>
          <a:p>
            <a:pPr>
              <a:lnSpc>
                <a:spcPct val="15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1BD4DD4-77C0-4BEB-8527-5CCC3C7CE386}" type="slidenum">
              <a:rPr lang="en-US" smtClean="0"/>
              <a:t>7</a:t>
            </a:fld>
            <a:endParaRPr lang="en-US" dirty="0"/>
          </a:p>
        </p:txBody>
      </p:sp>
    </p:spTree>
    <p:extLst>
      <p:ext uri="{BB962C8B-B14F-4D97-AF65-F5344CB8AC3E}">
        <p14:creationId xmlns:p14="http://schemas.microsoft.com/office/powerpoint/2010/main" val="36246119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PRODUCT PROJECT TECHNIQUE</a:t>
            </a:r>
            <a:r>
              <a:rPr lang="en-GB" sz="1200" kern="1200" dirty="0">
                <a:solidFill>
                  <a:schemeClr val="tx1"/>
                </a:solidFill>
                <a:effectLst/>
                <a:latin typeface="+mn-lt"/>
                <a:ea typeface="+mn-ea"/>
                <a:cs typeface="+mn-cs"/>
              </a:rPr>
              <a:t> is a tool we used to estimate the amount of days to complete each user story. </a:t>
            </a:r>
          </a:p>
          <a:p>
            <a:r>
              <a:rPr lang="en-GB" sz="1200" kern="1200" dirty="0">
                <a:solidFill>
                  <a:schemeClr val="tx1"/>
                </a:solidFill>
                <a:effectLst/>
                <a:latin typeface="+mn-lt"/>
                <a:ea typeface="+mn-ea"/>
                <a:cs typeface="+mn-cs"/>
              </a:rPr>
              <a:t>Roberts (2011) states if a project is a repetitive one, in other words similar projects have been done before, then calculations for any future project of a similar nature can be estimated by using the above tool. </a:t>
            </a:r>
          </a:p>
          <a:p>
            <a:r>
              <a:rPr lang="en-GB" sz="1200" kern="1200" dirty="0">
                <a:solidFill>
                  <a:schemeClr val="tx1"/>
                </a:solidFill>
                <a:effectLst/>
                <a:latin typeface="+mn-lt"/>
                <a:ea typeface="+mn-ea"/>
                <a:cs typeface="+mn-cs"/>
              </a:rPr>
              <a:t>By changing the data in the table to the data from previous projects we can estimate with a degree of confidence how long a similar project will take. </a:t>
            </a:r>
          </a:p>
          <a:p>
            <a:r>
              <a:rPr lang="en-GB" sz="1200" kern="1200" dirty="0">
                <a:solidFill>
                  <a:schemeClr val="tx1"/>
                </a:solidFill>
                <a:effectLst/>
                <a:latin typeface="+mn-lt"/>
                <a:ea typeface="+mn-ea"/>
                <a:cs typeface="+mn-cs"/>
              </a:rPr>
              <a:t>The only variables being the size and complexity of the project.</a:t>
            </a:r>
          </a:p>
          <a:p>
            <a:r>
              <a:rPr lang="en-GB" sz="1200" kern="1200" dirty="0">
                <a:solidFill>
                  <a:schemeClr val="tx1"/>
                </a:solidFill>
                <a:effectLst/>
                <a:latin typeface="+mn-lt"/>
                <a:ea typeface="+mn-ea"/>
                <a:cs typeface="+mn-cs"/>
              </a:rPr>
              <a:t>Roberts (2011) states the number of days needed for a specialist project where there are a lot of unknowns can also be estimated by using another tool called </a:t>
            </a:r>
            <a:r>
              <a:rPr lang="en-GB" sz="1200" b="1" kern="1200" dirty="0">
                <a:solidFill>
                  <a:schemeClr val="tx1"/>
                </a:solidFill>
                <a:effectLst/>
                <a:latin typeface="+mn-lt"/>
                <a:ea typeface="+mn-ea"/>
                <a:cs typeface="+mn-cs"/>
              </a:rPr>
              <a:t>THE DELPHI TECHNIQUE, </a:t>
            </a:r>
            <a:r>
              <a:rPr lang="en-GB" sz="1200" kern="1200" dirty="0">
                <a:solidFill>
                  <a:schemeClr val="tx1"/>
                </a:solidFill>
                <a:effectLst/>
                <a:latin typeface="+mn-lt"/>
                <a:ea typeface="+mn-ea"/>
                <a:cs typeface="+mn-cs"/>
              </a:rPr>
              <a:t>these projects also need time and cost analysis, or how will the organisation know if commissioning the project is value for money. </a:t>
            </a:r>
          </a:p>
          <a:p>
            <a:r>
              <a:rPr lang="en-GB" sz="1200" kern="1200" dirty="0">
                <a:solidFill>
                  <a:schemeClr val="tx1"/>
                </a:solidFill>
                <a:effectLst/>
                <a:latin typeface="+mn-lt"/>
                <a:ea typeface="+mn-ea"/>
                <a:cs typeface="+mn-cs"/>
              </a:rPr>
              <a:t>Roberts (2011) states that if we use </a:t>
            </a:r>
            <a:r>
              <a:rPr lang="en-GB" sz="1200" b="1" kern="1200" dirty="0">
                <a:solidFill>
                  <a:schemeClr val="tx1"/>
                </a:solidFill>
                <a:effectLst/>
                <a:latin typeface="+mn-lt"/>
                <a:ea typeface="+mn-ea"/>
                <a:cs typeface="+mn-cs"/>
              </a:rPr>
              <a:t>THE DELPHI TECHNIQUE </a:t>
            </a:r>
            <a:r>
              <a:rPr lang="en-GB" sz="1200" kern="1200" dirty="0">
                <a:solidFill>
                  <a:schemeClr val="tx1"/>
                </a:solidFill>
                <a:effectLst/>
                <a:latin typeface="+mn-lt"/>
                <a:ea typeface="+mn-ea"/>
                <a:cs typeface="+mn-cs"/>
              </a:rPr>
              <a:t>or a “</a:t>
            </a:r>
            <a:r>
              <a:rPr lang="en-GB" sz="1200" b="1" kern="1200" dirty="0">
                <a:solidFill>
                  <a:schemeClr val="tx1"/>
                </a:solidFill>
                <a:effectLst/>
                <a:latin typeface="+mn-lt"/>
                <a:ea typeface="+mn-ea"/>
                <a:cs typeface="+mn-cs"/>
              </a:rPr>
              <a:t>wisdom of the crowd” </a:t>
            </a:r>
            <a:r>
              <a:rPr lang="en-GB" sz="1200" kern="1200" dirty="0">
                <a:solidFill>
                  <a:schemeClr val="tx1"/>
                </a:solidFill>
                <a:effectLst/>
                <a:latin typeface="+mn-lt"/>
                <a:ea typeface="+mn-ea"/>
                <a:cs typeface="+mn-cs"/>
              </a:rPr>
              <a:t>approach we will get a more accurate estimate of the time and cost.</a:t>
            </a:r>
          </a:p>
          <a:p>
            <a:r>
              <a:rPr lang="en-GB" sz="1200" kern="1200" dirty="0">
                <a:solidFill>
                  <a:schemeClr val="tx1"/>
                </a:solidFill>
                <a:effectLst/>
                <a:latin typeface="+mn-lt"/>
                <a:ea typeface="+mn-ea"/>
                <a:cs typeface="+mn-cs"/>
              </a:rPr>
              <a:t>This system gives a more reliable estimate than just relying on one person’s estimate as it allows stakeholders to negotiate and adjust their original predictions and hopefully agreeing on a consensus. Evan if there is no agreement an average can be taken, although this takes longer, we will get a more accurate estimate.</a:t>
            </a:r>
          </a:p>
          <a:p>
            <a:r>
              <a:rPr lang="en-GB" sz="1200" kern="1200" dirty="0">
                <a:solidFill>
                  <a:schemeClr val="tx1"/>
                </a:solidFill>
                <a:effectLst/>
                <a:latin typeface="+mn-lt"/>
                <a:ea typeface="+mn-ea"/>
                <a:cs typeface="+mn-cs"/>
              </a:rPr>
              <a:t>We combined both the </a:t>
            </a:r>
            <a:r>
              <a:rPr lang="en-GB" sz="1200" b="1" kern="1200" dirty="0">
                <a:solidFill>
                  <a:schemeClr val="tx1"/>
                </a:solidFill>
                <a:effectLst/>
                <a:latin typeface="+mn-lt"/>
                <a:ea typeface="+mn-ea"/>
                <a:cs typeface="+mn-cs"/>
              </a:rPr>
              <a:t>PRODUCT PROJECT TECHNIQUE </a:t>
            </a:r>
            <a:r>
              <a:rPr lang="en-GB" sz="1200" kern="1200" dirty="0">
                <a:solidFill>
                  <a:schemeClr val="tx1"/>
                </a:solidFill>
                <a:effectLst/>
                <a:latin typeface="+mn-lt"/>
                <a:ea typeface="+mn-ea"/>
                <a:cs typeface="+mn-cs"/>
              </a:rPr>
              <a:t>and </a:t>
            </a:r>
            <a:r>
              <a:rPr lang="en-GB" sz="1200" b="1" kern="1200" dirty="0">
                <a:solidFill>
                  <a:schemeClr val="tx1"/>
                </a:solidFill>
                <a:effectLst/>
                <a:latin typeface="+mn-lt"/>
                <a:ea typeface="+mn-ea"/>
                <a:cs typeface="+mn-cs"/>
              </a:rPr>
              <a:t>THE DELPHI TECHNIQUE </a:t>
            </a:r>
            <a:r>
              <a:rPr lang="en-GB" sz="1200" kern="1200" dirty="0">
                <a:solidFill>
                  <a:schemeClr val="tx1"/>
                </a:solidFill>
                <a:effectLst/>
                <a:latin typeface="+mn-lt"/>
                <a:ea typeface="+mn-ea"/>
                <a:cs typeface="+mn-cs"/>
              </a:rPr>
              <a:t>by using an online forum called PollEverywhere. This allowed many participants to estimate the time for each problem.</a:t>
            </a:r>
          </a:p>
          <a:p>
            <a:r>
              <a:rPr lang="en-GB" sz="1200" kern="1200" dirty="0">
                <a:solidFill>
                  <a:schemeClr val="tx1"/>
                </a:solidFill>
                <a:effectLst/>
                <a:latin typeface="+mn-lt"/>
                <a:ea typeface="+mn-ea"/>
                <a:cs typeface="+mn-cs"/>
              </a:rPr>
              <a:t>I must stress again that although we say it is an educated guess, the accuracy of this technique is proven to give a result close to the actual number of days needed Roberts (2011). </a:t>
            </a:r>
          </a:p>
          <a:p>
            <a:r>
              <a:rPr lang="en-GB" sz="1200" kern="1200" dirty="0">
                <a:solidFill>
                  <a:schemeClr val="tx1"/>
                </a:solidFill>
                <a:effectLst/>
                <a:latin typeface="+mn-lt"/>
                <a:ea typeface="+mn-ea"/>
                <a:cs typeface="+mn-cs"/>
              </a:rPr>
              <a:t>By working out an average for each user story, we can calculate the total amount of days and cost to complete the project. </a:t>
            </a:r>
          </a:p>
          <a:p>
            <a:endParaRPr lang="en-GB" dirty="0"/>
          </a:p>
        </p:txBody>
      </p:sp>
      <p:sp>
        <p:nvSpPr>
          <p:cNvPr id="4" name="Slide Number Placeholder 3"/>
          <p:cNvSpPr>
            <a:spLocks noGrp="1"/>
          </p:cNvSpPr>
          <p:nvPr>
            <p:ph type="sldNum" sz="quarter" idx="5"/>
          </p:nvPr>
        </p:nvSpPr>
        <p:spPr/>
        <p:txBody>
          <a:bodyPr/>
          <a:lstStyle/>
          <a:p>
            <a:fld id="{51BD4DD4-77C0-4BEB-8527-5CCC3C7CE386}" type="slidenum">
              <a:rPr lang="en-US" smtClean="0"/>
              <a:t>8</a:t>
            </a:fld>
            <a:endParaRPr lang="en-US" dirty="0"/>
          </a:p>
        </p:txBody>
      </p:sp>
    </p:spTree>
    <p:extLst>
      <p:ext uri="{BB962C8B-B14F-4D97-AF65-F5344CB8AC3E}">
        <p14:creationId xmlns:p14="http://schemas.microsoft.com/office/powerpoint/2010/main" val="1747638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GANTT CHARTS </a:t>
            </a:r>
            <a:r>
              <a:rPr lang="en-GB" sz="1200" kern="1200" dirty="0">
                <a:solidFill>
                  <a:schemeClr val="tx1"/>
                </a:solidFill>
                <a:effectLst/>
                <a:latin typeface="+mn-lt"/>
                <a:ea typeface="+mn-ea"/>
                <a:cs typeface="+mn-cs"/>
              </a:rPr>
              <a:t>are used to schedule a project, they are great for project management. They allow us to visually see the timescale of tasks that need to be done. They also allow us to see checkpoints as well as deadlines and dependencies (Goldfarb and Kaiser, 1964).</a:t>
            </a:r>
          </a:p>
          <a:p>
            <a:r>
              <a:rPr lang="en-GB" sz="1200" kern="1200" dirty="0">
                <a:solidFill>
                  <a:schemeClr val="tx1"/>
                </a:solidFill>
                <a:effectLst/>
                <a:latin typeface="+mn-lt"/>
                <a:ea typeface="+mn-ea"/>
                <a:cs typeface="+mn-cs"/>
              </a:rPr>
              <a:t>Simply put, a Gantt chart is a work schedule sheet displayed in a bar chart (</a:t>
            </a:r>
            <a:r>
              <a:rPr lang="en-GB" sz="1200" kern="1200" dirty="0" err="1">
                <a:solidFill>
                  <a:schemeClr val="tx1"/>
                </a:solidFill>
                <a:effectLst/>
                <a:latin typeface="+mn-lt"/>
                <a:ea typeface="+mn-ea"/>
                <a:cs typeface="+mn-cs"/>
              </a:rPr>
              <a:t>Heerkens</a:t>
            </a:r>
            <a:r>
              <a:rPr lang="en-GB" sz="1200" kern="1200" dirty="0">
                <a:solidFill>
                  <a:schemeClr val="tx1"/>
                </a:solidFill>
                <a:effectLst/>
                <a:latin typeface="+mn-lt"/>
                <a:ea typeface="+mn-ea"/>
                <a:cs typeface="+mn-cs"/>
              </a:rPr>
              <a:t>, 2015). </a:t>
            </a:r>
          </a:p>
          <a:p>
            <a:r>
              <a:rPr lang="en-GB" sz="1200" kern="1200" dirty="0">
                <a:solidFill>
                  <a:schemeClr val="tx1"/>
                </a:solidFill>
                <a:effectLst/>
                <a:latin typeface="+mn-lt"/>
                <a:ea typeface="+mn-ea"/>
                <a:cs typeface="+mn-cs"/>
              </a:rPr>
              <a:t>With our estimated work days entered the Gantt chart, we can visually see the results and determine what resources are required.</a:t>
            </a:r>
          </a:p>
          <a:p>
            <a:r>
              <a:rPr lang="en-GB" sz="1200" kern="1200" dirty="0">
                <a:solidFill>
                  <a:schemeClr val="tx1"/>
                </a:solidFill>
                <a:effectLst/>
                <a:latin typeface="+mn-lt"/>
                <a:ea typeface="+mn-ea"/>
                <a:cs typeface="+mn-cs"/>
              </a:rPr>
              <a:t>We can now plot the schedule according to task </a:t>
            </a:r>
            <a:r>
              <a:rPr lang="en-GB" sz="1200" b="1" kern="1200" dirty="0">
                <a:solidFill>
                  <a:schemeClr val="tx1"/>
                </a:solidFill>
                <a:effectLst/>
                <a:latin typeface="+mn-lt"/>
                <a:ea typeface="+mn-ea"/>
                <a:cs typeface="+mn-cs"/>
              </a:rPr>
              <a:t>DEPENDENCIES</a:t>
            </a:r>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DEPENDENT</a:t>
            </a:r>
            <a:r>
              <a:rPr lang="en-GB" sz="1200" kern="1200" dirty="0">
                <a:solidFill>
                  <a:schemeClr val="tx1"/>
                </a:solidFill>
                <a:effectLst/>
                <a:latin typeface="+mn-lt"/>
                <a:ea typeface="+mn-ea"/>
                <a:cs typeface="+mn-cs"/>
              </a:rPr>
              <a:t> tasks will have to be done in a specific order as they require another task to be completed before it can be started, however </a:t>
            </a:r>
            <a:r>
              <a:rPr lang="en-GB" sz="1200" b="1" kern="1200" dirty="0">
                <a:solidFill>
                  <a:schemeClr val="tx1"/>
                </a:solidFill>
                <a:effectLst/>
                <a:latin typeface="+mn-lt"/>
                <a:ea typeface="+mn-ea"/>
                <a:cs typeface="+mn-cs"/>
              </a:rPr>
              <a:t>INDEPENDENT </a:t>
            </a:r>
            <a:r>
              <a:rPr lang="en-GB" sz="1200" kern="1200" dirty="0">
                <a:solidFill>
                  <a:schemeClr val="tx1"/>
                </a:solidFill>
                <a:effectLst/>
                <a:latin typeface="+mn-lt"/>
                <a:ea typeface="+mn-ea"/>
                <a:cs typeface="+mn-cs"/>
              </a:rPr>
              <a:t>tasks can be done separately as they do not need to wait for another task to finish before it can be started.</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GANTT CHART </a:t>
            </a:r>
            <a:r>
              <a:rPr lang="en-GB" sz="1200" kern="1200" dirty="0">
                <a:solidFill>
                  <a:schemeClr val="tx1"/>
                </a:solidFill>
                <a:effectLst/>
                <a:latin typeface="+mn-lt"/>
                <a:ea typeface="+mn-ea"/>
                <a:cs typeface="+mn-cs"/>
              </a:rPr>
              <a:t>allows us to the calculate the work schedule from day 0 to the final day of the project, this is called the </a:t>
            </a:r>
            <a:r>
              <a:rPr lang="en-GB" sz="1200" b="1" kern="1200" dirty="0">
                <a:solidFill>
                  <a:schemeClr val="tx1"/>
                </a:solidFill>
                <a:effectLst/>
                <a:latin typeface="+mn-lt"/>
                <a:ea typeface="+mn-ea"/>
                <a:cs typeface="+mn-cs"/>
              </a:rPr>
              <a:t>CRITICAL PATH </a:t>
            </a:r>
            <a:r>
              <a:rPr lang="en-GB" sz="1200" kern="1200" dirty="0">
                <a:solidFill>
                  <a:schemeClr val="tx1"/>
                </a:solidFill>
                <a:effectLst/>
                <a:latin typeface="+mn-lt"/>
                <a:ea typeface="+mn-ea"/>
                <a:cs typeface="+mn-cs"/>
              </a:rPr>
              <a:t>(What is the Critical Path? 2020)</a:t>
            </a:r>
            <a:r>
              <a:rPr lang="en-GB" sz="1200" b="1"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51BD4DD4-77C0-4BEB-8527-5CCC3C7CE386}" type="slidenum">
              <a:rPr lang="en-US" smtClean="0"/>
              <a:t>9</a:t>
            </a:fld>
            <a:endParaRPr lang="en-US" dirty="0"/>
          </a:p>
        </p:txBody>
      </p:sp>
    </p:spTree>
    <p:extLst>
      <p:ext uri="{BB962C8B-B14F-4D97-AF65-F5344CB8AC3E}">
        <p14:creationId xmlns:p14="http://schemas.microsoft.com/office/powerpoint/2010/main" val="879036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Projects cannot be realized without a financial commitment.</a:t>
            </a:r>
          </a:p>
          <a:p>
            <a:r>
              <a:rPr lang="en-GB" sz="1200" kern="1200" dirty="0">
                <a:solidFill>
                  <a:schemeClr val="tx1"/>
                </a:solidFill>
                <a:effectLst/>
                <a:latin typeface="+mn-lt"/>
                <a:ea typeface="+mn-ea"/>
                <a:cs typeface="+mn-cs"/>
              </a:rPr>
              <a:t>All projects have a beginning and an end, from the discovery stage to the post mortem stage they all incur a cost. </a:t>
            </a:r>
          </a:p>
          <a:p>
            <a:r>
              <a:rPr lang="en-GB" sz="1200" kern="1200" dirty="0">
                <a:solidFill>
                  <a:schemeClr val="tx1"/>
                </a:solidFill>
                <a:effectLst/>
                <a:latin typeface="+mn-lt"/>
                <a:ea typeface="+mn-ea"/>
                <a:cs typeface="+mn-cs"/>
              </a:rPr>
              <a:t>As we have demonstrated, the </a:t>
            </a:r>
            <a:r>
              <a:rPr lang="en-GB" sz="1200" b="1" kern="1200" dirty="0">
                <a:solidFill>
                  <a:schemeClr val="tx1"/>
                </a:solidFill>
                <a:effectLst/>
                <a:latin typeface="+mn-lt"/>
                <a:ea typeface="+mn-ea"/>
                <a:cs typeface="+mn-cs"/>
              </a:rPr>
              <a:t>TIME</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COST</a:t>
            </a:r>
            <a:r>
              <a:rPr lang="en-GB" sz="1200" kern="1200" dirty="0">
                <a:solidFill>
                  <a:schemeClr val="tx1"/>
                </a:solidFill>
                <a:effectLst/>
                <a:latin typeface="+mn-lt"/>
                <a:ea typeface="+mn-ea"/>
                <a:cs typeface="+mn-cs"/>
              </a:rPr>
              <a:t> to deliver a </a:t>
            </a:r>
            <a:r>
              <a:rPr lang="en-GB" sz="1200" b="1" kern="1200" dirty="0">
                <a:solidFill>
                  <a:schemeClr val="tx1"/>
                </a:solidFill>
                <a:effectLst/>
                <a:latin typeface="+mn-lt"/>
                <a:ea typeface="+mn-ea"/>
                <a:cs typeface="+mn-cs"/>
              </a:rPr>
              <a:t>QUALITY</a:t>
            </a:r>
            <a:r>
              <a:rPr lang="en-GB" sz="1200" kern="1200" dirty="0">
                <a:solidFill>
                  <a:schemeClr val="tx1"/>
                </a:solidFill>
                <a:effectLst/>
                <a:latin typeface="+mn-lt"/>
                <a:ea typeface="+mn-ea"/>
                <a:cs typeface="+mn-cs"/>
              </a:rPr>
              <a:t> project is calculated using proven industry wide techniques i.e. </a:t>
            </a:r>
            <a:r>
              <a:rPr lang="en-GB" sz="1200" b="1" kern="1200" dirty="0">
                <a:solidFill>
                  <a:schemeClr val="tx1"/>
                </a:solidFill>
                <a:effectLst/>
                <a:latin typeface="+mn-lt"/>
                <a:ea typeface="+mn-ea"/>
                <a:cs typeface="+mn-cs"/>
              </a:rPr>
              <a:t>THE PRODUCT PROJECT TECHNIQUE </a:t>
            </a:r>
            <a:r>
              <a:rPr lang="en-GB" sz="1200" kern="1200" dirty="0">
                <a:solidFill>
                  <a:schemeClr val="tx1"/>
                </a:solidFill>
                <a:effectLst/>
                <a:latin typeface="+mn-lt"/>
                <a:ea typeface="+mn-ea"/>
                <a:cs typeface="+mn-cs"/>
              </a:rPr>
              <a:t>and </a:t>
            </a:r>
            <a:r>
              <a:rPr lang="en-GB" sz="1200" b="1" kern="1200" dirty="0">
                <a:solidFill>
                  <a:schemeClr val="tx1"/>
                </a:solidFill>
                <a:effectLst/>
                <a:latin typeface="+mn-lt"/>
                <a:ea typeface="+mn-ea"/>
                <a:cs typeface="+mn-cs"/>
              </a:rPr>
              <a:t>THE DELPHI TECHNIQUE</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THE IRON TRIANGLE.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IRON TRIANGLE </a:t>
            </a:r>
            <a:r>
              <a:rPr lang="en-GB" sz="1200" kern="1200" dirty="0">
                <a:solidFill>
                  <a:schemeClr val="tx1"/>
                </a:solidFill>
                <a:effectLst/>
                <a:latin typeface="+mn-lt"/>
                <a:ea typeface="+mn-ea"/>
                <a:cs typeface="+mn-cs"/>
              </a:rPr>
              <a:t>is another tool we use to</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demonstrate the connection between the triple constraints of </a:t>
            </a:r>
            <a:r>
              <a:rPr lang="en-GB" sz="1200" b="1" kern="1200" dirty="0">
                <a:solidFill>
                  <a:schemeClr val="tx1"/>
                </a:solidFill>
                <a:effectLst/>
                <a:latin typeface="+mn-lt"/>
                <a:ea typeface="+mn-ea"/>
                <a:cs typeface="+mn-cs"/>
              </a:rPr>
              <a:t>TIME, COST </a:t>
            </a:r>
            <a:r>
              <a:rPr lang="en-GB" sz="1200" kern="1200" dirty="0">
                <a:solidFill>
                  <a:schemeClr val="tx1"/>
                </a:solidFill>
                <a:effectLst/>
                <a:latin typeface="+mn-lt"/>
                <a:ea typeface="+mn-ea"/>
                <a:cs typeface="+mn-cs"/>
              </a:rPr>
              <a:t>and</a:t>
            </a:r>
            <a:r>
              <a:rPr lang="en-GB" sz="1200" b="1" kern="1200" dirty="0">
                <a:solidFill>
                  <a:schemeClr val="tx1"/>
                </a:solidFill>
                <a:effectLst/>
                <a:latin typeface="+mn-lt"/>
                <a:ea typeface="+mn-ea"/>
                <a:cs typeface="+mn-cs"/>
              </a:rPr>
              <a:t> SCOPE.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us to deliver a </a:t>
            </a:r>
            <a:r>
              <a:rPr lang="en-GB" sz="1200" b="1" kern="1200" dirty="0">
                <a:solidFill>
                  <a:schemeClr val="tx1"/>
                </a:solidFill>
                <a:effectLst/>
                <a:latin typeface="+mn-lt"/>
                <a:ea typeface="+mn-ea"/>
                <a:cs typeface="+mn-cs"/>
              </a:rPr>
              <a:t>QUALITY</a:t>
            </a:r>
            <a:r>
              <a:rPr lang="en-GB" sz="1200" kern="1200" dirty="0">
                <a:solidFill>
                  <a:schemeClr val="tx1"/>
                </a:solidFill>
                <a:effectLst/>
                <a:latin typeface="+mn-lt"/>
                <a:ea typeface="+mn-ea"/>
                <a:cs typeface="+mn-cs"/>
              </a:rPr>
              <a:t> product all 3 constraints must be in </a:t>
            </a:r>
            <a:r>
              <a:rPr lang="en-GB" sz="1200" b="1" kern="1200" dirty="0">
                <a:solidFill>
                  <a:schemeClr val="tx1"/>
                </a:solidFill>
                <a:effectLst/>
                <a:latin typeface="+mn-lt"/>
                <a:ea typeface="+mn-ea"/>
                <a:cs typeface="+mn-cs"/>
              </a:rPr>
              <a:t>BALANCE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Galagali</a:t>
            </a:r>
            <a:r>
              <a:rPr lang="en-GB" sz="1200" kern="1200" dirty="0">
                <a:solidFill>
                  <a:schemeClr val="tx1"/>
                </a:solidFill>
                <a:effectLst/>
                <a:latin typeface="+mn-lt"/>
                <a:ea typeface="+mn-ea"/>
                <a:cs typeface="+mn-cs"/>
              </a:rPr>
              <a:t>, 2017).</a:t>
            </a:r>
          </a:p>
          <a:p>
            <a:r>
              <a:rPr lang="en-GB" sz="1200" kern="1200" dirty="0">
                <a:solidFill>
                  <a:schemeClr val="tx1"/>
                </a:solidFill>
                <a:effectLst/>
                <a:latin typeface="+mn-lt"/>
                <a:ea typeface="+mn-ea"/>
                <a:cs typeface="+mn-cs"/>
              </a:rPr>
              <a:t>Having considered the relevant information and used the average industry standard </a:t>
            </a:r>
            <a:r>
              <a:rPr lang="en-GB" sz="1200" b="1" kern="1200" dirty="0">
                <a:solidFill>
                  <a:schemeClr val="tx1"/>
                </a:solidFill>
                <a:effectLst/>
                <a:latin typeface="+mn-lt"/>
                <a:ea typeface="+mn-ea"/>
                <a:cs typeface="+mn-cs"/>
              </a:rPr>
              <a:t>COST OF LABOUR </a:t>
            </a:r>
            <a:r>
              <a:rPr lang="en-GB" sz="1200" kern="1200" dirty="0">
                <a:solidFill>
                  <a:schemeClr val="tx1"/>
                </a:solidFill>
                <a:effectLst/>
                <a:latin typeface="+mn-lt"/>
                <a:ea typeface="+mn-ea"/>
                <a:cs typeface="+mn-cs"/>
              </a:rPr>
              <a:t>per day of £100.00, our estimate for the successful delivery of project Vintners is </a:t>
            </a:r>
            <a:r>
              <a:rPr lang="en-GB" sz="1200" b="1" kern="1200" dirty="0">
                <a:solidFill>
                  <a:schemeClr val="tx1"/>
                </a:solidFill>
                <a:effectLst/>
                <a:latin typeface="+mn-lt"/>
                <a:ea typeface="+mn-ea"/>
                <a:cs typeface="+mn-cs"/>
              </a:rPr>
              <a:t>£10,000.00.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believe that the project will be delivered in </a:t>
            </a:r>
            <a:r>
              <a:rPr lang="en-GB" sz="1200" b="1" kern="1200" dirty="0">
                <a:solidFill>
                  <a:schemeClr val="tx1"/>
                </a:solidFill>
                <a:effectLst/>
                <a:latin typeface="+mn-lt"/>
                <a:ea typeface="+mn-ea"/>
                <a:cs typeface="+mn-cs"/>
              </a:rPr>
              <a:t>30 DAYS.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please be aware that the estimate cost and time will all depend on the scope remaining the same and If any one of the constraints are changed this will affect the other 2 constraints of the triangle thus effecting the quality. To maintain </a:t>
            </a:r>
            <a:r>
              <a:rPr lang="en-GB" sz="1200" b="1" kern="1200" dirty="0">
                <a:solidFill>
                  <a:schemeClr val="tx1"/>
                </a:solidFill>
                <a:effectLst/>
                <a:latin typeface="+mn-lt"/>
                <a:ea typeface="+mn-ea"/>
                <a:cs typeface="+mn-cs"/>
              </a:rPr>
              <a:t>QUALITY,</a:t>
            </a:r>
            <a:r>
              <a:rPr lang="en-GB" sz="1200" kern="1200" dirty="0">
                <a:solidFill>
                  <a:schemeClr val="tx1"/>
                </a:solidFill>
                <a:effectLst/>
                <a:latin typeface="+mn-lt"/>
                <a:ea typeface="+mn-ea"/>
                <a:cs typeface="+mn-cs"/>
              </a:rPr>
              <a:t> we must adjust the other constraints. This will inevitably mean an increase in </a:t>
            </a:r>
            <a:r>
              <a:rPr lang="en-GB" sz="1200" b="1" kern="1200" dirty="0">
                <a:solidFill>
                  <a:schemeClr val="tx1"/>
                </a:solidFill>
                <a:effectLst/>
                <a:latin typeface="+mn-lt"/>
                <a:ea typeface="+mn-ea"/>
                <a:cs typeface="+mn-cs"/>
              </a:rPr>
              <a:t>TIME</a:t>
            </a:r>
            <a:r>
              <a:rPr lang="en-GB" sz="1200" kern="1200" dirty="0">
                <a:solidFill>
                  <a:schemeClr val="tx1"/>
                </a:solidFill>
                <a:effectLst/>
                <a:latin typeface="+mn-lt"/>
                <a:ea typeface="+mn-ea"/>
                <a:cs typeface="+mn-cs"/>
              </a:rPr>
              <a:t> or </a:t>
            </a:r>
            <a:r>
              <a:rPr lang="en-GB" sz="1200" b="1" kern="1200" dirty="0">
                <a:solidFill>
                  <a:schemeClr val="tx1"/>
                </a:solidFill>
                <a:effectLst/>
                <a:latin typeface="+mn-lt"/>
                <a:ea typeface="+mn-ea"/>
                <a:cs typeface="+mn-cs"/>
              </a:rPr>
              <a:t>COST</a:t>
            </a:r>
            <a:r>
              <a:rPr lang="en-GB" sz="1200" kern="1200" dirty="0">
                <a:solidFill>
                  <a:schemeClr val="tx1"/>
                </a:solidFill>
                <a:effectLst/>
                <a:latin typeface="+mn-lt"/>
                <a:ea typeface="+mn-ea"/>
                <a:cs typeface="+mn-cs"/>
              </a:rPr>
              <a:t> or an increase in both (Atkinson, 1999), furthermore as long as the </a:t>
            </a:r>
            <a:r>
              <a:rPr lang="en-GB" sz="1200" b="1" kern="1200" dirty="0">
                <a:solidFill>
                  <a:schemeClr val="tx1"/>
                </a:solidFill>
                <a:effectLst/>
                <a:latin typeface="+mn-lt"/>
                <a:ea typeface="+mn-ea"/>
                <a:cs typeface="+mn-cs"/>
              </a:rPr>
              <a:t>SCOPE</a:t>
            </a:r>
            <a:r>
              <a:rPr lang="en-GB" sz="1200" kern="1200" dirty="0">
                <a:solidFill>
                  <a:schemeClr val="tx1"/>
                </a:solidFill>
                <a:effectLst/>
                <a:latin typeface="+mn-lt"/>
                <a:ea typeface="+mn-ea"/>
                <a:cs typeface="+mn-cs"/>
              </a:rPr>
              <a:t> remains within the parameters of the </a:t>
            </a:r>
            <a:r>
              <a:rPr lang="en-GB" sz="1200" b="1" kern="1200" dirty="0">
                <a:solidFill>
                  <a:schemeClr val="tx1"/>
                </a:solidFill>
                <a:effectLst/>
                <a:latin typeface="+mn-lt"/>
                <a:ea typeface="+mn-ea"/>
                <a:cs typeface="+mn-cs"/>
              </a:rPr>
              <a:t>MUST HAVE USER STORIES, </a:t>
            </a:r>
            <a:r>
              <a:rPr lang="en-GB" sz="1200" kern="1200" dirty="0">
                <a:solidFill>
                  <a:schemeClr val="tx1"/>
                </a:solidFill>
                <a:effectLst/>
                <a:latin typeface="+mn-lt"/>
                <a:ea typeface="+mn-ea"/>
                <a:cs typeface="+mn-cs"/>
              </a:rPr>
              <a:t>we are confident of delivering a </a:t>
            </a:r>
            <a:r>
              <a:rPr lang="en-GB" sz="1200" b="1" kern="1200" dirty="0">
                <a:solidFill>
                  <a:schemeClr val="tx1"/>
                </a:solidFill>
                <a:effectLst/>
                <a:latin typeface="+mn-lt"/>
                <a:ea typeface="+mn-ea"/>
                <a:cs typeface="+mn-cs"/>
              </a:rPr>
              <a:t>HIGH QUALITY Product </a:t>
            </a:r>
            <a:r>
              <a:rPr lang="en-GB" sz="1200" kern="1200" dirty="0">
                <a:solidFill>
                  <a:schemeClr val="tx1"/>
                </a:solidFill>
                <a:effectLst/>
                <a:latin typeface="+mn-lt"/>
                <a:ea typeface="+mn-ea"/>
                <a:cs typeface="+mn-cs"/>
              </a:rPr>
              <a:t>within </a:t>
            </a:r>
            <a:r>
              <a:rPr lang="en-GB" sz="1200" b="1" kern="1200" dirty="0">
                <a:solidFill>
                  <a:schemeClr val="tx1"/>
                </a:solidFill>
                <a:effectLst/>
                <a:latin typeface="+mn-lt"/>
                <a:ea typeface="+mn-ea"/>
                <a:cs typeface="+mn-cs"/>
              </a:rPr>
              <a:t>TIME</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COST.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 this note we would like to thank you for your time and please feel free to ask any questions.</a:t>
            </a:r>
          </a:p>
          <a:p>
            <a:pPr>
              <a:lnSpc>
                <a:spcPct val="150000"/>
              </a:lnSpc>
            </a:pPr>
            <a:r>
              <a:rPr lang="en-GB" sz="1100"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b="0" i="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51BD4DD4-77C0-4BEB-8527-5CCC3C7CE386}" type="slidenum">
              <a:rPr lang="en-US" smtClean="0"/>
              <a:t>10</a:t>
            </a:fld>
            <a:endParaRPr lang="en-US" dirty="0"/>
          </a:p>
        </p:txBody>
      </p:sp>
    </p:spTree>
    <p:extLst>
      <p:ext uri="{BB962C8B-B14F-4D97-AF65-F5344CB8AC3E}">
        <p14:creationId xmlns:p14="http://schemas.microsoft.com/office/powerpoint/2010/main" val="26410983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 we finish off with a list of all the places where we got out theories and models from.</a:t>
            </a:r>
          </a:p>
        </p:txBody>
      </p:sp>
      <p:sp>
        <p:nvSpPr>
          <p:cNvPr id="4" name="Slide Number Placeholder 3"/>
          <p:cNvSpPr>
            <a:spLocks noGrp="1"/>
          </p:cNvSpPr>
          <p:nvPr>
            <p:ph type="sldNum" sz="quarter" idx="5"/>
          </p:nvPr>
        </p:nvSpPr>
        <p:spPr/>
        <p:txBody>
          <a:bodyPr/>
          <a:lstStyle/>
          <a:p>
            <a:fld id="{51BD4DD4-77C0-4BEB-8527-5CCC3C7CE386}" type="slidenum">
              <a:rPr lang="en-US" smtClean="0"/>
              <a:t>11</a:t>
            </a:fld>
            <a:endParaRPr lang="en-US" dirty="0"/>
          </a:p>
        </p:txBody>
      </p:sp>
    </p:spTree>
    <p:extLst>
      <p:ext uri="{BB962C8B-B14F-4D97-AF65-F5344CB8AC3E}">
        <p14:creationId xmlns:p14="http://schemas.microsoft.com/office/powerpoint/2010/main" val="2585722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58538723"/>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567838708"/>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05936390"/>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6/22/2020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566323284"/>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6/22/2020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098257050"/>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6/22/2020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32792852"/>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6/22/2020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213409488"/>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6/22/2020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875157912"/>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4509A250-FF31-4206-8172-F9D3106AACB1}" type="datetimeFigureOut">
              <a:rPr lang="en-US" smtClean="0"/>
              <a:t>6/22/2020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71561846"/>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6/22/2020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697369101"/>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60468565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89839807"/>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79755442"/>
      </p:ext>
    </p:extLst>
  </p:cSld>
  <p:clrMapOvr>
    <a:masterClrMapping/>
  </p:clrMapOvr>
  <p:transition spd="slow">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13553093"/>
      </p:ext>
    </p:extLst>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082655771"/>
      </p:ext>
    </p:extLst>
  </p:cSld>
  <p:clrMapOvr>
    <a:masterClrMapping/>
  </p:clrMapOvr>
  <p:transition spd="slow">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69476005"/>
      </p:ext>
    </p:extLst>
  </p:cSld>
  <p:clrMapOvr>
    <a:masterClrMapping/>
  </p:clrMapOvr>
  <p:transition spd="slow">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875349938"/>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4AAD347D-5ACD-4C99-B74B-A9C85AD731AF}" type="datetimeFigureOut">
              <a:rPr lang="en-US" smtClean="0"/>
              <a:t>6/22/2020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02111984F565}" type="slidenum">
              <a:rPr lang="en-US" smtClean="0"/>
              <a:t>‹#›</a:t>
            </a:fld>
            <a:endParaRPr lang="en-US" dirty="0"/>
          </a:p>
        </p:txBody>
      </p:sp>
      <p:sp>
        <p:nvSpPr>
          <p:cNvPr id="7" name="Rectangle 6">
            <a:extLst>
              <a:ext uri="{FF2B5EF4-FFF2-40B4-BE49-F238E27FC236}">
                <a16:creationId xmlns:a16="http://schemas.microsoft.com/office/drawing/2014/main" id="{833FCE23-5FDE-48A8-B0A1-415A86D726FE}"/>
              </a:ext>
            </a:extLst>
          </p:cNvPr>
          <p:cNvSpPr/>
          <p:nvPr userDrawn="1"/>
        </p:nvSpPr>
        <p:spPr>
          <a:xfrm>
            <a:off x="0" y="0"/>
            <a:ext cx="12192000"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7428564"/>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transition spd="slow">
    <p:wipe/>
  </p:transition>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mailto:conceptuksolihull@gmail.com"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microsoft.com/office/2007/relationships/hdphoto" Target="../media/hdphoto1.wdp"/></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5.xml"/><Relationship Id="rId7" Type="http://schemas.microsoft.com/office/2007/relationships/diagramDrawing" Target="../diagrams/drawing5.xml"/><Relationship Id="rId12"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image" Target="../media/image7.png"/><Relationship Id="rId5" Type="http://schemas.openxmlformats.org/officeDocument/2006/relationships/diagramQuickStyle" Target="../diagrams/quickStyle5.xml"/><Relationship Id="rId10" Type="http://schemas.openxmlformats.org/officeDocument/2006/relationships/image" Target="../media/image6.png"/><Relationship Id="rId4" Type="http://schemas.openxmlformats.org/officeDocument/2006/relationships/diagramLayout" Target="../diagrams/layout5.xml"/><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trello.com/b/UcTmZKqJ/vintners-antiques" TargetMode="External"/><Relationship Id="rId5" Type="http://schemas.openxmlformats.org/officeDocument/2006/relationships/image" Target="../media/image11.jpg"/><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17/06/relationships/model3d" Target="../media/model3d1.glb"/><Relationship Id="rId13" Type="http://schemas.openxmlformats.org/officeDocument/2006/relationships/image" Target="../media/image15.png"/><Relationship Id="rId3" Type="http://schemas.openxmlformats.org/officeDocument/2006/relationships/diagramData" Target="../diagrams/data7.xml"/><Relationship Id="rId7" Type="http://schemas.microsoft.com/office/2007/relationships/diagramDrawing" Target="../diagrams/drawing7.xml"/><Relationship Id="rId12"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image" Target="../media/image13.png"/><Relationship Id="rId5" Type="http://schemas.openxmlformats.org/officeDocument/2006/relationships/diagramQuickStyle" Target="../diagrams/quickStyle7.xml"/><Relationship Id="rId10" Type="http://schemas.microsoft.com/office/2017/06/relationships/model3d" Target="../media/model3d2.glb"/><Relationship Id="rId4" Type="http://schemas.openxmlformats.org/officeDocument/2006/relationships/diagramLayout" Target="../diagrams/layout7.xml"/><Relationship Id="rId9" Type="http://schemas.openxmlformats.org/officeDocument/2006/relationships/image" Target="../media/image12.png"/><Relationship Id="rId14" Type="http://schemas.openxmlformats.org/officeDocument/2006/relationships/image" Target="../media/image1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AA35F4D7-3CE5-4A5F-971F-8772F6611B15}"/>
              </a:ext>
            </a:extLst>
          </p:cNvPr>
          <p:cNvGraphicFramePr>
            <a:graphicFrameLocks noGrp="1"/>
          </p:cNvGraphicFramePr>
          <p:nvPr>
            <p:ph idx="1"/>
            <p:extLst>
              <p:ext uri="{D42A27DB-BD31-4B8C-83A1-F6EECF244321}">
                <p14:modId xmlns:p14="http://schemas.microsoft.com/office/powerpoint/2010/main" val="52112062"/>
              </p:ext>
            </p:extLst>
          </p:nvPr>
        </p:nvGraphicFramePr>
        <p:xfrm>
          <a:off x="317501" y="821039"/>
          <a:ext cx="5778499" cy="51260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21402079-9F24-4F57-8BE8-703ED0913577}"/>
              </a:ext>
            </a:extLst>
          </p:cNvPr>
          <p:cNvSpPr txBox="1"/>
          <p:nvPr/>
        </p:nvSpPr>
        <p:spPr>
          <a:xfrm>
            <a:off x="5350376" y="1398893"/>
            <a:ext cx="5778499" cy="2554545"/>
          </a:xfrm>
          <a:prstGeom prst="rect">
            <a:avLst/>
          </a:prstGeom>
          <a:noFill/>
        </p:spPr>
        <p:txBody>
          <a:bodyPr wrap="square" rtlCol="0">
            <a:spAutoFit/>
          </a:bodyPr>
          <a:lstStyle/>
          <a:p>
            <a:pPr algn="ctr"/>
            <a:r>
              <a:rPr lang="en-GB" sz="8000" b="1" dirty="0">
                <a:solidFill>
                  <a:srgbClr val="FF0000"/>
                </a:solidFill>
              </a:rPr>
              <a:t>Project Vintner’s</a:t>
            </a:r>
          </a:p>
        </p:txBody>
      </p:sp>
      <p:sp>
        <p:nvSpPr>
          <p:cNvPr id="2" name="TextBox 1">
            <a:extLst>
              <a:ext uri="{FF2B5EF4-FFF2-40B4-BE49-F238E27FC236}">
                <a16:creationId xmlns:a16="http://schemas.microsoft.com/office/drawing/2014/main" id="{E08DFF52-1989-40BA-A70E-3D076C9DA86A}"/>
              </a:ext>
            </a:extLst>
          </p:cNvPr>
          <p:cNvSpPr txBox="1"/>
          <p:nvPr/>
        </p:nvSpPr>
        <p:spPr>
          <a:xfrm>
            <a:off x="4668253" y="4777514"/>
            <a:ext cx="7142747" cy="2339102"/>
          </a:xfrm>
          <a:prstGeom prst="rect">
            <a:avLst/>
          </a:prstGeom>
          <a:noFill/>
        </p:spPr>
        <p:txBody>
          <a:bodyPr wrap="square" rtlCol="0">
            <a:spAutoFit/>
          </a:bodyPr>
          <a:lstStyle/>
          <a:p>
            <a:pPr lvl="0" algn="ctr">
              <a:defRPr/>
            </a:pPr>
            <a:endParaRPr lang="en-GB" sz="1400" b="1" dirty="0">
              <a:latin typeface="Arial" panose="020B0604020202020204" pitchFamily="34" charset="0"/>
              <a:cs typeface="Arial" panose="020B0604020202020204" pitchFamily="34" charset="0"/>
            </a:endParaRPr>
          </a:p>
          <a:p>
            <a:pPr lvl="0" algn="ctr">
              <a:defRPr/>
            </a:pPr>
            <a:endParaRPr lang="en-GB" sz="1400" b="1" dirty="0">
              <a:latin typeface="Arial" panose="020B0604020202020204" pitchFamily="34" charset="0"/>
              <a:cs typeface="Arial" panose="020B0604020202020204" pitchFamily="34" charset="0"/>
            </a:endParaRPr>
          </a:p>
          <a:p>
            <a:pPr lvl="0" algn="ctr">
              <a:defRPr/>
            </a:pPr>
            <a:r>
              <a:rPr lang="en-GB" sz="1400" b="1" dirty="0">
                <a:solidFill>
                  <a:srgbClr val="FF0000"/>
                </a:solidFill>
                <a:latin typeface="Arial" panose="020B0604020202020204" pitchFamily="34" charset="0"/>
                <a:cs typeface="Arial" panose="020B0604020202020204" pitchFamily="34" charset="0"/>
              </a:rPr>
              <a:t>Concept Uk</a:t>
            </a:r>
          </a:p>
          <a:p>
            <a:pPr lvl="0" algn="ctr">
              <a:defRPr/>
            </a:pPr>
            <a:r>
              <a:rPr lang="en-GB" sz="1400" b="1" dirty="0">
                <a:solidFill>
                  <a:srgbClr val="FF0000"/>
                </a:solidFill>
                <a:latin typeface="Arial" panose="020B0604020202020204" pitchFamily="34" charset="0"/>
                <a:cs typeface="Arial" panose="020B0604020202020204" pitchFamily="34" charset="0"/>
              </a:rPr>
              <a:t>Solihull office  0121 456 576</a:t>
            </a:r>
          </a:p>
          <a:p>
            <a:pPr lvl="0" algn="ctr">
              <a:defRPr/>
            </a:pPr>
            <a:r>
              <a:rPr lang="en-GB" sz="1400" b="1" dirty="0">
                <a:solidFill>
                  <a:srgbClr val="FF0000"/>
                </a:solidFill>
                <a:latin typeface="Arial" panose="020B0604020202020204" pitchFamily="34" charset="0"/>
                <a:cs typeface="Arial" panose="020B0604020202020204" pitchFamily="34" charset="0"/>
              </a:rPr>
              <a:t>Email   </a:t>
            </a:r>
            <a:r>
              <a:rPr lang="en-GB" sz="1400" b="1"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conceptuksolihull@gmail.com</a:t>
            </a:r>
            <a:endParaRPr lang="en-GB" sz="1400" b="1" dirty="0">
              <a:latin typeface="Arial" panose="020B0604020202020204" pitchFamily="34" charset="0"/>
              <a:cs typeface="Arial" panose="020B0604020202020204" pitchFamily="34" charset="0"/>
            </a:endParaRPr>
          </a:p>
          <a:p>
            <a:pPr lvl="0" algn="ctr">
              <a:defRPr/>
            </a:pPr>
            <a:r>
              <a:rPr lang="en-GB" sz="1400" b="1" dirty="0">
                <a:latin typeface="Arial" panose="020B0604020202020204" pitchFamily="34" charset="0"/>
                <a:cs typeface="Arial" panose="020B0604020202020204" pitchFamily="34" charset="0"/>
              </a:rPr>
              <a:t>   </a:t>
            </a:r>
          </a:p>
          <a:p>
            <a:pPr lvl="0" algn="ctr">
              <a:defRPr/>
            </a:pPr>
            <a:r>
              <a:rPr lang="en-GB" sz="1200" b="1" dirty="0">
                <a:solidFill>
                  <a:srgbClr val="FF0000"/>
                </a:solidFill>
                <a:latin typeface="Arial" panose="020B0604020202020204" pitchFamily="34" charset="0"/>
                <a:cs typeface="Arial" panose="020B0604020202020204" pitchFamily="34" charset="0"/>
              </a:rPr>
              <a:t>        Muhammad Rahman       Mohammed Ali            A.B.S Masum          M. Waseem</a:t>
            </a:r>
          </a:p>
          <a:p>
            <a:pPr algn="ctr"/>
            <a:r>
              <a:rPr lang="en-GB" sz="1200" b="1" dirty="0">
                <a:solidFill>
                  <a:srgbClr val="FF0000"/>
                </a:solidFill>
                <a:latin typeface="Arial" panose="020B0604020202020204" pitchFamily="34" charset="0"/>
                <a:cs typeface="Arial" panose="020B0604020202020204" pitchFamily="34" charset="0"/>
              </a:rPr>
              <a:t>             07867876567                  07456765567                0768767876            07654567654</a:t>
            </a:r>
          </a:p>
          <a:p>
            <a:pPr lvl="0" algn="ctr">
              <a:defRPr/>
            </a:pPr>
            <a:endParaRPr lang="en-GB" sz="1200" b="1" dirty="0">
              <a:latin typeface="Arial" panose="020B0604020202020204" pitchFamily="34" charset="0"/>
              <a:cs typeface="Arial" panose="020B0604020202020204" pitchFamily="34" charset="0"/>
            </a:endParaRPr>
          </a:p>
          <a:p>
            <a:pPr lvl="0" algn="ctr">
              <a:defRPr/>
            </a:pPr>
            <a:endParaRPr lang="en-GB" sz="1200" b="1" dirty="0">
              <a:latin typeface="Arial" panose="020B0604020202020204" pitchFamily="34" charset="0"/>
              <a:cs typeface="Arial" panose="020B0604020202020204" pitchFamily="34" charset="0"/>
            </a:endParaRPr>
          </a:p>
          <a:p>
            <a:pPr lvl="0" algn="ctr">
              <a:defRPr/>
            </a:pPr>
            <a:endParaRPr lang="en-GB" sz="1400" b="1" dirty="0"/>
          </a:p>
        </p:txBody>
      </p:sp>
    </p:spTree>
    <p:extLst>
      <p:ext uri="{BB962C8B-B14F-4D97-AF65-F5344CB8AC3E}">
        <p14:creationId xmlns:p14="http://schemas.microsoft.com/office/powerpoint/2010/main" val="4172340770"/>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683F6-A2E7-428D-9732-4EDCDE2485E9}"/>
              </a:ext>
            </a:extLst>
          </p:cNvPr>
          <p:cNvSpPr>
            <a:spLocks noGrp="1"/>
          </p:cNvSpPr>
          <p:nvPr>
            <p:ph type="title"/>
          </p:nvPr>
        </p:nvSpPr>
        <p:spPr>
          <a:xfrm>
            <a:off x="1143001" y="204486"/>
            <a:ext cx="9905998" cy="1034004"/>
          </a:xfrm>
        </p:spPr>
        <p:txBody>
          <a:bodyPr>
            <a:normAutofit/>
          </a:bodyPr>
          <a:lstStyle/>
          <a:p>
            <a:pPr algn="ctr"/>
            <a:r>
              <a:rPr lang="en-US" sz="4400" b="1" dirty="0">
                <a:solidFill>
                  <a:srgbClr val="FF0000"/>
                </a:solidFill>
                <a:effectLst>
                  <a:glow rad="38100">
                    <a:schemeClr val="bg1">
                      <a:lumMod val="65000"/>
                      <a:lumOff val="35000"/>
                      <a:alpha val="40000"/>
                    </a:schemeClr>
                  </a:glow>
                </a:effectLst>
              </a:rPr>
              <a:t>Business Transfer Needs.</a:t>
            </a:r>
          </a:p>
        </p:txBody>
      </p:sp>
      <p:graphicFrame>
        <p:nvGraphicFramePr>
          <p:cNvPr id="4" name="Content Placeholder 3">
            <a:extLst>
              <a:ext uri="{FF2B5EF4-FFF2-40B4-BE49-F238E27FC236}">
                <a16:creationId xmlns:a16="http://schemas.microsoft.com/office/drawing/2014/main" id="{A7DB1A99-548F-46EB-97CC-2EE43E04A2E6}"/>
              </a:ext>
            </a:extLst>
          </p:cNvPr>
          <p:cNvGraphicFramePr>
            <a:graphicFrameLocks noGrp="1"/>
          </p:cNvGraphicFramePr>
          <p:nvPr>
            <p:ph idx="1"/>
            <p:extLst>
              <p:ext uri="{D42A27DB-BD31-4B8C-83A1-F6EECF244321}">
                <p14:modId xmlns:p14="http://schemas.microsoft.com/office/powerpoint/2010/main" val="1517699140"/>
              </p:ext>
            </p:extLst>
          </p:nvPr>
        </p:nvGraphicFramePr>
        <p:xfrm>
          <a:off x="115746" y="1643604"/>
          <a:ext cx="12076253" cy="52143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817625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CC82E-763F-47B9-B2C2-274828099484}"/>
              </a:ext>
            </a:extLst>
          </p:cNvPr>
          <p:cNvSpPr>
            <a:spLocks noGrp="1"/>
          </p:cNvSpPr>
          <p:nvPr>
            <p:ph type="title"/>
          </p:nvPr>
        </p:nvSpPr>
        <p:spPr>
          <a:xfrm>
            <a:off x="3254415" y="0"/>
            <a:ext cx="5683170" cy="966370"/>
          </a:xfrm>
        </p:spPr>
        <p:txBody>
          <a:bodyPr>
            <a:normAutofit/>
          </a:bodyPr>
          <a:lstStyle/>
          <a:p>
            <a:pPr algn="ctr"/>
            <a:r>
              <a:rPr lang="en-US" sz="4400" b="1" dirty="0">
                <a:solidFill>
                  <a:srgbClr val="FF0000"/>
                </a:solidFill>
              </a:rPr>
              <a:t>Project Life cycle</a:t>
            </a:r>
          </a:p>
        </p:txBody>
      </p:sp>
      <p:graphicFrame>
        <p:nvGraphicFramePr>
          <p:cNvPr id="4" name="Content Placeholder 3">
            <a:extLst>
              <a:ext uri="{FF2B5EF4-FFF2-40B4-BE49-F238E27FC236}">
                <a16:creationId xmlns:a16="http://schemas.microsoft.com/office/drawing/2014/main" id="{9937BFB6-1F1A-4126-B1B5-37DCBEEFF946}"/>
              </a:ext>
            </a:extLst>
          </p:cNvPr>
          <p:cNvGraphicFramePr>
            <a:graphicFrameLocks noGrp="1"/>
          </p:cNvGraphicFramePr>
          <p:nvPr>
            <p:ph idx="1"/>
            <p:extLst>
              <p:ext uri="{D42A27DB-BD31-4B8C-83A1-F6EECF244321}">
                <p14:modId xmlns:p14="http://schemas.microsoft.com/office/powerpoint/2010/main" val="2127512971"/>
              </p:ext>
            </p:extLst>
          </p:nvPr>
        </p:nvGraphicFramePr>
        <p:xfrm>
          <a:off x="1138989" y="1102998"/>
          <a:ext cx="10515600" cy="538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Oval 5">
            <a:extLst>
              <a:ext uri="{FF2B5EF4-FFF2-40B4-BE49-F238E27FC236}">
                <a16:creationId xmlns:a16="http://schemas.microsoft.com/office/drawing/2014/main" id="{422644D2-1D3F-4946-9A7D-D509B8B7E827}"/>
              </a:ext>
            </a:extLst>
          </p:cNvPr>
          <p:cNvSpPr/>
          <p:nvPr/>
        </p:nvSpPr>
        <p:spPr>
          <a:xfrm>
            <a:off x="1748589" y="6071654"/>
            <a:ext cx="842437" cy="842437"/>
          </a:xfrm>
          <a:prstGeom prst="ellipse">
            <a:avLst/>
          </a:prstGeom>
          <a:solidFill>
            <a:srgbClr val="00B0F0"/>
          </a:solidFill>
          <a:scene3d>
            <a:camera prst="isometricOffAxis1Right"/>
            <a:lightRig rig="threePt" dir="t"/>
          </a:scene3d>
          <a:sp3d extrusionH="381000" prstMaterial="dkEdge">
            <a:bevelT w="127000"/>
            <a:bevelB w="127000"/>
          </a:sp3d>
        </p:spPr>
        <p:style>
          <a:lnRef idx="2">
            <a:schemeClr val="accent1">
              <a:hueOff val="0"/>
              <a:satOff val="0"/>
              <a:lumOff val="0"/>
              <a:alphaOff val="0"/>
            </a:schemeClr>
          </a:lnRef>
          <a:fillRef idx="1">
            <a:scrgbClr r="0" g="0" b="0"/>
          </a:fillRef>
          <a:effectRef idx="0">
            <a:schemeClr val="lt1">
              <a:hueOff val="0"/>
              <a:satOff val="0"/>
              <a:lumOff val="0"/>
              <a:alphaOff val="0"/>
            </a:schemeClr>
          </a:effectRef>
          <a:fontRef idx="minor">
            <a:schemeClr val="dk1">
              <a:hueOff val="0"/>
              <a:satOff val="0"/>
              <a:lumOff val="0"/>
              <a:alphaOff val="0"/>
            </a:schemeClr>
          </a:fontRef>
        </p:style>
      </p:sp>
      <p:sp>
        <p:nvSpPr>
          <p:cNvPr id="7" name="TextBox 6">
            <a:extLst>
              <a:ext uri="{FF2B5EF4-FFF2-40B4-BE49-F238E27FC236}">
                <a16:creationId xmlns:a16="http://schemas.microsoft.com/office/drawing/2014/main" id="{80A32563-E7EC-4C0D-B4E6-0ECFDAF9A96D}"/>
              </a:ext>
            </a:extLst>
          </p:cNvPr>
          <p:cNvSpPr txBox="1"/>
          <p:nvPr/>
        </p:nvSpPr>
        <p:spPr>
          <a:xfrm>
            <a:off x="1901338" y="2041761"/>
            <a:ext cx="349152" cy="523220"/>
          </a:xfrm>
          <a:prstGeom prst="rect">
            <a:avLst/>
          </a:prstGeom>
          <a:noFill/>
        </p:spPr>
        <p:txBody>
          <a:bodyPr wrap="square" rtlCol="0">
            <a:spAutoFit/>
          </a:bodyPr>
          <a:lstStyle/>
          <a:p>
            <a:r>
              <a:rPr lang="en-GB" sz="2800" b="1" dirty="0"/>
              <a:t>1</a:t>
            </a:r>
          </a:p>
        </p:txBody>
      </p:sp>
      <p:sp>
        <p:nvSpPr>
          <p:cNvPr id="8" name="TextBox 7">
            <a:extLst>
              <a:ext uri="{FF2B5EF4-FFF2-40B4-BE49-F238E27FC236}">
                <a16:creationId xmlns:a16="http://schemas.microsoft.com/office/drawing/2014/main" id="{9DAB5532-A0DE-43FE-9DA1-DEE18C64E730}"/>
              </a:ext>
            </a:extLst>
          </p:cNvPr>
          <p:cNvSpPr txBox="1"/>
          <p:nvPr/>
        </p:nvSpPr>
        <p:spPr>
          <a:xfrm>
            <a:off x="2097742" y="2958353"/>
            <a:ext cx="493284" cy="646331"/>
          </a:xfrm>
          <a:prstGeom prst="rect">
            <a:avLst/>
          </a:prstGeom>
          <a:noFill/>
        </p:spPr>
        <p:txBody>
          <a:bodyPr wrap="square" rtlCol="0">
            <a:spAutoFit/>
          </a:bodyPr>
          <a:lstStyle/>
          <a:p>
            <a:r>
              <a:rPr lang="en-GB" sz="3600" b="1" dirty="0"/>
              <a:t>2</a:t>
            </a:r>
          </a:p>
        </p:txBody>
      </p:sp>
      <p:sp>
        <p:nvSpPr>
          <p:cNvPr id="9" name="TextBox 8">
            <a:extLst>
              <a:ext uri="{FF2B5EF4-FFF2-40B4-BE49-F238E27FC236}">
                <a16:creationId xmlns:a16="http://schemas.microsoft.com/office/drawing/2014/main" id="{7A734383-13E9-4825-A009-481D16E5E449}"/>
              </a:ext>
            </a:extLst>
          </p:cNvPr>
          <p:cNvSpPr txBox="1"/>
          <p:nvPr/>
        </p:nvSpPr>
        <p:spPr>
          <a:xfrm>
            <a:off x="2169807" y="4142501"/>
            <a:ext cx="493284" cy="584775"/>
          </a:xfrm>
          <a:prstGeom prst="rect">
            <a:avLst/>
          </a:prstGeom>
          <a:noFill/>
        </p:spPr>
        <p:txBody>
          <a:bodyPr wrap="square" rtlCol="0">
            <a:spAutoFit/>
          </a:bodyPr>
          <a:lstStyle/>
          <a:p>
            <a:r>
              <a:rPr lang="en-GB" sz="3200" b="1" dirty="0"/>
              <a:t>3</a:t>
            </a:r>
          </a:p>
        </p:txBody>
      </p:sp>
      <p:sp>
        <p:nvSpPr>
          <p:cNvPr id="11" name="TextBox 10">
            <a:extLst>
              <a:ext uri="{FF2B5EF4-FFF2-40B4-BE49-F238E27FC236}">
                <a16:creationId xmlns:a16="http://schemas.microsoft.com/office/drawing/2014/main" id="{5E991AAC-CFEB-4CA5-A706-6B79FA56EEDC}"/>
              </a:ext>
            </a:extLst>
          </p:cNvPr>
          <p:cNvSpPr txBox="1"/>
          <p:nvPr/>
        </p:nvSpPr>
        <p:spPr>
          <a:xfrm>
            <a:off x="2169807" y="5109882"/>
            <a:ext cx="493284" cy="646331"/>
          </a:xfrm>
          <a:prstGeom prst="rect">
            <a:avLst/>
          </a:prstGeom>
          <a:noFill/>
        </p:spPr>
        <p:txBody>
          <a:bodyPr wrap="square" rtlCol="0">
            <a:spAutoFit/>
          </a:bodyPr>
          <a:lstStyle/>
          <a:p>
            <a:r>
              <a:rPr lang="en-GB" sz="3600" b="1" dirty="0"/>
              <a:t>4</a:t>
            </a:r>
          </a:p>
        </p:txBody>
      </p:sp>
      <p:sp>
        <p:nvSpPr>
          <p:cNvPr id="12" name="TextBox 11">
            <a:extLst>
              <a:ext uri="{FF2B5EF4-FFF2-40B4-BE49-F238E27FC236}">
                <a16:creationId xmlns:a16="http://schemas.microsoft.com/office/drawing/2014/main" id="{B72D1AFE-D584-4899-BCB9-B4F56D3EE546}"/>
              </a:ext>
            </a:extLst>
          </p:cNvPr>
          <p:cNvSpPr txBox="1"/>
          <p:nvPr/>
        </p:nvSpPr>
        <p:spPr>
          <a:xfrm>
            <a:off x="2013510" y="6207496"/>
            <a:ext cx="689688" cy="584775"/>
          </a:xfrm>
          <a:prstGeom prst="rect">
            <a:avLst/>
          </a:prstGeom>
          <a:noFill/>
        </p:spPr>
        <p:txBody>
          <a:bodyPr wrap="square" rtlCol="0">
            <a:spAutoFit/>
          </a:bodyPr>
          <a:lstStyle/>
          <a:p>
            <a:r>
              <a:rPr lang="en-GB" sz="3200" b="1" dirty="0"/>
              <a:t>5</a:t>
            </a:r>
          </a:p>
        </p:txBody>
      </p:sp>
    </p:spTree>
    <p:extLst>
      <p:ext uri="{BB962C8B-B14F-4D97-AF65-F5344CB8AC3E}">
        <p14:creationId xmlns:p14="http://schemas.microsoft.com/office/powerpoint/2010/main" val="105914203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9AAFC-8186-4711-ADCD-149D122EACBE}"/>
              </a:ext>
            </a:extLst>
          </p:cNvPr>
          <p:cNvSpPr>
            <a:spLocks noGrp="1"/>
          </p:cNvSpPr>
          <p:nvPr>
            <p:ph type="title"/>
          </p:nvPr>
        </p:nvSpPr>
        <p:spPr>
          <a:xfrm>
            <a:off x="2193834" y="122057"/>
            <a:ext cx="8294225" cy="873365"/>
          </a:xfrm>
        </p:spPr>
        <p:txBody>
          <a:bodyPr>
            <a:normAutofit/>
          </a:bodyPr>
          <a:lstStyle/>
          <a:p>
            <a:pPr algn="ctr"/>
            <a:r>
              <a:rPr lang="en-US" sz="4400" b="1" dirty="0">
                <a:solidFill>
                  <a:srgbClr val="FF0000"/>
                </a:solidFill>
              </a:rPr>
              <a:t>Project Organization</a:t>
            </a:r>
          </a:p>
        </p:txBody>
      </p:sp>
      <p:graphicFrame>
        <p:nvGraphicFramePr>
          <p:cNvPr id="4" name="Content Placeholder 3">
            <a:extLst>
              <a:ext uri="{FF2B5EF4-FFF2-40B4-BE49-F238E27FC236}">
                <a16:creationId xmlns:a16="http://schemas.microsoft.com/office/drawing/2014/main" id="{4B1A12B7-5C57-4D19-A624-D119DE225DF3}"/>
              </a:ext>
            </a:extLst>
          </p:cNvPr>
          <p:cNvGraphicFramePr>
            <a:graphicFrameLocks noGrp="1"/>
          </p:cNvGraphicFramePr>
          <p:nvPr>
            <p:ph idx="1"/>
            <p:extLst>
              <p:ext uri="{D42A27DB-BD31-4B8C-83A1-F6EECF244321}">
                <p14:modId xmlns:p14="http://schemas.microsoft.com/office/powerpoint/2010/main" val="1775538982"/>
              </p:ext>
            </p:extLst>
          </p:nvPr>
        </p:nvGraphicFramePr>
        <p:xfrm>
          <a:off x="540221" y="1176397"/>
          <a:ext cx="6975003" cy="5391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screenshot of a cell phone&#10;&#10;Description automatically generated">
            <a:extLst>
              <a:ext uri="{FF2B5EF4-FFF2-40B4-BE49-F238E27FC236}">
                <a16:creationId xmlns:a16="http://schemas.microsoft.com/office/drawing/2014/main" id="{85D63999-1AF6-4FFE-9369-DB1F51E2F6D2}"/>
              </a:ext>
            </a:extLst>
          </p:cNvPr>
          <p:cNvPicPr>
            <a:picLocks noChangeAspect="1"/>
          </p:cNvPicPr>
          <p:nvPr/>
        </p:nvPicPr>
        <p:blipFill>
          <a:blip r:embed="rId8">
            <a:extLst>
              <a:ext uri="{BEBA8EAE-BF5A-486C-A8C5-ECC9F3942E4B}">
                <a14:imgProps xmlns:a14="http://schemas.microsoft.com/office/drawing/2010/main">
                  <a14:imgLayer r:embed="rId9">
                    <a14:imgEffect>
                      <a14:artisticGlowEdges trans="47000" smoothness="2"/>
                    </a14:imgEffect>
                  </a14:imgLayer>
                </a14:imgProps>
              </a:ext>
              <a:ext uri="{28A0092B-C50C-407E-A947-70E740481C1C}">
                <a14:useLocalDpi xmlns:a14="http://schemas.microsoft.com/office/drawing/2010/main" val="0"/>
              </a:ext>
            </a:extLst>
          </a:blip>
          <a:stretch>
            <a:fillRect/>
          </a:stretch>
        </p:blipFill>
        <p:spPr>
          <a:xfrm>
            <a:off x="7953375" y="1771650"/>
            <a:ext cx="4063262" cy="3540611"/>
          </a:xfrm>
          <a:prstGeom prst="rect">
            <a:avLst/>
          </a:prstGeom>
          <a:noFill/>
          <a:ln>
            <a:noFill/>
          </a:ln>
          <a:scene3d>
            <a:camera prst="isometricOffAxis1Right"/>
            <a:lightRig rig="flat" dir="t"/>
          </a:scene3d>
          <a:sp3d extrusionH="381000" prstMaterial="dkEdge">
            <a:bevelT w="127000"/>
            <a:bevelB w="127000"/>
          </a:sp3d>
        </p:spPr>
      </p:pic>
    </p:spTree>
    <p:extLst>
      <p:ext uri="{BB962C8B-B14F-4D97-AF65-F5344CB8AC3E}">
        <p14:creationId xmlns:p14="http://schemas.microsoft.com/office/powerpoint/2010/main" val="3487845936"/>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D2DC9-9E05-4FA3-99C4-37218A8D12F5}"/>
              </a:ext>
            </a:extLst>
          </p:cNvPr>
          <p:cNvSpPr>
            <a:spLocks noGrp="1"/>
          </p:cNvSpPr>
          <p:nvPr>
            <p:ph type="title"/>
          </p:nvPr>
        </p:nvSpPr>
        <p:spPr>
          <a:xfrm>
            <a:off x="966917" y="22840"/>
            <a:ext cx="10515600" cy="891560"/>
          </a:xfrm>
        </p:spPr>
        <p:txBody>
          <a:bodyPr>
            <a:noAutofit/>
          </a:bodyPr>
          <a:lstStyle/>
          <a:p>
            <a:pPr algn="ctr"/>
            <a:r>
              <a:rPr lang="en-US" sz="4400" b="1" dirty="0">
                <a:solidFill>
                  <a:srgbClr val="FF0000"/>
                </a:solidFill>
              </a:rPr>
              <a:t>Steering Group Members</a:t>
            </a:r>
          </a:p>
        </p:txBody>
      </p:sp>
      <p:graphicFrame>
        <p:nvGraphicFramePr>
          <p:cNvPr id="4" name="Content Placeholder 3">
            <a:extLst>
              <a:ext uri="{FF2B5EF4-FFF2-40B4-BE49-F238E27FC236}">
                <a16:creationId xmlns:a16="http://schemas.microsoft.com/office/drawing/2014/main" id="{C144CA6C-1EF0-4110-8CFD-A7AEFA8BBEC7}"/>
              </a:ext>
            </a:extLst>
          </p:cNvPr>
          <p:cNvGraphicFramePr>
            <a:graphicFrameLocks noGrp="1"/>
          </p:cNvGraphicFramePr>
          <p:nvPr>
            <p:ph idx="1"/>
            <p:extLst>
              <p:ext uri="{D42A27DB-BD31-4B8C-83A1-F6EECF244321}">
                <p14:modId xmlns:p14="http://schemas.microsoft.com/office/powerpoint/2010/main" val="585260553"/>
              </p:ext>
            </p:extLst>
          </p:nvPr>
        </p:nvGraphicFramePr>
        <p:xfrm>
          <a:off x="838200" y="1022518"/>
          <a:ext cx="10515600" cy="36731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person posing for the camera&#10;&#10;Description automatically generated">
            <a:extLst>
              <a:ext uri="{FF2B5EF4-FFF2-40B4-BE49-F238E27FC236}">
                <a16:creationId xmlns:a16="http://schemas.microsoft.com/office/drawing/2014/main" id="{D04BCD40-737E-42BB-9E67-CD825EBE061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6917" y="1247519"/>
            <a:ext cx="1561693" cy="1631249"/>
          </a:xfrm>
          <a:prstGeom prst="rect">
            <a:avLst/>
          </a:prstGeom>
          <a:scene3d>
            <a:camera prst="isometricOffAxis2Left"/>
            <a:lightRig rig="threePt" dir="t"/>
          </a:scene3d>
          <a:sp3d extrusionH="381000">
            <a:bevelT w="127000"/>
            <a:bevelB w="127000"/>
          </a:sp3d>
        </p:spPr>
      </p:pic>
      <p:pic>
        <p:nvPicPr>
          <p:cNvPr id="7" name="Picture 6" descr="A person smiling for the camera&#10;&#10;Description automatically generated">
            <a:extLst>
              <a:ext uri="{FF2B5EF4-FFF2-40B4-BE49-F238E27FC236}">
                <a16:creationId xmlns:a16="http://schemas.microsoft.com/office/drawing/2014/main" id="{3EB08DCF-F0CF-47D7-A0EC-FD3AB0F0197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004316" y="1225632"/>
            <a:ext cx="1636168" cy="1544550"/>
          </a:xfrm>
          <a:prstGeom prst="rect">
            <a:avLst/>
          </a:prstGeom>
          <a:scene3d>
            <a:camera prst="isometricOffAxis2Left"/>
            <a:lightRig rig="threePt" dir="t"/>
          </a:scene3d>
          <a:sp3d extrusionH="381000">
            <a:bevelT w="127000"/>
            <a:bevelB w="127000"/>
          </a:sp3d>
        </p:spPr>
      </p:pic>
      <p:pic>
        <p:nvPicPr>
          <p:cNvPr id="9" name="Picture 8" descr="A person smiling for the camera&#10;&#10;Description automatically generated">
            <a:extLst>
              <a:ext uri="{FF2B5EF4-FFF2-40B4-BE49-F238E27FC236}">
                <a16:creationId xmlns:a16="http://schemas.microsoft.com/office/drawing/2014/main" id="{E16EDD9D-95DC-4FE3-B5DF-0BE48FC97F2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118898" y="1225632"/>
            <a:ext cx="1735787" cy="1588096"/>
          </a:xfrm>
          <a:prstGeom prst="rect">
            <a:avLst/>
          </a:prstGeom>
          <a:scene3d>
            <a:camera prst="isometricOffAxis2Left"/>
            <a:lightRig rig="threePt" dir="t"/>
          </a:scene3d>
          <a:sp3d extrusionH="381000">
            <a:bevelT w="127000"/>
            <a:bevelB w="127000"/>
          </a:sp3d>
        </p:spPr>
      </p:pic>
      <p:pic>
        <p:nvPicPr>
          <p:cNvPr id="11" name="Picture 10" descr="A person standing in front of a building&#10;&#10;Description automatically generated">
            <a:extLst>
              <a:ext uri="{FF2B5EF4-FFF2-40B4-BE49-F238E27FC236}">
                <a16:creationId xmlns:a16="http://schemas.microsoft.com/office/drawing/2014/main" id="{7F5E550A-3016-4830-958D-AE16F9D62F3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230735" y="1269094"/>
            <a:ext cx="1735787" cy="1588097"/>
          </a:xfrm>
          <a:prstGeom prst="rect">
            <a:avLst/>
          </a:prstGeom>
          <a:scene3d>
            <a:camera prst="isometricOffAxis2Left"/>
            <a:lightRig rig="threePt" dir="t"/>
          </a:scene3d>
          <a:sp3d extrusionH="381000">
            <a:bevelT w="127000"/>
            <a:bevelB w="127000"/>
          </a:sp3d>
        </p:spPr>
      </p:pic>
      <p:sp>
        <p:nvSpPr>
          <p:cNvPr id="3" name="TextBox 2">
            <a:extLst>
              <a:ext uri="{FF2B5EF4-FFF2-40B4-BE49-F238E27FC236}">
                <a16:creationId xmlns:a16="http://schemas.microsoft.com/office/drawing/2014/main" id="{EB188207-2A9E-4F33-926F-088CBF7B9127}"/>
              </a:ext>
            </a:extLst>
          </p:cNvPr>
          <p:cNvSpPr txBox="1"/>
          <p:nvPr/>
        </p:nvSpPr>
        <p:spPr>
          <a:xfrm>
            <a:off x="838200" y="4803835"/>
            <a:ext cx="10297185" cy="2062103"/>
          </a:xfrm>
          <a:prstGeom prst="rect">
            <a:avLst/>
          </a:prstGeom>
          <a:noFill/>
          <a:scene3d>
            <a:camera prst="perspectiveFront"/>
            <a:lightRig rig="threePt" dir="t"/>
          </a:scene3d>
          <a:sp3d extrusionH="381000">
            <a:bevelT w="127000"/>
            <a:bevelB w="127000"/>
          </a:sp3d>
        </p:spPr>
        <p:txBody>
          <a:bodyPr wrap="square" rtlCol="0">
            <a:spAutoFit/>
          </a:bodyPr>
          <a:lstStyle/>
          <a:p>
            <a:pPr algn="ctr"/>
            <a:r>
              <a:rPr lang="en-US" sz="2000" b="1" dirty="0">
                <a:solidFill>
                  <a:srgbClr val="FF0000"/>
                </a:solidFill>
              </a:rPr>
              <a:t>Expectations of Steering Committee</a:t>
            </a:r>
          </a:p>
          <a:p>
            <a:pPr marL="285750" indent="-285750" algn="ctr">
              <a:buFont typeface="Arial" panose="020B0604020202020204" pitchFamily="34" charset="0"/>
              <a:buChar char="•"/>
            </a:pPr>
            <a:r>
              <a:rPr lang="en-US" b="1" dirty="0"/>
              <a:t>Commitment to undertake and fulfil all aspects of Project.</a:t>
            </a:r>
          </a:p>
          <a:p>
            <a:pPr marL="285750" indent="-285750" algn="ctr">
              <a:buFont typeface="Arial" panose="020B0604020202020204" pitchFamily="34" charset="0"/>
              <a:buChar char="•"/>
            </a:pPr>
            <a:r>
              <a:rPr lang="en-US" b="1" dirty="0"/>
              <a:t>Provide expert advice and decision-making capabilities with guidance.</a:t>
            </a:r>
          </a:p>
          <a:p>
            <a:pPr marL="285750" indent="-285750" algn="ctr">
              <a:buFont typeface="Arial" panose="020B0604020202020204" pitchFamily="34" charset="0"/>
              <a:buChar char="•"/>
            </a:pPr>
            <a:r>
              <a:rPr lang="en-US" b="1" dirty="0"/>
              <a:t>Responsibility to be present in all steering group meetings via video call or in person.</a:t>
            </a:r>
          </a:p>
          <a:p>
            <a:pPr marL="285750" indent="-285750" algn="ctr">
              <a:buFont typeface="Arial" panose="020B0604020202020204" pitchFamily="34" charset="0"/>
              <a:buChar char="•"/>
            </a:pPr>
            <a:r>
              <a:rPr lang="en-US" b="1" dirty="0"/>
              <a:t>Arrange all funding for project. </a:t>
            </a:r>
          </a:p>
          <a:p>
            <a:pPr marL="285750" indent="-285750" algn="ctr">
              <a:buFont typeface="Arial" panose="020B0604020202020204" pitchFamily="34" charset="0"/>
              <a:buChar char="•"/>
            </a:pPr>
            <a:r>
              <a:rPr lang="en-US" b="1" dirty="0"/>
              <a:t>Arrange delivery of completed project.</a:t>
            </a:r>
          </a:p>
          <a:p>
            <a:pPr algn="ctr"/>
            <a:endParaRPr lang="en-GB" dirty="0"/>
          </a:p>
        </p:txBody>
      </p:sp>
      <p:pic>
        <p:nvPicPr>
          <p:cNvPr id="8" name="Picture 7" descr="A person looking at the camera&#10;&#10;Description automatically generated">
            <a:extLst>
              <a:ext uri="{FF2B5EF4-FFF2-40B4-BE49-F238E27FC236}">
                <a16:creationId xmlns:a16="http://schemas.microsoft.com/office/drawing/2014/main" id="{A2B8576A-F079-46A8-901D-CF842C630B3E}"/>
              </a:ext>
            </a:extLst>
          </p:cNvPr>
          <p:cNvPicPr>
            <a:picLocks noChangeAspect="1"/>
          </p:cNvPicPr>
          <p:nvPr/>
        </p:nvPicPr>
        <p:blipFill rotWithShape="1">
          <a:blip r:embed="rId12">
            <a:extLst>
              <a:ext uri="{28A0092B-C50C-407E-A947-70E740481C1C}">
                <a14:useLocalDpi xmlns:a14="http://schemas.microsoft.com/office/drawing/2010/main" val="0"/>
              </a:ext>
            </a:extLst>
          </a:blip>
          <a:srcRect l="33286" r="23906"/>
          <a:stretch/>
        </p:blipFill>
        <p:spPr>
          <a:xfrm>
            <a:off x="9444973" y="1269094"/>
            <a:ext cx="1550195" cy="1510904"/>
          </a:xfrm>
          <a:prstGeom prst="rect">
            <a:avLst/>
          </a:prstGeom>
          <a:scene3d>
            <a:camera prst="isometricOffAxis2Left"/>
            <a:lightRig rig="threePt" dir="t"/>
          </a:scene3d>
          <a:sp3d extrusionH="381000">
            <a:bevelT w="127000"/>
            <a:bevelB w="127000"/>
          </a:sp3d>
        </p:spPr>
      </p:pic>
    </p:spTree>
    <p:extLst>
      <p:ext uri="{BB962C8B-B14F-4D97-AF65-F5344CB8AC3E}">
        <p14:creationId xmlns:p14="http://schemas.microsoft.com/office/powerpoint/2010/main" val="203243781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2F2FB-CC61-46FA-A72D-33FD8103CF26}"/>
              </a:ext>
            </a:extLst>
          </p:cNvPr>
          <p:cNvSpPr>
            <a:spLocks noGrp="1"/>
          </p:cNvSpPr>
          <p:nvPr>
            <p:ph type="title"/>
          </p:nvPr>
        </p:nvSpPr>
        <p:spPr>
          <a:xfrm>
            <a:off x="838200" y="365125"/>
            <a:ext cx="10515600" cy="821991"/>
          </a:xfrm>
        </p:spPr>
        <p:txBody>
          <a:bodyPr>
            <a:normAutofit/>
          </a:bodyPr>
          <a:lstStyle/>
          <a:p>
            <a:pPr algn="ctr"/>
            <a:r>
              <a:rPr lang="en-GB" sz="4400" b="1" dirty="0">
                <a:solidFill>
                  <a:srgbClr val="FF0000"/>
                </a:solidFill>
              </a:rPr>
              <a:t>User Stories</a:t>
            </a:r>
          </a:p>
        </p:txBody>
      </p:sp>
      <p:graphicFrame>
        <p:nvGraphicFramePr>
          <p:cNvPr id="4" name="Content Placeholder 3">
            <a:extLst>
              <a:ext uri="{FF2B5EF4-FFF2-40B4-BE49-F238E27FC236}">
                <a16:creationId xmlns:a16="http://schemas.microsoft.com/office/drawing/2014/main" id="{188346CF-1C2F-40E3-B9CB-F36B9062620F}"/>
              </a:ext>
            </a:extLst>
          </p:cNvPr>
          <p:cNvGraphicFramePr>
            <a:graphicFrameLocks noGrp="1"/>
          </p:cNvGraphicFramePr>
          <p:nvPr>
            <p:ph idx="1"/>
            <p:extLst>
              <p:ext uri="{D42A27DB-BD31-4B8C-83A1-F6EECF244321}">
                <p14:modId xmlns:p14="http://schemas.microsoft.com/office/powerpoint/2010/main" val="2679580798"/>
              </p:ext>
            </p:extLst>
          </p:nvPr>
        </p:nvGraphicFramePr>
        <p:xfrm>
          <a:off x="1688431" y="1652336"/>
          <a:ext cx="9845842" cy="4348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71582095"/>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screenshot of a cell phone&#10;&#10;Description automatically generated">
            <a:extLst>
              <a:ext uri="{FF2B5EF4-FFF2-40B4-BE49-F238E27FC236}">
                <a16:creationId xmlns:a16="http://schemas.microsoft.com/office/drawing/2014/main" id="{9D35FED5-6025-4B77-B46C-9D9BB7C9FE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 y="0"/>
            <a:ext cx="12357100" cy="4680654"/>
          </a:xfrm>
          <a:prstGeom prst="rect">
            <a:avLst/>
          </a:prstGeom>
          <a:scene3d>
            <a:camera prst="perspectiveLeft">
              <a:rot lat="0" lon="0" rev="0"/>
            </a:camera>
            <a:lightRig rig="threePt" dir="t"/>
          </a:scene3d>
          <a:sp3d extrusionH="381000" prstMaterial="dkEdge">
            <a:bevelT w="381000"/>
            <a:bevelB w="381000"/>
          </a:sp3d>
        </p:spPr>
      </p:pic>
      <p:pic>
        <p:nvPicPr>
          <p:cNvPr id="12" name="Picture 11" descr="A screenshot of a cell phone&#10;&#10;Description automatically generated">
            <a:extLst>
              <a:ext uri="{FF2B5EF4-FFF2-40B4-BE49-F238E27FC236}">
                <a16:creationId xmlns:a16="http://schemas.microsoft.com/office/drawing/2014/main" id="{CDF4EB33-328E-44D5-B889-803FF70CD525}"/>
              </a:ext>
            </a:extLst>
          </p:cNvPr>
          <p:cNvPicPr>
            <a:picLocks noChangeAspect="1"/>
          </p:cNvPicPr>
          <p:nvPr/>
        </p:nvPicPr>
        <p:blipFill rotWithShape="1">
          <a:blip r:embed="rId4">
            <a:extLst>
              <a:ext uri="{28A0092B-C50C-407E-A947-70E740481C1C}">
                <a14:useLocalDpi xmlns:a14="http://schemas.microsoft.com/office/drawing/2010/main" val="0"/>
              </a:ext>
            </a:extLst>
          </a:blip>
          <a:srcRect t="13270" b="5573"/>
          <a:stretch/>
        </p:blipFill>
        <p:spPr>
          <a:xfrm>
            <a:off x="0" y="4236190"/>
            <a:ext cx="2626139" cy="2621810"/>
          </a:xfrm>
          <a:prstGeom prst="rect">
            <a:avLst/>
          </a:prstGeom>
          <a:scene3d>
            <a:camera prst="perspectiveLeft">
              <a:rot lat="0" lon="0" rev="0"/>
            </a:camera>
            <a:lightRig rig="threePt" dir="t"/>
          </a:scene3d>
          <a:sp3d extrusionH="381000" prstMaterial="dkEdge">
            <a:bevelT w="381000"/>
            <a:bevelB w="381000"/>
          </a:sp3d>
        </p:spPr>
      </p:pic>
      <p:pic>
        <p:nvPicPr>
          <p:cNvPr id="16" name="Picture 15">
            <a:extLst>
              <a:ext uri="{FF2B5EF4-FFF2-40B4-BE49-F238E27FC236}">
                <a16:creationId xmlns:a16="http://schemas.microsoft.com/office/drawing/2014/main" id="{D845EF1B-F37C-40B5-A400-36B845D7F6A3}"/>
              </a:ext>
            </a:extLst>
          </p:cNvPr>
          <p:cNvPicPr>
            <a:picLocks noChangeAspect="1"/>
          </p:cNvPicPr>
          <p:nvPr/>
        </p:nvPicPr>
        <p:blipFill rotWithShape="1">
          <a:blip r:embed="rId5">
            <a:extLst>
              <a:ext uri="{28A0092B-C50C-407E-A947-70E740481C1C}">
                <a14:useLocalDpi xmlns:a14="http://schemas.microsoft.com/office/drawing/2010/main" val="0"/>
              </a:ext>
            </a:extLst>
          </a:blip>
          <a:srcRect b="7265"/>
          <a:stretch/>
        </p:blipFill>
        <p:spPr>
          <a:xfrm>
            <a:off x="0" y="1471991"/>
            <a:ext cx="2626139" cy="3208663"/>
          </a:xfrm>
          <a:prstGeom prst="rect">
            <a:avLst/>
          </a:prstGeom>
          <a:scene3d>
            <a:camera prst="perspectiveLeft">
              <a:rot lat="0" lon="0" rev="0"/>
            </a:camera>
            <a:lightRig rig="threePt" dir="t"/>
          </a:scene3d>
          <a:sp3d extrusionH="381000" prstMaterial="dkEdge">
            <a:bevelT w="381000"/>
            <a:bevelB w="381000"/>
          </a:sp3d>
        </p:spPr>
      </p:pic>
      <p:sp>
        <p:nvSpPr>
          <p:cNvPr id="4" name="TextBox 3">
            <a:extLst>
              <a:ext uri="{FF2B5EF4-FFF2-40B4-BE49-F238E27FC236}">
                <a16:creationId xmlns:a16="http://schemas.microsoft.com/office/drawing/2014/main" id="{5827E926-866E-42C4-8ACB-37B104B76D20}"/>
              </a:ext>
            </a:extLst>
          </p:cNvPr>
          <p:cNvSpPr txBox="1"/>
          <p:nvPr/>
        </p:nvSpPr>
        <p:spPr>
          <a:xfrm>
            <a:off x="2626139" y="4088011"/>
            <a:ext cx="9692861" cy="2769989"/>
          </a:xfrm>
          <a:prstGeom prst="rect">
            <a:avLst/>
          </a:prstGeom>
          <a:solidFill>
            <a:schemeClr val="accent4">
              <a:lumMod val="60000"/>
              <a:lumOff val="40000"/>
            </a:schemeClr>
          </a:solidFill>
          <a:scene3d>
            <a:camera prst="perspectiveLeft">
              <a:rot lat="0" lon="0" rev="0"/>
            </a:camera>
            <a:lightRig rig="threePt" dir="t"/>
          </a:scene3d>
          <a:sp3d extrusionH="381000" prstMaterial="dkEdge">
            <a:bevelT w="381000"/>
            <a:bevelB w="381000"/>
          </a:sp3d>
        </p:spPr>
        <p:txBody>
          <a:bodyPr wrap="square" rtlCol="0">
            <a:spAutoFit/>
          </a:bodyPr>
          <a:lstStyle/>
          <a:p>
            <a:pPr algn="ctr"/>
            <a:endParaRPr lang="en-GB" sz="3600" b="1" dirty="0">
              <a:solidFill>
                <a:srgbClr val="FF0000"/>
              </a:solidFill>
            </a:endParaRPr>
          </a:p>
          <a:p>
            <a:pPr algn="ctr"/>
            <a:r>
              <a:rPr lang="en-GB" sz="3600" b="1" dirty="0">
                <a:solidFill>
                  <a:srgbClr val="FF0000"/>
                </a:solidFill>
              </a:rPr>
              <a:t>User Stories Using TRELLO</a:t>
            </a:r>
          </a:p>
          <a:p>
            <a:pPr algn="ctr"/>
            <a:r>
              <a:rPr lang="en-GB" sz="3600" b="1" dirty="0">
                <a:solidFill>
                  <a:srgbClr val="FF0000"/>
                </a:solidFill>
              </a:rPr>
              <a:t> </a:t>
            </a:r>
            <a:r>
              <a:rPr lang="en-GB" b="1" dirty="0">
                <a:solidFill>
                  <a:srgbClr val="FF0000"/>
                </a:solidFill>
              </a:rPr>
              <a:t>To see the full list of user stories and estimated time to complete each problem, please follow the link provided</a:t>
            </a:r>
          </a:p>
          <a:p>
            <a:pPr algn="ctr"/>
            <a:r>
              <a:rPr lang="en-GB" b="1" dirty="0">
                <a:solidFill>
                  <a:srgbClr val="FF0000"/>
                </a:solidFill>
              </a:rPr>
              <a:t> </a:t>
            </a:r>
            <a:r>
              <a:rPr lang="en-GB" sz="2000" b="1" dirty="0">
                <a:hlinkClick r:id="rId6"/>
              </a:rPr>
              <a:t>https://trello.com/b/UcTmZKqJ/vintners-antiques</a:t>
            </a:r>
            <a:endParaRPr lang="en-GB" sz="2000" b="1" dirty="0"/>
          </a:p>
          <a:p>
            <a:pPr algn="ctr"/>
            <a:endParaRPr lang="en-GB" sz="2400" b="1" dirty="0"/>
          </a:p>
        </p:txBody>
      </p:sp>
    </p:spTree>
    <p:extLst>
      <p:ext uri="{BB962C8B-B14F-4D97-AF65-F5344CB8AC3E}">
        <p14:creationId xmlns:p14="http://schemas.microsoft.com/office/powerpoint/2010/main" val="1412051938"/>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3FEC74-DA36-4FC5-9824-836488CBCE08}"/>
              </a:ext>
            </a:extLst>
          </p:cNvPr>
          <p:cNvSpPr txBox="1"/>
          <p:nvPr/>
        </p:nvSpPr>
        <p:spPr>
          <a:xfrm>
            <a:off x="1009289" y="291255"/>
            <a:ext cx="10386203" cy="769441"/>
          </a:xfrm>
          <a:prstGeom prst="rect">
            <a:avLst/>
          </a:prstGeom>
          <a:noFill/>
          <a:scene3d>
            <a:camera prst="orthographicFront"/>
            <a:lightRig rig="threePt" dir="t"/>
          </a:scene3d>
          <a:sp3d>
            <a:bevelT w="12700"/>
          </a:sp3d>
        </p:spPr>
        <p:txBody>
          <a:bodyPr wrap="square" rtlCol="0">
            <a:spAutoFit/>
          </a:bodyPr>
          <a:lstStyle/>
          <a:p>
            <a:pPr algn="ctr"/>
            <a:r>
              <a:rPr lang="en-GB" sz="4400" b="1" dirty="0">
                <a:solidFill>
                  <a:srgbClr val="FF0000"/>
                </a:solidFill>
              </a:rPr>
              <a:t>Product Project Technique.</a:t>
            </a:r>
          </a:p>
        </p:txBody>
      </p:sp>
      <p:graphicFrame>
        <p:nvGraphicFramePr>
          <p:cNvPr id="9" name="Table 9">
            <a:extLst>
              <a:ext uri="{FF2B5EF4-FFF2-40B4-BE49-F238E27FC236}">
                <a16:creationId xmlns:a16="http://schemas.microsoft.com/office/drawing/2014/main" id="{EDED0125-6071-42EC-9CD0-9CC21B8F114C}"/>
              </a:ext>
            </a:extLst>
          </p:cNvPr>
          <p:cNvGraphicFramePr>
            <a:graphicFrameLocks noGrp="1"/>
          </p:cNvGraphicFramePr>
          <p:nvPr>
            <p:extLst>
              <p:ext uri="{D42A27DB-BD31-4B8C-83A1-F6EECF244321}">
                <p14:modId xmlns:p14="http://schemas.microsoft.com/office/powerpoint/2010/main" val="915461987"/>
              </p:ext>
            </p:extLst>
          </p:nvPr>
        </p:nvGraphicFramePr>
        <p:xfrm>
          <a:off x="796509" y="1536700"/>
          <a:ext cx="10433144" cy="4645324"/>
        </p:xfrm>
        <a:graphic>
          <a:graphicData uri="http://schemas.openxmlformats.org/drawingml/2006/table">
            <a:tbl>
              <a:tblPr firstRow="1" bandRow="1">
                <a:tableStyleId>{5C22544A-7EE6-4342-B048-85BDC9FD1C3A}</a:tableStyleId>
              </a:tblPr>
              <a:tblGrid>
                <a:gridCol w="3457512">
                  <a:extLst>
                    <a:ext uri="{9D8B030D-6E8A-4147-A177-3AD203B41FA5}">
                      <a16:colId xmlns:a16="http://schemas.microsoft.com/office/drawing/2014/main" val="4149739203"/>
                    </a:ext>
                  </a:extLst>
                </a:gridCol>
                <a:gridCol w="1759058">
                  <a:extLst>
                    <a:ext uri="{9D8B030D-6E8A-4147-A177-3AD203B41FA5}">
                      <a16:colId xmlns:a16="http://schemas.microsoft.com/office/drawing/2014/main" val="69398034"/>
                    </a:ext>
                  </a:extLst>
                </a:gridCol>
                <a:gridCol w="2608287">
                  <a:extLst>
                    <a:ext uri="{9D8B030D-6E8A-4147-A177-3AD203B41FA5}">
                      <a16:colId xmlns:a16="http://schemas.microsoft.com/office/drawing/2014/main" val="1860999753"/>
                    </a:ext>
                  </a:extLst>
                </a:gridCol>
                <a:gridCol w="2608287">
                  <a:extLst>
                    <a:ext uri="{9D8B030D-6E8A-4147-A177-3AD203B41FA5}">
                      <a16:colId xmlns:a16="http://schemas.microsoft.com/office/drawing/2014/main" val="2940026039"/>
                    </a:ext>
                  </a:extLst>
                </a:gridCol>
              </a:tblGrid>
              <a:tr h="2249140">
                <a:tc>
                  <a:txBody>
                    <a:bodyPr/>
                    <a:lstStyle/>
                    <a:p>
                      <a:pPr algn="ctr"/>
                      <a:r>
                        <a:rPr lang="en-GB" sz="3200" b="1" dirty="0">
                          <a:solidFill>
                            <a:schemeClr val="tx1"/>
                          </a:solidFill>
                        </a:rPr>
                        <a:t>       </a:t>
                      </a:r>
                      <a:r>
                        <a:rPr lang="en-GB" sz="3200" b="1" dirty="0">
                          <a:solidFill>
                            <a:schemeClr val="bg1"/>
                          </a:solidFill>
                        </a:rPr>
                        <a:t>Complexity</a:t>
                      </a:r>
                    </a:p>
                    <a:p>
                      <a:pPr algn="ctr"/>
                      <a:endParaRPr lang="en-GB" sz="2400" b="1" dirty="0">
                        <a:solidFill>
                          <a:schemeClr val="tx1"/>
                        </a:solidFill>
                      </a:endParaRPr>
                    </a:p>
                    <a:p>
                      <a:pPr algn="ctr"/>
                      <a:endParaRPr lang="en-GB" sz="2400" b="1" dirty="0">
                        <a:solidFill>
                          <a:schemeClr val="tx1"/>
                        </a:solidFill>
                      </a:endParaRPr>
                    </a:p>
                    <a:p>
                      <a:pPr algn="ctr"/>
                      <a:r>
                        <a:rPr lang="en-GB" sz="3600" b="1" dirty="0">
                          <a:solidFill>
                            <a:schemeClr val="bg1"/>
                          </a:solidFill>
                        </a:rPr>
                        <a:t>Size</a:t>
                      </a:r>
                    </a:p>
                  </a:txBody>
                  <a:tcPr>
                    <a:solidFill>
                      <a:srgbClr val="C00000"/>
                    </a:solidFill>
                  </a:tcPr>
                </a:tc>
                <a:tc>
                  <a:txBody>
                    <a:bodyPr/>
                    <a:lstStyle/>
                    <a:p>
                      <a:pPr algn="ctr"/>
                      <a:endParaRPr lang="en-GB" sz="2400" b="1" dirty="0">
                        <a:solidFill>
                          <a:schemeClr val="tx1"/>
                        </a:solidFill>
                      </a:endParaRPr>
                    </a:p>
                    <a:p>
                      <a:pPr algn="ctr"/>
                      <a:endParaRPr lang="en-GB" sz="2400" b="1" dirty="0">
                        <a:solidFill>
                          <a:schemeClr val="tx1"/>
                        </a:solidFill>
                      </a:endParaRPr>
                    </a:p>
                    <a:p>
                      <a:pPr algn="ctr"/>
                      <a:r>
                        <a:rPr lang="en-GB" sz="2400" b="1" dirty="0">
                          <a:solidFill>
                            <a:schemeClr val="bg1"/>
                          </a:solidFill>
                        </a:rPr>
                        <a:t>Low</a:t>
                      </a:r>
                      <a:r>
                        <a:rPr lang="en-GB" sz="2400" b="1" dirty="0">
                          <a:solidFill>
                            <a:schemeClr val="tx1"/>
                          </a:solidFill>
                        </a:rPr>
                        <a:t> </a:t>
                      </a:r>
                    </a:p>
                  </a:txBody>
                  <a:tcPr>
                    <a:solidFill>
                      <a:srgbClr val="4472C4"/>
                    </a:solidFill>
                  </a:tcPr>
                </a:tc>
                <a:tc>
                  <a:txBody>
                    <a:bodyPr/>
                    <a:lstStyle/>
                    <a:p>
                      <a:pPr algn="ctr"/>
                      <a:endParaRPr lang="en-GB" sz="2400" b="1" dirty="0">
                        <a:solidFill>
                          <a:schemeClr val="tx1"/>
                        </a:solidFill>
                      </a:endParaRPr>
                    </a:p>
                    <a:p>
                      <a:pPr algn="ctr"/>
                      <a:endParaRPr lang="en-GB" sz="2400" b="1" dirty="0">
                        <a:solidFill>
                          <a:schemeClr val="tx1"/>
                        </a:solidFill>
                      </a:endParaRPr>
                    </a:p>
                    <a:p>
                      <a:pPr algn="ctr"/>
                      <a:r>
                        <a:rPr lang="en-GB" sz="2400" b="1" dirty="0">
                          <a:solidFill>
                            <a:schemeClr val="bg1"/>
                          </a:solidFill>
                        </a:rPr>
                        <a:t>Medium </a:t>
                      </a:r>
                    </a:p>
                  </a:txBody>
                  <a:tcPr>
                    <a:solidFill>
                      <a:srgbClr val="4472C4"/>
                    </a:solidFill>
                  </a:tcPr>
                </a:tc>
                <a:tc>
                  <a:txBody>
                    <a:bodyPr/>
                    <a:lstStyle/>
                    <a:p>
                      <a:pPr algn="ctr"/>
                      <a:endParaRPr lang="en-GB" sz="2400" b="1" dirty="0">
                        <a:solidFill>
                          <a:schemeClr val="tx1"/>
                        </a:solidFill>
                      </a:endParaRPr>
                    </a:p>
                    <a:p>
                      <a:pPr algn="ctr"/>
                      <a:endParaRPr lang="en-GB" sz="2400" b="1" dirty="0">
                        <a:solidFill>
                          <a:schemeClr val="tx1"/>
                        </a:solidFill>
                      </a:endParaRPr>
                    </a:p>
                    <a:p>
                      <a:pPr algn="ctr"/>
                      <a:r>
                        <a:rPr lang="en-GB" sz="2400" b="1" dirty="0">
                          <a:solidFill>
                            <a:schemeClr val="bg1"/>
                          </a:solidFill>
                        </a:rPr>
                        <a:t>High</a:t>
                      </a:r>
                    </a:p>
                  </a:txBody>
                  <a:tcPr>
                    <a:solidFill>
                      <a:srgbClr val="4472C4"/>
                    </a:solidFill>
                  </a:tcPr>
                </a:tc>
                <a:extLst>
                  <a:ext uri="{0D108BD9-81ED-4DB2-BD59-A6C34878D82A}">
                    <a16:rowId xmlns:a16="http://schemas.microsoft.com/office/drawing/2014/main" val="4103556093"/>
                  </a:ext>
                </a:extLst>
              </a:tr>
              <a:tr h="798728">
                <a:tc>
                  <a:txBody>
                    <a:bodyPr/>
                    <a:lstStyle/>
                    <a:p>
                      <a:pPr algn="ctr"/>
                      <a:r>
                        <a:rPr lang="en-GB" sz="2400" b="1" dirty="0">
                          <a:solidFill>
                            <a:schemeClr val="bg1"/>
                          </a:solidFill>
                        </a:rPr>
                        <a:t>Small</a:t>
                      </a:r>
                    </a:p>
                  </a:txBody>
                  <a:tcPr>
                    <a:solidFill>
                      <a:srgbClr val="9D337C"/>
                    </a:solidFill>
                  </a:tcPr>
                </a:tc>
                <a:tc>
                  <a:txBody>
                    <a:bodyPr/>
                    <a:lstStyle/>
                    <a:p>
                      <a:pPr algn="ctr"/>
                      <a:r>
                        <a:rPr lang="en-GB" sz="2400" b="1" dirty="0">
                          <a:solidFill>
                            <a:schemeClr val="bg1"/>
                          </a:solidFill>
                        </a:rPr>
                        <a:t>1</a:t>
                      </a:r>
                    </a:p>
                  </a:txBody>
                  <a:tcPr>
                    <a:solidFill>
                      <a:schemeClr val="bg1">
                        <a:lumMod val="50000"/>
                        <a:lumOff val="50000"/>
                      </a:schemeClr>
                    </a:solidFill>
                  </a:tcPr>
                </a:tc>
                <a:tc>
                  <a:txBody>
                    <a:bodyPr/>
                    <a:lstStyle/>
                    <a:p>
                      <a:pPr algn="ctr"/>
                      <a:r>
                        <a:rPr lang="en-GB" sz="2400" b="1" dirty="0">
                          <a:solidFill>
                            <a:schemeClr val="bg1"/>
                          </a:solidFill>
                        </a:rPr>
                        <a:t>3</a:t>
                      </a:r>
                    </a:p>
                  </a:txBody>
                  <a:tcPr>
                    <a:solidFill>
                      <a:schemeClr val="bg2">
                        <a:lumMod val="40000"/>
                        <a:lumOff val="60000"/>
                      </a:schemeClr>
                    </a:solidFill>
                  </a:tcPr>
                </a:tc>
                <a:tc>
                  <a:txBody>
                    <a:bodyPr/>
                    <a:lstStyle/>
                    <a:p>
                      <a:pPr algn="ctr"/>
                      <a:r>
                        <a:rPr lang="en-GB" sz="2400" b="1" dirty="0">
                          <a:solidFill>
                            <a:schemeClr val="bg1"/>
                          </a:solidFill>
                        </a:rPr>
                        <a:t>5</a:t>
                      </a:r>
                    </a:p>
                  </a:txBody>
                  <a:tcPr/>
                </a:tc>
                <a:extLst>
                  <a:ext uri="{0D108BD9-81ED-4DB2-BD59-A6C34878D82A}">
                    <a16:rowId xmlns:a16="http://schemas.microsoft.com/office/drawing/2014/main" val="1408559606"/>
                  </a:ext>
                </a:extLst>
              </a:tr>
              <a:tr h="798728">
                <a:tc>
                  <a:txBody>
                    <a:bodyPr/>
                    <a:lstStyle/>
                    <a:p>
                      <a:pPr algn="ctr"/>
                      <a:r>
                        <a:rPr lang="en-GB" sz="2400" b="1" dirty="0">
                          <a:solidFill>
                            <a:schemeClr val="bg1"/>
                          </a:solidFill>
                        </a:rPr>
                        <a:t>Medium</a:t>
                      </a:r>
                    </a:p>
                  </a:txBody>
                  <a:tcPr>
                    <a:solidFill>
                      <a:srgbClr val="9D337C"/>
                    </a:solidFill>
                  </a:tcPr>
                </a:tc>
                <a:tc>
                  <a:txBody>
                    <a:bodyPr/>
                    <a:lstStyle/>
                    <a:p>
                      <a:pPr algn="ctr"/>
                      <a:r>
                        <a:rPr lang="en-GB" sz="2400" b="1" dirty="0">
                          <a:solidFill>
                            <a:schemeClr val="bg1"/>
                          </a:solidFill>
                        </a:rPr>
                        <a:t>4</a:t>
                      </a:r>
                    </a:p>
                  </a:txBody>
                  <a:tcPr>
                    <a:solidFill>
                      <a:schemeClr val="bg1">
                        <a:lumMod val="50000"/>
                        <a:lumOff val="50000"/>
                      </a:schemeClr>
                    </a:solidFill>
                  </a:tcPr>
                </a:tc>
                <a:tc>
                  <a:txBody>
                    <a:bodyPr/>
                    <a:lstStyle/>
                    <a:p>
                      <a:pPr algn="ctr"/>
                      <a:r>
                        <a:rPr lang="en-GB" sz="2400" b="1" dirty="0">
                          <a:solidFill>
                            <a:schemeClr val="bg1"/>
                          </a:solidFill>
                        </a:rPr>
                        <a:t>8</a:t>
                      </a:r>
                    </a:p>
                  </a:txBody>
                  <a:tcPr>
                    <a:solidFill>
                      <a:schemeClr val="bg2">
                        <a:lumMod val="40000"/>
                        <a:lumOff val="60000"/>
                      </a:schemeClr>
                    </a:solidFill>
                  </a:tcPr>
                </a:tc>
                <a:tc>
                  <a:txBody>
                    <a:bodyPr/>
                    <a:lstStyle/>
                    <a:p>
                      <a:pPr algn="ctr"/>
                      <a:r>
                        <a:rPr lang="en-GB" sz="2400" b="1" dirty="0">
                          <a:solidFill>
                            <a:schemeClr val="bg1"/>
                          </a:solidFill>
                        </a:rPr>
                        <a:t>11</a:t>
                      </a:r>
                    </a:p>
                  </a:txBody>
                  <a:tcPr>
                    <a:solidFill>
                      <a:schemeClr val="tx2">
                        <a:lumMod val="90000"/>
                      </a:schemeClr>
                    </a:solidFill>
                  </a:tcPr>
                </a:tc>
                <a:extLst>
                  <a:ext uri="{0D108BD9-81ED-4DB2-BD59-A6C34878D82A}">
                    <a16:rowId xmlns:a16="http://schemas.microsoft.com/office/drawing/2014/main" val="1416687065"/>
                  </a:ext>
                </a:extLst>
              </a:tr>
              <a:tr h="798728">
                <a:tc>
                  <a:txBody>
                    <a:bodyPr/>
                    <a:lstStyle/>
                    <a:p>
                      <a:pPr algn="ctr"/>
                      <a:r>
                        <a:rPr lang="en-GB" sz="2400" b="1" dirty="0">
                          <a:solidFill>
                            <a:schemeClr val="bg1"/>
                          </a:solidFill>
                        </a:rPr>
                        <a:t>Large</a:t>
                      </a:r>
                    </a:p>
                  </a:txBody>
                  <a:tcPr>
                    <a:solidFill>
                      <a:srgbClr val="9D337C"/>
                    </a:solidFill>
                  </a:tcPr>
                </a:tc>
                <a:tc>
                  <a:txBody>
                    <a:bodyPr/>
                    <a:lstStyle/>
                    <a:p>
                      <a:pPr algn="ctr"/>
                      <a:r>
                        <a:rPr lang="en-GB" sz="2400" b="1" dirty="0">
                          <a:solidFill>
                            <a:schemeClr val="bg1"/>
                          </a:solidFill>
                        </a:rPr>
                        <a:t>7</a:t>
                      </a:r>
                    </a:p>
                  </a:txBody>
                  <a:tcPr>
                    <a:solidFill>
                      <a:schemeClr val="bg1">
                        <a:lumMod val="50000"/>
                        <a:lumOff val="50000"/>
                      </a:schemeClr>
                    </a:solidFill>
                  </a:tcPr>
                </a:tc>
                <a:tc>
                  <a:txBody>
                    <a:bodyPr/>
                    <a:lstStyle/>
                    <a:p>
                      <a:pPr algn="ctr"/>
                      <a:r>
                        <a:rPr lang="en-GB" sz="2400" b="1" dirty="0">
                          <a:solidFill>
                            <a:schemeClr val="bg1"/>
                          </a:solidFill>
                        </a:rPr>
                        <a:t>12</a:t>
                      </a:r>
                    </a:p>
                  </a:txBody>
                  <a:tcPr>
                    <a:solidFill>
                      <a:schemeClr val="bg2">
                        <a:lumMod val="40000"/>
                        <a:lumOff val="60000"/>
                      </a:schemeClr>
                    </a:solidFill>
                  </a:tcPr>
                </a:tc>
                <a:tc>
                  <a:txBody>
                    <a:bodyPr/>
                    <a:lstStyle/>
                    <a:p>
                      <a:pPr algn="ctr"/>
                      <a:r>
                        <a:rPr lang="en-GB" sz="2400" b="1" dirty="0">
                          <a:solidFill>
                            <a:schemeClr val="bg1"/>
                          </a:solidFill>
                        </a:rPr>
                        <a:t>19</a:t>
                      </a:r>
                    </a:p>
                  </a:txBody>
                  <a:tcPr/>
                </a:tc>
                <a:extLst>
                  <a:ext uri="{0D108BD9-81ED-4DB2-BD59-A6C34878D82A}">
                    <a16:rowId xmlns:a16="http://schemas.microsoft.com/office/drawing/2014/main" val="3720980649"/>
                  </a:ext>
                </a:extLst>
              </a:tr>
            </a:tbl>
          </a:graphicData>
        </a:graphic>
      </p:graphicFrame>
      <p:cxnSp>
        <p:nvCxnSpPr>
          <p:cNvPr id="12" name="Straight Connector 11">
            <a:extLst>
              <a:ext uri="{FF2B5EF4-FFF2-40B4-BE49-F238E27FC236}">
                <a16:creationId xmlns:a16="http://schemas.microsoft.com/office/drawing/2014/main" id="{FDA27C80-F92D-4707-8D80-B4A653CF03B4}"/>
              </a:ext>
            </a:extLst>
          </p:cNvPr>
          <p:cNvCxnSpPr>
            <a:cxnSpLocks/>
          </p:cNvCxnSpPr>
          <p:nvPr/>
        </p:nvCxnSpPr>
        <p:spPr>
          <a:xfrm>
            <a:off x="796509" y="1536700"/>
            <a:ext cx="3457991" cy="2247900"/>
          </a:xfrm>
          <a:prstGeom prst="line">
            <a:avLst/>
          </a:prstGeom>
          <a:scene3d>
            <a:camera prst="orthographicFront"/>
            <a:lightRig rig="flat" dir="t"/>
          </a:scene3d>
          <a:sp3d extrusionH="381000" prstMaterial="dkEdge">
            <a:bevelT w="127000"/>
            <a:bevelB w="127000"/>
          </a:sp3d>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6212364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B8E64F70-F5E2-4FFA-8D6C-983BA3D0F299}"/>
              </a:ext>
            </a:extLst>
          </p:cNvPr>
          <p:cNvGraphicFramePr>
            <a:graphicFrameLocks/>
          </p:cNvGraphicFramePr>
          <p:nvPr>
            <p:extLst>
              <p:ext uri="{D42A27DB-BD31-4B8C-83A1-F6EECF244321}">
                <p14:modId xmlns:p14="http://schemas.microsoft.com/office/powerpoint/2010/main" val="2660123250"/>
              </p:ext>
            </p:extLst>
          </p:nvPr>
        </p:nvGraphicFramePr>
        <p:xfrm>
          <a:off x="0" y="-166688"/>
          <a:ext cx="12642573" cy="719137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97839853"/>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14000">
              <a:schemeClr val="accent1">
                <a:lumMod val="5000"/>
                <a:lumOff val="95000"/>
              </a:schemeClr>
            </a:gs>
            <a:gs pos="54000">
              <a:schemeClr val="accent1">
                <a:lumMod val="45000"/>
                <a:lumOff val="55000"/>
              </a:schemeClr>
            </a:gs>
            <a:gs pos="67000">
              <a:schemeClr val="accent1">
                <a:lumMod val="45000"/>
                <a:lumOff val="55000"/>
              </a:schemeClr>
            </a:gs>
            <a:gs pos="88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9288C-44F6-42BE-A4AE-9D965CD1C244}"/>
              </a:ext>
            </a:extLst>
          </p:cNvPr>
          <p:cNvSpPr>
            <a:spLocks noGrp="1"/>
          </p:cNvSpPr>
          <p:nvPr>
            <p:ph type="title"/>
          </p:nvPr>
        </p:nvSpPr>
        <p:spPr>
          <a:xfrm>
            <a:off x="1607625" y="434505"/>
            <a:ext cx="8431766" cy="764936"/>
          </a:xfrm>
        </p:spPr>
        <p:txBody>
          <a:bodyPr>
            <a:normAutofit/>
          </a:bodyPr>
          <a:lstStyle/>
          <a:p>
            <a:pPr algn="ctr"/>
            <a:r>
              <a:rPr lang="en-US" sz="4400" b="1" dirty="0">
                <a:solidFill>
                  <a:srgbClr val="FF0000"/>
                </a:solidFill>
              </a:rPr>
              <a:t>Project Time and Costs</a:t>
            </a:r>
          </a:p>
        </p:txBody>
      </p:sp>
      <p:graphicFrame>
        <p:nvGraphicFramePr>
          <p:cNvPr id="7" name="Content Placeholder 6">
            <a:extLst>
              <a:ext uri="{FF2B5EF4-FFF2-40B4-BE49-F238E27FC236}">
                <a16:creationId xmlns:a16="http://schemas.microsoft.com/office/drawing/2014/main" id="{B823D127-5A1C-498D-899C-415CF83B6998}"/>
              </a:ext>
            </a:extLst>
          </p:cNvPr>
          <p:cNvGraphicFramePr>
            <a:graphicFrameLocks noGrp="1"/>
          </p:cNvGraphicFramePr>
          <p:nvPr>
            <p:ph idx="1"/>
            <p:extLst>
              <p:ext uri="{D42A27DB-BD31-4B8C-83A1-F6EECF244321}">
                <p14:modId xmlns:p14="http://schemas.microsoft.com/office/powerpoint/2010/main" val="1989775585"/>
              </p:ext>
            </p:extLst>
          </p:nvPr>
        </p:nvGraphicFramePr>
        <p:xfrm>
          <a:off x="879005" y="1839792"/>
          <a:ext cx="5216996" cy="41404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69759532-CAFE-4D6E-B698-B961E907A447}"/>
              </a:ext>
            </a:extLst>
          </p:cNvPr>
          <p:cNvSpPr txBox="1"/>
          <p:nvPr/>
        </p:nvSpPr>
        <p:spPr>
          <a:xfrm>
            <a:off x="6781800" y="1741248"/>
            <a:ext cx="4271990" cy="4140439"/>
          </a:xfrm>
          <a:prstGeom prst="rect">
            <a:avLst/>
          </a:prstGeom>
          <a:noFill/>
        </p:spPr>
        <p:txBody>
          <a:bodyPr wrap="square" rtlCol="0">
            <a:spAutoFit/>
          </a:bodyPr>
          <a:lstStyle/>
          <a:p>
            <a:endParaRPr lang="en-GB" dirty="0"/>
          </a:p>
        </p:txBody>
      </p:sp>
      <mc:AlternateContent xmlns:mc="http://schemas.openxmlformats.org/markup-compatibility/2006">
        <mc:Choice xmlns:am3d="http://schemas.microsoft.com/office/drawing/2017/model3d" Requires="am3d">
          <p:graphicFrame>
            <p:nvGraphicFramePr>
              <p:cNvPr id="8" name="3D Model 7" descr="Thin Triangle">
                <a:extLst>
                  <a:ext uri="{FF2B5EF4-FFF2-40B4-BE49-F238E27FC236}">
                    <a16:creationId xmlns:a16="http://schemas.microsoft.com/office/drawing/2014/main" id="{6BEBBB75-BE7D-4266-87DC-A768FE23474C}"/>
                  </a:ext>
                </a:extLst>
              </p:cNvPr>
              <p:cNvGraphicFramePr>
                <a:graphicFrameLocks noChangeAspect="1"/>
              </p:cNvGraphicFramePr>
              <p:nvPr>
                <p:extLst>
                  <p:ext uri="{D42A27DB-BD31-4B8C-83A1-F6EECF244321}">
                    <p14:modId xmlns:p14="http://schemas.microsoft.com/office/powerpoint/2010/main" val="3837362502"/>
                  </p:ext>
                </p:extLst>
              </p:nvPr>
            </p:nvGraphicFramePr>
            <p:xfrm>
              <a:off x="6479501" y="2185191"/>
              <a:ext cx="4677273" cy="3138113"/>
            </p:xfrm>
            <a:graphic>
              <a:graphicData uri="http://schemas.microsoft.com/office/drawing/2017/model3d">
                <am3d:model3d r:embed="rId8">
                  <am3d:spPr>
                    <a:xfrm>
                      <a:off x="0" y="0"/>
                      <a:ext cx="4677273" cy="3138113"/>
                    </a:xfrm>
                    <a:prstGeom prst="rect">
                      <a:avLst/>
                    </a:prstGeom>
                    <a:scene3d>
                      <a:camera prst="perspectiveAbove">
                        <a:rot lat="20418978" lon="20962342" rev="216983"/>
                      </a:camera>
                      <a:lightRig rig="morning" dir="t"/>
                    </a:scene3d>
                    <a:sp3d extrusionH="381000" prstMaterial="dkEdge">
                      <a:bevelT w="127000"/>
                      <a:bevelB w="127000"/>
                    </a:sp3d>
                  </am3d:spPr>
                  <am3d:camera>
                    <am3d:pos x="0" y="0" z="62400665"/>
                    <am3d:up dx="0" dy="36000000" dz="0"/>
                    <am3d:lookAt x="0" y="0" z="0"/>
                    <am3d:perspective fov="2700000"/>
                  </am3d:camera>
                  <am3d:trans>
                    <am3d:meterPerModelUnit n="500000" d="1000000"/>
                    <am3d:preTrans dx="5" dy="-1800001" dz="-5329988"/>
                    <am3d:scale>
                      <am3d:sx n="1000000" d="1000000"/>
                      <am3d:sy n="1000000" d="1000000"/>
                      <am3d:sz n="1000000" d="1000000"/>
                    </am3d:scale>
                    <am3d:rot ax="-7965076" ay="-11451" az="-12381"/>
                    <am3d:postTrans dx="0" dy="0" dz="0"/>
                  </am3d:trans>
                  <am3d:raster rName="Office3DRenderer" rVer="16.0.8326">
                    <am3d:blip r:embed="rId9"/>
                  </am3d:raster>
                  <am3d:objViewport viewportSz="541866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8" name="3D Model 7" descr="Thin Triangle">
                <a:extLst>
                  <a:ext uri="{FF2B5EF4-FFF2-40B4-BE49-F238E27FC236}">
                    <a16:creationId xmlns:a16="http://schemas.microsoft.com/office/drawing/2014/main" id="{6BEBBB75-BE7D-4266-87DC-A768FE23474C}"/>
                  </a:ext>
                </a:extLst>
              </p:cNvPr>
              <p:cNvPicPr>
                <a:picLocks noGrp="1" noRot="1" noChangeAspect="1" noMove="1" noResize="1" noEditPoints="1" noAdjustHandles="1" noChangeArrowheads="1" noChangeShapeType="1" noCrop="1"/>
              </p:cNvPicPr>
              <p:nvPr/>
            </p:nvPicPr>
            <p:blipFill>
              <a:blip r:embed="rId9"/>
              <a:stretch>
                <a:fillRect/>
              </a:stretch>
            </p:blipFill>
            <p:spPr>
              <a:xfrm>
                <a:off x="6479501" y="2185191"/>
                <a:ext cx="4677273" cy="3138113"/>
              </a:xfrm>
              <a:prstGeom prst="rect">
                <a:avLst/>
              </a:prstGeom>
              <a:scene3d>
                <a:camera prst="perspectiveAbove">
                  <a:rot lat="20418978" lon="20962342" rev="216983"/>
                </a:camera>
                <a:lightRig rig="morning" dir="t"/>
              </a:scene3d>
              <a:sp3d extrusionH="381000" prstMaterial="dkEdge">
                <a:bevelT w="127000"/>
                <a:bevelB w="127000"/>
              </a:sp3d>
            </p:spPr>
          </p:pic>
        </mc:Fallback>
      </mc:AlternateContent>
      <p:sp>
        <p:nvSpPr>
          <p:cNvPr id="10" name="TextBox 9">
            <a:extLst>
              <a:ext uri="{FF2B5EF4-FFF2-40B4-BE49-F238E27FC236}">
                <a16:creationId xmlns:a16="http://schemas.microsoft.com/office/drawing/2014/main" id="{8E4BF3E0-8C73-4D56-A6BE-F846789663AB}"/>
              </a:ext>
            </a:extLst>
          </p:cNvPr>
          <p:cNvSpPr txBox="1"/>
          <p:nvPr/>
        </p:nvSpPr>
        <p:spPr>
          <a:xfrm>
            <a:off x="8204200" y="2051120"/>
            <a:ext cx="1511300" cy="523220"/>
          </a:xfrm>
          <a:prstGeom prst="rect">
            <a:avLst/>
          </a:prstGeom>
          <a:noFill/>
        </p:spPr>
        <p:txBody>
          <a:bodyPr wrap="square" rtlCol="0">
            <a:spAutoFit/>
          </a:bodyPr>
          <a:lstStyle/>
          <a:p>
            <a:r>
              <a:rPr lang="en-GB" sz="2800" b="1" dirty="0">
                <a:solidFill>
                  <a:srgbClr val="FF0000"/>
                </a:solidFill>
              </a:rPr>
              <a:t>Scope</a:t>
            </a:r>
          </a:p>
        </p:txBody>
      </p:sp>
      <p:sp>
        <p:nvSpPr>
          <p:cNvPr id="11" name="TextBox 10">
            <a:extLst>
              <a:ext uri="{FF2B5EF4-FFF2-40B4-BE49-F238E27FC236}">
                <a16:creationId xmlns:a16="http://schemas.microsoft.com/office/drawing/2014/main" id="{2007B239-950E-4090-AADA-93D36FEBFEA9}"/>
              </a:ext>
            </a:extLst>
          </p:cNvPr>
          <p:cNvSpPr txBox="1"/>
          <p:nvPr/>
        </p:nvSpPr>
        <p:spPr>
          <a:xfrm>
            <a:off x="6114044" y="5373609"/>
            <a:ext cx="1511300" cy="523220"/>
          </a:xfrm>
          <a:prstGeom prst="rect">
            <a:avLst/>
          </a:prstGeom>
          <a:noFill/>
        </p:spPr>
        <p:txBody>
          <a:bodyPr wrap="square" rtlCol="0">
            <a:spAutoFit/>
          </a:bodyPr>
          <a:lstStyle/>
          <a:p>
            <a:pPr algn="ctr"/>
            <a:r>
              <a:rPr lang="en-GB" sz="2800" b="1" dirty="0">
                <a:solidFill>
                  <a:srgbClr val="FF0000"/>
                </a:solidFill>
              </a:rPr>
              <a:t>Time</a:t>
            </a:r>
          </a:p>
        </p:txBody>
      </p:sp>
      <p:sp>
        <p:nvSpPr>
          <p:cNvPr id="13" name="TextBox 12">
            <a:extLst>
              <a:ext uri="{FF2B5EF4-FFF2-40B4-BE49-F238E27FC236}">
                <a16:creationId xmlns:a16="http://schemas.microsoft.com/office/drawing/2014/main" id="{376B4AF2-6E88-4434-953E-30578901E277}"/>
              </a:ext>
            </a:extLst>
          </p:cNvPr>
          <p:cNvSpPr txBox="1"/>
          <p:nvPr/>
        </p:nvSpPr>
        <p:spPr>
          <a:xfrm>
            <a:off x="10083836" y="5320605"/>
            <a:ext cx="1511300" cy="523220"/>
          </a:xfrm>
          <a:prstGeom prst="rect">
            <a:avLst/>
          </a:prstGeom>
          <a:noFill/>
        </p:spPr>
        <p:txBody>
          <a:bodyPr wrap="square" rtlCol="0">
            <a:spAutoFit/>
          </a:bodyPr>
          <a:lstStyle/>
          <a:p>
            <a:pPr algn="ctr"/>
            <a:r>
              <a:rPr lang="en-GB" sz="2800" b="1" dirty="0">
                <a:solidFill>
                  <a:srgbClr val="FF0000"/>
                </a:solidFill>
              </a:rPr>
              <a:t>Cost</a:t>
            </a:r>
          </a:p>
        </p:txBody>
      </p:sp>
      <p:sp>
        <p:nvSpPr>
          <p:cNvPr id="14" name="TextBox 13">
            <a:extLst>
              <a:ext uri="{FF2B5EF4-FFF2-40B4-BE49-F238E27FC236}">
                <a16:creationId xmlns:a16="http://schemas.microsoft.com/office/drawing/2014/main" id="{85BC88BC-C652-4C53-BC60-CB38F7D3FB1B}"/>
              </a:ext>
            </a:extLst>
          </p:cNvPr>
          <p:cNvSpPr txBox="1"/>
          <p:nvPr/>
        </p:nvSpPr>
        <p:spPr>
          <a:xfrm>
            <a:off x="8204200" y="3962400"/>
            <a:ext cx="1608944" cy="523220"/>
          </a:xfrm>
          <a:prstGeom prst="rect">
            <a:avLst/>
          </a:prstGeom>
          <a:noFill/>
        </p:spPr>
        <p:txBody>
          <a:bodyPr wrap="square" rtlCol="0">
            <a:spAutoFit/>
          </a:bodyPr>
          <a:lstStyle/>
          <a:p>
            <a:r>
              <a:rPr lang="en-GB" sz="2800" b="1" dirty="0">
                <a:solidFill>
                  <a:srgbClr val="FF0000"/>
                </a:solidFill>
              </a:rPr>
              <a:t>Quality</a:t>
            </a:r>
          </a:p>
        </p:txBody>
      </p:sp>
      <mc:AlternateContent xmlns:mc="http://schemas.openxmlformats.org/markup-compatibility/2006">
        <mc:Choice xmlns:am3d="http://schemas.microsoft.com/office/drawing/2017/model3d" Requires="am3d">
          <p:graphicFrame>
            <p:nvGraphicFramePr>
              <p:cNvPr id="15" name="3D Model 14" descr="Dark Gray Straight thick arrow">
                <a:extLst>
                  <a:ext uri="{FF2B5EF4-FFF2-40B4-BE49-F238E27FC236}">
                    <a16:creationId xmlns:a16="http://schemas.microsoft.com/office/drawing/2014/main" id="{71CAAF7D-B671-4C92-8EE0-4A58FF3166F3}"/>
                  </a:ext>
                </a:extLst>
              </p:cNvPr>
              <p:cNvGraphicFramePr>
                <a:graphicFrameLocks noChangeAspect="1"/>
              </p:cNvGraphicFramePr>
              <p:nvPr>
                <p:extLst>
                  <p:ext uri="{D42A27DB-BD31-4B8C-83A1-F6EECF244321}">
                    <p14:modId xmlns:p14="http://schemas.microsoft.com/office/powerpoint/2010/main" val="2820876830"/>
                  </p:ext>
                </p:extLst>
              </p:nvPr>
            </p:nvGraphicFramePr>
            <p:xfrm>
              <a:off x="9257664" y="4739651"/>
              <a:ext cx="1393686" cy="316647"/>
            </p:xfrm>
            <a:graphic>
              <a:graphicData uri="http://schemas.microsoft.com/office/drawing/2017/model3d">
                <am3d:model3d r:embed="rId10">
                  <am3d:spPr>
                    <a:xfrm>
                      <a:off x="0" y="0"/>
                      <a:ext cx="1393686" cy="316647"/>
                    </a:xfrm>
                    <a:prstGeom prst="rect">
                      <a:avLst/>
                    </a:prstGeom>
                    <a:scene3d>
                      <a:camera prst="orthographicFront"/>
                      <a:lightRig rig="threePt" dir="t"/>
                    </a:scene3d>
                    <a:sp3d extrusionH="381000" prstMaterial="dkEdge">
                      <a:bevelT w="127000"/>
                      <a:bevelB w="127000"/>
                    </a:sp3d>
                  </am3d:spPr>
                  <am3d:camera>
                    <am3d:pos x="0" y="0" z="49265132"/>
                    <am3d:up dx="0" dy="36000000" dz="0"/>
                    <am3d:lookAt x="0" y="0" z="0"/>
                    <am3d:perspective fov="2700000"/>
                  </am3d:camera>
                  <am3d:trans>
                    <am3d:meterPerModelUnit n="2106943" d="1000000"/>
                    <am3d:preTrans dx="0" dy="-9860495" dz="-1482"/>
                    <am3d:scale>
                      <am3d:sx n="1000000" d="1000000"/>
                      <am3d:sy n="1000000" d="1000000"/>
                      <am3d:sz n="1000000" d="1000000"/>
                    </am3d:scale>
                    <am3d:rot/>
                    <am3d:postTrans dx="0" dy="0" dz="0"/>
                  </am3d:trans>
                  <am3d:raster rName="Office3DRenderer" rVer="16.0.8326">
                    <am3d:blip r:embed="rId11"/>
                  </am3d:raster>
                  <am3d:objViewport viewportSz="114571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5" name="3D Model 14" descr="Dark Gray Straight thick arrow">
                <a:extLst>
                  <a:ext uri="{FF2B5EF4-FFF2-40B4-BE49-F238E27FC236}">
                    <a16:creationId xmlns:a16="http://schemas.microsoft.com/office/drawing/2014/main" id="{71CAAF7D-B671-4C92-8EE0-4A58FF3166F3}"/>
                  </a:ext>
                </a:extLst>
              </p:cNvPr>
              <p:cNvPicPr>
                <a:picLocks noGrp="1" noRot="1" noChangeAspect="1" noMove="1" noResize="1" noEditPoints="1" noAdjustHandles="1" noChangeArrowheads="1" noChangeShapeType="1" noCrop="1"/>
              </p:cNvPicPr>
              <p:nvPr/>
            </p:nvPicPr>
            <p:blipFill>
              <a:blip r:embed="rId11"/>
              <a:stretch>
                <a:fillRect/>
              </a:stretch>
            </p:blipFill>
            <p:spPr>
              <a:xfrm>
                <a:off x="9257664" y="4739651"/>
                <a:ext cx="1393686" cy="316647"/>
              </a:xfrm>
              <a:prstGeom prst="rect">
                <a:avLst/>
              </a:prstGeom>
              <a:scene3d>
                <a:camera prst="orthographicFront"/>
                <a:lightRig rig="threePt" dir="t"/>
              </a:scene3d>
              <a:sp3d extrusionH="381000" prstMaterial="dkEdge">
                <a:bevelT w="127000"/>
                <a:bevelB w="127000"/>
              </a:sp3d>
            </p:spPr>
          </p:pic>
        </mc:Fallback>
      </mc:AlternateContent>
      <mc:AlternateContent xmlns:mc="http://schemas.openxmlformats.org/markup-compatibility/2006">
        <mc:Choice xmlns:am3d="http://schemas.microsoft.com/office/drawing/2017/model3d" Requires="am3d">
          <p:graphicFrame>
            <p:nvGraphicFramePr>
              <p:cNvPr id="16" name="3D Model 15" descr="Dark Gray Straight thick arrow">
                <a:extLst>
                  <a:ext uri="{FF2B5EF4-FFF2-40B4-BE49-F238E27FC236}">
                    <a16:creationId xmlns:a16="http://schemas.microsoft.com/office/drawing/2014/main" id="{650ACE0B-371A-48B1-938A-F7F50F5909C0}"/>
                  </a:ext>
                </a:extLst>
              </p:cNvPr>
              <p:cNvGraphicFramePr>
                <a:graphicFrameLocks noChangeAspect="1"/>
              </p:cNvGraphicFramePr>
              <p:nvPr>
                <p:extLst>
                  <p:ext uri="{D42A27DB-BD31-4B8C-83A1-F6EECF244321}">
                    <p14:modId xmlns:p14="http://schemas.microsoft.com/office/powerpoint/2010/main" val="419381458"/>
                  </p:ext>
                </p:extLst>
              </p:nvPr>
            </p:nvGraphicFramePr>
            <p:xfrm>
              <a:off x="7298927" y="4694891"/>
              <a:ext cx="1027972" cy="316650"/>
            </p:xfrm>
            <a:graphic>
              <a:graphicData uri="http://schemas.microsoft.com/office/drawing/2017/model3d">
                <am3d:model3d r:embed="rId10">
                  <am3d:spPr>
                    <a:xfrm>
                      <a:off x="0" y="0"/>
                      <a:ext cx="1027972" cy="316650"/>
                    </a:xfrm>
                    <a:prstGeom prst="rect">
                      <a:avLst/>
                    </a:prstGeom>
                    <a:scene3d>
                      <a:camera prst="orthographicFront"/>
                      <a:lightRig rig="threePt" dir="t"/>
                    </a:scene3d>
                    <a:sp3d extrusionH="381000" prstMaterial="dkEdge">
                      <a:bevelT w="127000"/>
                      <a:bevelB w="127000"/>
                    </a:sp3d>
                  </am3d:spPr>
                  <am3d:camera>
                    <am3d:pos x="0" y="0" z="49265132"/>
                    <am3d:up dx="0" dy="36000000" dz="0"/>
                    <am3d:lookAt x="0" y="0" z="0"/>
                    <am3d:perspective fov="2700000"/>
                  </am3d:camera>
                  <am3d:trans>
                    <am3d:meterPerModelUnit n="2106943" d="1000000"/>
                    <am3d:preTrans dx="0" dy="-9860495" dz="-1482"/>
                    <am3d:scale>
                      <am3d:sx n="1000000" d="1000000"/>
                      <am3d:sy n="1000000" d="1000000"/>
                      <am3d:sz n="1000000" d="1000000"/>
                    </am3d:scale>
                    <am3d:rot ax="-10799999" az="-10799999"/>
                    <am3d:postTrans dx="0" dy="0" dz="0"/>
                  </am3d:trans>
                  <am3d:raster rName="Office3DRenderer" rVer="16.0.8326">
                    <am3d:blip r:embed="rId12"/>
                  </am3d:raster>
                  <am3d:objViewport viewportSz="114572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6" name="3D Model 15" descr="Dark Gray Straight thick arrow">
                <a:extLst>
                  <a:ext uri="{FF2B5EF4-FFF2-40B4-BE49-F238E27FC236}">
                    <a16:creationId xmlns:a16="http://schemas.microsoft.com/office/drawing/2014/main" id="{650ACE0B-371A-48B1-938A-F7F50F5909C0}"/>
                  </a:ext>
                </a:extLst>
              </p:cNvPr>
              <p:cNvPicPr>
                <a:picLocks noGrp="1" noRot="1" noChangeAspect="1" noMove="1" noResize="1" noEditPoints="1" noAdjustHandles="1" noChangeArrowheads="1" noChangeShapeType="1" noCrop="1"/>
              </p:cNvPicPr>
              <p:nvPr/>
            </p:nvPicPr>
            <p:blipFill>
              <a:blip r:embed="rId12"/>
              <a:stretch>
                <a:fillRect/>
              </a:stretch>
            </p:blipFill>
            <p:spPr>
              <a:xfrm>
                <a:off x="7298927" y="4694891"/>
                <a:ext cx="1027972" cy="316650"/>
              </a:xfrm>
              <a:prstGeom prst="rect">
                <a:avLst/>
              </a:prstGeom>
              <a:scene3d>
                <a:camera prst="orthographicFront"/>
                <a:lightRig rig="threePt" dir="t"/>
              </a:scene3d>
              <a:sp3d extrusionH="381000" prstMaterial="dkEdge">
                <a:bevelT w="127000"/>
                <a:bevelB w="127000"/>
              </a:sp3d>
            </p:spPr>
          </p:pic>
        </mc:Fallback>
      </mc:AlternateContent>
      <mc:AlternateContent xmlns:mc="http://schemas.openxmlformats.org/markup-compatibility/2006">
        <mc:Choice xmlns:am3d="http://schemas.microsoft.com/office/drawing/2017/model3d" Requires="am3d">
          <p:graphicFrame>
            <p:nvGraphicFramePr>
              <p:cNvPr id="17" name="3D Model 16" descr="Dark Gray Straight thick arrow">
                <a:extLst>
                  <a:ext uri="{FF2B5EF4-FFF2-40B4-BE49-F238E27FC236}">
                    <a16:creationId xmlns:a16="http://schemas.microsoft.com/office/drawing/2014/main" id="{C495052E-AED8-4655-ABD3-32A0442BF6D1}"/>
                  </a:ext>
                </a:extLst>
              </p:cNvPr>
              <p:cNvGraphicFramePr>
                <a:graphicFrameLocks noChangeAspect="1"/>
              </p:cNvGraphicFramePr>
              <p:nvPr>
                <p:extLst>
                  <p:ext uri="{D42A27DB-BD31-4B8C-83A1-F6EECF244321}">
                    <p14:modId xmlns:p14="http://schemas.microsoft.com/office/powerpoint/2010/main" val="894331165"/>
                  </p:ext>
                </p:extLst>
              </p:nvPr>
            </p:nvGraphicFramePr>
            <p:xfrm rot="2641718">
              <a:off x="9796481" y="4173748"/>
              <a:ext cx="876773" cy="291460"/>
            </p:xfrm>
            <a:graphic>
              <a:graphicData uri="http://schemas.microsoft.com/office/drawing/2017/model3d">
                <am3d:model3d r:embed="rId10">
                  <am3d:spPr>
                    <a:xfrm rot="2641718">
                      <a:off x="0" y="0"/>
                      <a:ext cx="876773" cy="291460"/>
                    </a:xfrm>
                    <a:prstGeom prst="rect">
                      <a:avLst/>
                    </a:prstGeom>
                    <a:scene3d>
                      <a:camera prst="orthographicFront"/>
                      <a:lightRig rig="threePt" dir="t"/>
                    </a:scene3d>
                    <a:sp3d extrusionH="381000" prstMaterial="dkEdge">
                      <a:bevelT w="127000"/>
                      <a:bevelB w="127000"/>
                    </a:sp3d>
                  </am3d:spPr>
                  <am3d:camera>
                    <am3d:pos x="0" y="0" z="49265132"/>
                    <am3d:up dx="0" dy="36000000" dz="0"/>
                    <am3d:lookAt x="0" y="0" z="0"/>
                    <am3d:perspective fov="2700000"/>
                  </am3d:camera>
                  <am3d:trans>
                    <am3d:meterPerModelUnit n="2106943" d="1000000"/>
                    <am3d:preTrans dx="0" dy="-9860495" dz="-1482"/>
                    <am3d:scale>
                      <am3d:sx n="1000000" d="1000000"/>
                      <am3d:sy n="1000000" d="1000000"/>
                      <am3d:sz n="1000000" d="1000000"/>
                    </am3d:scale>
                    <am3d:rot ax="-230848" ay="890337" az="-59238"/>
                    <am3d:postTrans dx="0" dy="0" dz="0"/>
                  </am3d:trans>
                  <am3d:raster rName="Office3DRenderer" rVer="16.0.8326">
                    <am3d:blip r:embed="rId13"/>
                  </am3d:raster>
                  <am3d:objViewport viewportSz="91922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7" name="3D Model 16" descr="Dark Gray Straight thick arrow">
                <a:extLst>
                  <a:ext uri="{FF2B5EF4-FFF2-40B4-BE49-F238E27FC236}">
                    <a16:creationId xmlns:a16="http://schemas.microsoft.com/office/drawing/2014/main" id="{C495052E-AED8-4655-ABD3-32A0442BF6D1}"/>
                  </a:ext>
                </a:extLst>
              </p:cNvPr>
              <p:cNvPicPr>
                <a:picLocks noGrp="1" noRot="1" noChangeAspect="1" noMove="1" noResize="1" noEditPoints="1" noAdjustHandles="1" noChangeArrowheads="1" noChangeShapeType="1" noCrop="1"/>
              </p:cNvPicPr>
              <p:nvPr/>
            </p:nvPicPr>
            <p:blipFill>
              <a:blip r:embed="rId13"/>
              <a:stretch>
                <a:fillRect/>
              </a:stretch>
            </p:blipFill>
            <p:spPr>
              <a:xfrm rot="2641718">
                <a:off x="9796481" y="4173748"/>
                <a:ext cx="876773" cy="291460"/>
              </a:xfrm>
              <a:prstGeom prst="rect">
                <a:avLst/>
              </a:prstGeom>
              <a:scene3d>
                <a:camera prst="orthographicFront"/>
                <a:lightRig rig="threePt" dir="t"/>
              </a:scene3d>
              <a:sp3d extrusionH="381000" prstMaterial="dkEdge">
                <a:bevelT w="127000"/>
                <a:bevelB w="127000"/>
              </a:sp3d>
            </p:spPr>
          </p:pic>
        </mc:Fallback>
      </mc:AlternateContent>
      <mc:AlternateContent xmlns:mc="http://schemas.openxmlformats.org/markup-compatibility/2006">
        <mc:Choice xmlns:am3d="http://schemas.microsoft.com/office/drawing/2017/model3d" Requires="am3d">
          <p:graphicFrame>
            <p:nvGraphicFramePr>
              <p:cNvPr id="19" name="3D Model 18" descr="Dark Gray Straight thick arrow">
                <a:extLst>
                  <a:ext uri="{FF2B5EF4-FFF2-40B4-BE49-F238E27FC236}">
                    <a16:creationId xmlns:a16="http://schemas.microsoft.com/office/drawing/2014/main" id="{EAA72C07-B4F9-4209-8581-E423B18A26C1}"/>
                  </a:ext>
                </a:extLst>
              </p:cNvPr>
              <p:cNvGraphicFramePr>
                <a:graphicFrameLocks noChangeAspect="1"/>
              </p:cNvGraphicFramePr>
              <p:nvPr>
                <p:extLst>
                  <p:ext uri="{D42A27DB-BD31-4B8C-83A1-F6EECF244321}">
                    <p14:modId xmlns:p14="http://schemas.microsoft.com/office/powerpoint/2010/main" val="3375141597"/>
                  </p:ext>
                </p:extLst>
              </p:nvPr>
            </p:nvGraphicFramePr>
            <p:xfrm rot="18693651">
              <a:off x="7979876" y="3135672"/>
              <a:ext cx="876773" cy="291460"/>
            </p:xfrm>
            <a:graphic>
              <a:graphicData uri="http://schemas.microsoft.com/office/drawing/2017/model3d">
                <am3d:model3d r:embed="rId10">
                  <am3d:spPr>
                    <a:xfrm rot="18693651">
                      <a:off x="0" y="0"/>
                      <a:ext cx="876773" cy="291460"/>
                    </a:xfrm>
                    <a:prstGeom prst="rect">
                      <a:avLst/>
                    </a:prstGeom>
                    <a:scene3d>
                      <a:camera prst="orthographicFront"/>
                      <a:lightRig rig="threePt" dir="t"/>
                    </a:scene3d>
                    <a:sp3d extrusionH="381000" prstMaterial="dkEdge">
                      <a:bevelT w="127000"/>
                      <a:bevelB w="127000"/>
                    </a:sp3d>
                  </am3d:spPr>
                  <am3d:camera>
                    <am3d:pos x="0" y="0" z="49265132"/>
                    <am3d:up dx="0" dy="36000000" dz="0"/>
                    <am3d:lookAt x="0" y="0" z="0"/>
                    <am3d:perspective fov="2700000"/>
                  </am3d:camera>
                  <am3d:trans>
                    <am3d:meterPerModelUnit n="2106943" d="1000000"/>
                    <am3d:preTrans dx="0" dy="-9860495" dz="-1482"/>
                    <am3d:scale>
                      <am3d:sx n="1000000" d="1000000"/>
                      <am3d:sy n="1000000" d="1000000"/>
                      <am3d:sz n="1000000" d="1000000"/>
                    </am3d:scale>
                    <am3d:rot ax="-230848" ay="890337" az="-59238"/>
                    <am3d:postTrans dx="0" dy="0" dz="0"/>
                  </am3d:trans>
                  <am3d:raster rName="Office3DRenderer" rVer="16.0.8326">
                    <am3d:blip r:embed="rId13"/>
                  </am3d:raster>
                  <am3d:objViewport viewportSz="91922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9" name="3D Model 18" descr="Dark Gray Straight thick arrow">
                <a:extLst>
                  <a:ext uri="{FF2B5EF4-FFF2-40B4-BE49-F238E27FC236}">
                    <a16:creationId xmlns:a16="http://schemas.microsoft.com/office/drawing/2014/main" id="{EAA72C07-B4F9-4209-8581-E423B18A26C1}"/>
                  </a:ext>
                </a:extLst>
              </p:cNvPr>
              <p:cNvPicPr>
                <a:picLocks noGrp="1" noRot="1" noChangeAspect="1" noMove="1" noResize="1" noEditPoints="1" noAdjustHandles="1" noChangeArrowheads="1" noChangeShapeType="1" noCrop="1"/>
              </p:cNvPicPr>
              <p:nvPr/>
            </p:nvPicPr>
            <p:blipFill>
              <a:blip r:embed="rId13"/>
              <a:stretch>
                <a:fillRect/>
              </a:stretch>
            </p:blipFill>
            <p:spPr>
              <a:xfrm rot="18693651">
                <a:off x="7979876" y="3135672"/>
                <a:ext cx="876773" cy="291460"/>
              </a:xfrm>
              <a:prstGeom prst="rect">
                <a:avLst/>
              </a:prstGeom>
              <a:scene3d>
                <a:camera prst="orthographicFront"/>
                <a:lightRig rig="threePt" dir="t"/>
              </a:scene3d>
              <a:sp3d extrusionH="381000" prstMaterial="dkEdge">
                <a:bevelT w="127000"/>
                <a:bevelB w="127000"/>
              </a:sp3d>
            </p:spPr>
          </p:pic>
        </mc:Fallback>
      </mc:AlternateContent>
      <mc:AlternateContent xmlns:mc="http://schemas.openxmlformats.org/markup-compatibility/2006">
        <mc:Choice xmlns:am3d="http://schemas.microsoft.com/office/drawing/2017/model3d" Requires="am3d">
          <p:graphicFrame>
            <p:nvGraphicFramePr>
              <p:cNvPr id="20" name="3D Model 19" descr="Dark Gray Straight thick arrow">
                <a:extLst>
                  <a:ext uri="{FF2B5EF4-FFF2-40B4-BE49-F238E27FC236}">
                    <a16:creationId xmlns:a16="http://schemas.microsoft.com/office/drawing/2014/main" id="{2913E1BE-9949-45C3-B58F-A7394FF38073}"/>
                  </a:ext>
                </a:extLst>
              </p:cNvPr>
              <p:cNvGraphicFramePr>
                <a:graphicFrameLocks noChangeAspect="1"/>
              </p:cNvGraphicFramePr>
              <p:nvPr>
                <p:extLst>
                  <p:ext uri="{D42A27DB-BD31-4B8C-83A1-F6EECF244321}">
                    <p14:modId xmlns:p14="http://schemas.microsoft.com/office/powerpoint/2010/main" val="528113873"/>
                  </p:ext>
                </p:extLst>
              </p:nvPr>
            </p:nvGraphicFramePr>
            <p:xfrm rot="13654547">
              <a:off x="8650425" y="3100117"/>
              <a:ext cx="876772" cy="291460"/>
            </p:xfrm>
            <a:graphic>
              <a:graphicData uri="http://schemas.microsoft.com/office/drawing/2017/model3d">
                <am3d:model3d r:embed="rId10">
                  <am3d:spPr>
                    <a:xfrm rot="13654547">
                      <a:off x="0" y="0"/>
                      <a:ext cx="876772" cy="291460"/>
                    </a:xfrm>
                    <a:prstGeom prst="rect">
                      <a:avLst/>
                    </a:prstGeom>
                    <a:scene3d>
                      <a:camera prst="orthographicFront"/>
                      <a:lightRig rig="threePt" dir="t"/>
                    </a:scene3d>
                    <a:sp3d extrusionH="381000" prstMaterial="dkEdge">
                      <a:bevelT w="127000"/>
                      <a:bevelB w="127000"/>
                    </a:sp3d>
                  </am3d:spPr>
                  <am3d:camera>
                    <am3d:pos x="0" y="0" z="49265132"/>
                    <am3d:up dx="0" dy="36000000" dz="0"/>
                    <am3d:lookAt x="0" y="0" z="0"/>
                    <am3d:perspective fov="2700000"/>
                  </am3d:camera>
                  <am3d:trans>
                    <am3d:meterPerModelUnit n="2106943" d="1000000"/>
                    <am3d:preTrans dx="0" dy="-9860495" dz="-1482"/>
                    <am3d:scale>
                      <am3d:sx n="1000000" d="1000000"/>
                      <am3d:sy n="1000000" d="1000000"/>
                      <am3d:sz n="1000000" d="1000000"/>
                    </am3d:scale>
                    <am3d:rot ax="-230848" ay="890337" az="-59238"/>
                    <am3d:postTrans dx="0" dy="0" dz="0"/>
                  </am3d:trans>
                  <am3d:raster rName="Office3DRenderer" rVer="16.0.8326">
                    <am3d:blip r:embed="rId13"/>
                  </am3d:raster>
                  <am3d:objViewport viewportSz="91922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0" name="3D Model 19" descr="Dark Gray Straight thick arrow">
                <a:extLst>
                  <a:ext uri="{FF2B5EF4-FFF2-40B4-BE49-F238E27FC236}">
                    <a16:creationId xmlns:a16="http://schemas.microsoft.com/office/drawing/2014/main" id="{2913E1BE-9949-45C3-B58F-A7394FF38073}"/>
                  </a:ext>
                </a:extLst>
              </p:cNvPr>
              <p:cNvPicPr>
                <a:picLocks noGrp="1" noRot="1" noChangeAspect="1" noMove="1" noResize="1" noEditPoints="1" noAdjustHandles="1" noChangeArrowheads="1" noChangeShapeType="1" noCrop="1"/>
              </p:cNvPicPr>
              <p:nvPr/>
            </p:nvPicPr>
            <p:blipFill>
              <a:blip r:embed="rId13"/>
              <a:stretch>
                <a:fillRect/>
              </a:stretch>
            </p:blipFill>
            <p:spPr>
              <a:xfrm rot="13654547">
                <a:off x="8650425" y="3100117"/>
                <a:ext cx="876772" cy="291460"/>
              </a:xfrm>
              <a:prstGeom prst="rect">
                <a:avLst/>
              </a:prstGeom>
              <a:scene3d>
                <a:camera prst="orthographicFront"/>
                <a:lightRig rig="threePt" dir="t"/>
              </a:scene3d>
              <a:sp3d extrusionH="381000" prstMaterial="dkEdge">
                <a:bevelT w="127000"/>
                <a:bevelB w="127000"/>
              </a:sp3d>
            </p:spPr>
          </p:pic>
        </mc:Fallback>
      </mc:AlternateContent>
      <mc:AlternateContent xmlns:mc="http://schemas.openxmlformats.org/markup-compatibility/2006">
        <mc:Choice xmlns:am3d="http://schemas.microsoft.com/office/drawing/2017/model3d" Requires="am3d">
          <p:graphicFrame>
            <p:nvGraphicFramePr>
              <p:cNvPr id="21" name="3D Model 20" descr="Dark Gray Straight thick arrow">
                <a:extLst>
                  <a:ext uri="{FF2B5EF4-FFF2-40B4-BE49-F238E27FC236}">
                    <a16:creationId xmlns:a16="http://schemas.microsoft.com/office/drawing/2014/main" id="{047BB930-AF51-4A26-9FEF-E23171919535}"/>
                  </a:ext>
                </a:extLst>
              </p:cNvPr>
              <p:cNvGraphicFramePr>
                <a:graphicFrameLocks noChangeAspect="1"/>
              </p:cNvGraphicFramePr>
              <p:nvPr>
                <p:extLst>
                  <p:ext uri="{D42A27DB-BD31-4B8C-83A1-F6EECF244321}">
                    <p14:modId xmlns:p14="http://schemas.microsoft.com/office/powerpoint/2010/main" val="3185201054"/>
                  </p:ext>
                </p:extLst>
              </p:nvPr>
            </p:nvGraphicFramePr>
            <p:xfrm rot="18791066">
              <a:off x="7080628" y="4170602"/>
              <a:ext cx="824745" cy="254048"/>
            </p:xfrm>
            <a:graphic>
              <a:graphicData uri="http://schemas.microsoft.com/office/drawing/2017/model3d">
                <am3d:model3d r:embed="rId10">
                  <am3d:spPr>
                    <a:xfrm rot="18791066">
                      <a:off x="0" y="0"/>
                      <a:ext cx="824745" cy="254048"/>
                    </a:xfrm>
                    <a:prstGeom prst="rect">
                      <a:avLst/>
                    </a:prstGeom>
                    <a:scene3d>
                      <a:camera prst="orthographicFront"/>
                      <a:lightRig rig="threePt" dir="t"/>
                    </a:scene3d>
                    <a:sp3d extrusionH="381000" prstMaterial="dkEdge">
                      <a:bevelT w="127000"/>
                      <a:bevelB w="127000"/>
                    </a:sp3d>
                  </am3d:spPr>
                  <am3d:camera>
                    <am3d:pos x="0" y="0" z="49265132"/>
                    <am3d:up dx="0" dy="36000000" dz="0"/>
                    <am3d:lookAt x="0" y="0" z="0"/>
                    <am3d:perspective fov="2700000"/>
                  </am3d:camera>
                  <am3d:trans>
                    <am3d:meterPerModelUnit n="2106943" d="1000000"/>
                    <am3d:preTrans dx="0" dy="-9860495" dz="-1482"/>
                    <am3d:scale>
                      <am3d:sx n="1000000" d="1000000"/>
                      <am3d:sy n="1000000" d="1000000"/>
                      <am3d:sz n="1000000" d="1000000"/>
                    </am3d:scale>
                    <am3d:rot ay="10800000"/>
                    <am3d:postTrans dx="0" dy="0" dz="0"/>
                  </am3d:trans>
                  <am3d:raster rName="Office3DRenderer" rVer="16.0.8326">
                    <am3d:blip r:embed="rId14"/>
                  </am3d:raster>
                  <am3d:objViewport viewportSz="91921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1" name="3D Model 20" descr="Dark Gray Straight thick arrow">
                <a:extLst>
                  <a:ext uri="{FF2B5EF4-FFF2-40B4-BE49-F238E27FC236}">
                    <a16:creationId xmlns:a16="http://schemas.microsoft.com/office/drawing/2014/main" id="{047BB930-AF51-4A26-9FEF-E23171919535}"/>
                  </a:ext>
                </a:extLst>
              </p:cNvPr>
              <p:cNvPicPr>
                <a:picLocks noGrp="1" noRot="1" noChangeAspect="1" noMove="1" noResize="1" noEditPoints="1" noAdjustHandles="1" noChangeArrowheads="1" noChangeShapeType="1" noCrop="1"/>
              </p:cNvPicPr>
              <p:nvPr/>
            </p:nvPicPr>
            <p:blipFill>
              <a:blip r:embed="rId14"/>
              <a:stretch>
                <a:fillRect/>
              </a:stretch>
            </p:blipFill>
            <p:spPr>
              <a:xfrm rot="18791066">
                <a:off x="7080628" y="4170602"/>
                <a:ext cx="824745" cy="254048"/>
              </a:xfrm>
              <a:prstGeom prst="rect">
                <a:avLst/>
              </a:prstGeom>
              <a:scene3d>
                <a:camera prst="orthographicFront"/>
                <a:lightRig rig="threePt" dir="t"/>
              </a:scene3d>
              <a:sp3d extrusionH="381000" prstMaterial="dkEdge">
                <a:bevelT w="127000"/>
                <a:bevelB w="127000"/>
              </a:sp3d>
            </p:spPr>
          </p:pic>
        </mc:Fallback>
      </mc:AlternateContent>
      <p:sp>
        <p:nvSpPr>
          <p:cNvPr id="23" name="TextBox 22">
            <a:extLst>
              <a:ext uri="{FF2B5EF4-FFF2-40B4-BE49-F238E27FC236}">
                <a16:creationId xmlns:a16="http://schemas.microsoft.com/office/drawing/2014/main" id="{4A5517EC-EF08-4D6F-93B2-C24856B73BA5}"/>
              </a:ext>
            </a:extLst>
          </p:cNvPr>
          <p:cNvSpPr txBox="1"/>
          <p:nvPr/>
        </p:nvSpPr>
        <p:spPr>
          <a:xfrm>
            <a:off x="7842530" y="5594208"/>
            <a:ext cx="2024120" cy="1077218"/>
          </a:xfrm>
          <a:prstGeom prst="rect">
            <a:avLst/>
          </a:prstGeom>
          <a:noFill/>
        </p:spPr>
        <p:txBody>
          <a:bodyPr wrap="square" rtlCol="0">
            <a:spAutoFit/>
          </a:bodyPr>
          <a:lstStyle/>
          <a:p>
            <a:pPr algn="ctr"/>
            <a:r>
              <a:rPr lang="en-GB" sz="3200" b="1" dirty="0">
                <a:solidFill>
                  <a:srgbClr val="FF0000"/>
                </a:solidFill>
              </a:rPr>
              <a:t>Iron Triangle</a:t>
            </a:r>
          </a:p>
        </p:txBody>
      </p:sp>
    </p:spTree>
    <p:extLst>
      <p:ext uri="{BB962C8B-B14F-4D97-AF65-F5344CB8AC3E}">
        <p14:creationId xmlns:p14="http://schemas.microsoft.com/office/powerpoint/2010/main" val="732081124"/>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D4D19-6091-4175-85E3-BF9D08E5866E}"/>
              </a:ext>
            </a:extLst>
          </p:cNvPr>
          <p:cNvSpPr>
            <a:spLocks noGrp="1"/>
          </p:cNvSpPr>
          <p:nvPr>
            <p:ph type="title"/>
          </p:nvPr>
        </p:nvSpPr>
        <p:spPr>
          <a:xfrm>
            <a:off x="838200" y="48284"/>
            <a:ext cx="10515600" cy="436733"/>
          </a:xfrm>
          <a:scene3d>
            <a:camera prst="orthographicFront"/>
            <a:lightRig rig="threePt" dir="t"/>
          </a:scene3d>
          <a:sp3d extrusionH="381000" prstMaterial="dkEdge">
            <a:bevelT w="127000" h="203200"/>
          </a:sp3d>
        </p:spPr>
        <p:txBody>
          <a:bodyPr>
            <a:noAutofit/>
          </a:bodyPr>
          <a:lstStyle/>
          <a:p>
            <a:pPr algn="ctr"/>
            <a:r>
              <a:rPr lang="en-GB" sz="2800" b="1" dirty="0">
                <a:solidFill>
                  <a:srgbClr val="FF0000"/>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3FDCE0F-2294-42B0-B916-727A620EED21}"/>
              </a:ext>
            </a:extLst>
          </p:cNvPr>
          <p:cNvSpPr>
            <a:spLocks noGrp="1"/>
          </p:cNvSpPr>
          <p:nvPr>
            <p:ph idx="1"/>
          </p:nvPr>
        </p:nvSpPr>
        <p:spPr>
          <a:xfrm>
            <a:off x="0" y="742351"/>
            <a:ext cx="12192000" cy="5848998"/>
          </a:xfrm>
        </p:spPr>
        <p:txBody>
          <a:bodyPr>
            <a:normAutofit fontScale="25000" lnSpcReduction="20000"/>
          </a:bodyPr>
          <a:lstStyle/>
          <a:p>
            <a:pPr marL="0" indent="0">
              <a:lnSpc>
                <a:spcPct val="170000"/>
              </a:lnSpc>
              <a:buNone/>
            </a:pPr>
            <a:r>
              <a:rPr lang="en-GB" sz="4400" b="1" dirty="0">
                <a:latin typeface="Arial" panose="020B0604020202020204" pitchFamily="34" charset="0"/>
                <a:cs typeface="Arial" panose="020B0604020202020204" pitchFamily="34" charset="0"/>
              </a:rPr>
              <a:t>2020 Project Management. 2020. What Is The Critical Path?. [online] Available at: &lt;https://2020projectmanagement.com/resources/project-planning/what-is-the-critical-path&gt; [Accessed 7 June 2020].</a:t>
            </a:r>
          </a:p>
          <a:p>
            <a:pPr marL="0" indent="0">
              <a:lnSpc>
                <a:spcPct val="170000"/>
              </a:lnSpc>
              <a:buNone/>
            </a:pPr>
            <a:r>
              <a:rPr lang="en-GB" sz="4400" b="1" dirty="0">
                <a:latin typeface="Arial" panose="020B0604020202020204" pitchFamily="34" charset="0"/>
                <a:cs typeface="Arial" panose="020B0604020202020204" pitchFamily="34" charset="0"/>
              </a:rPr>
              <a:t>Agilebusiness.org. 2020. Chapter 10: Moscow Prioritisation. [online] Available at: &lt;https://www.agilebusiness.org/page/ProjectFramework_10_MoSCoWPrioritisation&gt; [Accessed 4 June 2020].</a:t>
            </a:r>
          </a:p>
          <a:p>
            <a:pPr marL="0" indent="0">
              <a:lnSpc>
                <a:spcPct val="170000"/>
              </a:lnSpc>
              <a:buNone/>
            </a:pPr>
            <a:r>
              <a:rPr lang="en-GB" sz="4400" b="1" dirty="0">
                <a:latin typeface="Arial" panose="020B0604020202020204" pitchFamily="34" charset="0"/>
                <a:cs typeface="Arial" panose="020B0604020202020204" pitchFamily="34" charset="0"/>
              </a:rPr>
              <a:t>Atkinson, R., 1999. Project management: cost, time and quality, two best guesses and a phenomenon, its time to accept other success criteria. International Journal of Project Management, 17(6).</a:t>
            </a:r>
          </a:p>
          <a:p>
            <a:pPr marL="0" indent="0">
              <a:lnSpc>
                <a:spcPct val="170000"/>
              </a:lnSpc>
              <a:buNone/>
            </a:pPr>
            <a:r>
              <a:rPr lang="en-GB" sz="4400" b="1" dirty="0">
                <a:effectLst/>
                <a:latin typeface="Arial" panose="020B0604020202020204" pitchFamily="34" charset="0"/>
                <a:cs typeface="Arial" panose="020B0604020202020204" pitchFamily="34" charset="0"/>
              </a:rPr>
              <a:t>Copperproject.com. 2020. </a:t>
            </a:r>
            <a:r>
              <a:rPr lang="en-GB" sz="4400" b="1" i="1" dirty="0" err="1">
                <a:effectLst/>
                <a:latin typeface="Arial" panose="020B0604020202020204" pitchFamily="34" charset="0"/>
                <a:cs typeface="Arial" panose="020B0604020202020204" pitchFamily="34" charset="0"/>
              </a:rPr>
              <a:t>What’S</a:t>
            </a:r>
            <a:r>
              <a:rPr lang="en-GB" sz="4400" b="1" i="1" dirty="0">
                <a:effectLst/>
                <a:latin typeface="Arial" panose="020B0604020202020204" pitchFamily="34" charset="0"/>
                <a:cs typeface="Arial" panose="020B0604020202020204" pitchFamily="34" charset="0"/>
              </a:rPr>
              <a:t> Stakeholder Mapping And Why It's Important?</a:t>
            </a:r>
            <a:r>
              <a:rPr lang="en-GB" sz="4400" b="1" dirty="0">
                <a:effectLst/>
                <a:latin typeface="Arial" panose="020B0604020202020204" pitchFamily="34" charset="0"/>
                <a:cs typeface="Arial" panose="020B0604020202020204" pitchFamily="34" charset="0"/>
              </a:rPr>
              <a:t>. [online] Available at: &lt;https://www.copperproject.com/2017/11/whats-stakeholder-mapping-important/&gt; [Accessed 8 June 2020].</a:t>
            </a:r>
            <a:endParaRPr lang="en-GB" sz="4400" b="1" dirty="0">
              <a:latin typeface="Arial" panose="020B0604020202020204" pitchFamily="34" charset="0"/>
              <a:cs typeface="Arial" panose="020B0604020202020204" pitchFamily="34" charset="0"/>
            </a:endParaRPr>
          </a:p>
          <a:p>
            <a:pPr marL="0" indent="0">
              <a:lnSpc>
                <a:spcPct val="170000"/>
              </a:lnSpc>
              <a:buNone/>
            </a:pPr>
            <a:r>
              <a:rPr lang="en-GB" sz="4400" b="1" dirty="0">
                <a:latin typeface="Arial" panose="020B0604020202020204" pitchFamily="34" charset="0"/>
                <a:cs typeface="Arial" panose="020B0604020202020204" pitchFamily="34" charset="0"/>
              </a:rPr>
              <a:t>Collier, B., DeMarco, T. and Fearey, P., 1996. A defined process for project post mortem review. IEEE Software, 13(4), pp.65-72.</a:t>
            </a:r>
          </a:p>
          <a:p>
            <a:pPr marL="0" indent="0">
              <a:lnSpc>
                <a:spcPct val="170000"/>
              </a:lnSpc>
              <a:buNone/>
            </a:pPr>
            <a:r>
              <a:rPr lang="en-GB" sz="4400" b="1" dirty="0">
                <a:latin typeface="Arial" panose="020B0604020202020204" pitchFamily="34" charset="0"/>
                <a:cs typeface="Arial" panose="020B0604020202020204" pitchFamily="34" charset="0"/>
              </a:rPr>
              <a:t>Galagali, A., 2017. Time-Cost-Quality Trade-off in Construction Project Management. International Journal of Civil Engineering, 4(8).</a:t>
            </a:r>
          </a:p>
          <a:p>
            <a:pPr marL="0" indent="0">
              <a:lnSpc>
                <a:spcPct val="170000"/>
              </a:lnSpc>
              <a:buNone/>
            </a:pPr>
            <a:r>
              <a:rPr lang="en-GB" sz="4400" b="1" dirty="0">
                <a:latin typeface="Arial" panose="020B0604020202020204" pitchFamily="34" charset="0"/>
                <a:cs typeface="Arial" panose="020B0604020202020204" pitchFamily="34" charset="0"/>
              </a:rPr>
              <a:t>Goldfarb, N. and Kaiser, W., 1964. Gantt Charts And Statistical Quality Control. [Hempstead, N.Y.]: [Hofstra University].</a:t>
            </a:r>
          </a:p>
          <a:p>
            <a:pPr marL="0" indent="0">
              <a:lnSpc>
                <a:spcPct val="170000"/>
              </a:lnSpc>
              <a:buNone/>
            </a:pPr>
            <a:r>
              <a:rPr lang="en-GB" sz="4400" b="1" dirty="0">
                <a:latin typeface="Arial" panose="020B0604020202020204" pitchFamily="34" charset="0"/>
                <a:cs typeface="Arial" panose="020B0604020202020204" pitchFamily="34" charset="0"/>
              </a:rPr>
              <a:t>Heagney, J., 2016. Fundamentals Of Project Management. 5th ed. New York [etc.]: American Management Association (AMACOM).</a:t>
            </a:r>
          </a:p>
          <a:p>
            <a:pPr marL="0" indent="0">
              <a:lnSpc>
                <a:spcPct val="170000"/>
              </a:lnSpc>
              <a:buNone/>
            </a:pPr>
            <a:r>
              <a:rPr lang="en-GB" sz="4400" b="1" dirty="0">
                <a:latin typeface="Arial" panose="020B0604020202020204" pitchFamily="34" charset="0"/>
                <a:cs typeface="Arial" panose="020B0604020202020204" pitchFamily="34" charset="0"/>
              </a:rPr>
              <a:t>Heerkens, G., 2015. Project Management. [Place of publication not identified]: Mcgraw-Hill Education.</a:t>
            </a:r>
          </a:p>
          <a:p>
            <a:pPr marL="0" indent="0">
              <a:lnSpc>
                <a:spcPct val="170000"/>
              </a:lnSpc>
              <a:buNone/>
            </a:pPr>
            <a:r>
              <a:rPr lang="en-GB" sz="4400" b="1" dirty="0">
                <a:latin typeface="Arial" panose="020B0604020202020204" pitchFamily="34" charset="0"/>
                <a:cs typeface="Arial" panose="020B0604020202020204" pitchFamily="34" charset="0"/>
              </a:rPr>
              <a:t>Ifm.eng.cam.ac.uk. 2020. Process Mapping (Brown Paper). [online] Available at: &lt;https://www.ifm.eng.cam.ac.uk/research/dmg/tools-and-techniques/process-mapping-brown-paper/&gt; [Accessed 5 June 2020].</a:t>
            </a:r>
          </a:p>
          <a:p>
            <a:pPr marL="0" indent="0">
              <a:lnSpc>
                <a:spcPct val="170000"/>
              </a:lnSpc>
              <a:buNone/>
            </a:pPr>
            <a:r>
              <a:rPr lang="en-GB" sz="4400" b="1" dirty="0">
                <a:latin typeface="Arial" panose="020B0604020202020204" pitchFamily="34" charset="0"/>
                <a:cs typeface="Arial" panose="020B0604020202020204" pitchFamily="34" charset="0"/>
              </a:rPr>
              <a:t>Pescosolido, A., 2003. Group Efficacy And Group Effectiveness. Small Group Research, 34(1).</a:t>
            </a:r>
          </a:p>
          <a:p>
            <a:pPr marL="0" indent="0">
              <a:lnSpc>
                <a:spcPct val="170000"/>
              </a:lnSpc>
              <a:buNone/>
            </a:pPr>
            <a:r>
              <a:rPr lang="en-GB" sz="4400" b="1" dirty="0">
                <a:latin typeface="Arial" panose="020B0604020202020204" pitchFamily="34" charset="0"/>
                <a:cs typeface="Arial" panose="020B0604020202020204" pitchFamily="34" charset="0"/>
              </a:rPr>
              <a:t>Roberts, P., 2011. Effective project management: identify and manage risks--plan and budget--keep projects under control, London: Kogan Page.</a:t>
            </a:r>
          </a:p>
          <a:p>
            <a:pPr marL="0" indent="0">
              <a:lnSpc>
                <a:spcPct val="170000"/>
              </a:lnSpc>
              <a:buNone/>
            </a:pPr>
            <a:r>
              <a:rPr lang="en-GB" sz="4400" b="1" dirty="0">
                <a:latin typeface="Arial" panose="020B0604020202020204" pitchFamily="34" charset="0"/>
                <a:cs typeface="Arial" panose="020B0604020202020204" pitchFamily="34" charset="0"/>
              </a:rPr>
              <a:t>Roberts, P., 2012. Strategic project management creating the conditions for success, London: Kogan </a:t>
            </a:r>
            <a:r>
              <a:rPr lang="en-GB" sz="4400" b="1" dirty="0" err="1">
                <a:latin typeface="Arial" panose="020B0604020202020204" pitchFamily="34" charset="0"/>
                <a:cs typeface="Arial" panose="020B0604020202020204" pitchFamily="34" charset="0"/>
              </a:rPr>
              <a:t>PAge</a:t>
            </a:r>
            <a:r>
              <a:rPr lang="en-GB" sz="4400" b="1" dirty="0">
                <a:latin typeface="Arial" panose="020B0604020202020204" pitchFamily="34" charset="0"/>
                <a:cs typeface="Arial" panose="020B0604020202020204" pitchFamily="34" charset="0"/>
              </a:rPr>
              <a:t>.</a:t>
            </a:r>
          </a:p>
          <a:p>
            <a:pPr marL="0" indent="0">
              <a:lnSpc>
                <a:spcPct val="170000"/>
              </a:lnSpc>
              <a:buNone/>
            </a:pPr>
            <a:r>
              <a:rPr lang="en-GB" sz="4400" b="1" dirty="0">
                <a:latin typeface="Arial" panose="020B0604020202020204" pitchFamily="34" charset="0"/>
                <a:cs typeface="Arial" panose="020B0604020202020204" pitchFamily="34" charset="0"/>
              </a:rPr>
              <a:t>Rose, D., 2015. Agile At Work: Planning With Agile User Stories. [Carpinteria, Calif.]: Lynda.com.</a:t>
            </a:r>
          </a:p>
          <a:p>
            <a:pPr marL="0" indent="0">
              <a:lnSpc>
                <a:spcPct val="170000"/>
              </a:lnSpc>
              <a:buNone/>
            </a:pPr>
            <a:endParaRPr lang="en-GB" b="1" dirty="0">
              <a:latin typeface="Arial" panose="020B0604020202020204" pitchFamily="34" charset="0"/>
              <a:cs typeface="Arial" panose="020B0604020202020204" pitchFamily="34" charset="0"/>
            </a:endParaRPr>
          </a:p>
          <a:p>
            <a:pPr marL="0" indent="0">
              <a:buNone/>
            </a:pPr>
            <a:endParaRPr lang="en-GB" sz="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8503326"/>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AA92A5A8C53394E8A86FC9284950E83" ma:contentTypeVersion="9" ma:contentTypeDescription="Create a new document." ma:contentTypeScope="" ma:versionID="af8dbe617f6eec9f6fb7d0d2bcb1deef">
  <xsd:schema xmlns:xsd="http://www.w3.org/2001/XMLSchema" xmlns:xs="http://www.w3.org/2001/XMLSchema" xmlns:p="http://schemas.microsoft.com/office/2006/metadata/properties" xmlns:ns3="ae32177b-cee5-4987-b7ff-4c3bf7b94693" xmlns:ns4="3f49fdf5-e317-45d2-ba65-50e9f4d179a3" targetNamespace="http://schemas.microsoft.com/office/2006/metadata/properties" ma:root="true" ma:fieldsID="4685228bea5f7ac8252ef7b913a85fa3" ns3:_="" ns4:_="">
    <xsd:import namespace="ae32177b-cee5-4987-b7ff-4c3bf7b94693"/>
    <xsd:import namespace="3f49fdf5-e317-45d2-ba65-50e9f4d179a3"/>
    <xsd:element name="properties">
      <xsd:complexType>
        <xsd:sequence>
          <xsd:element name="documentManagement">
            <xsd:complexType>
              <xsd:all>
                <xsd:element ref="ns3:MediaServiceMetadata" minOccurs="0"/>
                <xsd:element ref="ns3:MediaServiceFastMetadata" minOccurs="0"/>
                <xsd:element ref="ns3:MediaServiceEventHashCode" minOccurs="0"/>
                <xsd:element ref="ns3:MediaServiceGenerationTim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32177b-cee5-4987-b7ff-4c3bf7b946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EventHashCode" ma:index="10" nillable="true" ma:displayName="MediaServiceEventHashCode" ma:hidden="true" ma:internalName="MediaServiceEventHashCode"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9fdf5-e317-45d2-ba65-50e9f4d179a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D4B7E55-4D49-41F9-B669-42259147C87E}">
  <ds:schemaRefs>
    <ds:schemaRef ds:uri="ae32177b-cee5-4987-b7ff-4c3bf7b94693"/>
    <ds:schemaRef ds:uri="http://www.w3.org/XML/1998/namespace"/>
    <ds:schemaRef ds:uri="3f49fdf5-e317-45d2-ba65-50e9f4d179a3"/>
    <ds:schemaRef ds:uri="http://purl.org/dc/terms/"/>
    <ds:schemaRef ds:uri="http://schemas.microsoft.com/office/2006/metadata/propertie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86A9CCAA-1F22-43C1-975D-6020161F1682}">
  <ds:schemaRefs>
    <ds:schemaRef ds:uri="http://schemas.microsoft.com/sharepoint/v3/contenttype/forms"/>
  </ds:schemaRefs>
</ds:datastoreItem>
</file>

<file path=customXml/itemProps3.xml><?xml version="1.0" encoding="utf-8"?>
<ds:datastoreItem xmlns:ds="http://schemas.openxmlformats.org/officeDocument/2006/customXml" ds:itemID="{7604049A-3A92-4688-AEE1-1BE363F944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32177b-cee5-4987-b7ff-4c3bf7b94693"/>
    <ds:schemaRef ds:uri="3f49fdf5-e317-45d2-ba65-50e9f4d179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TM03457485[[fn=Mesh]]</Template>
  <TotalTime>2651</TotalTime>
  <Words>3115</Words>
  <Application>Microsoft Office PowerPoint</Application>
  <PresentationFormat>Widescreen</PresentationFormat>
  <Paragraphs>241</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Century Gothic</vt:lpstr>
      <vt:lpstr>Mesh</vt:lpstr>
      <vt:lpstr>PowerPoint Presentation</vt:lpstr>
      <vt:lpstr>Business Transfer Needs.</vt:lpstr>
      <vt:lpstr>Project Life cycle</vt:lpstr>
      <vt:lpstr>Project Organization</vt:lpstr>
      <vt:lpstr>Steering Group Members</vt:lpstr>
      <vt:lpstr>User Stories</vt:lpstr>
      <vt:lpstr>PowerPoint Presentation</vt:lpstr>
      <vt:lpstr>PowerPoint Presentation</vt:lpstr>
      <vt:lpstr>PowerPoint Presentation</vt:lpstr>
      <vt:lpstr>Project Time and Costs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NAME Steering Committee</dc:title>
  <dc:creator>Nicolas Boucher</dc:creator>
  <cp:lastModifiedBy>Muhammad Rahman</cp:lastModifiedBy>
  <cp:revision>23</cp:revision>
  <dcterms:created xsi:type="dcterms:W3CDTF">2017-08-01T22:36:19Z</dcterms:created>
  <dcterms:modified xsi:type="dcterms:W3CDTF">2020-06-22T18:40:50Z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0x0101000AA92A5A8C53394E8A86FC9284950E83</vt:lpwstr>
  </property>
</Properties>
</file>