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324" r:id="rId2"/>
    <p:sldId id="325" r:id="rId3"/>
    <p:sldId id="326" r:id="rId4"/>
    <p:sldId id="327" r:id="rId5"/>
    <p:sldId id="349" r:id="rId6"/>
    <p:sldId id="350" r:id="rId7"/>
    <p:sldId id="351" r:id="rId8"/>
    <p:sldId id="343" r:id="rId9"/>
    <p:sldId id="352" r:id="rId10"/>
    <p:sldId id="353" r:id="rId11"/>
    <p:sldId id="354" r:id="rId12"/>
    <p:sldId id="355" r:id="rId13"/>
    <p:sldId id="358" r:id="rId14"/>
    <p:sldId id="359" r:id="rId15"/>
    <p:sldId id="360" r:id="rId16"/>
    <p:sldId id="361" r:id="rId17"/>
    <p:sldId id="362" r:id="rId18"/>
    <p:sldId id="363" r:id="rId19"/>
    <p:sldId id="331" r:id="rId20"/>
    <p:sldId id="356" r:id="rId21"/>
    <p:sldId id="357" r:id="rId22"/>
    <p:sldId id="333" r:id="rId23"/>
    <p:sldId id="364" r:id="rId24"/>
    <p:sldId id="334" r:id="rId25"/>
    <p:sldId id="335" r:id="rId26"/>
    <p:sldId id="365" r:id="rId27"/>
    <p:sldId id="341" r:id="rId28"/>
    <p:sldId id="366" r:id="rId29"/>
    <p:sldId id="305" r:id="rId3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19" autoAdjust="0"/>
    <p:restoredTop sz="95781" autoAdjust="0"/>
  </p:normalViewPr>
  <p:slideViewPr>
    <p:cSldViewPr>
      <p:cViewPr varScale="1">
        <p:scale>
          <a:sx n="111" d="100"/>
          <a:sy n="111" d="100"/>
        </p:scale>
        <p:origin x="1488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A furniture manufacturer produces a table, calculates production costs, adds a 20% profit margin, and sells it at that price, regardless of whether customers think it's too expensive.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9830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Apple designs iPhones based on what customers value (premium design, ecosystem, brand status) and sets a high price that reflects this perceived value.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9414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Elastic Demand (&gt;1) – Luxury Goods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Imagine a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high-end smartphone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like an iPhone. If Apple raises the price by 10%, many customers may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delay purchasing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or switch to an alternative (e.g., Samsung).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Since there are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substitutes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and people can wait for sales, demand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drops significantly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when prices rise.</a:t>
            </a:r>
          </a:p>
          <a:p>
            <a:pPr algn="l"/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Inelastic Demand (&lt;1) – Essential Goods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Consider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gasoline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—if fuel prices increase by 10%, most people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still need to buy it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to commute.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Since there are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few immediate alternatives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demand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does not drop much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making it inelastic.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3091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Easier Price Comparisons</a:t>
            </a:r>
            <a:r>
              <a:rPr lang="en-GB" dirty="0"/>
              <a:t>: The internet allows customers to compare prices globally, across manufacturers and suppliers, increasing competition.</a:t>
            </a:r>
          </a:p>
          <a:p>
            <a:r>
              <a:rPr lang="en-GB" b="1" dirty="0"/>
              <a:t>Increased Savings</a:t>
            </a:r>
            <a:r>
              <a:rPr lang="en-GB" dirty="0"/>
              <a:t>: Businesses experience cost reductions (10% for commodities, up to 25% for custom products) due to wider supplier choices and competition.</a:t>
            </a:r>
          </a:p>
          <a:p>
            <a:r>
              <a:rPr lang="en-GB" b="1" dirty="0"/>
              <a:t>Reverse Auctions &amp; Cost Reductions</a:t>
            </a:r>
            <a:r>
              <a:rPr lang="en-GB" dirty="0"/>
              <a:t>: Companies like P&amp;G use online auctions to cut supply costs, saving around 20% annually.</a:t>
            </a:r>
          </a:p>
          <a:p>
            <a:r>
              <a:rPr lang="en-GB" b="1" dirty="0"/>
              <a:t>Customer-to-Customer (C2C) &amp; Customer-to-Business (C2B) Influence</a:t>
            </a:r>
            <a:r>
              <a:rPr lang="en-GB" dirty="0"/>
              <a:t>: Online reviews, recommendations, and reverse auctions impact pricing decisions.</a:t>
            </a:r>
          </a:p>
          <a:p>
            <a:r>
              <a:rPr lang="en-GB" b="1" dirty="0"/>
              <a:t>Higher Price Sensitivity</a:t>
            </a:r>
            <a:r>
              <a:rPr lang="en-GB" dirty="0"/>
              <a:t>: Consumers are more aware and demand fair pricing based on perceived value, making long-term fairness key to business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755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Marketing Mix:</a:t>
            </a:r>
            <a:br>
              <a:rPr lang="en-GB" altLang="en-US" b="1" dirty="0"/>
            </a:br>
            <a:r>
              <a:rPr lang="en-GB" altLang="en-US" b="1" dirty="0"/>
              <a:t>Pricing Strategies</a:t>
            </a:r>
            <a:br>
              <a:rPr lang="en-GB" altLang="en-US" b="1" dirty="0"/>
            </a:br>
            <a:r>
              <a:rPr lang="en-GB" altLang="en-US" b="1" dirty="0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4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22DF8-B6DA-CD4A-5645-E960D0F89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DCC1C-8D17-9AF3-D491-BB324E2CF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Price</a:t>
            </a:r>
          </a:p>
          <a:p>
            <a:r>
              <a:rPr lang="en-GB" sz="2400" dirty="0"/>
              <a:t>Pricing considerations</a:t>
            </a:r>
          </a:p>
          <a:p>
            <a:r>
              <a:rPr lang="en-GB" sz="2400" dirty="0"/>
              <a:t>Pricing methods</a:t>
            </a:r>
          </a:p>
          <a:p>
            <a:r>
              <a:rPr lang="en-GB" sz="2400" dirty="0"/>
              <a:t>Promotional pricing</a:t>
            </a:r>
          </a:p>
          <a:p>
            <a:r>
              <a:rPr lang="en-GB" sz="2400" dirty="0"/>
              <a:t>Cost based pricing versus value-based pricing</a:t>
            </a:r>
          </a:p>
          <a:p>
            <a:r>
              <a:rPr lang="en-GB" sz="2400" dirty="0"/>
              <a:t>Price elasticity and demand</a:t>
            </a:r>
          </a:p>
          <a:p>
            <a:r>
              <a:rPr lang="en-GB" sz="2400" dirty="0"/>
              <a:t>The market and demand</a:t>
            </a:r>
          </a:p>
          <a:p>
            <a:r>
              <a:rPr lang="en-GB" sz="2400" dirty="0"/>
              <a:t>Pricing in different markets</a:t>
            </a:r>
          </a:p>
          <a:p>
            <a:r>
              <a:rPr lang="en-GB" sz="2400" dirty="0"/>
              <a:t>The effect of internet on pricing decisions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5CBCC-E9AD-7F10-5FD1-D2DA68774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F1F757-9580-A88A-BA89-F6FFD4E4E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649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26950-D67B-AC01-2F83-607B9465D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2C39-F353-DB09-911F-2CFD91664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3BFC4A-D8F1-99EA-2312-B643F3B77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E1F18CC-0CC3-DCA4-6FDD-40F3728EB0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According to Kotler (2020), price is the amount of money charged for a good or service, or the sum of the values that customers exchange for the benefit or using the good or service.</a:t>
            </a:r>
          </a:p>
        </p:txBody>
      </p:sp>
      <p:pic>
        <p:nvPicPr>
          <p:cNvPr id="1028" name="Picture 4" descr="Electronic Product">
            <a:extLst>
              <a:ext uri="{FF2B5EF4-FFF2-40B4-BE49-F238E27FC236}">
                <a16:creationId xmlns:a16="http://schemas.microsoft.com/office/drawing/2014/main" id="{B9E6D5FA-F0D6-7A0D-D647-710BBD65E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3492500" cy="2108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rice Escalation: Definition, Main ...">
            <a:extLst>
              <a:ext uri="{FF2B5EF4-FFF2-40B4-BE49-F238E27FC236}">
                <a16:creationId xmlns:a16="http://schemas.microsoft.com/office/drawing/2014/main" id="{6F748C76-5260-7948-8142-533722A00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574" y="229842"/>
            <a:ext cx="1534202" cy="101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9135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E1AD9-BEA9-D300-AB17-E4604D02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Pricing Considerations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55A4E-5A81-3F65-94F9-9D72C01E7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EF3645-FE93-1BFC-9ECB-45DF4DF47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9" name="Content Placeholder 6">
            <a:extLst>
              <a:ext uri="{FF2B5EF4-FFF2-40B4-BE49-F238E27FC236}">
                <a16:creationId xmlns:a16="http://schemas.microsoft.com/office/drawing/2014/main" id="{1ADE1DB3-AFEE-27F9-16F3-D97F33A22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704856" cy="391636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AAB31D-91AB-B034-A08F-D65336C57DE6}"/>
              </a:ext>
            </a:extLst>
          </p:cNvPr>
          <p:cNvSpPr txBox="1"/>
          <p:nvPr/>
        </p:nvSpPr>
        <p:spPr>
          <a:xfrm>
            <a:off x="3203848" y="5373216"/>
            <a:ext cx="303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(Hooley et al., 2020, p. 304)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42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0B178-4BD0-6E70-474B-103A40411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Economic Value to the Customer</a:t>
            </a: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4D3340-52B4-5202-A85A-9AAD3ED60A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u="none" strike="noStrike" dirty="0">
                <a:solidFill>
                  <a:srgbClr val="000000"/>
                </a:solidFill>
                <a:effectLst/>
              </a:rPr>
              <a:t>Economic Value to the Customer (Ceiling)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05DC49-2C51-6180-8882-DB8562F228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price should reflect the </a:t>
            </a:r>
            <a:r>
              <a:rPr lang="en-GB" b="1" dirty="0"/>
              <a:t>value and benefits</a:t>
            </a:r>
            <a:r>
              <a:rPr lang="en-GB" dirty="0"/>
              <a:t> customers perceive in the product.</a:t>
            </a:r>
          </a:p>
          <a:p>
            <a:pPr marL="0" indent="0">
              <a:buNone/>
            </a:pPr>
            <a:r>
              <a:rPr lang="en-GB" dirty="0"/>
              <a:t>Higher perceived value allows for </a:t>
            </a:r>
            <a:r>
              <a:rPr lang="en-GB" b="1" dirty="0"/>
              <a:t>premium pricing</a:t>
            </a:r>
            <a:r>
              <a:rPr lang="en-GB" dirty="0"/>
              <a:t>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4547EF-856A-2EF2-A932-55EF0726C8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i="0" u="none" strike="noStrike" dirty="0">
                <a:solidFill>
                  <a:srgbClr val="000000"/>
                </a:solidFill>
                <a:effectLst/>
              </a:rPr>
              <a:t>Desired Positioning (Ceiling)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65B1B5-D726-30DA-B4D2-63F8C03D428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Pricing should align with how the company wants to </a:t>
            </a:r>
            <a:r>
              <a:rPr lang="en-GB" b="1" dirty="0"/>
              <a:t>position</a:t>
            </a:r>
            <a:r>
              <a:rPr lang="en-GB" dirty="0"/>
              <a:t> its product in the market (e.g., luxury vs. budget).</a:t>
            </a:r>
          </a:p>
          <a:p>
            <a:pPr marL="0" indent="0">
              <a:buNone/>
            </a:pPr>
            <a:r>
              <a:rPr lang="en-GB" dirty="0"/>
              <a:t>Higher prices can create a </a:t>
            </a:r>
            <a:r>
              <a:rPr lang="en-GB" b="1" dirty="0"/>
              <a:t>premium image</a:t>
            </a:r>
            <a:r>
              <a:rPr lang="en-GB" dirty="0"/>
              <a:t>, while lower prices attract cost-conscious buyers.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F5B5A2-05F0-A8A4-D690-D24D7D2D6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D5FE9C-B8C7-66B5-4FEB-BD6FD68D5E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8859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471A3-68E7-4B3A-FC8A-5521B8B7B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Economic Value to the Customer</a:t>
            </a: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FBF324-7B49-4BDC-9A9F-F2D121AB18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Corporate Objectives (Floor)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0A7C2-1BCA-6B93-9CBC-C490B214B6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Pricing must support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business goals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such as market penetration, profit maximization, or brand leadership.</a:t>
            </a:r>
          </a:p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may price lower for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 share growth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or higher for profitability.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B04F0E-A603-461E-301F-598D6042BF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i="0" u="none" strike="noStrike" dirty="0">
                <a:solidFill>
                  <a:srgbClr val="000000"/>
                </a:solidFill>
                <a:effectLst/>
              </a:rPr>
              <a:t>Production Costs </a:t>
            </a:r>
          </a:p>
          <a:p>
            <a:r>
              <a:rPr lang="en-GB" i="0" u="none" strike="noStrike" dirty="0">
                <a:solidFill>
                  <a:srgbClr val="000000"/>
                </a:solidFill>
                <a:effectLst/>
              </a:rPr>
              <a:t>(Floor)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6B9B29-8170-EF35-D46B-45A24E8AB0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price must cover </a:t>
            </a:r>
            <a:r>
              <a:rPr lang="en-GB" b="1" dirty="0"/>
              <a:t>costs of manufacturing, distribution, and operations</a:t>
            </a:r>
            <a:r>
              <a:rPr lang="en-GB" dirty="0"/>
              <a:t> to remain sustainable.</a:t>
            </a:r>
          </a:p>
          <a:p>
            <a:pPr marL="0" indent="0">
              <a:buNone/>
            </a:pPr>
            <a:r>
              <a:rPr lang="en-GB" dirty="0"/>
              <a:t>Setting prices below cost leads to </a:t>
            </a:r>
            <a:r>
              <a:rPr lang="en-GB" b="1" dirty="0"/>
              <a:t>losses</a:t>
            </a:r>
            <a:r>
              <a:rPr lang="en-GB" dirty="0"/>
              <a:t> unless part of a strategic move (e.g., penetration pricing).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E1579F-2126-4525-24B1-2A5DF80FB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D64CBB-2C53-960B-532A-E4FEB34DAB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7925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C492-D50D-F41C-C01D-138037302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Economic Value to the Customer</a:t>
            </a:r>
            <a:endParaRPr lang="en-GB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08453F-CF9E-7040-1087-053C7C986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Elasticity of Demand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132C6C-0325-963A-4700-07646C1047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Measures how sensitive customers are to price changes.</a:t>
            </a:r>
          </a:p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If demand is elastic,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small price increase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may significantly reduce sales.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BA6DE6-26A4-10E6-1B13-B58606087A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Competitor Price Levels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71C3B6-09FD-E4D9-01A5-33D600536BB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Prices must be competitive with rivals to maintain market share.</a:t>
            </a:r>
          </a:p>
          <a:p>
            <a:pPr marL="0" indent="0" algn="l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Businesses may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undercut competitors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or justify higher prices through added value.</a:t>
            </a:r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637061-67AC-BC8D-382C-60C4F73F2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ECCA335-11EC-B57D-F815-19A2DA6514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2764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B0364-4915-477F-2746-BD5734D69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Pricing Methods </a:t>
            </a:r>
            <a:r>
              <a:rPr lang="en-GB" sz="2000" dirty="0"/>
              <a:t>(1 of 5)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82928-4D9D-1033-56B3-7631A76A0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Cost-plus pricing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Going rate pricing</a:t>
            </a:r>
            <a:endParaRPr lang="en-GB" sz="2800" dirty="0">
              <a:solidFill>
                <a:srgbClr val="000000"/>
              </a:solidFill>
            </a:endParaRP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Perceived value pricing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Sealed bids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5D709-D8FD-7BF9-16C0-4BC0FC0A0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D5B658-4E34-ABEF-713B-9BFD19A43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329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2CDF4-9F0E-522E-FB8A-0C7AE6342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Cost-Plus Pricing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</a:rPr>
              <a:t>(2 of 5)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BC53A-6F33-03F8-2BAE-D7CF9B39A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Prices are set by adding a percentage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markup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to the production cost.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Simple but does not consider customer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perceived value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, which may impact sales.</a:t>
            </a:r>
          </a:p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A restaurant calculates the cost of making a dish (ingredients, labour, rent) and adds a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30% markup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to determine the selling price.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55E32-AEC8-8DAC-198D-27BA5B0AA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38C73-61B4-6039-5A6B-3056DE55B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480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1C0A-F897-EF15-1093-9215BDA7D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Going rate pricing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</a:rPr>
              <a:t>(3 of 5)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11F44-7162-67EC-FC33-321672F60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Prices are based on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market rate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(what competitors charge).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Common in industries like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petrol and diesel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where competition is based on factors other than price.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Petrol stations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adjust fuel prices based on the rates set by nearby competitors.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70B58-8E42-317C-9574-AE372F80B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760CCE-5B79-8A2C-0B27-9022A8801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90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46DA8-6588-DE00-9AE6-1B6E6DF24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Perceived Value Pricing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</a:rPr>
              <a:t>(4 of 5)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26667-4AF9-EE7A-F493-CDE649E1D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dirty="0"/>
              <a:t>Prices are set according to the </a:t>
            </a:r>
            <a:r>
              <a:rPr lang="en-GB" sz="2800" b="1" dirty="0"/>
              <a:t>value perceived by customers</a:t>
            </a:r>
            <a:r>
              <a:rPr lang="en-GB" sz="2800" dirty="0"/>
              <a:t> rather than cost.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dirty="0"/>
              <a:t>Requires market research and methods like </a:t>
            </a:r>
            <a:r>
              <a:rPr lang="en-GB" sz="2800" b="1" dirty="0"/>
              <a:t>trade-off analysis</a:t>
            </a:r>
            <a:r>
              <a:rPr lang="en-GB" sz="2800" dirty="0"/>
              <a:t> to determine value.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Apple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charges premium prices for iPhones because customers perceive them as high-quality, innovative, and prestigious.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D069B-5EAC-5D3D-1B5E-08ED655F4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3BAA98-B525-AF04-F2DE-94843EB5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3448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A0CD4-858F-8F0C-70FD-C2D3AF1A1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Sealed bids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</a:rPr>
              <a:t>(5 of 5)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64404-BC05-9CAB-7E26-5B244EB33E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Used in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industrial purchasing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where suppliers submit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confidential bids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to win contracts.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Pricing considers not only costs but also competitors’ expected bids, often using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game theory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for strategy.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Example: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Construction companies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bidding for government contracts submit sealed proposals, trying to offer a competitive yet profitable price.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C45AF-AC52-82F4-20F9-B63C40C9E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D148B9-3479-C988-3A39-B61A7964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11731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A16B-3CAF-527D-52D8-F862EA67A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Promotional Pricing </a:t>
            </a:r>
            <a:r>
              <a:rPr lang="en-GB" sz="2000" dirty="0"/>
              <a:t>(1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755CA-C815-4254-9F44-18E14C0B0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According to Hooley et al. (2020), promotional pricing is a temporary pricing strategy where businesses reduce prices or offer special deals to attract customers, boost sales, or clear out stock. There are 5 types of promotional pricing as explained in the following slides.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4A6F1-BD2E-096A-61CA-5ACBF5B94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313845-A98E-B46A-D8FC-E50306E22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0790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0B411-939D-7C12-89BE-2EDCAA1E9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Loss leaders </a:t>
            </a:r>
            <a:r>
              <a:rPr lang="en-GB" sz="2000" dirty="0"/>
              <a:t>(2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B5970-430A-2F88-B6BB-D0DDAA3AB5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Products are sold </a:t>
            </a:r>
            <a:r>
              <a:rPr lang="en-GB" sz="2800" b="1" dirty="0"/>
              <a:t>below cost</a:t>
            </a:r>
            <a:r>
              <a:rPr lang="en-GB" sz="2800" dirty="0"/>
              <a:t> to attract customers.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The retailer profits from selling </a:t>
            </a:r>
            <a:r>
              <a:rPr lang="en-GB" sz="2800" b="1" dirty="0"/>
              <a:t>other complementary products</a:t>
            </a:r>
            <a:r>
              <a:rPr lang="en-GB" sz="2800" dirty="0"/>
              <a:t> (e.g., printers &amp; ink cartridges).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0CBE2-DC22-74EA-4F6A-0B4F4DA09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5F42A3-F66A-14AA-FB1D-A77E5327D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24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D16C6-FAA4-B63C-3166-D98D05CEC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Special events </a:t>
            </a:r>
            <a:r>
              <a:rPr lang="en-GB" sz="2000" dirty="0"/>
              <a:t>(3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245B1-556D-B1BB-DDC1-61F485B89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Temporary discounts for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seasonal sales or promotions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to attract buyers.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Some brands use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constant discounts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to make lower prices seem like a special deal.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9F896-F8DE-86AD-6520-F09A2F76F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E0047-6791-52E3-2423-90DC07F99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5042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CDBA0-79B0-419B-8F53-344B61626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Cash Rebates </a:t>
            </a:r>
            <a:r>
              <a:rPr lang="en-GB" sz="2000" dirty="0"/>
              <a:t>(4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42970-568E-0F7A-DB60-0B9B366E4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Money-back offers or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coupons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are used to boost sales.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Not all coupons are redeemed, making them a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cost-effective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promotion.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4CEAC-EA83-5A63-36F8-EA924A7C9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C01C8E-052B-BED8-66F0-2C54BC23D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506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705CB-95F3-20F6-5467-254211F98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Low-interest finance </a:t>
            </a:r>
            <a:r>
              <a:rPr lang="en-GB" sz="2000" dirty="0"/>
              <a:t>(5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9BF19-4386-0960-4B41-0F52FB858A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Offers like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zero-interest loans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encourage big purchases (e.g., cars, furniture).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reduces the perceived upfront cost, making expensive items more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affordable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DDC38-8BDC-0B1D-4389-04AD919EE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8F695-CCEA-3BA5-1533-607306E5D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1864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6CAF2-B87D-CEFD-F1FD-576AB7663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Psychological pricing </a:t>
            </a:r>
            <a:r>
              <a:rPr lang="en-GB" sz="2000" dirty="0"/>
              <a:t>(6 of 6)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D632A-7CB8-CB21-5666-171382AD2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Pricing just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below round numbers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(e.g., €19.99 instead of €20) influences perception.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Customers see the lower number first, making the price appear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cheaper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6EE6E-2B4C-198E-6D10-9C95DEB78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7EFD7-07C6-77B0-8760-63D0C0498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4410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56542-33E3-2AE0-613C-2D8B4371F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Cost Based Pricing versus Value Based Pricing </a:t>
            </a:r>
            <a:r>
              <a:rPr lang="en-GB" sz="2000" dirty="0"/>
              <a:t>(1 of 3)</a:t>
            </a:r>
            <a:endParaRPr lang="en-GB" sz="3600" dirty="0"/>
          </a:p>
        </p:txBody>
      </p:sp>
      <p:pic>
        <p:nvPicPr>
          <p:cNvPr id="7" name="Content Placeholder 6" descr="A diagram of a diagram&#10;&#10;Description automatically generated">
            <a:extLst>
              <a:ext uri="{FF2B5EF4-FFF2-40B4-BE49-F238E27FC236}">
                <a16:creationId xmlns:a16="http://schemas.microsoft.com/office/drawing/2014/main" id="{14D4A6AF-DF1C-6ADE-05DA-00EB38F3F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00808"/>
            <a:ext cx="8229600" cy="334956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FBC8D-ECC9-1C17-E1B5-EF28813DE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6257CF-3F6B-631C-1BDF-ADBDA2335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EF1560-F00D-C2B3-92A2-A7B164BCADCB}"/>
              </a:ext>
            </a:extLst>
          </p:cNvPr>
          <p:cNvSpPr txBox="1"/>
          <p:nvPr/>
        </p:nvSpPr>
        <p:spPr>
          <a:xfrm>
            <a:off x="3635896" y="52292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 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0925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0583A-D0A3-981F-9D84-686C766B5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Cost-Based Pricing </a:t>
            </a:r>
            <a:r>
              <a:rPr lang="en-GB" sz="2000" dirty="0"/>
              <a:t>(2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D281F-9930-8EEE-7488-6BF1F381F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Design a good product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company creates a product based on its capabilities and expertise.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Determine product costs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cost of production is calculated.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Set price based on cost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selling price is determined by adding a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markup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to cover costs and generate profit.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Convince buyers of product’s value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Marketing efforts focus on persuading customers that the product is worth the price.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4A82E-7287-E7A3-6C35-C9611263F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CB33FC-14BB-CE21-BF1C-6063E3EDF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89902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E8396-CC96-66C6-B914-31D395AB9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Value-Based Pricing </a:t>
            </a:r>
            <a:r>
              <a:rPr lang="en-GB" sz="2000" dirty="0"/>
              <a:t>(3 of 3)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FB243-8349-8DD0-74AE-6AF8C2673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Assess customer needs and value perceptions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company first understands what customers want and how much they are willing to pay.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Set target price to match customer perceived value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price is determined based on how much value the product delivers to the customer.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Determine costs that can be incurred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Costs are managed to ensure profitability at the target price.</a:t>
            </a:r>
          </a:p>
          <a:p>
            <a:pPr algn="l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Design product to deliver desired value at target price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→ The product is developed in a way that meets customer expectations while staying within cost constraints.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6E65EE-E12B-1791-D6A5-6185B6D39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3A9014-E21D-B235-C30F-C6020EB76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7447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B2A1C-1DB3-C896-D3BB-5B2F89590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Price Elasticity of Demand</a:t>
            </a:r>
            <a:br>
              <a:rPr lang="en-GB" sz="3600" b="1" dirty="0"/>
            </a:br>
            <a:r>
              <a:rPr lang="en-GB" sz="2000" dirty="0"/>
              <a:t>(1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23586-05D1-D9B8-1457-49223D21D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Price elasticity of demand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measures how the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quantity demanded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of a product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changes in response to price changes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 It helps businesses understand how sensitive customers are to price fluctuations.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8A607-CD38-DA0D-270F-13CAB20B2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323471-FC53-CA7C-80C4-805B22779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05205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B8F28-B686-7DB9-EDED-BC07FB72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Price Elasticity of Demand</a:t>
            </a:r>
            <a:br>
              <a:rPr lang="en-GB" sz="3600" b="1" dirty="0"/>
            </a:br>
            <a:r>
              <a:rPr lang="en-GB" sz="2000" dirty="0"/>
              <a:t>(2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24D97-E065-A629-96E1-4C686C17DD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Elastic demand (&gt;1):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 small price change leads to a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big change in demand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(e.g., luxury goods, non-essential items).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Inelastic demand (&lt;1):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 price change has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little effect on demand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(e.g., necessities, monopolized goods).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Factors affecting elasticity: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Competition, availability of substitutes, necessity vs. luxury, and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D97F9-FEED-544B-679C-939BB6692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6192AB-7C06-A36C-E607-4B3AA9B59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10201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EB1DA-08D5-7C1A-574C-DF0FF96FD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Market and Demand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8EA13-47F1-25FE-DF55-502F71410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Understanding Pricing &amp; Demand: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Consumers compare the price of a product with the value they get from it.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Marketers must analyse the price-demand relationship before setting prices.</a:t>
            </a:r>
          </a:p>
          <a:p>
            <a:pPr marL="0" indent="0" algn="l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F2107-50A8-D114-8008-E1567175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7AA9A-9605-2449-989F-A5FE39009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1974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25505-2ED1-1750-031E-1AA8878C9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Pricing in Different 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EE04C-29FB-60E1-3483-3157C3684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Pure Competition: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Many buyers &amp; sellers trade uniform commodities (e.g., wheat, copper). No single seller influences the price. Marketing plays little role.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Monopolistic Competition: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Many sellers offer slightly different products. Branding and advertising help set products apart (e.g., Toyota Prius, Skittles).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BB181-B598-D77C-5E79-C6242605E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FE5350-B7F1-C773-7D55-82866C05A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4364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AA06A-4F10-59BA-6E54-25C98D92B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Pricing in Different Markets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A6257-A962-B6D3-9279-1448ACC0C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Oligopolistic Competition: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 few sellers dominate the market. They closely monitor each other’s pricing and marketing strategies.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Pure Monopoly: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 single seller controls the market (e.g., government monopolies like Royal Mail or private monopolies like De Beers in diamonds). Pricing varies depending on regulation.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048AA-E679-9CBE-EE03-5E5E81851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5F142F-B91E-0AEC-B47E-9F048C01C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82513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18F9C-4F77-8EF6-18C9-993940DF9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Effects of Internet on Pricing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DF36E-8D23-BDB5-C149-85EB362F8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Easier Price Comparisons</a:t>
            </a:r>
          </a:p>
          <a:p>
            <a:r>
              <a:rPr lang="en-GB" sz="2800" dirty="0"/>
              <a:t>Increased Savings</a:t>
            </a:r>
          </a:p>
          <a:p>
            <a:r>
              <a:rPr lang="en-GB" sz="2800" dirty="0"/>
              <a:t>Reverse Auctions &amp; Cost Reductions</a:t>
            </a:r>
          </a:p>
          <a:p>
            <a:r>
              <a:rPr lang="en-GB" sz="2800" dirty="0"/>
              <a:t>Customer-to-Customer (C2C) &amp; Customer-to-Business (C2B) Influence</a:t>
            </a:r>
          </a:p>
          <a:p>
            <a:r>
              <a:rPr lang="en-GB" sz="2800" dirty="0"/>
              <a:t>Higher Price Sensitivity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10CF21-838F-39B6-9459-E4DA58FB7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3F73AB-D5D4-7DBC-E7B6-4F16FD50C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075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10C9E-6672-836C-8055-62F288657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Your company has developed a new weight-loss breakfast shake that has proven to be successful in the test market phase. </a:t>
            </a:r>
          </a:p>
          <a:p>
            <a:r>
              <a:rPr lang="en-GB" sz="2400" dirty="0"/>
              <a:t>Users have experienced an average weight loss of two pounds per week. You hold a patent on the product. </a:t>
            </a:r>
          </a:p>
          <a:p>
            <a:r>
              <a:rPr lang="en-GB" sz="2400" dirty="0"/>
              <a:t>The cost to produce the shake is relatively low, with total manufacturing costs running at about £0.05 per 25G. Each shake is 200G.</a:t>
            </a:r>
          </a:p>
          <a:p>
            <a:r>
              <a:rPr lang="en-GB" sz="2400" dirty="0"/>
              <a:t>What pricing strategy do you recommend for this product?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B36F7-04B3-2B8E-3A1F-40213926B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89C8AD-1A4A-C6D3-9265-867E84BFF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84F287-2B6F-5B20-BFAE-1C4F77575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</a:t>
            </a:r>
          </a:p>
        </p:txBody>
      </p:sp>
    </p:spTree>
    <p:extLst>
      <p:ext uri="{BB962C8B-B14F-4D97-AF65-F5344CB8AC3E}">
        <p14:creationId xmlns:p14="http://schemas.microsoft.com/office/powerpoint/2010/main" val="15044128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4D4D-8E43-92FF-ECB1-F0EA7293F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6A54E-7ABD-A525-B289-D99E9088D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ffectLst/>
                <a:cs typeface="Arial" panose="020B0604020202020204" pitchFamily="34" charset="0"/>
              </a:rPr>
              <a:t>Hooley, G.J. et al. (2020) Marketing strategy and competitive positioning. Seventh edition. Harlow, England ; Pearson.</a:t>
            </a: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</a:rPr>
              <a:t>Kotler, P. </a:t>
            </a:r>
            <a:r>
              <a:rPr lang="en-GB" sz="2400" b="0" i="1" u="none" strike="noStrike" dirty="0">
                <a:effectLst/>
              </a:rPr>
              <a:t>et al.</a:t>
            </a:r>
            <a:r>
              <a:rPr lang="en-GB" sz="2400" b="0" i="0" u="none" strike="noStrike" dirty="0">
                <a:effectLst/>
              </a:rPr>
              <a:t> (2020) ’</a:t>
            </a:r>
            <a:r>
              <a:rPr lang="en-GB" sz="2400" b="0" i="1" u="none" strike="noStrike" dirty="0">
                <a:effectLst/>
              </a:rPr>
              <a:t>Principles of marketing’</a:t>
            </a:r>
            <a:r>
              <a:rPr lang="en-GB" sz="2400" b="0" i="0" u="none" strike="noStrike" dirty="0">
                <a:effectLst/>
              </a:rPr>
              <a:t>. Eighth European Edition. Harlow ; Pearson.</a:t>
            </a:r>
            <a:endParaRPr lang="en-GB" sz="2400" dirty="0"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20CB7-A7D6-240E-7C2D-ABFCD3AC8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BB249-0217-6DE9-CF22-C3CB5FE9C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8654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429</TotalTime>
  <Words>1797</Words>
  <Application>Microsoft Macintosh PowerPoint</Application>
  <PresentationFormat>On-screen Show (4:3)</PresentationFormat>
  <Paragraphs>191</Paragraphs>
  <Slides>29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-webkit-standard</vt:lpstr>
      <vt:lpstr>Arial</vt:lpstr>
      <vt:lpstr>Myriad Pro</vt:lpstr>
      <vt:lpstr>Source Sans Pro</vt:lpstr>
      <vt:lpstr>Verdana</vt:lpstr>
      <vt:lpstr>20140311PresentationUWTSDTemplate</vt:lpstr>
      <vt:lpstr>Marketing Mix: Pricing Strategies LCMB7024              Week 4 – Session 1 </vt:lpstr>
      <vt:lpstr>Content of the session</vt:lpstr>
      <vt:lpstr>Price</vt:lpstr>
      <vt:lpstr>Pricing Considerations</vt:lpstr>
      <vt:lpstr>Economic Value to the Customer</vt:lpstr>
      <vt:lpstr>Economic Value to the Customer</vt:lpstr>
      <vt:lpstr>Economic Value to the Customer</vt:lpstr>
      <vt:lpstr>Pricing Methods (1 of 5)</vt:lpstr>
      <vt:lpstr>Cost-Plus Pricing (2 of 5)</vt:lpstr>
      <vt:lpstr>Going rate pricing (3 of 5)</vt:lpstr>
      <vt:lpstr>Perceived Value Pricing (4 of 5)</vt:lpstr>
      <vt:lpstr>Sealed bids (5 of 5)</vt:lpstr>
      <vt:lpstr>Promotional Pricing (1 of 6)</vt:lpstr>
      <vt:lpstr>Loss leaders (2 of 6)</vt:lpstr>
      <vt:lpstr>Special events (3 of 6)</vt:lpstr>
      <vt:lpstr>Cash Rebates (4 of 6)</vt:lpstr>
      <vt:lpstr>Low-interest finance (5 of 6)</vt:lpstr>
      <vt:lpstr>Psychological pricing (6 of 6)</vt:lpstr>
      <vt:lpstr>Cost Based Pricing versus Value Based Pricing (1 of 3)</vt:lpstr>
      <vt:lpstr>Cost-Based Pricing (2 of 3)</vt:lpstr>
      <vt:lpstr>Value-Based Pricing (3 of 3)</vt:lpstr>
      <vt:lpstr>Price Elasticity of Demand (1 of 2)</vt:lpstr>
      <vt:lpstr>Price Elasticity of Demand (2 of 2)</vt:lpstr>
      <vt:lpstr>The Market and Demand</vt:lpstr>
      <vt:lpstr>Pricing in Different Markets</vt:lpstr>
      <vt:lpstr>Pricing in Different Markets</vt:lpstr>
      <vt:lpstr>The Effects of Internet on Pricing Decisions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176</cp:revision>
  <cp:lastPrinted>2022-03-08T18:23:15Z</cp:lastPrinted>
  <dcterms:created xsi:type="dcterms:W3CDTF">2002-10-07T19:43:58Z</dcterms:created>
  <dcterms:modified xsi:type="dcterms:W3CDTF">2025-03-05T11:10:12Z</dcterms:modified>
</cp:coreProperties>
</file>