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1F3475-BDA0-499F-BCED-302219234A1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3C806E-4794-4A42-A552-565E74F8BFB0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i="0" baseline="0" dirty="0">
              <a:solidFill>
                <a:srgbClr val="FFFF00"/>
              </a:solidFill>
            </a:rPr>
            <a:t>Key Aspects</a:t>
          </a:r>
          <a:r>
            <a:rPr lang="en-US" b="0" i="0" baseline="0" dirty="0">
              <a:solidFill>
                <a:srgbClr val="FFFF00"/>
              </a:solidFill>
            </a:rPr>
            <a:t>:</a:t>
          </a:r>
          <a:endParaRPr lang="en-US" dirty="0">
            <a:solidFill>
              <a:srgbClr val="FFFF00"/>
            </a:solidFill>
          </a:endParaRPr>
        </a:p>
      </dgm:t>
    </dgm:pt>
    <dgm:pt modelId="{7C629FC5-385A-4272-A963-86DECDAE8C4F}" type="parTrans" cxnId="{E5ACE56D-FFF3-470C-8AF5-5015AA8C7233}">
      <dgm:prSet/>
      <dgm:spPr/>
      <dgm:t>
        <a:bodyPr/>
        <a:lstStyle/>
        <a:p>
          <a:endParaRPr lang="en-US"/>
        </a:p>
      </dgm:t>
    </dgm:pt>
    <dgm:pt modelId="{4F4BA242-375E-4463-A316-D220F11E0F48}" type="sibTrans" cxnId="{E5ACE56D-FFF3-470C-8AF5-5015AA8C7233}">
      <dgm:prSet/>
      <dgm:spPr/>
      <dgm:t>
        <a:bodyPr/>
        <a:lstStyle/>
        <a:p>
          <a:endParaRPr lang="en-US"/>
        </a:p>
      </dgm:t>
    </dgm:pt>
    <dgm:pt modelId="{0B996575-0E47-492E-93DF-9165415E6D09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i="0" baseline="0" dirty="0">
              <a:solidFill>
                <a:schemeClr val="tx1"/>
              </a:solidFill>
            </a:rPr>
            <a:t>Values &amp; Ethics</a:t>
          </a:r>
          <a:endParaRPr lang="en-US" dirty="0">
            <a:solidFill>
              <a:schemeClr val="tx1"/>
            </a:solidFill>
          </a:endParaRPr>
        </a:p>
      </dgm:t>
    </dgm:pt>
    <dgm:pt modelId="{5FE02801-CFEC-43B4-B058-A9B24F37485F}" type="parTrans" cxnId="{A6BE1F74-6F92-43E4-838C-744D220CB5E6}">
      <dgm:prSet/>
      <dgm:spPr/>
      <dgm:t>
        <a:bodyPr/>
        <a:lstStyle/>
        <a:p>
          <a:endParaRPr lang="en-US"/>
        </a:p>
      </dgm:t>
    </dgm:pt>
    <dgm:pt modelId="{F49553B1-857E-49F1-AE04-32D4336B34C2}" type="sibTrans" cxnId="{A6BE1F74-6F92-43E4-838C-744D220CB5E6}">
      <dgm:prSet/>
      <dgm:spPr/>
      <dgm:t>
        <a:bodyPr/>
        <a:lstStyle/>
        <a:p>
          <a:endParaRPr lang="en-US"/>
        </a:p>
      </dgm:t>
    </dgm:pt>
    <dgm:pt modelId="{975254AE-42F0-40C8-9CC3-EB4138BBE4D8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i="0" baseline="0">
              <a:solidFill>
                <a:schemeClr val="tx1"/>
              </a:solidFill>
            </a:rPr>
            <a:t>Leadership Style</a:t>
          </a:r>
          <a:endParaRPr lang="en-US">
            <a:solidFill>
              <a:schemeClr val="tx1"/>
            </a:solidFill>
          </a:endParaRPr>
        </a:p>
      </dgm:t>
    </dgm:pt>
    <dgm:pt modelId="{9BD082A0-557C-4EB3-B8A4-FA869B79D22A}" type="parTrans" cxnId="{A2484B57-E9EA-49CD-BF30-387B7FE6E5C1}">
      <dgm:prSet/>
      <dgm:spPr/>
      <dgm:t>
        <a:bodyPr/>
        <a:lstStyle/>
        <a:p>
          <a:endParaRPr lang="en-US"/>
        </a:p>
      </dgm:t>
    </dgm:pt>
    <dgm:pt modelId="{7FF266C3-22F5-4E1C-91E3-3D7A0A2101C0}" type="sibTrans" cxnId="{A2484B57-E9EA-49CD-BF30-387B7FE6E5C1}">
      <dgm:prSet/>
      <dgm:spPr/>
      <dgm:t>
        <a:bodyPr/>
        <a:lstStyle/>
        <a:p>
          <a:endParaRPr lang="en-US"/>
        </a:p>
      </dgm:t>
    </dgm:pt>
    <dgm:pt modelId="{308765B0-B2FB-486D-8822-74061FDC7097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i="0" baseline="0">
              <a:solidFill>
                <a:schemeClr val="tx1"/>
              </a:solidFill>
            </a:rPr>
            <a:t>Communication Practices</a:t>
          </a:r>
          <a:endParaRPr lang="en-US">
            <a:solidFill>
              <a:schemeClr val="tx1"/>
            </a:solidFill>
          </a:endParaRPr>
        </a:p>
      </dgm:t>
    </dgm:pt>
    <dgm:pt modelId="{7AE72D06-ED8E-49F1-9297-D56DA2B8FA8B}" type="parTrans" cxnId="{B28F1604-83EE-4323-B520-1C7EAF521C9A}">
      <dgm:prSet/>
      <dgm:spPr/>
      <dgm:t>
        <a:bodyPr/>
        <a:lstStyle/>
        <a:p>
          <a:endParaRPr lang="en-US"/>
        </a:p>
      </dgm:t>
    </dgm:pt>
    <dgm:pt modelId="{588A15AD-C318-4AF0-BFE9-0B2012D03752}" type="sibTrans" cxnId="{B28F1604-83EE-4323-B520-1C7EAF521C9A}">
      <dgm:prSet/>
      <dgm:spPr/>
      <dgm:t>
        <a:bodyPr/>
        <a:lstStyle/>
        <a:p>
          <a:endParaRPr lang="en-US"/>
        </a:p>
      </dgm:t>
    </dgm:pt>
    <dgm:pt modelId="{5702A696-A401-4F59-8FD5-C933857E6F21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i="0" baseline="0" dirty="0">
              <a:solidFill>
                <a:schemeClr val="tx1"/>
              </a:solidFill>
            </a:rPr>
            <a:t>Work Environment</a:t>
          </a:r>
          <a:endParaRPr lang="en-US" dirty="0">
            <a:solidFill>
              <a:schemeClr val="tx1"/>
            </a:solidFill>
          </a:endParaRPr>
        </a:p>
      </dgm:t>
    </dgm:pt>
    <dgm:pt modelId="{A54988AD-F09A-4302-AE89-ACB8B6EC3AD8}" type="parTrans" cxnId="{3A7EA7DF-FD20-45C4-952A-F7C853CD1C78}">
      <dgm:prSet/>
      <dgm:spPr/>
      <dgm:t>
        <a:bodyPr/>
        <a:lstStyle/>
        <a:p>
          <a:endParaRPr lang="en-US"/>
        </a:p>
      </dgm:t>
    </dgm:pt>
    <dgm:pt modelId="{5BC742E3-1FB5-4010-B879-16A3ECD36AAB}" type="sibTrans" cxnId="{3A7EA7DF-FD20-45C4-952A-F7C853CD1C78}">
      <dgm:prSet/>
      <dgm:spPr/>
      <dgm:t>
        <a:bodyPr/>
        <a:lstStyle/>
        <a:p>
          <a:endParaRPr lang="en-US"/>
        </a:p>
      </dgm:t>
    </dgm:pt>
    <dgm:pt modelId="{437C65EB-D332-4C25-B999-DCCF12A9D648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i="0" baseline="0">
              <a:solidFill>
                <a:schemeClr val="tx1"/>
              </a:solidFill>
            </a:rPr>
            <a:t>Employee Engagement</a:t>
          </a:r>
          <a:endParaRPr lang="en-US">
            <a:solidFill>
              <a:schemeClr val="tx1"/>
            </a:solidFill>
          </a:endParaRPr>
        </a:p>
      </dgm:t>
    </dgm:pt>
    <dgm:pt modelId="{C69F674B-F1B3-461D-BB7E-5E5B40E09A45}" type="parTrans" cxnId="{7F60400A-9245-4E70-BAB5-D37855FA45EB}">
      <dgm:prSet/>
      <dgm:spPr/>
      <dgm:t>
        <a:bodyPr/>
        <a:lstStyle/>
        <a:p>
          <a:endParaRPr lang="en-US"/>
        </a:p>
      </dgm:t>
    </dgm:pt>
    <dgm:pt modelId="{C641E920-CC7A-4CFD-BEEB-64E1C4159A4C}" type="sibTrans" cxnId="{7F60400A-9245-4E70-BAB5-D37855FA45EB}">
      <dgm:prSet/>
      <dgm:spPr/>
      <dgm:t>
        <a:bodyPr/>
        <a:lstStyle/>
        <a:p>
          <a:endParaRPr lang="en-US"/>
        </a:p>
      </dgm:t>
    </dgm:pt>
    <dgm:pt modelId="{67826437-CB07-45E7-B867-036183D85872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i="0" baseline="0" dirty="0">
              <a:solidFill>
                <a:srgbClr val="FFFF00"/>
              </a:solidFill>
            </a:rPr>
            <a:t>Why Culture Matters:</a:t>
          </a:r>
          <a:endParaRPr lang="en-US" b="1" dirty="0">
            <a:solidFill>
              <a:srgbClr val="FFFF00"/>
            </a:solidFill>
          </a:endParaRPr>
        </a:p>
      </dgm:t>
    </dgm:pt>
    <dgm:pt modelId="{A89DDE31-D042-4A7A-907B-2EF619F8A2A0}" type="parTrans" cxnId="{2F1D8AE8-9693-4378-A4D1-F1C4AD11B37D}">
      <dgm:prSet/>
      <dgm:spPr/>
      <dgm:t>
        <a:bodyPr/>
        <a:lstStyle/>
        <a:p>
          <a:endParaRPr lang="en-US"/>
        </a:p>
      </dgm:t>
    </dgm:pt>
    <dgm:pt modelId="{06BFD74E-6B14-4F12-BE4F-11DA4C249EF2}" type="sibTrans" cxnId="{2F1D8AE8-9693-4378-A4D1-F1C4AD11B37D}">
      <dgm:prSet/>
      <dgm:spPr/>
      <dgm:t>
        <a:bodyPr/>
        <a:lstStyle/>
        <a:p>
          <a:endParaRPr lang="en-US"/>
        </a:p>
      </dgm:t>
    </dgm:pt>
    <dgm:pt modelId="{E0C6B189-C9BD-4726-BE91-37DDFD7C8B92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Employee Satisfaction</a:t>
          </a:r>
          <a:r>
            <a:rPr lang="en-US" b="0" i="0" baseline="0" dirty="0">
              <a:solidFill>
                <a:schemeClr val="tx1"/>
              </a:solidFill>
            </a:rPr>
            <a:t>: A positive culture fosters happier employees.</a:t>
          </a:r>
          <a:endParaRPr lang="en-US" dirty="0">
            <a:solidFill>
              <a:schemeClr val="tx1"/>
            </a:solidFill>
          </a:endParaRPr>
        </a:p>
      </dgm:t>
    </dgm:pt>
    <dgm:pt modelId="{3A98185E-61E5-4D22-AC60-2428D1DAEAC5}" type="parTrans" cxnId="{07DADCA5-DDF4-4621-A811-F32B0ECC951E}">
      <dgm:prSet/>
      <dgm:spPr/>
      <dgm:t>
        <a:bodyPr/>
        <a:lstStyle/>
        <a:p>
          <a:endParaRPr lang="en-US"/>
        </a:p>
      </dgm:t>
    </dgm:pt>
    <dgm:pt modelId="{F8AD1865-B9B3-43B6-BDB2-BED48AAB7E56}" type="sibTrans" cxnId="{07DADCA5-DDF4-4621-A811-F32B0ECC951E}">
      <dgm:prSet/>
      <dgm:spPr/>
      <dgm:t>
        <a:bodyPr/>
        <a:lstStyle/>
        <a:p>
          <a:endParaRPr lang="en-US"/>
        </a:p>
      </dgm:t>
    </dgm:pt>
    <dgm:pt modelId="{6C77250E-A47A-47ED-B86B-FACFA1FFF772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Retention</a:t>
          </a:r>
          <a:r>
            <a:rPr lang="en-US" b="0" i="0" baseline="0" dirty="0">
              <a:solidFill>
                <a:schemeClr val="tx1"/>
              </a:solidFill>
            </a:rPr>
            <a:t>: Strong culture enhances loyalty, reducing turnover.</a:t>
          </a:r>
          <a:endParaRPr lang="en-US" dirty="0">
            <a:solidFill>
              <a:schemeClr val="tx1"/>
            </a:solidFill>
          </a:endParaRPr>
        </a:p>
      </dgm:t>
    </dgm:pt>
    <dgm:pt modelId="{99057E87-5C95-43C6-B9A6-5B930928DE73}" type="parTrans" cxnId="{66FAE709-76BA-41F2-B6AA-739202565096}">
      <dgm:prSet/>
      <dgm:spPr/>
      <dgm:t>
        <a:bodyPr/>
        <a:lstStyle/>
        <a:p>
          <a:endParaRPr lang="en-US"/>
        </a:p>
      </dgm:t>
    </dgm:pt>
    <dgm:pt modelId="{80EBDF05-1FDF-4764-AC0A-D04F5CDF312D}" type="sibTrans" cxnId="{66FAE709-76BA-41F2-B6AA-739202565096}">
      <dgm:prSet/>
      <dgm:spPr/>
      <dgm:t>
        <a:bodyPr/>
        <a:lstStyle/>
        <a:p>
          <a:endParaRPr lang="en-US"/>
        </a:p>
      </dgm:t>
    </dgm:pt>
    <dgm:pt modelId="{A66B4DF1-5FF9-4CB0-8972-4661216C08B2}">
      <dgm:prSet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Productivity</a:t>
          </a:r>
          <a:r>
            <a:rPr lang="en-US" b="0" i="0" baseline="0" dirty="0">
              <a:solidFill>
                <a:schemeClr val="tx1"/>
              </a:solidFill>
            </a:rPr>
            <a:t>: Alignment with company goals boosts focus and efficiency.</a:t>
          </a:r>
          <a:endParaRPr lang="en-US" dirty="0">
            <a:solidFill>
              <a:schemeClr val="tx1"/>
            </a:solidFill>
          </a:endParaRPr>
        </a:p>
      </dgm:t>
    </dgm:pt>
    <dgm:pt modelId="{DAC395FC-E104-4D87-B5D5-95662FE86CFD}" type="parTrans" cxnId="{66BEA88E-E5BF-4A41-9D55-E8533BCB24E4}">
      <dgm:prSet/>
      <dgm:spPr/>
      <dgm:t>
        <a:bodyPr/>
        <a:lstStyle/>
        <a:p>
          <a:endParaRPr lang="en-US"/>
        </a:p>
      </dgm:t>
    </dgm:pt>
    <dgm:pt modelId="{FDB75507-A216-4A30-89B5-9ADDC91CCC81}" type="sibTrans" cxnId="{66BEA88E-E5BF-4A41-9D55-E8533BCB24E4}">
      <dgm:prSet/>
      <dgm:spPr/>
      <dgm:t>
        <a:bodyPr/>
        <a:lstStyle/>
        <a:p>
          <a:endParaRPr lang="en-US"/>
        </a:p>
      </dgm:t>
    </dgm:pt>
    <dgm:pt modelId="{E0296987-E151-42CB-931B-7ACDDE8021AB}" type="pres">
      <dgm:prSet presAssocID="{A41F3475-BDA0-499F-BCED-302219234A11}" presName="vert0" presStyleCnt="0">
        <dgm:presLayoutVars>
          <dgm:dir/>
          <dgm:animOne val="branch"/>
          <dgm:animLvl val="lvl"/>
        </dgm:presLayoutVars>
      </dgm:prSet>
      <dgm:spPr/>
    </dgm:pt>
    <dgm:pt modelId="{73CFCD8D-6379-4D0D-935F-8E92DB5090DF}" type="pres">
      <dgm:prSet presAssocID="{DD3C806E-4794-4A42-A552-565E74F8BFB0}" presName="thickLine" presStyleLbl="alignNode1" presStyleIdx="0" presStyleCnt="10"/>
      <dgm:spPr/>
    </dgm:pt>
    <dgm:pt modelId="{9D7D98CC-C142-451D-BA8E-3004D12C8A6B}" type="pres">
      <dgm:prSet presAssocID="{DD3C806E-4794-4A42-A552-565E74F8BFB0}" presName="horz1" presStyleCnt="0"/>
      <dgm:spPr/>
    </dgm:pt>
    <dgm:pt modelId="{EA34883B-165C-406D-A4DD-84457B574DA4}" type="pres">
      <dgm:prSet presAssocID="{DD3C806E-4794-4A42-A552-565E74F8BFB0}" presName="tx1" presStyleLbl="revTx" presStyleIdx="0" presStyleCnt="10"/>
      <dgm:spPr/>
    </dgm:pt>
    <dgm:pt modelId="{CD9BBB27-93B6-450B-867E-500877D8B01B}" type="pres">
      <dgm:prSet presAssocID="{DD3C806E-4794-4A42-A552-565E74F8BFB0}" presName="vert1" presStyleCnt="0"/>
      <dgm:spPr/>
    </dgm:pt>
    <dgm:pt modelId="{3898BDB8-C4F8-462C-BA3B-78A3F8784CF0}" type="pres">
      <dgm:prSet presAssocID="{0B996575-0E47-492E-93DF-9165415E6D09}" presName="thickLine" presStyleLbl="alignNode1" presStyleIdx="1" presStyleCnt="10"/>
      <dgm:spPr/>
    </dgm:pt>
    <dgm:pt modelId="{5288EC19-D1FF-4058-97C4-9E73BE09E065}" type="pres">
      <dgm:prSet presAssocID="{0B996575-0E47-492E-93DF-9165415E6D09}" presName="horz1" presStyleCnt="0"/>
      <dgm:spPr/>
    </dgm:pt>
    <dgm:pt modelId="{CAACFFC6-3FEA-4823-ABF7-6E54077420FC}" type="pres">
      <dgm:prSet presAssocID="{0B996575-0E47-492E-93DF-9165415E6D09}" presName="tx1" presStyleLbl="revTx" presStyleIdx="1" presStyleCnt="10"/>
      <dgm:spPr/>
    </dgm:pt>
    <dgm:pt modelId="{60A35FA1-AF07-4733-9FD0-3D445038F5AD}" type="pres">
      <dgm:prSet presAssocID="{0B996575-0E47-492E-93DF-9165415E6D09}" presName="vert1" presStyleCnt="0"/>
      <dgm:spPr/>
    </dgm:pt>
    <dgm:pt modelId="{8B6DA89F-E875-41C7-9AE4-4F3060D24295}" type="pres">
      <dgm:prSet presAssocID="{975254AE-42F0-40C8-9CC3-EB4138BBE4D8}" presName="thickLine" presStyleLbl="alignNode1" presStyleIdx="2" presStyleCnt="10"/>
      <dgm:spPr/>
    </dgm:pt>
    <dgm:pt modelId="{FB255C8C-E552-40B7-93D3-22B7C4887FBC}" type="pres">
      <dgm:prSet presAssocID="{975254AE-42F0-40C8-9CC3-EB4138BBE4D8}" presName="horz1" presStyleCnt="0"/>
      <dgm:spPr/>
    </dgm:pt>
    <dgm:pt modelId="{B3A5B12F-F749-4CA9-997B-75BFC98FD7DA}" type="pres">
      <dgm:prSet presAssocID="{975254AE-42F0-40C8-9CC3-EB4138BBE4D8}" presName="tx1" presStyleLbl="revTx" presStyleIdx="2" presStyleCnt="10"/>
      <dgm:spPr/>
    </dgm:pt>
    <dgm:pt modelId="{B0208A95-B845-4D97-8E9F-012487FEBEF8}" type="pres">
      <dgm:prSet presAssocID="{975254AE-42F0-40C8-9CC3-EB4138BBE4D8}" presName="vert1" presStyleCnt="0"/>
      <dgm:spPr/>
    </dgm:pt>
    <dgm:pt modelId="{7431014E-8B39-4C1C-A736-1CE326A0C8A6}" type="pres">
      <dgm:prSet presAssocID="{308765B0-B2FB-486D-8822-74061FDC7097}" presName="thickLine" presStyleLbl="alignNode1" presStyleIdx="3" presStyleCnt="10"/>
      <dgm:spPr/>
    </dgm:pt>
    <dgm:pt modelId="{132FAAC3-36BE-4600-9C52-F7D39B272F22}" type="pres">
      <dgm:prSet presAssocID="{308765B0-B2FB-486D-8822-74061FDC7097}" presName="horz1" presStyleCnt="0"/>
      <dgm:spPr/>
    </dgm:pt>
    <dgm:pt modelId="{D282F511-52BE-4E8F-91E3-616115E7ADD9}" type="pres">
      <dgm:prSet presAssocID="{308765B0-B2FB-486D-8822-74061FDC7097}" presName="tx1" presStyleLbl="revTx" presStyleIdx="3" presStyleCnt="10"/>
      <dgm:spPr/>
    </dgm:pt>
    <dgm:pt modelId="{21F29EBD-DB66-48F3-AC30-FC8433CCCC2B}" type="pres">
      <dgm:prSet presAssocID="{308765B0-B2FB-486D-8822-74061FDC7097}" presName="vert1" presStyleCnt="0"/>
      <dgm:spPr/>
    </dgm:pt>
    <dgm:pt modelId="{50064025-F029-4EA0-9757-00FC919EFFEC}" type="pres">
      <dgm:prSet presAssocID="{5702A696-A401-4F59-8FD5-C933857E6F21}" presName="thickLine" presStyleLbl="alignNode1" presStyleIdx="4" presStyleCnt="10"/>
      <dgm:spPr/>
    </dgm:pt>
    <dgm:pt modelId="{C69F60F2-9A4D-4A5A-8851-92F073FA72FB}" type="pres">
      <dgm:prSet presAssocID="{5702A696-A401-4F59-8FD5-C933857E6F21}" presName="horz1" presStyleCnt="0"/>
      <dgm:spPr/>
    </dgm:pt>
    <dgm:pt modelId="{8B20E5E7-78F6-44FB-920B-19EE4B87E50B}" type="pres">
      <dgm:prSet presAssocID="{5702A696-A401-4F59-8FD5-C933857E6F21}" presName="tx1" presStyleLbl="revTx" presStyleIdx="4" presStyleCnt="10"/>
      <dgm:spPr/>
    </dgm:pt>
    <dgm:pt modelId="{8EEABC22-5396-488D-BA8A-F00662F22DCE}" type="pres">
      <dgm:prSet presAssocID="{5702A696-A401-4F59-8FD5-C933857E6F21}" presName="vert1" presStyleCnt="0"/>
      <dgm:spPr/>
    </dgm:pt>
    <dgm:pt modelId="{883DDBCE-DC5F-47E6-9C80-49D42F993FA3}" type="pres">
      <dgm:prSet presAssocID="{437C65EB-D332-4C25-B999-DCCF12A9D648}" presName="thickLine" presStyleLbl="alignNode1" presStyleIdx="5" presStyleCnt="10"/>
      <dgm:spPr/>
    </dgm:pt>
    <dgm:pt modelId="{6CBA949B-3048-4719-B27A-AE1B8B4FA75B}" type="pres">
      <dgm:prSet presAssocID="{437C65EB-D332-4C25-B999-DCCF12A9D648}" presName="horz1" presStyleCnt="0"/>
      <dgm:spPr/>
    </dgm:pt>
    <dgm:pt modelId="{D68375A1-95E7-461D-9EB2-D078F4ADAA33}" type="pres">
      <dgm:prSet presAssocID="{437C65EB-D332-4C25-B999-DCCF12A9D648}" presName="tx1" presStyleLbl="revTx" presStyleIdx="5" presStyleCnt="10"/>
      <dgm:spPr/>
    </dgm:pt>
    <dgm:pt modelId="{57C3515F-1F17-4CEC-BE23-A51F584F5CBB}" type="pres">
      <dgm:prSet presAssocID="{437C65EB-D332-4C25-B999-DCCF12A9D648}" presName="vert1" presStyleCnt="0"/>
      <dgm:spPr/>
    </dgm:pt>
    <dgm:pt modelId="{0CC3FC8E-538F-489A-983E-DE6CC7DCB012}" type="pres">
      <dgm:prSet presAssocID="{67826437-CB07-45E7-B867-036183D85872}" presName="thickLine" presStyleLbl="alignNode1" presStyleIdx="6" presStyleCnt="10"/>
      <dgm:spPr/>
    </dgm:pt>
    <dgm:pt modelId="{D7C8FA46-26A3-4935-9ECE-D9AF419B775D}" type="pres">
      <dgm:prSet presAssocID="{67826437-CB07-45E7-B867-036183D85872}" presName="horz1" presStyleCnt="0"/>
      <dgm:spPr/>
    </dgm:pt>
    <dgm:pt modelId="{3F5EB542-60B0-40C6-8326-663B3A544F58}" type="pres">
      <dgm:prSet presAssocID="{67826437-CB07-45E7-B867-036183D85872}" presName="tx1" presStyleLbl="revTx" presStyleIdx="6" presStyleCnt="10"/>
      <dgm:spPr/>
    </dgm:pt>
    <dgm:pt modelId="{435ABFC9-F63E-4301-A3AA-0C4267594AB7}" type="pres">
      <dgm:prSet presAssocID="{67826437-CB07-45E7-B867-036183D85872}" presName="vert1" presStyleCnt="0"/>
      <dgm:spPr/>
    </dgm:pt>
    <dgm:pt modelId="{C6306247-55D9-4348-9CAC-BCF120ECE43D}" type="pres">
      <dgm:prSet presAssocID="{E0C6B189-C9BD-4726-BE91-37DDFD7C8B92}" presName="thickLine" presStyleLbl="alignNode1" presStyleIdx="7" presStyleCnt="10"/>
      <dgm:spPr/>
    </dgm:pt>
    <dgm:pt modelId="{2EDA56A4-7B3D-4B4B-B109-36079D9705E5}" type="pres">
      <dgm:prSet presAssocID="{E0C6B189-C9BD-4726-BE91-37DDFD7C8B92}" presName="horz1" presStyleCnt="0"/>
      <dgm:spPr/>
    </dgm:pt>
    <dgm:pt modelId="{ACB10EC3-E314-48F0-B5D9-8C43A0136FB5}" type="pres">
      <dgm:prSet presAssocID="{E0C6B189-C9BD-4726-BE91-37DDFD7C8B92}" presName="tx1" presStyleLbl="revTx" presStyleIdx="7" presStyleCnt="10"/>
      <dgm:spPr/>
    </dgm:pt>
    <dgm:pt modelId="{7F490F05-F111-40F7-A879-3C02DB15042B}" type="pres">
      <dgm:prSet presAssocID="{E0C6B189-C9BD-4726-BE91-37DDFD7C8B92}" presName="vert1" presStyleCnt="0"/>
      <dgm:spPr/>
    </dgm:pt>
    <dgm:pt modelId="{14F8FE04-6C28-4C5E-A16D-99C8AC8BB55A}" type="pres">
      <dgm:prSet presAssocID="{6C77250E-A47A-47ED-B86B-FACFA1FFF772}" presName="thickLine" presStyleLbl="alignNode1" presStyleIdx="8" presStyleCnt="10"/>
      <dgm:spPr/>
    </dgm:pt>
    <dgm:pt modelId="{258E3057-07DF-42AF-8226-BC474718C5FD}" type="pres">
      <dgm:prSet presAssocID="{6C77250E-A47A-47ED-B86B-FACFA1FFF772}" presName="horz1" presStyleCnt="0"/>
      <dgm:spPr/>
    </dgm:pt>
    <dgm:pt modelId="{2D21FE18-87B2-4AE0-BB8B-A86260671332}" type="pres">
      <dgm:prSet presAssocID="{6C77250E-A47A-47ED-B86B-FACFA1FFF772}" presName="tx1" presStyleLbl="revTx" presStyleIdx="8" presStyleCnt="10"/>
      <dgm:spPr/>
    </dgm:pt>
    <dgm:pt modelId="{0953BC6B-C49E-479D-A9C2-1D5DDF0FF4C8}" type="pres">
      <dgm:prSet presAssocID="{6C77250E-A47A-47ED-B86B-FACFA1FFF772}" presName="vert1" presStyleCnt="0"/>
      <dgm:spPr/>
    </dgm:pt>
    <dgm:pt modelId="{B19AC487-C795-4FF9-BD34-5C306BA54C46}" type="pres">
      <dgm:prSet presAssocID="{A66B4DF1-5FF9-4CB0-8972-4661216C08B2}" presName="thickLine" presStyleLbl="alignNode1" presStyleIdx="9" presStyleCnt="10"/>
      <dgm:spPr/>
    </dgm:pt>
    <dgm:pt modelId="{4EECCE3C-53FC-472E-ACE7-2DC4E4591683}" type="pres">
      <dgm:prSet presAssocID="{A66B4DF1-5FF9-4CB0-8972-4661216C08B2}" presName="horz1" presStyleCnt="0"/>
      <dgm:spPr/>
    </dgm:pt>
    <dgm:pt modelId="{55463E60-CD03-4146-9D10-052E3CA1D3A9}" type="pres">
      <dgm:prSet presAssocID="{A66B4DF1-5FF9-4CB0-8972-4661216C08B2}" presName="tx1" presStyleLbl="revTx" presStyleIdx="9" presStyleCnt="10"/>
      <dgm:spPr/>
    </dgm:pt>
    <dgm:pt modelId="{E5924743-1DC6-4DD2-AA28-4EFBCB7641DA}" type="pres">
      <dgm:prSet presAssocID="{A66B4DF1-5FF9-4CB0-8972-4661216C08B2}" presName="vert1" presStyleCnt="0"/>
      <dgm:spPr/>
    </dgm:pt>
  </dgm:ptLst>
  <dgm:cxnLst>
    <dgm:cxn modelId="{B28F1604-83EE-4323-B520-1C7EAF521C9A}" srcId="{A41F3475-BDA0-499F-BCED-302219234A11}" destId="{308765B0-B2FB-486D-8822-74061FDC7097}" srcOrd="3" destOrd="0" parTransId="{7AE72D06-ED8E-49F1-9297-D56DA2B8FA8B}" sibTransId="{588A15AD-C318-4AF0-BFE9-0B2012D03752}"/>
    <dgm:cxn modelId="{66FAE709-76BA-41F2-B6AA-739202565096}" srcId="{A41F3475-BDA0-499F-BCED-302219234A11}" destId="{6C77250E-A47A-47ED-B86B-FACFA1FFF772}" srcOrd="8" destOrd="0" parTransId="{99057E87-5C95-43C6-B9A6-5B930928DE73}" sibTransId="{80EBDF05-1FDF-4764-AC0A-D04F5CDF312D}"/>
    <dgm:cxn modelId="{7F60400A-9245-4E70-BAB5-D37855FA45EB}" srcId="{A41F3475-BDA0-499F-BCED-302219234A11}" destId="{437C65EB-D332-4C25-B999-DCCF12A9D648}" srcOrd="5" destOrd="0" parTransId="{C69F674B-F1B3-461D-BB7E-5E5B40E09A45}" sibTransId="{C641E920-CC7A-4CFD-BEEB-64E1C4159A4C}"/>
    <dgm:cxn modelId="{496C9711-E288-4032-82BC-F61F9B8F69AD}" type="presOf" srcId="{437C65EB-D332-4C25-B999-DCCF12A9D648}" destId="{D68375A1-95E7-461D-9EB2-D078F4ADAA33}" srcOrd="0" destOrd="0" presId="urn:microsoft.com/office/officeart/2008/layout/LinedList"/>
    <dgm:cxn modelId="{8B8A6963-56E5-447C-9278-016427FA779C}" type="presOf" srcId="{E0C6B189-C9BD-4726-BE91-37DDFD7C8B92}" destId="{ACB10EC3-E314-48F0-B5D9-8C43A0136FB5}" srcOrd="0" destOrd="0" presId="urn:microsoft.com/office/officeart/2008/layout/LinedList"/>
    <dgm:cxn modelId="{E5ACE56D-FFF3-470C-8AF5-5015AA8C7233}" srcId="{A41F3475-BDA0-499F-BCED-302219234A11}" destId="{DD3C806E-4794-4A42-A552-565E74F8BFB0}" srcOrd="0" destOrd="0" parTransId="{7C629FC5-385A-4272-A963-86DECDAE8C4F}" sibTransId="{4F4BA242-375E-4463-A316-D220F11E0F48}"/>
    <dgm:cxn modelId="{A6BE1F74-6F92-43E4-838C-744D220CB5E6}" srcId="{A41F3475-BDA0-499F-BCED-302219234A11}" destId="{0B996575-0E47-492E-93DF-9165415E6D09}" srcOrd="1" destOrd="0" parTransId="{5FE02801-CFEC-43B4-B058-A9B24F37485F}" sibTransId="{F49553B1-857E-49F1-AE04-32D4336B34C2}"/>
    <dgm:cxn modelId="{A2484B57-E9EA-49CD-BF30-387B7FE6E5C1}" srcId="{A41F3475-BDA0-499F-BCED-302219234A11}" destId="{975254AE-42F0-40C8-9CC3-EB4138BBE4D8}" srcOrd="2" destOrd="0" parTransId="{9BD082A0-557C-4EB3-B8A4-FA869B79D22A}" sibTransId="{7FF266C3-22F5-4E1C-91E3-3D7A0A2101C0}"/>
    <dgm:cxn modelId="{8019E379-15C9-49AF-BAA8-FFF833ADE11E}" type="presOf" srcId="{6C77250E-A47A-47ED-B86B-FACFA1FFF772}" destId="{2D21FE18-87B2-4AE0-BB8B-A86260671332}" srcOrd="0" destOrd="0" presId="urn:microsoft.com/office/officeart/2008/layout/LinedList"/>
    <dgm:cxn modelId="{66BEA88E-E5BF-4A41-9D55-E8533BCB24E4}" srcId="{A41F3475-BDA0-499F-BCED-302219234A11}" destId="{A66B4DF1-5FF9-4CB0-8972-4661216C08B2}" srcOrd="9" destOrd="0" parTransId="{DAC395FC-E104-4D87-B5D5-95662FE86CFD}" sibTransId="{FDB75507-A216-4A30-89B5-9ADDC91CCC81}"/>
    <dgm:cxn modelId="{E0982E90-BF4D-4EE7-9410-FD944068A19D}" type="presOf" srcId="{975254AE-42F0-40C8-9CC3-EB4138BBE4D8}" destId="{B3A5B12F-F749-4CA9-997B-75BFC98FD7DA}" srcOrd="0" destOrd="0" presId="urn:microsoft.com/office/officeart/2008/layout/LinedList"/>
    <dgm:cxn modelId="{07DADCA5-DDF4-4621-A811-F32B0ECC951E}" srcId="{A41F3475-BDA0-499F-BCED-302219234A11}" destId="{E0C6B189-C9BD-4726-BE91-37DDFD7C8B92}" srcOrd="7" destOrd="0" parTransId="{3A98185E-61E5-4D22-AC60-2428D1DAEAC5}" sibTransId="{F8AD1865-B9B3-43B6-BDB2-BED48AAB7E56}"/>
    <dgm:cxn modelId="{7E2C7DAE-A341-40CF-8C81-844AE983561E}" type="presOf" srcId="{A66B4DF1-5FF9-4CB0-8972-4661216C08B2}" destId="{55463E60-CD03-4146-9D10-052E3CA1D3A9}" srcOrd="0" destOrd="0" presId="urn:microsoft.com/office/officeart/2008/layout/LinedList"/>
    <dgm:cxn modelId="{211DBAB2-25FF-4FD1-8601-19D456B7E464}" type="presOf" srcId="{67826437-CB07-45E7-B867-036183D85872}" destId="{3F5EB542-60B0-40C6-8326-663B3A544F58}" srcOrd="0" destOrd="0" presId="urn:microsoft.com/office/officeart/2008/layout/LinedList"/>
    <dgm:cxn modelId="{089E42BE-B76A-491D-8BAC-0286D8DE68F4}" type="presOf" srcId="{5702A696-A401-4F59-8FD5-C933857E6F21}" destId="{8B20E5E7-78F6-44FB-920B-19EE4B87E50B}" srcOrd="0" destOrd="0" presId="urn:microsoft.com/office/officeart/2008/layout/LinedList"/>
    <dgm:cxn modelId="{6A5037C2-40BC-4A63-A72B-49C7709E25B3}" type="presOf" srcId="{DD3C806E-4794-4A42-A552-565E74F8BFB0}" destId="{EA34883B-165C-406D-A4DD-84457B574DA4}" srcOrd="0" destOrd="0" presId="urn:microsoft.com/office/officeart/2008/layout/LinedList"/>
    <dgm:cxn modelId="{7B3F35C3-2DF8-4943-AB33-BD87643239F7}" type="presOf" srcId="{0B996575-0E47-492E-93DF-9165415E6D09}" destId="{CAACFFC6-3FEA-4823-ABF7-6E54077420FC}" srcOrd="0" destOrd="0" presId="urn:microsoft.com/office/officeart/2008/layout/LinedList"/>
    <dgm:cxn modelId="{12D585D2-884F-4419-A829-0CCEE59E81CC}" type="presOf" srcId="{308765B0-B2FB-486D-8822-74061FDC7097}" destId="{D282F511-52BE-4E8F-91E3-616115E7ADD9}" srcOrd="0" destOrd="0" presId="urn:microsoft.com/office/officeart/2008/layout/LinedList"/>
    <dgm:cxn modelId="{3A7EA7DF-FD20-45C4-952A-F7C853CD1C78}" srcId="{A41F3475-BDA0-499F-BCED-302219234A11}" destId="{5702A696-A401-4F59-8FD5-C933857E6F21}" srcOrd="4" destOrd="0" parTransId="{A54988AD-F09A-4302-AE89-ACB8B6EC3AD8}" sibTransId="{5BC742E3-1FB5-4010-B879-16A3ECD36AAB}"/>
    <dgm:cxn modelId="{2F1D8AE8-9693-4378-A4D1-F1C4AD11B37D}" srcId="{A41F3475-BDA0-499F-BCED-302219234A11}" destId="{67826437-CB07-45E7-B867-036183D85872}" srcOrd="6" destOrd="0" parTransId="{A89DDE31-D042-4A7A-907B-2EF619F8A2A0}" sibTransId="{06BFD74E-6B14-4F12-BE4F-11DA4C249EF2}"/>
    <dgm:cxn modelId="{7CA3F6FC-1C1A-4AAC-A39D-5483E6401664}" type="presOf" srcId="{A41F3475-BDA0-499F-BCED-302219234A11}" destId="{E0296987-E151-42CB-931B-7ACDDE8021AB}" srcOrd="0" destOrd="0" presId="urn:microsoft.com/office/officeart/2008/layout/LinedList"/>
    <dgm:cxn modelId="{8539D807-7612-4597-9615-F80073F3A618}" type="presParOf" srcId="{E0296987-E151-42CB-931B-7ACDDE8021AB}" destId="{73CFCD8D-6379-4D0D-935F-8E92DB5090DF}" srcOrd="0" destOrd="0" presId="urn:microsoft.com/office/officeart/2008/layout/LinedList"/>
    <dgm:cxn modelId="{2C83A761-9C56-4A5B-A6F4-C433E8A86A96}" type="presParOf" srcId="{E0296987-E151-42CB-931B-7ACDDE8021AB}" destId="{9D7D98CC-C142-451D-BA8E-3004D12C8A6B}" srcOrd="1" destOrd="0" presId="urn:microsoft.com/office/officeart/2008/layout/LinedList"/>
    <dgm:cxn modelId="{A462B19C-A1FD-42A8-998A-3FC29A6FE6E4}" type="presParOf" srcId="{9D7D98CC-C142-451D-BA8E-3004D12C8A6B}" destId="{EA34883B-165C-406D-A4DD-84457B574DA4}" srcOrd="0" destOrd="0" presId="urn:microsoft.com/office/officeart/2008/layout/LinedList"/>
    <dgm:cxn modelId="{46BE2EF5-37EB-4490-B4DB-B5AB32E53087}" type="presParOf" srcId="{9D7D98CC-C142-451D-BA8E-3004D12C8A6B}" destId="{CD9BBB27-93B6-450B-867E-500877D8B01B}" srcOrd="1" destOrd="0" presId="urn:microsoft.com/office/officeart/2008/layout/LinedList"/>
    <dgm:cxn modelId="{05C8F079-172A-4DD6-911E-25EDFAB212AD}" type="presParOf" srcId="{E0296987-E151-42CB-931B-7ACDDE8021AB}" destId="{3898BDB8-C4F8-462C-BA3B-78A3F8784CF0}" srcOrd="2" destOrd="0" presId="urn:microsoft.com/office/officeart/2008/layout/LinedList"/>
    <dgm:cxn modelId="{6A47796B-79CC-4694-94E8-16A531B23F7C}" type="presParOf" srcId="{E0296987-E151-42CB-931B-7ACDDE8021AB}" destId="{5288EC19-D1FF-4058-97C4-9E73BE09E065}" srcOrd="3" destOrd="0" presId="urn:microsoft.com/office/officeart/2008/layout/LinedList"/>
    <dgm:cxn modelId="{5B4E90C9-D2C4-4D8D-AA48-DC4F693EFE21}" type="presParOf" srcId="{5288EC19-D1FF-4058-97C4-9E73BE09E065}" destId="{CAACFFC6-3FEA-4823-ABF7-6E54077420FC}" srcOrd="0" destOrd="0" presId="urn:microsoft.com/office/officeart/2008/layout/LinedList"/>
    <dgm:cxn modelId="{EAAF8484-2A51-4C09-B009-D9D1BD48B413}" type="presParOf" srcId="{5288EC19-D1FF-4058-97C4-9E73BE09E065}" destId="{60A35FA1-AF07-4733-9FD0-3D445038F5AD}" srcOrd="1" destOrd="0" presId="urn:microsoft.com/office/officeart/2008/layout/LinedList"/>
    <dgm:cxn modelId="{6EFAE72E-741F-4601-B303-3E34BA07ECA6}" type="presParOf" srcId="{E0296987-E151-42CB-931B-7ACDDE8021AB}" destId="{8B6DA89F-E875-41C7-9AE4-4F3060D24295}" srcOrd="4" destOrd="0" presId="urn:microsoft.com/office/officeart/2008/layout/LinedList"/>
    <dgm:cxn modelId="{8EFD5439-F668-4814-99E9-5B3E8D6DC9ED}" type="presParOf" srcId="{E0296987-E151-42CB-931B-7ACDDE8021AB}" destId="{FB255C8C-E552-40B7-93D3-22B7C4887FBC}" srcOrd="5" destOrd="0" presId="urn:microsoft.com/office/officeart/2008/layout/LinedList"/>
    <dgm:cxn modelId="{CB2130E0-D2F4-48F3-9137-A8F3B719EF8A}" type="presParOf" srcId="{FB255C8C-E552-40B7-93D3-22B7C4887FBC}" destId="{B3A5B12F-F749-4CA9-997B-75BFC98FD7DA}" srcOrd="0" destOrd="0" presId="urn:microsoft.com/office/officeart/2008/layout/LinedList"/>
    <dgm:cxn modelId="{A6452569-7916-405E-9FA5-1CEAA78289CC}" type="presParOf" srcId="{FB255C8C-E552-40B7-93D3-22B7C4887FBC}" destId="{B0208A95-B845-4D97-8E9F-012487FEBEF8}" srcOrd="1" destOrd="0" presId="urn:microsoft.com/office/officeart/2008/layout/LinedList"/>
    <dgm:cxn modelId="{71AC0FE0-6C67-4832-AB8A-4348AD3229F8}" type="presParOf" srcId="{E0296987-E151-42CB-931B-7ACDDE8021AB}" destId="{7431014E-8B39-4C1C-A736-1CE326A0C8A6}" srcOrd="6" destOrd="0" presId="urn:microsoft.com/office/officeart/2008/layout/LinedList"/>
    <dgm:cxn modelId="{0F94E8E3-2A90-4407-9A21-EE9ADAFC4C97}" type="presParOf" srcId="{E0296987-E151-42CB-931B-7ACDDE8021AB}" destId="{132FAAC3-36BE-4600-9C52-F7D39B272F22}" srcOrd="7" destOrd="0" presId="urn:microsoft.com/office/officeart/2008/layout/LinedList"/>
    <dgm:cxn modelId="{BAE66DEB-C211-49E5-9C40-F070651A8F0C}" type="presParOf" srcId="{132FAAC3-36BE-4600-9C52-F7D39B272F22}" destId="{D282F511-52BE-4E8F-91E3-616115E7ADD9}" srcOrd="0" destOrd="0" presId="urn:microsoft.com/office/officeart/2008/layout/LinedList"/>
    <dgm:cxn modelId="{7AD1E936-AFEE-4772-AF58-FDC3ED0A707D}" type="presParOf" srcId="{132FAAC3-36BE-4600-9C52-F7D39B272F22}" destId="{21F29EBD-DB66-48F3-AC30-FC8433CCCC2B}" srcOrd="1" destOrd="0" presId="urn:microsoft.com/office/officeart/2008/layout/LinedList"/>
    <dgm:cxn modelId="{881BE5D7-D0FA-49BA-8F48-8ED73D3722BF}" type="presParOf" srcId="{E0296987-E151-42CB-931B-7ACDDE8021AB}" destId="{50064025-F029-4EA0-9757-00FC919EFFEC}" srcOrd="8" destOrd="0" presId="urn:microsoft.com/office/officeart/2008/layout/LinedList"/>
    <dgm:cxn modelId="{8E876406-1CFB-4C4B-B2A8-3EF5DFC79C65}" type="presParOf" srcId="{E0296987-E151-42CB-931B-7ACDDE8021AB}" destId="{C69F60F2-9A4D-4A5A-8851-92F073FA72FB}" srcOrd="9" destOrd="0" presId="urn:microsoft.com/office/officeart/2008/layout/LinedList"/>
    <dgm:cxn modelId="{2EF9D495-619B-46F5-8898-812159FFB7C6}" type="presParOf" srcId="{C69F60F2-9A4D-4A5A-8851-92F073FA72FB}" destId="{8B20E5E7-78F6-44FB-920B-19EE4B87E50B}" srcOrd="0" destOrd="0" presId="urn:microsoft.com/office/officeart/2008/layout/LinedList"/>
    <dgm:cxn modelId="{E498665C-A587-467C-BDCF-8950FA574EB1}" type="presParOf" srcId="{C69F60F2-9A4D-4A5A-8851-92F073FA72FB}" destId="{8EEABC22-5396-488D-BA8A-F00662F22DCE}" srcOrd="1" destOrd="0" presId="urn:microsoft.com/office/officeart/2008/layout/LinedList"/>
    <dgm:cxn modelId="{3FE78E84-A6E3-421F-A124-EB7A6E4D6D67}" type="presParOf" srcId="{E0296987-E151-42CB-931B-7ACDDE8021AB}" destId="{883DDBCE-DC5F-47E6-9C80-49D42F993FA3}" srcOrd="10" destOrd="0" presId="urn:microsoft.com/office/officeart/2008/layout/LinedList"/>
    <dgm:cxn modelId="{9079C76B-282A-4912-892E-B6BA1A63A0AF}" type="presParOf" srcId="{E0296987-E151-42CB-931B-7ACDDE8021AB}" destId="{6CBA949B-3048-4719-B27A-AE1B8B4FA75B}" srcOrd="11" destOrd="0" presId="urn:microsoft.com/office/officeart/2008/layout/LinedList"/>
    <dgm:cxn modelId="{433F26DA-D6B9-4559-83C5-45B8D71AFA12}" type="presParOf" srcId="{6CBA949B-3048-4719-B27A-AE1B8B4FA75B}" destId="{D68375A1-95E7-461D-9EB2-D078F4ADAA33}" srcOrd="0" destOrd="0" presId="urn:microsoft.com/office/officeart/2008/layout/LinedList"/>
    <dgm:cxn modelId="{A022BF0B-061F-4216-9994-468FE39631D9}" type="presParOf" srcId="{6CBA949B-3048-4719-B27A-AE1B8B4FA75B}" destId="{57C3515F-1F17-4CEC-BE23-A51F584F5CBB}" srcOrd="1" destOrd="0" presId="urn:microsoft.com/office/officeart/2008/layout/LinedList"/>
    <dgm:cxn modelId="{5EC538B6-42A8-409A-8278-C94011730CE2}" type="presParOf" srcId="{E0296987-E151-42CB-931B-7ACDDE8021AB}" destId="{0CC3FC8E-538F-489A-983E-DE6CC7DCB012}" srcOrd="12" destOrd="0" presId="urn:microsoft.com/office/officeart/2008/layout/LinedList"/>
    <dgm:cxn modelId="{3BBAF3AE-D93D-4BD2-9BFF-1BC49C35BF0C}" type="presParOf" srcId="{E0296987-E151-42CB-931B-7ACDDE8021AB}" destId="{D7C8FA46-26A3-4935-9ECE-D9AF419B775D}" srcOrd="13" destOrd="0" presId="urn:microsoft.com/office/officeart/2008/layout/LinedList"/>
    <dgm:cxn modelId="{9F049C7E-4253-4DEB-BEEC-9D6F89EF9E76}" type="presParOf" srcId="{D7C8FA46-26A3-4935-9ECE-D9AF419B775D}" destId="{3F5EB542-60B0-40C6-8326-663B3A544F58}" srcOrd="0" destOrd="0" presId="urn:microsoft.com/office/officeart/2008/layout/LinedList"/>
    <dgm:cxn modelId="{D3BF2B5A-B7DF-4D39-B38A-ED58C05B58CE}" type="presParOf" srcId="{D7C8FA46-26A3-4935-9ECE-D9AF419B775D}" destId="{435ABFC9-F63E-4301-A3AA-0C4267594AB7}" srcOrd="1" destOrd="0" presId="urn:microsoft.com/office/officeart/2008/layout/LinedList"/>
    <dgm:cxn modelId="{9066D424-4878-4FAA-B1A1-927871B46679}" type="presParOf" srcId="{E0296987-E151-42CB-931B-7ACDDE8021AB}" destId="{C6306247-55D9-4348-9CAC-BCF120ECE43D}" srcOrd="14" destOrd="0" presId="urn:microsoft.com/office/officeart/2008/layout/LinedList"/>
    <dgm:cxn modelId="{0E514DF7-ABE7-466C-BF92-19FD8F574E47}" type="presParOf" srcId="{E0296987-E151-42CB-931B-7ACDDE8021AB}" destId="{2EDA56A4-7B3D-4B4B-B109-36079D9705E5}" srcOrd="15" destOrd="0" presId="urn:microsoft.com/office/officeart/2008/layout/LinedList"/>
    <dgm:cxn modelId="{0864361E-CDAB-49F1-BD93-CE8FAF153672}" type="presParOf" srcId="{2EDA56A4-7B3D-4B4B-B109-36079D9705E5}" destId="{ACB10EC3-E314-48F0-B5D9-8C43A0136FB5}" srcOrd="0" destOrd="0" presId="urn:microsoft.com/office/officeart/2008/layout/LinedList"/>
    <dgm:cxn modelId="{890D98BF-0E6C-4604-9378-0BFB61AFDDE4}" type="presParOf" srcId="{2EDA56A4-7B3D-4B4B-B109-36079D9705E5}" destId="{7F490F05-F111-40F7-A879-3C02DB15042B}" srcOrd="1" destOrd="0" presId="urn:microsoft.com/office/officeart/2008/layout/LinedList"/>
    <dgm:cxn modelId="{BA557549-73FE-4A33-A458-79534E73487F}" type="presParOf" srcId="{E0296987-E151-42CB-931B-7ACDDE8021AB}" destId="{14F8FE04-6C28-4C5E-A16D-99C8AC8BB55A}" srcOrd="16" destOrd="0" presId="urn:microsoft.com/office/officeart/2008/layout/LinedList"/>
    <dgm:cxn modelId="{87EFC556-8F4A-4A22-AE5B-C60311CF11E2}" type="presParOf" srcId="{E0296987-E151-42CB-931B-7ACDDE8021AB}" destId="{258E3057-07DF-42AF-8226-BC474718C5FD}" srcOrd="17" destOrd="0" presId="urn:microsoft.com/office/officeart/2008/layout/LinedList"/>
    <dgm:cxn modelId="{3275B13D-A114-4523-B811-0247DF918F15}" type="presParOf" srcId="{258E3057-07DF-42AF-8226-BC474718C5FD}" destId="{2D21FE18-87B2-4AE0-BB8B-A86260671332}" srcOrd="0" destOrd="0" presId="urn:microsoft.com/office/officeart/2008/layout/LinedList"/>
    <dgm:cxn modelId="{9759075A-3F4B-4020-A0C8-EF5A92057BFC}" type="presParOf" srcId="{258E3057-07DF-42AF-8226-BC474718C5FD}" destId="{0953BC6B-C49E-479D-A9C2-1D5DDF0FF4C8}" srcOrd="1" destOrd="0" presId="urn:microsoft.com/office/officeart/2008/layout/LinedList"/>
    <dgm:cxn modelId="{859F9C78-DA91-40F6-B5FF-AECB1CAADE93}" type="presParOf" srcId="{E0296987-E151-42CB-931B-7ACDDE8021AB}" destId="{B19AC487-C795-4FF9-BD34-5C306BA54C46}" srcOrd="18" destOrd="0" presId="urn:microsoft.com/office/officeart/2008/layout/LinedList"/>
    <dgm:cxn modelId="{846322E0-CF6F-4A94-ABB1-24A23E4B9A1F}" type="presParOf" srcId="{E0296987-E151-42CB-931B-7ACDDE8021AB}" destId="{4EECCE3C-53FC-472E-ACE7-2DC4E4591683}" srcOrd="19" destOrd="0" presId="urn:microsoft.com/office/officeart/2008/layout/LinedList"/>
    <dgm:cxn modelId="{A7B4EB0B-1E81-42D2-AE6B-6E030995092E}" type="presParOf" srcId="{4EECCE3C-53FC-472E-ACE7-2DC4E4591683}" destId="{55463E60-CD03-4146-9D10-052E3CA1D3A9}" srcOrd="0" destOrd="0" presId="urn:microsoft.com/office/officeart/2008/layout/LinedList"/>
    <dgm:cxn modelId="{B2AF1E01-2DF1-40C6-A1AF-A50D7AD91D38}" type="presParOf" srcId="{4EECCE3C-53FC-472E-ACE7-2DC4E4591683}" destId="{E5924743-1DC6-4DD2-AA28-4EFBCB7641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9D895E-52B0-44E9-A305-25BC7EA5472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51BFD0-DE60-431F-9C02-BF5BF54B957E}">
      <dgm:prSet/>
      <dgm:spPr/>
      <dgm:t>
        <a:bodyPr/>
        <a:lstStyle/>
        <a:p>
          <a:r>
            <a:rPr lang="en-US" b="1" i="0" baseline="0" dirty="0"/>
            <a:t>Erosion of Startup Culture</a:t>
          </a:r>
          <a:r>
            <a:rPr lang="en-US" b="0" i="0" baseline="0" dirty="0"/>
            <a:t>: The close-knit, informal atmosphere is fading, reducing employee engagement.</a:t>
          </a:r>
          <a:endParaRPr lang="en-US" dirty="0"/>
        </a:p>
      </dgm:t>
    </dgm:pt>
    <dgm:pt modelId="{1AF3B79D-FC89-4109-9F1A-5A8771EB52C5}" type="parTrans" cxnId="{AD62B985-3790-4E12-8612-B34464A9AC39}">
      <dgm:prSet/>
      <dgm:spPr/>
      <dgm:t>
        <a:bodyPr/>
        <a:lstStyle/>
        <a:p>
          <a:endParaRPr lang="en-US"/>
        </a:p>
      </dgm:t>
    </dgm:pt>
    <dgm:pt modelId="{E58F0C5D-0396-48C2-9AF1-BFE0CCEE7F72}" type="sibTrans" cxnId="{AD62B985-3790-4E12-8612-B34464A9AC39}">
      <dgm:prSet/>
      <dgm:spPr/>
      <dgm:t>
        <a:bodyPr/>
        <a:lstStyle/>
        <a:p>
          <a:endParaRPr lang="en-US"/>
        </a:p>
      </dgm:t>
    </dgm:pt>
    <dgm:pt modelId="{282E9CF7-02C2-48FD-949E-2FF83982C50B}">
      <dgm:prSet/>
      <dgm:spPr/>
      <dgm:t>
        <a:bodyPr/>
        <a:lstStyle/>
        <a:p>
          <a:r>
            <a:rPr lang="en-US" b="1" i="0" baseline="0"/>
            <a:t>Employee Satisfaction</a:t>
          </a:r>
          <a:r>
            <a:rPr lang="en-US" b="0" i="0" baseline="0"/>
            <a:t>: Increased turnover and dissatisfaction due to a lack of structured onboarding, performance management, and career development.</a:t>
          </a:r>
          <a:endParaRPr lang="en-US"/>
        </a:p>
      </dgm:t>
    </dgm:pt>
    <dgm:pt modelId="{7D466300-64E8-420B-8773-094B3497E5D5}" type="parTrans" cxnId="{0AFF1E3D-B496-410C-86EB-E3F07A788491}">
      <dgm:prSet/>
      <dgm:spPr/>
      <dgm:t>
        <a:bodyPr/>
        <a:lstStyle/>
        <a:p>
          <a:endParaRPr lang="en-US"/>
        </a:p>
      </dgm:t>
    </dgm:pt>
    <dgm:pt modelId="{25969183-751D-4B37-88A9-FA359A36126A}" type="sibTrans" cxnId="{0AFF1E3D-B496-410C-86EB-E3F07A788491}">
      <dgm:prSet/>
      <dgm:spPr/>
      <dgm:t>
        <a:bodyPr/>
        <a:lstStyle/>
        <a:p>
          <a:endParaRPr lang="en-US"/>
        </a:p>
      </dgm:t>
    </dgm:pt>
    <dgm:pt modelId="{FF40CE90-20FD-4240-82C2-BFBE23306B18}">
      <dgm:prSet/>
      <dgm:spPr/>
      <dgm:t>
        <a:bodyPr/>
        <a:lstStyle/>
        <a:p>
          <a:r>
            <a:rPr lang="en-US" b="1" i="0" baseline="0"/>
            <a:t>Leadership Development</a:t>
          </a:r>
          <a:r>
            <a:rPr lang="en-US" b="0" i="0" baseline="0"/>
            <a:t>: Many managers lack training in people management, leading to conflict and inefficiency.</a:t>
          </a:r>
          <a:endParaRPr lang="en-US"/>
        </a:p>
      </dgm:t>
    </dgm:pt>
    <dgm:pt modelId="{66641EC4-06A5-46C5-8256-384662417486}" type="parTrans" cxnId="{4D4C9E2E-E942-4CC6-B606-C1D75AEC1D93}">
      <dgm:prSet/>
      <dgm:spPr/>
      <dgm:t>
        <a:bodyPr/>
        <a:lstStyle/>
        <a:p>
          <a:endParaRPr lang="en-US"/>
        </a:p>
      </dgm:t>
    </dgm:pt>
    <dgm:pt modelId="{2CF5A6BB-2378-4831-A484-22006AC35ED5}" type="sibTrans" cxnId="{4D4C9E2E-E942-4CC6-B606-C1D75AEC1D93}">
      <dgm:prSet/>
      <dgm:spPr/>
      <dgm:t>
        <a:bodyPr/>
        <a:lstStyle/>
        <a:p>
          <a:endParaRPr lang="en-US"/>
        </a:p>
      </dgm:t>
    </dgm:pt>
    <dgm:pt modelId="{098F7F00-862C-4E65-BD6D-621986932893}">
      <dgm:prSet/>
      <dgm:spPr/>
      <dgm:t>
        <a:bodyPr/>
        <a:lstStyle/>
        <a:p>
          <a:r>
            <a:rPr lang="en-US" b="1" i="0" baseline="0"/>
            <a:t>Diversity and Inclusion</a:t>
          </a:r>
          <a:r>
            <a:rPr lang="en-US" b="0" i="0" baseline="0"/>
            <a:t>: Limited diversity, particularly in leadership and technical roles, affecting both company culture and innovation. </a:t>
          </a:r>
          <a:endParaRPr lang="en-US"/>
        </a:p>
      </dgm:t>
    </dgm:pt>
    <dgm:pt modelId="{0B1F59FB-37E8-4783-803F-B2EA9DC2A323}" type="parTrans" cxnId="{88074230-EFD8-421C-88CB-ECAE767863FC}">
      <dgm:prSet/>
      <dgm:spPr/>
      <dgm:t>
        <a:bodyPr/>
        <a:lstStyle/>
        <a:p>
          <a:endParaRPr lang="en-US"/>
        </a:p>
      </dgm:t>
    </dgm:pt>
    <dgm:pt modelId="{6E2E7982-8AE4-4B1B-83FC-AD6133408A65}" type="sibTrans" cxnId="{88074230-EFD8-421C-88CB-ECAE767863FC}">
      <dgm:prSet/>
      <dgm:spPr/>
      <dgm:t>
        <a:bodyPr/>
        <a:lstStyle/>
        <a:p>
          <a:endParaRPr lang="en-US"/>
        </a:p>
      </dgm:t>
    </dgm:pt>
    <dgm:pt modelId="{6BCB260B-5355-4092-8381-B46AC0ED11A7}" type="pres">
      <dgm:prSet presAssocID="{449D895E-52B0-44E9-A305-25BC7EA54722}" presName="linear" presStyleCnt="0">
        <dgm:presLayoutVars>
          <dgm:animLvl val="lvl"/>
          <dgm:resizeHandles val="exact"/>
        </dgm:presLayoutVars>
      </dgm:prSet>
      <dgm:spPr/>
    </dgm:pt>
    <dgm:pt modelId="{2C5BFAF7-E732-4177-A1FD-3675075A1EBD}" type="pres">
      <dgm:prSet presAssocID="{1951BFD0-DE60-431F-9C02-BF5BF54B957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5971E26-6180-4C9C-AAEB-C7E5F809FB2D}" type="pres">
      <dgm:prSet presAssocID="{E58F0C5D-0396-48C2-9AF1-BFE0CCEE7F72}" presName="spacer" presStyleCnt="0"/>
      <dgm:spPr/>
    </dgm:pt>
    <dgm:pt modelId="{E5168FB3-0167-43AF-A638-9DFBABD876F6}" type="pres">
      <dgm:prSet presAssocID="{282E9CF7-02C2-48FD-949E-2FF83982C50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84185EA-FC8C-4788-8A4E-8CDA4E39EEB0}" type="pres">
      <dgm:prSet presAssocID="{25969183-751D-4B37-88A9-FA359A36126A}" presName="spacer" presStyleCnt="0"/>
      <dgm:spPr/>
    </dgm:pt>
    <dgm:pt modelId="{144FA52E-5090-468F-A02E-FE0521BAA572}" type="pres">
      <dgm:prSet presAssocID="{FF40CE90-20FD-4240-82C2-BFBE23306B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757A116-8E27-4EE9-B99F-DD3A82C52E24}" type="pres">
      <dgm:prSet presAssocID="{2CF5A6BB-2378-4831-A484-22006AC35ED5}" presName="spacer" presStyleCnt="0"/>
      <dgm:spPr/>
    </dgm:pt>
    <dgm:pt modelId="{C6C9EC39-DD54-4663-AF42-8FC7ED6C99D8}" type="pres">
      <dgm:prSet presAssocID="{098F7F00-862C-4E65-BD6D-62198693289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D4C9E2E-E942-4CC6-B606-C1D75AEC1D93}" srcId="{449D895E-52B0-44E9-A305-25BC7EA54722}" destId="{FF40CE90-20FD-4240-82C2-BFBE23306B18}" srcOrd="2" destOrd="0" parTransId="{66641EC4-06A5-46C5-8256-384662417486}" sibTransId="{2CF5A6BB-2378-4831-A484-22006AC35ED5}"/>
    <dgm:cxn modelId="{88074230-EFD8-421C-88CB-ECAE767863FC}" srcId="{449D895E-52B0-44E9-A305-25BC7EA54722}" destId="{098F7F00-862C-4E65-BD6D-621986932893}" srcOrd="3" destOrd="0" parTransId="{0B1F59FB-37E8-4783-803F-B2EA9DC2A323}" sibTransId="{6E2E7982-8AE4-4B1B-83FC-AD6133408A65}"/>
    <dgm:cxn modelId="{0AFF1E3D-B496-410C-86EB-E3F07A788491}" srcId="{449D895E-52B0-44E9-A305-25BC7EA54722}" destId="{282E9CF7-02C2-48FD-949E-2FF83982C50B}" srcOrd="1" destOrd="0" parTransId="{7D466300-64E8-420B-8773-094B3497E5D5}" sibTransId="{25969183-751D-4B37-88A9-FA359A36126A}"/>
    <dgm:cxn modelId="{5E0A0D7A-A808-42FD-A20B-874F5F69B6FA}" type="presOf" srcId="{282E9CF7-02C2-48FD-949E-2FF83982C50B}" destId="{E5168FB3-0167-43AF-A638-9DFBABD876F6}" srcOrd="0" destOrd="0" presId="urn:microsoft.com/office/officeart/2005/8/layout/vList2"/>
    <dgm:cxn modelId="{AD62B985-3790-4E12-8612-B34464A9AC39}" srcId="{449D895E-52B0-44E9-A305-25BC7EA54722}" destId="{1951BFD0-DE60-431F-9C02-BF5BF54B957E}" srcOrd="0" destOrd="0" parTransId="{1AF3B79D-FC89-4109-9F1A-5A8771EB52C5}" sibTransId="{E58F0C5D-0396-48C2-9AF1-BFE0CCEE7F72}"/>
    <dgm:cxn modelId="{27088B9E-6E66-4BE7-BB87-C786546F0765}" type="presOf" srcId="{1951BFD0-DE60-431F-9C02-BF5BF54B957E}" destId="{2C5BFAF7-E732-4177-A1FD-3675075A1EBD}" srcOrd="0" destOrd="0" presId="urn:microsoft.com/office/officeart/2005/8/layout/vList2"/>
    <dgm:cxn modelId="{E6B9DA9E-B5D4-4FBF-992E-F6710546BA35}" type="presOf" srcId="{098F7F00-862C-4E65-BD6D-621986932893}" destId="{C6C9EC39-DD54-4663-AF42-8FC7ED6C99D8}" srcOrd="0" destOrd="0" presId="urn:microsoft.com/office/officeart/2005/8/layout/vList2"/>
    <dgm:cxn modelId="{12E615B9-EE0B-402D-B5E8-11C04BCCFB5D}" type="presOf" srcId="{449D895E-52B0-44E9-A305-25BC7EA54722}" destId="{6BCB260B-5355-4092-8381-B46AC0ED11A7}" srcOrd="0" destOrd="0" presId="urn:microsoft.com/office/officeart/2005/8/layout/vList2"/>
    <dgm:cxn modelId="{020CB0D7-D954-4EDD-BC2C-B63CF817B736}" type="presOf" srcId="{FF40CE90-20FD-4240-82C2-BFBE23306B18}" destId="{144FA52E-5090-468F-A02E-FE0521BAA572}" srcOrd="0" destOrd="0" presId="urn:microsoft.com/office/officeart/2005/8/layout/vList2"/>
    <dgm:cxn modelId="{9EEB2F01-6B34-4B57-AE7A-DC74E451122C}" type="presParOf" srcId="{6BCB260B-5355-4092-8381-B46AC0ED11A7}" destId="{2C5BFAF7-E732-4177-A1FD-3675075A1EBD}" srcOrd="0" destOrd="0" presId="urn:microsoft.com/office/officeart/2005/8/layout/vList2"/>
    <dgm:cxn modelId="{7FDD5328-574A-43A8-8358-50EE8307789F}" type="presParOf" srcId="{6BCB260B-5355-4092-8381-B46AC0ED11A7}" destId="{E5971E26-6180-4C9C-AAEB-C7E5F809FB2D}" srcOrd="1" destOrd="0" presId="urn:microsoft.com/office/officeart/2005/8/layout/vList2"/>
    <dgm:cxn modelId="{68A0D4C8-7D0E-4AA4-9640-D21315982903}" type="presParOf" srcId="{6BCB260B-5355-4092-8381-B46AC0ED11A7}" destId="{E5168FB3-0167-43AF-A638-9DFBABD876F6}" srcOrd="2" destOrd="0" presId="urn:microsoft.com/office/officeart/2005/8/layout/vList2"/>
    <dgm:cxn modelId="{3CAA4E2F-6B32-4E78-B408-E5D1E5D544AB}" type="presParOf" srcId="{6BCB260B-5355-4092-8381-B46AC0ED11A7}" destId="{A84185EA-FC8C-4788-8A4E-8CDA4E39EEB0}" srcOrd="3" destOrd="0" presId="urn:microsoft.com/office/officeart/2005/8/layout/vList2"/>
    <dgm:cxn modelId="{81C8E430-B162-41FC-A75F-93DE86C6C9A9}" type="presParOf" srcId="{6BCB260B-5355-4092-8381-B46AC0ED11A7}" destId="{144FA52E-5090-468F-A02E-FE0521BAA572}" srcOrd="4" destOrd="0" presId="urn:microsoft.com/office/officeart/2005/8/layout/vList2"/>
    <dgm:cxn modelId="{11D3F414-5387-44F4-99CB-84215E38FEE2}" type="presParOf" srcId="{6BCB260B-5355-4092-8381-B46AC0ED11A7}" destId="{2757A116-8E27-4EE9-B99F-DD3A82C52E24}" srcOrd="5" destOrd="0" presId="urn:microsoft.com/office/officeart/2005/8/layout/vList2"/>
    <dgm:cxn modelId="{10E14DAB-D585-4DAE-894E-B1DCD1E74E43}" type="presParOf" srcId="{6BCB260B-5355-4092-8381-B46AC0ED11A7}" destId="{C6C9EC39-DD54-4663-AF42-8FC7ED6C99D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000789-F80A-479E-AEC4-31F14A09D1B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4D5D544-F310-48E0-996F-DB6C1CC259D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1" i="0" baseline="0" dirty="0"/>
            <a:t>Lead by Example</a:t>
          </a:r>
          <a:r>
            <a:rPr lang="en-US" sz="1600" b="0" i="0" baseline="0" dirty="0"/>
            <a:t>:</a:t>
          </a:r>
          <a:br>
            <a:rPr lang="en-US" sz="1600" b="0" i="0" baseline="0" dirty="0"/>
          </a:br>
          <a:r>
            <a:rPr lang="en-US" sz="1600" b="0" i="0" baseline="0" dirty="0"/>
            <a:t>Managers must embody the values they wish to see in their teams, fostering trust and respect.</a:t>
          </a:r>
          <a:endParaRPr lang="en-US" sz="1600" dirty="0"/>
        </a:p>
      </dgm:t>
    </dgm:pt>
    <dgm:pt modelId="{5F65BF86-89DA-4586-AFDB-D1815D2163B7}" type="parTrans" cxnId="{B66002B9-4A3B-49FA-B8BA-E00E3A0EAA33}">
      <dgm:prSet/>
      <dgm:spPr/>
      <dgm:t>
        <a:bodyPr/>
        <a:lstStyle/>
        <a:p>
          <a:endParaRPr lang="en-US"/>
        </a:p>
      </dgm:t>
    </dgm:pt>
    <dgm:pt modelId="{7A7970EC-E099-4C3E-B2C4-4223803684C6}" type="sibTrans" cxnId="{B66002B9-4A3B-49FA-B8BA-E00E3A0EAA33}">
      <dgm:prSet/>
      <dgm:spPr/>
      <dgm:t>
        <a:bodyPr/>
        <a:lstStyle/>
        <a:p>
          <a:endParaRPr lang="en-US"/>
        </a:p>
      </dgm:t>
    </dgm:pt>
    <dgm:pt modelId="{46C98F3B-76EC-478F-A3F0-D5241B17771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1" i="0" baseline="0" dirty="0"/>
            <a:t>Create an Open Feedback Environment</a:t>
          </a:r>
          <a:r>
            <a:rPr lang="en-US" sz="1600" b="0" i="0" baseline="0" dirty="0"/>
            <a:t>:</a:t>
          </a:r>
          <a:br>
            <a:rPr lang="en-US" sz="1600" b="0" i="0" baseline="0" dirty="0"/>
          </a:br>
          <a:r>
            <a:rPr lang="en-US" sz="1600" b="0" i="0" baseline="0" dirty="0"/>
            <a:t>Encourage two-way communication and listen to employee concerns to adapt and improve</a:t>
          </a:r>
          <a:r>
            <a:rPr lang="en-US" sz="1300" b="0" i="0" baseline="0" dirty="0"/>
            <a:t>.</a:t>
          </a:r>
          <a:endParaRPr lang="en-US" sz="1300" dirty="0"/>
        </a:p>
      </dgm:t>
    </dgm:pt>
    <dgm:pt modelId="{474CA793-0439-4980-9DE0-A12858AA82BD}" type="parTrans" cxnId="{5BD971E3-1D1E-4FC9-9E07-427A594AAA2A}">
      <dgm:prSet/>
      <dgm:spPr/>
      <dgm:t>
        <a:bodyPr/>
        <a:lstStyle/>
        <a:p>
          <a:endParaRPr lang="en-US"/>
        </a:p>
      </dgm:t>
    </dgm:pt>
    <dgm:pt modelId="{1C98372E-8ED7-4549-9B38-212159C754EA}" type="sibTrans" cxnId="{5BD971E3-1D1E-4FC9-9E07-427A594AAA2A}">
      <dgm:prSet/>
      <dgm:spPr/>
      <dgm:t>
        <a:bodyPr/>
        <a:lstStyle/>
        <a:p>
          <a:endParaRPr lang="en-US"/>
        </a:p>
      </dgm:t>
    </dgm:pt>
    <dgm:pt modelId="{90D23E5E-9112-4A15-A2FE-78452E36E7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i="0" baseline="0" dirty="0"/>
            <a:t>Recognize and Reward Contributions</a:t>
          </a:r>
          <a:r>
            <a:rPr lang="en-US" b="0" i="0" baseline="0" dirty="0"/>
            <a:t>:</a:t>
          </a:r>
          <a:br>
            <a:rPr lang="en-US" b="0" i="0" baseline="0" dirty="0"/>
          </a:br>
          <a:r>
            <a:rPr lang="en-US" b="0" i="0" baseline="0" dirty="0"/>
            <a:t>Celebrate achievements, big and small, to reinforce the desired culture.</a:t>
          </a:r>
          <a:endParaRPr lang="en-US" dirty="0"/>
        </a:p>
      </dgm:t>
    </dgm:pt>
    <dgm:pt modelId="{03D72A0C-B9F8-4F6A-90E2-A0823F9D85A9}" type="parTrans" cxnId="{2F1B5065-CB16-4312-9A20-61224BB09591}">
      <dgm:prSet/>
      <dgm:spPr/>
      <dgm:t>
        <a:bodyPr/>
        <a:lstStyle/>
        <a:p>
          <a:endParaRPr lang="en-US"/>
        </a:p>
      </dgm:t>
    </dgm:pt>
    <dgm:pt modelId="{F814080C-39C6-4083-811B-8C6A7E8D2222}" type="sibTrans" cxnId="{2F1B5065-CB16-4312-9A20-61224BB09591}">
      <dgm:prSet/>
      <dgm:spPr/>
      <dgm:t>
        <a:bodyPr/>
        <a:lstStyle/>
        <a:p>
          <a:endParaRPr lang="en-US"/>
        </a:p>
      </dgm:t>
    </dgm:pt>
    <dgm:pt modelId="{693F9CD8-CB31-421B-BEB0-0EF8B306AA5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i="0" baseline="0"/>
            <a:t>Support Professional Growth</a:t>
          </a:r>
          <a:r>
            <a:rPr lang="en-US" b="0" i="0" baseline="0"/>
            <a:t>:</a:t>
          </a:r>
          <a:br>
            <a:rPr lang="en-US" b="0" i="0" baseline="0"/>
          </a:br>
          <a:r>
            <a:rPr lang="en-US" b="0" i="0" baseline="0"/>
            <a:t>Provide employees with opportunities to learn and grow, both technically and personally. </a:t>
          </a:r>
          <a:endParaRPr lang="en-US"/>
        </a:p>
      </dgm:t>
    </dgm:pt>
    <dgm:pt modelId="{2B7E358C-50E5-48D7-B215-6DBE9CC596D4}" type="parTrans" cxnId="{5F990328-F7E1-4375-A2F0-769746A360F7}">
      <dgm:prSet/>
      <dgm:spPr/>
      <dgm:t>
        <a:bodyPr/>
        <a:lstStyle/>
        <a:p>
          <a:endParaRPr lang="en-US"/>
        </a:p>
      </dgm:t>
    </dgm:pt>
    <dgm:pt modelId="{AF5395AD-A1B8-4911-97E2-08E1B4754651}" type="sibTrans" cxnId="{5F990328-F7E1-4375-A2F0-769746A360F7}">
      <dgm:prSet/>
      <dgm:spPr/>
      <dgm:t>
        <a:bodyPr/>
        <a:lstStyle/>
        <a:p>
          <a:endParaRPr lang="en-US"/>
        </a:p>
      </dgm:t>
    </dgm:pt>
    <dgm:pt modelId="{7E3BAA4D-BE48-4974-8A63-40C71D8338B0}" type="pres">
      <dgm:prSet presAssocID="{95000789-F80A-479E-AEC4-31F14A09D1B9}" presName="root" presStyleCnt="0">
        <dgm:presLayoutVars>
          <dgm:dir/>
          <dgm:resizeHandles val="exact"/>
        </dgm:presLayoutVars>
      </dgm:prSet>
      <dgm:spPr/>
    </dgm:pt>
    <dgm:pt modelId="{52548EB7-BD9C-43F1-976F-50DE28AF46F4}" type="pres">
      <dgm:prSet presAssocID="{C4D5D544-F310-48E0-996F-DB6C1CC259D0}" presName="compNode" presStyleCnt="0"/>
      <dgm:spPr/>
    </dgm:pt>
    <dgm:pt modelId="{18988A60-388B-4981-A8C2-6C80533C5344}" type="pres">
      <dgm:prSet presAssocID="{C4D5D544-F310-48E0-996F-DB6C1CC259D0}" presName="iconBgRect" presStyleLbl="bgShp" presStyleIdx="0" presStyleCnt="4"/>
      <dgm:spPr/>
    </dgm:pt>
    <dgm:pt modelId="{1FC3C3F3-8F96-4D79-9DBE-409671F71A32}" type="pres">
      <dgm:prSet presAssocID="{C4D5D544-F310-48E0-996F-DB6C1CC259D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1C94A6D4-0079-4103-885A-D47868FC0961}" type="pres">
      <dgm:prSet presAssocID="{C4D5D544-F310-48E0-996F-DB6C1CC259D0}" presName="spaceRect" presStyleCnt="0"/>
      <dgm:spPr/>
    </dgm:pt>
    <dgm:pt modelId="{61806CCC-AB65-41C2-9F76-E92334D5A9C7}" type="pres">
      <dgm:prSet presAssocID="{C4D5D544-F310-48E0-996F-DB6C1CC259D0}" presName="textRect" presStyleLbl="revTx" presStyleIdx="0" presStyleCnt="4">
        <dgm:presLayoutVars>
          <dgm:chMax val="1"/>
          <dgm:chPref val="1"/>
        </dgm:presLayoutVars>
      </dgm:prSet>
      <dgm:spPr/>
    </dgm:pt>
    <dgm:pt modelId="{4B4BE70E-AAB5-4B57-A08B-71B5207A222E}" type="pres">
      <dgm:prSet presAssocID="{7A7970EC-E099-4C3E-B2C4-4223803684C6}" presName="sibTrans" presStyleCnt="0"/>
      <dgm:spPr/>
    </dgm:pt>
    <dgm:pt modelId="{9B8831CE-37D2-46B2-B7F5-B97F6BADBB5E}" type="pres">
      <dgm:prSet presAssocID="{46C98F3B-76EC-478F-A3F0-D5241B177719}" presName="compNode" presStyleCnt="0"/>
      <dgm:spPr/>
    </dgm:pt>
    <dgm:pt modelId="{5A2BC706-82F8-4501-A16E-4F08732245CF}" type="pres">
      <dgm:prSet presAssocID="{46C98F3B-76EC-478F-A3F0-D5241B177719}" presName="iconBgRect" presStyleLbl="bgShp" presStyleIdx="1" presStyleCnt="4"/>
      <dgm:spPr/>
    </dgm:pt>
    <dgm:pt modelId="{73F50D9D-BF27-48EA-A437-1FA394170C67}" type="pres">
      <dgm:prSet presAssocID="{46C98F3B-76EC-478F-A3F0-D5241B17771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0D66178-3ABA-43F0-8134-EA8B82E251D3}" type="pres">
      <dgm:prSet presAssocID="{46C98F3B-76EC-478F-A3F0-D5241B177719}" presName="spaceRect" presStyleCnt="0"/>
      <dgm:spPr/>
    </dgm:pt>
    <dgm:pt modelId="{27EFD40C-F330-4335-8747-D82CB4B360E3}" type="pres">
      <dgm:prSet presAssocID="{46C98F3B-76EC-478F-A3F0-D5241B177719}" presName="textRect" presStyleLbl="revTx" presStyleIdx="1" presStyleCnt="4">
        <dgm:presLayoutVars>
          <dgm:chMax val="1"/>
          <dgm:chPref val="1"/>
        </dgm:presLayoutVars>
      </dgm:prSet>
      <dgm:spPr/>
    </dgm:pt>
    <dgm:pt modelId="{818CD5E3-5476-4BF4-89EA-2E131426AA27}" type="pres">
      <dgm:prSet presAssocID="{1C98372E-8ED7-4549-9B38-212159C754EA}" presName="sibTrans" presStyleCnt="0"/>
      <dgm:spPr/>
    </dgm:pt>
    <dgm:pt modelId="{3493C624-849C-481F-A2AA-BCD8EE038054}" type="pres">
      <dgm:prSet presAssocID="{90D23E5E-9112-4A15-A2FE-78452E36E709}" presName="compNode" presStyleCnt="0"/>
      <dgm:spPr/>
    </dgm:pt>
    <dgm:pt modelId="{9119E6F6-7A71-485B-9C30-A049FF2D2FDE}" type="pres">
      <dgm:prSet presAssocID="{90D23E5E-9112-4A15-A2FE-78452E36E709}" presName="iconBgRect" presStyleLbl="bgShp" presStyleIdx="2" presStyleCnt="4"/>
      <dgm:spPr/>
    </dgm:pt>
    <dgm:pt modelId="{756A9A87-34F5-43FA-B282-531767212434}" type="pres">
      <dgm:prSet presAssocID="{90D23E5E-9112-4A15-A2FE-78452E36E7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98B793D-6942-4F78-9219-EC2FF159ED8E}" type="pres">
      <dgm:prSet presAssocID="{90D23E5E-9112-4A15-A2FE-78452E36E709}" presName="spaceRect" presStyleCnt="0"/>
      <dgm:spPr/>
    </dgm:pt>
    <dgm:pt modelId="{AB146A3E-EF54-4135-BE97-BF2AD838DC86}" type="pres">
      <dgm:prSet presAssocID="{90D23E5E-9112-4A15-A2FE-78452E36E709}" presName="textRect" presStyleLbl="revTx" presStyleIdx="2" presStyleCnt="4">
        <dgm:presLayoutVars>
          <dgm:chMax val="1"/>
          <dgm:chPref val="1"/>
        </dgm:presLayoutVars>
      </dgm:prSet>
      <dgm:spPr/>
    </dgm:pt>
    <dgm:pt modelId="{08132B4E-C273-4374-BD93-4B3E4FE78F9A}" type="pres">
      <dgm:prSet presAssocID="{F814080C-39C6-4083-811B-8C6A7E8D2222}" presName="sibTrans" presStyleCnt="0"/>
      <dgm:spPr/>
    </dgm:pt>
    <dgm:pt modelId="{9ED91377-7BD0-4D86-997B-5EEC181ADD20}" type="pres">
      <dgm:prSet presAssocID="{693F9CD8-CB31-421B-BEB0-0EF8B306AA55}" presName="compNode" presStyleCnt="0"/>
      <dgm:spPr/>
    </dgm:pt>
    <dgm:pt modelId="{2B11CB21-93DF-4F26-8A9D-6E8A499E620D}" type="pres">
      <dgm:prSet presAssocID="{693F9CD8-CB31-421B-BEB0-0EF8B306AA55}" presName="iconBgRect" presStyleLbl="bgShp" presStyleIdx="3" presStyleCnt="4"/>
      <dgm:spPr/>
    </dgm:pt>
    <dgm:pt modelId="{979C3C61-916E-4124-9A9E-9FE43E85B993}" type="pres">
      <dgm:prSet presAssocID="{693F9CD8-CB31-421B-BEB0-0EF8B306AA5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86815F7-EC8D-4369-80B3-AA58E4529A0C}" type="pres">
      <dgm:prSet presAssocID="{693F9CD8-CB31-421B-BEB0-0EF8B306AA55}" presName="spaceRect" presStyleCnt="0"/>
      <dgm:spPr/>
    </dgm:pt>
    <dgm:pt modelId="{87BBF9FF-6D6B-44A8-B393-5B2DAA4DAF3E}" type="pres">
      <dgm:prSet presAssocID="{693F9CD8-CB31-421B-BEB0-0EF8B306AA5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F990328-F7E1-4375-A2F0-769746A360F7}" srcId="{95000789-F80A-479E-AEC4-31F14A09D1B9}" destId="{693F9CD8-CB31-421B-BEB0-0EF8B306AA55}" srcOrd="3" destOrd="0" parTransId="{2B7E358C-50E5-48D7-B215-6DBE9CC596D4}" sibTransId="{AF5395AD-A1B8-4911-97E2-08E1B4754651}"/>
    <dgm:cxn modelId="{68BE8235-146F-4571-BDF5-3DAB8AF64C3C}" type="presOf" srcId="{90D23E5E-9112-4A15-A2FE-78452E36E709}" destId="{AB146A3E-EF54-4135-BE97-BF2AD838DC86}" srcOrd="0" destOrd="0" presId="urn:microsoft.com/office/officeart/2018/5/layout/IconCircleLabelList"/>
    <dgm:cxn modelId="{2F1B5065-CB16-4312-9A20-61224BB09591}" srcId="{95000789-F80A-479E-AEC4-31F14A09D1B9}" destId="{90D23E5E-9112-4A15-A2FE-78452E36E709}" srcOrd="2" destOrd="0" parTransId="{03D72A0C-B9F8-4F6A-90E2-A0823F9D85A9}" sibTransId="{F814080C-39C6-4083-811B-8C6A7E8D2222}"/>
    <dgm:cxn modelId="{FA61076C-C36B-40FE-B6E8-B05250784877}" type="presOf" srcId="{C4D5D544-F310-48E0-996F-DB6C1CC259D0}" destId="{61806CCC-AB65-41C2-9F76-E92334D5A9C7}" srcOrd="0" destOrd="0" presId="urn:microsoft.com/office/officeart/2018/5/layout/IconCircleLabelList"/>
    <dgm:cxn modelId="{65A42E53-17D4-44E7-9B34-BC3088572D39}" type="presOf" srcId="{95000789-F80A-479E-AEC4-31F14A09D1B9}" destId="{7E3BAA4D-BE48-4974-8A63-40C71D8338B0}" srcOrd="0" destOrd="0" presId="urn:microsoft.com/office/officeart/2018/5/layout/IconCircleLabelList"/>
    <dgm:cxn modelId="{F230309F-CC76-426A-BD44-982A31847845}" type="presOf" srcId="{46C98F3B-76EC-478F-A3F0-D5241B177719}" destId="{27EFD40C-F330-4335-8747-D82CB4B360E3}" srcOrd="0" destOrd="0" presId="urn:microsoft.com/office/officeart/2018/5/layout/IconCircleLabelList"/>
    <dgm:cxn modelId="{3BABEAAB-439C-4142-885B-FD2B86F6A96D}" type="presOf" srcId="{693F9CD8-CB31-421B-BEB0-0EF8B306AA55}" destId="{87BBF9FF-6D6B-44A8-B393-5B2DAA4DAF3E}" srcOrd="0" destOrd="0" presId="urn:microsoft.com/office/officeart/2018/5/layout/IconCircleLabelList"/>
    <dgm:cxn modelId="{B66002B9-4A3B-49FA-B8BA-E00E3A0EAA33}" srcId="{95000789-F80A-479E-AEC4-31F14A09D1B9}" destId="{C4D5D544-F310-48E0-996F-DB6C1CC259D0}" srcOrd="0" destOrd="0" parTransId="{5F65BF86-89DA-4586-AFDB-D1815D2163B7}" sibTransId="{7A7970EC-E099-4C3E-B2C4-4223803684C6}"/>
    <dgm:cxn modelId="{5BD971E3-1D1E-4FC9-9E07-427A594AAA2A}" srcId="{95000789-F80A-479E-AEC4-31F14A09D1B9}" destId="{46C98F3B-76EC-478F-A3F0-D5241B177719}" srcOrd="1" destOrd="0" parTransId="{474CA793-0439-4980-9DE0-A12858AA82BD}" sibTransId="{1C98372E-8ED7-4549-9B38-212159C754EA}"/>
    <dgm:cxn modelId="{6BC6F9DE-EA5C-4A5A-AD33-E9904121F2BA}" type="presParOf" srcId="{7E3BAA4D-BE48-4974-8A63-40C71D8338B0}" destId="{52548EB7-BD9C-43F1-976F-50DE28AF46F4}" srcOrd="0" destOrd="0" presId="urn:microsoft.com/office/officeart/2018/5/layout/IconCircleLabelList"/>
    <dgm:cxn modelId="{4458466D-19F4-4BF3-8EAC-E3FEE6285AF1}" type="presParOf" srcId="{52548EB7-BD9C-43F1-976F-50DE28AF46F4}" destId="{18988A60-388B-4981-A8C2-6C80533C5344}" srcOrd="0" destOrd="0" presId="urn:microsoft.com/office/officeart/2018/5/layout/IconCircleLabelList"/>
    <dgm:cxn modelId="{FACFCF51-C58C-42F4-A129-D648F8AAD14D}" type="presParOf" srcId="{52548EB7-BD9C-43F1-976F-50DE28AF46F4}" destId="{1FC3C3F3-8F96-4D79-9DBE-409671F71A32}" srcOrd="1" destOrd="0" presId="urn:microsoft.com/office/officeart/2018/5/layout/IconCircleLabelList"/>
    <dgm:cxn modelId="{6AD02A98-39F4-4CFB-BF9A-FA6FBFB71453}" type="presParOf" srcId="{52548EB7-BD9C-43F1-976F-50DE28AF46F4}" destId="{1C94A6D4-0079-4103-885A-D47868FC0961}" srcOrd="2" destOrd="0" presId="urn:microsoft.com/office/officeart/2018/5/layout/IconCircleLabelList"/>
    <dgm:cxn modelId="{815FEC23-49A6-4162-B865-F6395C1C309B}" type="presParOf" srcId="{52548EB7-BD9C-43F1-976F-50DE28AF46F4}" destId="{61806CCC-AB65-41C2-9F76-E92334D5A9C7}" srcOrd="3" destOrd="0" presId="urn:microsoft.com/office/officeart/2018/5/layout/IconCircleLabelList"/>
    <dgm:cxn modelId="{CBDF270D-803C-40C9-A514-053C7B09E6E3}" type="presParOf" srcId="{7E3BAA4D-BE48-4974-8A63-40C71D8338B0}" destId="{4B4BE70E-AAB5-4B57-A08B-71B5207A222E}" srcOrd="1" destOrd="0" presId="urn:microsoft.com/office/officeart/2018/5/layout/IconCircleLabelList"/>
    <dgm:cxn modelId="{6D84B6FC-D963-4386-AF33-FB9B452B6D93}" type="presParOf" srcId="{7E3BAA4D-BE48-4974-8A63-40C71D8338B0}" destId="{9B8831CE-37D2-46B2-B7F5-B97F6BADBB5E}" srcOrd="2" destOrd="0" presId="urn:microsoft.com/office/officeart/2018/5/layout/IconCircleLabelList"/>
    <dgm:cxn modelId="{C692845F-5831-476F-8D48-1043A758AADE}" type="presParOf" srcId="{9B8831CE-37D2-46B2-B7F5-B97F6BADBB5E}" destId="{5A2BC706-82F8-4501-A16E-4F08732245CF}" srcOrd="0" destOrd="0" presId="urn:microsoft.com/office/officeart/2018/5/layout/IconCircleLabelList"/>
    <dgm:cxn modelId="{9F67E93B-E165-49D6-83BE-EE340B57310D}" type="presParOf" srcId="{9B8831CE-37D2-46B2-B7F5-B97F6BADBB5E}" destId="{73F50D9D-BF27-48EA-A437-1FA394170C67}" srcOrd="1" destOrd="0" presId="urn:microsoft.com/office/officeart/2018/5/layout/IconCircleLabelList"/>
    <dgm:cxn modelId="{329AD4F0-9424-4739-960A-49D07E800F36}" type="presParOf" srcId="{9B8831CE-37D2-46B2-B7F5-B97F6BADBB5E}" destId="{60D66178-3ABA-43F0-8134-EA8B82E251D3}" srcOrd="2" destOrd="0" presId="urn:microsoft.com/office/officeart/2018/5/layout/IconCircleLabelList"/>
    <dgm:cxn modelId="{AA42968F-8CC7-4E54-BD3F-4A820EDD5D99}" type="presParOf" srcId="{9B8831CE-37D2-46B2-B7F5-B97F6BADBB5E}" destId="{27EFD40C-F330-4335-8747-D82CB4B360E3}" srcOrd="3" destOrd="0" presId="urn:microsoft.com/office/officeart/2018/5/layout/IconCircleLabelList"/>
    <dgm:cxn modelId="{CD8EAE8F-4D72-4480-8152-D4BA2E63D6E3}" type="presParOf" srcId="{7E3BAA4D-BE48-4974-8A63-40C71D8338B0}" destId="{818CD5E3-5476-4BF4-89EA-2E131426AA27}" srcOrd="3" destOrd="0" presId="urn:microsoft.com/office/officeart/2018/5/layout/IconCircleLabelList"/>
    <dgm:cxn modelId="{CAB0B627-49DB-449A-AFEF-81FF97301021}" type="presParOf" srcId="{7E3BAA4D-BE48-4974-8A63-40C71D8338B0}" destId="{3493C624-849C-481F-A2AA-BCD8EE038054}" srcOrd="4" destOrd="0" presId="urn:microsoft.com/office/officeart/2018/5/layout/IconCircleLabelList"/>
    <dgm:cxn modelId="{5797227B-C909-4F14-AF15-A9AEBC606A19}" type="presParOf" srcId="{3493C624-849C-481F-A2AA-BCD8EE038054}" destId="{9119E6F6-7A71-485B-9C30-A049FF2D2FDE}" srcOrd="0" destOrd="0" presId="urn:microsoft.com/office/officeart/2018/5/layout/IconCircleLabelList"/>
    <dgm:cxn modelId="{8DAD206F-D563-4F42-8025-5AFDADC7B8AD}" type="presParOf" srcId="{3493C624-849C-481F-A2AA-BCD8EE038054}" destId="{756A9A87-34F5-43FA-B282-531767212434}" srcOrd="1" destOrd="0" presId="urn:microsoft.com/office/officeart/2018/5/layout/IconCircleLabelList"/>
    <dgm:cxn modelId="{81F81C2B-08D5-4E85-8732-515E87A6CDDE}" type="presParOf" srcId="{3493C624-849C-481F-A2AA-BCD8EE038054}" destId="{B98B793D-6942-4F78-9219-EC2FF159ED8E}" srcOrd="2" destOrd="0" presId="urn:microsoft.com/office/officeart/2018/5/layout/IconCircleLabelList"/>
    <dgm:cxn modelId="{32E0D5CB-5AF3-4F7F-9754-D38DBF052AD5}" type="presParOf" srcId="{3493C624-849C-481F-A2AA-BCD8EE038054}" destId="{AB146A3E-EF54-4135-BE97-BF2AD838DC86}" srcOrd="3" destOrd="0" presId="urn:microsoft.com/office/officeart/2018/5/layout/IconCircleLabelList"/>
    <dgm:cxn modelId="{0D2CE520-1941-498A-AE19-EC7CFCADEEBD}" type="presParOf" srcId="{7E3BAA4D-BE48-4974-8A63-40C71D8338B0}" destId="{08132B4E-C273-4374-BD93-4B3E4FE78F9A}" srcOrd="5" destOrd="0" presId="urn:microsoft.com/office/officeart/2018/5/layout/IconCircleLabelList"/>
    <dgm:cxn modelId="{2D8D5AFA-D4D3-4506-8415-E07D8F7A189C}" type="presParOf" srcId="{7E3BAA4D-BE48-4974-8A63-40C71D8338B0}" destId="{9ED91377-7BD0-4D86-997B-5EEC181ADD20}" srcOrd="6" destOrd="0" presId="urn:microsoft.com/office/officeart/2018/5/layout/IconCircleLabelList"/>
    <dgm:cxn modelId="{9AFC7A50-6DCD-497B-9075-9F604D0E3F0F}" type="presParOf" srcId="{9ED91377-7BD0-4D86-997B-5EEC181ADD20}" destId="{2B11CB21-93DF-4F26-8A9D-6E8A499E620D}" srcOrd="0" destOrd="0" presId="urn:microsoft.com/office/officeart/2018/5/layout/IconCircleLabelList"/>
    <dgm:cxn modelId="{6B80CF0E-A096-45E9-A0DF-3B703A9FDC46}" type="presParOf" srcId="{9ED91377-7BD0-4D86-997B-5EEC181ADD20}" destId="{979C3C61-916E-4124-9A9E-9FE43E85B993}" srcOrd="1" destOrd="0" presId="urn:microsoft.com/office/officeart/2018/5/layout/IconCircleLabelList"/>
    <dgm:cxn modelId="{CAAD48B9-B890-40D0-983A-3DDED56BECA6}" type="presParOf" srcId="{9ED91377-7BD0-4D86-997B-5EEC181ADD20}" destId="{586815F7-EC8D-4369-80B3-AA58E4529A0C}" srcOrd="2" destOrd="0" presId="urn:microsoft.com/office/officeart/2018/5/layout/IconCircleLabelList"/>
    <dgm:cxn modelId="{CA8D3C36-D715-4DC2-A2B8-10F9631BA74B}" type="presParOf" srcId="{9ED91377-7BD0-4D86-997B-5EEC181ADD20}" destId="{87BBF9FF-6D6B-44A8-B393-5B2DAA4DAF3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FCD8D-6379-4D0D-935F-8E92DB5090DF}">
      <dsp:nvSpPr>
        <dsp:cNvPr id="0" name=""/>
        <dsp:cNvSpPr/>
      </dsp:nvSpPr>
      <dsp:spPr>
        <a:xfrm>
          <a:off x="0" y="605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4883B-165C-406D-A4DD-84457B574DA4}">
      <dsp:nvSpPr>
        <dsp:cNvPr id="0" name=""/>
        <dsp:cNvSpPr/>
      </dsp:nvSpPr>
      <dsp:spPr>
        <a:xfrm>
          <a:off x="0" y="605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>
              <a:solidFill>
                <a:srgbClr val="FFFF00"/>
              </a:solidFill>
            </a:rPr>
            <a:t>Key Aspects</a:t>
          </a:r>
          <a:r>
            <a:rPr lang="en-US" sz="1500" b="0" i="0" kern="1200" baseline="0" dirty="0">
              <a:solidFill>
                <a:srgbClr val="FFFF00"/>
              </a:solidFill>
            </a:rPr>
            <a:t>:</a:t>
          </a:r>
          <a:endParaRPr lang="en-US" sz="1500" kern="1200" dirty="0">
            <a:solidFill>
              <a:srgbClr val="FFFF00"/>
            </a:solidFill>
          </a:endParaRPr>
        </a:p>
      </dsp:txBody>
      <dsp:txXfrm>
        <a:off x="0" y="605"/>
        <a:ext cx="6315811" cy="495841"/>
      </dsp:txXfrm>
    </dsp:sp>
    <dsp:sp modelId="{3898BDB8-C4F8-462C-BA3B-78A3F8784CF0}">
      <dsp:nvSpPr>
        <dsp:cNvPr id="0" name=""/>
        <dsp:cNvSpPr/>
      </dsp:nvSpPr>
      <dsp:spPr>
        <a:xfrm>
          <a:off x="0" y="496446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CFFC6-3FEA-4823-ABF7-6E54077420FC}">
      <dsp:nvSpPr>
        <dsp:cNvPr id="0" name=""/>
        <dsp:cNvSpPr/>
      </dsp:nvSpPr>
      <dsp:spPr>
        <a:xfrm>
          <a:off x="0" y="496446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solidFill>
                <a:schemeClr val="tx1"/>
              </a:solidFill>
            </a:rPr>
            <a:t>Values &amp; Ethics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0" y="496446"/>
        <a:ext cx="6315811" cy="495841"/>
      </dsp:txXfrm>
    </dsp:sp>
    <dsp:sp modelId="{8B6DA89F-E875-41C7-9AE4-4F3060D24295}">
      <dsp:nvSpPr>
        <dsp:cNvPr id="0" name=""/>
        <dsp:cNvSpPr/>
      </dsp:nvSpPr>
      <dsp:spPr>
        <a:xfrm>
          <a:off x="0" y="992288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5B12F-F749-4CA9-997B-75BFC98FD7DA}">
      <dsp:nvSpPr>
        <dsp:cNvPr id="0" name=""/>
        <dsp:cNvSpPr/>
      </dsp:nvSpPr>
      <dsp:spPr>
        <a:xfrm>
          <a:off x="0" y="992288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>
              <a:solidFill>
                <a:schemeClr val="tx1"/>
              </a:solidFill>
            </a:rPr>
            <a:t>Leadership Style</a:t>
          </a:r>
          <a:endParaRPr lang="en-US" sz="1500" kern="1200">
            <a:solidFill>
              <a:schemeClr val="tx1"/>
            </a:solidFill>
          </a:endParaRPr>
        </a:p>
      </dsp:txBody>
      <dsp:txXfrm>
        <a:off x="0" y="992288"/>
        <a:ext cx="6315811" cy="495841"/>
      </dsp:txXfrm>
    </dsp:sp>
    <dsp:sp modelId="{7431014E-8B39-4C1C-A736-1CE326A0C8A6}">
      <dsp:nvSpPr>
        <dsp:cNvPr id="0" name=""/>
        <dsp:cNvSpPr/>
      </dsp:nvSpPr>
      <dsp:spPr>
        <a:xfrm>
          <a:off x="0" y="1488129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2F511-52BE-4E8F-91E3-616115E7ADD9}">
      <dsp:nvSpPr>
        <dsp:cNvPr id="0" name=""/>
        <dsp:cNvSpPr/>
      </dsp:nvSpPr>
      <dsp:spPr>
        <a:xfrm>
          <a:off x="0" y="1488129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>
              <a:solidFill>
                <a:schemeClr val="tx1"/>
              </a:solidFill>
            </a:rPr>
            <a:t>Communication Practices</a:t>
          </a:r>
          <a:endParaRPr lang="en-US" sz="1500" kern="1200">
            <a:solidFill>
              <a:schemeClr val="tx1"/>
            </a:solidFill>
          </a:endParaRPr>
        </a:p>
      </dsp:txBody>
      <dsp:txXfrm>
        <a:off x="0" y="1488129"/>
        <a:ext cx="6315811" cy="495841"/>
      </dsp:txXfrm>
    </dsp:sp>
    <dsp:sp modelId="{50064025-F029-4EA0-9757-00FC919EFFEC}">
      <dsp:nvSpPr>
        <dsp:cNvPr id="0" name=""/>
        <dsp:cNvSpPr/>
      </dsp:nvSpPr>
      <dsp:spPr>
        <a:xfrm>
          <a:off x="0" y="1983971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0E5E7-78F6-44FB-920B-19EE4B87E50B}">
      <dsp:nvSpPr>
        <dsp:cNvPr id="0" name=""/>
        <dsp:cNvSpPr/>
      </dsp:nvSpPr>
      <dsp:spPr>
        <a:xfrm>
          <a:off x="0" y="1983971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solidFill>
                <a:schemeClr val="tx1"/>
              </a:solidFill>
            </a:rPr>
            <a:t>Work Environment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0" y="1983971"/>
        <a:ext cx="6315811" cy="495841"/>
      </dsp:txXfrm>
    </dsp:sp>
    <dsp:sp modelId="{883DDBCE-DC5F-47E6-9C80-49D42F993FA3}">
      <dsp:nvSpPr>
        <dsp:cNvPr id="0" name=""/>
        <dsp:cNvSpPr/>
      </dsp:nvSpPr>
      <dsp:spPr>
        <a:xfrm>
          <a:off x="0" y="2479812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8375A1-95E7-461D-9EB2-D078F4ADAA33}">
      <dsp:nvSpPr>
        <dsp:cNvPr id="0" name=""/>
        <dsp:cNvSpPr/>
      </dsp:nvSpPr>
      <dsp:spPr>
        <a:xfrm>
          <a:off x="0" y="2479812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>
              <a:solidFill>
                <a:schemeClr val="tx1"/>
              </a:solidFill>
            </a:rPr>
            <a:t>Employee Engagement</a:t>
          </a:r>
          <a:endParaRPr lang="en-US" sz="1500" kern="1200">
            <a:solidFill>
              <a:schemeClr val="tx1"/>
            </a:solidFill>
          </a:endParaRPr>
        </a:p>
      </dsp:txBody>
      <dsp:txXfrm>
        <a:off x="0" y="2479812"/>
        <a:ext cx="6315811" cy="495841"/>
      </dsp:txXfrm>
    </dsp:sp>
    <dsp:sp modelId="{0CC3FC8E-538F-489A-983E-DE6CC7DCB012}">
      <dsp:nvSpPr>
        <dsp:cNvPr id="0" name=""/>
        <dsp:cNvSpPr/>
      </dsp:nvSpPr>
      <dsp:spPr>
        <a:xfrm>
          <a:off x="0" y="2975653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5EB542-60B0-40C6-8326-663B3A544F58}">
      <dsp:nvSpPr>
        <dsp:cNvPr id="0" name=""/>
        <dsp:cNvSpPr/>
      </dsp:nvSpPr>
      <dsp:spPr>
        <a:xfrm>
          <a:off x="0" y="2975653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>
              <a:solidFill>
                <a:srgbClr val="FFFF00"/>
              </a:solidFill>
            </a:rPr>
            <a:t>Why Culture Matters:</a:t>
          </a:r>
          <a:endParaRPr lang="en-US" sz="1500" b="1" kern="1200" dirty="0">
            <a:solidFill>
              <a:srgbClr val="FFFF00"/>
            </a:solidFill>
          </a:endParaRPr>
        </a:p>
      </dsp:txBody>
      <dsp:txXfrm>
        <a:off x="0" y="2975653"/>
        <a:ext cx="6315811" cy="495841"/>
      </dsp:txXfrm>
    </dsp:sp>
    <dsp:sp modelId="{C6306247-55D9-4348-9CAC-BCF120ECE43D}">
      <dsp:nvSpPr>
        <dsp:cNvPr id="0" name=""/>
        <dsp:cNvSpPr/>
      </dsp:nvSpPr>
      <dsp:spPr>
        <a:xfrm>
          <a:off x="0" y="3471495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10EC3-E314-48F0-B5D9-8C43A0136FB5}">
      <dsp:nvSpPr>
        <dsp:cNvPr id="0" name=""/>
        <dsp:cNvSpPr/>
      </dsp:nvSpPr>
      <dsp:spPr>
        <a:xfrm>
          <a:off x="0" y="3471495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>
              <a:solidFill>
                <a:schemeClr val="tx1"/>
              </a:solidFill>
            </a:rPr>
            <a:t>Employee Satisfaction</a:t>
          </a:r>
          <a:r>
            <a:rPr lang="en-US" sz="1500" b="0" i="0" kern="1200" baseline="0" dirty="0">
              <a:solidFill>
                <a:schemeClr val="tx1"/>
              </a:solidFill>
            </a:rPr>
            <a:t>: A positive culture fosters happier employees.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0" y="3471495"/>
        <a:ext cx="6315811" cy="495841"/>
      </dsp:txXfrm>
    </dsp:sp>
    <dsp:sp modelId="{14F8FE04-6C28-4C5E-A16D-99C8AC8BB55A}">
      <dsp:nvSpPr>
        <dsp:cNvPr id="0" name=""/>
        <dsp:cNvSpPr/>
      </dsp:nvSpPr>
      <dsp:spPr>
        <a:xfrm>
          <a:off x="0" y="3967336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1FE18-87B2-4AE0-BB8B-A86260671332}">
      <dsp:nvSpPr>
        <dsp:cNvPr id="0" name=""/>
        <dsp:cNvSpPr/>
      </dsp:nvSpPr>
      <dsp:spPr>
        <a:xfrm>
          <a:off x="0" y="3967336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>
              <a:solidFill>
                <a:schemeClr val="tx1"/>
              </a:solidFill>
            </a:rPr>
            <a:t>Retention</a:t>
          </a:r>
          <a:r>
            <a:rPr lang="en-US" sz="1500" b="0" i="0" kern="1200" baseline="0" dirty="0">
              <a:solidFill>
                <a:schemeClr val="tx1"/>
              </a:solidFill>
            </a:rPr>
            <a:t>: Strong culture enhances loyalty, reducing turnover.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0" y="3967336"/>
        <a:ext cx="6315811" cy="495841"/>
      </dsp:txXfrm>
    </dsp:sp>
    <dsp:sp modelId="{B19AC487-C795-4FF9-BD34-5C306BA54C46}">
      <dsp:nvSpPr>
        <dsp:cNvPr id="0" name=""/>
        <dsp:cNvSpPr/>
      </dsp:nvSpPr>
      <dsp:spPr>
        <a:xfrm>
          <a:off x="0" y="4463178"/>
          <a:ext cx="6315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63E60-CD03-4146-9D10-052E3CA1D3A9}">
      <dsp:nvSpPr>
        <dsp:cNvPr id="0" name=""/>
        <dsp:cNvSpPr/>
      </dsp:nvSpPr>
      <dsp:spPr>
        <a:xfrm>
          <a:off x="0" y="4463178"/>
          <a:ext cx="6315811" cy="495841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>
              <a:solidFill>
                <a:schemeClr val="tx1"/>
              </a:solidFill>
            </a:rPr>
            <a:t>Productivity</a:t>
          </a:r>
          <a:r>
            <a:rPr lang="en-US" sz="1500" b="0" i="0" kern="1200" baseline="0" dirty="0">
              <a:solidFill>
                <a:schemeClr val="tx1"/>
              </a:solidFill>
            </a:rPr>
            <a:t>: Alignment with company goals boosts focus and efficiency.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0" y="4463178"/>
        <a:ext cx="6315811" cy="4958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BFAF7-E732-4177-A1FD-3675075A1EBD}">
      <dsp:nvSpPr>
        <dsp:cNvPr id="0" name=""/>
        <dsp:cNvSpPr/>
      </dsp:nvSpPr>
      <dsp:spPr>
        <a:xfrm>
          <a:off x="0" y="25974"/>
          <a:ext cx="6111737" cy="10392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 dirty="0"/>
            <a:t>Erosion of Startup Culture</a:t>
          </a:r>
          <a:r>
            <a:rPr lang="en-US" sz="1900" b="0" i="0" kern="1200" baseline="0" dirty="0"/>
            <a:t>: The close-knit, informal atmosphere is fading, reducing employee engagement.</a:t>
          </a:r>
          <a:endParaRPr lang="en-US" sz="1900" kern="1200" dirty="0"/>
        </a:p>
      </dsp:txBody>
      <dsp:txXfrm>
        <a:off x="50732" y="76706"/>
        <a:ext cx="6010273" cy="937788"/>
      </dsp:txXfrm>
    </dsp:sp>
    <dsp:sp modelId="{E5168FB3-0167-43AF-A638-9DFBABD876F6}">
      <dsp:nvSpPr>
        <dsp:cNvPr id="0" name=""/>
        <dsp:cNvSpPr/>
      </dsp:nvSpPr>
      <dsp:spPr>
        <a:xfrm>
          <a:off x="0" y="1119947"/>
          <a:ext cx="6111737" cy="1039252"/>
        </a:xfrm>
        <a:prstGeom prst="roundRect">
          <a:avLst/>
        </a:prstGeom>
        <a:solidFill>
          <a:schemeClr val="accent2">
            <a:hueOff val="901965"/>
            <a:satOff val="-15451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Employee Satisfaction</a:t>
          </a:r>
          <a:r>
            <a:rPr lang="en-US" sz="1900" b="0" i="0" kern="1200" baseline="0"/>
            <a:t>: Increased turnover and dissatisfaction due to a lack of structured onboarding, performance management, and career development.</a:t>
          </a:r>
          <a:endParaRPr lang="en-US" sz="1900" kern="1200"/>
        </a:p>
      </dsp:txBody>
      <dsp:txXfrm>
        <a:off x="50732" y="1170679"/>
        <a:ext cx="6010273" cy="937788"/>
      </dsp:txXfrm>
    </dsp:sp>
    <dsp:sp modelId="{144FA52E-5090-468F-A02E-FE0521BAA572}">
      <dsp:nvSpPr>
        <dsp:cNvPr id="0" name=""/>
        <dsp:cNvSpPr/>
      </dsp:nvSpPr>
      <dsp:spPr>
        <a:xfrm>
          <a:off x="0" y="2213919"/>
          <a:ext cx="6111737" cy="1039252"/>
        </a:xfrm>
        <a:prstGeom prst="roundRect">
          <a:avLst/>
        </a:prstGeom>
        <a:solidFill>
          <a:schemeClr val="accent2">
            <a:hueOff val="1803930"/>
            <a:satOff val="-30901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Leadership Development</a:t>
          </a:r>
          <a:r>
            <a:rPr lang="en-US" sz="1900" b="0" i="0" kern="1200" baseline="0"/>
            <a:t>: Many managers lack training in people management, leading to conflict and inefficiency.</a:t>
          </a:r>
          <a:endParaRPr lang="en-US" sz="1900" kern="1200"/>
        </a:p>
      </dsp:txBody>
      <dsp:txXfrm>
        <a:off x="50732" y="2264651"/>
        <a:ext cx="6010273" cy="937788"/>
      </dsp:txXfrm>
    </dsp:sp>
    <dsp:sp modelId="{C6C9EC39-DD54-4663-AF42-8FC7ED6C99D8}">
      <dsp:nvSpPr>
        <dsp:cNvPr id="0" name=""/>
        <dsp:cNvSpPr/>
      </dsp:nvSpPr>
      <dsp:spPr>
        <a:xfrm>
          <a:off x="0" y="3307892"/>
          <a:ext cx="6111737" cy="1039252"/>
        </a:xfrm>
        <a:prstGeom prst="roundRect">
          <a:avLst/>
        </a:prstGeom>
        <a:solidFill>
          <a:schemeClr val="accent2">
            <a:hueOff val="2705895"/>
            <a:satOff val="-46352"/>
            <a:lumOff val="-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Diversity and Inclusion</a:t>
          </a:r>
          <a:r>
            <a:rPr lang="en-US" sz="1900" b="0" i="0" kern="1200" baseline="0"/>
            <a:t>: Limited diversity, particularly in leadership and technical roles, affecting both company culture and innovation. </a:t>
          </a:r>
          <a:endParaRPr lang="en-US" sz="1900" kern="1200"/>
        </a:p>
      </dsp:txBody>
      <dsp:txXfrm>
        <a:off x="50732" y="3358624"/>
        <a:ext cx="6010273" cy="9377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88A60-388B-4981-A8C2-6C80533C5344}">
      <dsp:nvSpPr>
        <dsp:cNvPr id="0" name=""/>
        <dsp:cNvSpPr/>
      </dsp:nvSpPr>
      <dsp:spPr>
        <a:xfrm>
          <a:off x="461094" y="254938"/>
          <a:ext cx="1435527" cy="14355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3C3F3-8F96-4D79-9DBE-409671F71A32}">
      <dsp:nvSpPr>
        <dsp:cNvPr id="0" name=""/>
        <dsp:cNvSpPr/>
      </dsp:nvSpPr>
      <dsp:spPr>
        <a:xfrm>
          <a:off x="767026" y="560870"/>
          <a:ext cx="823663" cy="8236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06CCC-AB65-41C2-9F76-E92334D5A9C7}">
      <dsp:nvSpPr>
        <dsp:cNvPr id="0" name=""/>
        <dsp:cNvSpPr/>
      </dsp:nvSpPr>
      <dsp:spPr>
        <a:xfrm>
          <a:off x="2196" y="2137597"/>
          <a:ext cx="2353324" cy="1963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i="0" kern="1200" baseline="0" dirty="0"/>
            <a:t>Lead by Example</a:t>
          </a:r>
          <a:r>
            <a:rPr lang="en-US" sz="1600" b="0" i="0" kern="1200" baseline="0" dirty="0"/>
            <a:t>:</a:t>
          </a:r>
          <a:br>
            <a:rPr lang="en-US" sz="1600" b="0" i="0" kern="1200" baseline="0" dirty="0"/>
          </a:br>
          <a:r>
            <a:rPr lang="en-US" sz="1600" b="0" i="0" kern="1200" baseline="0" dirty="0"/>
            <a:t>Managers must embody the values they wish to see in their teams, fostering trust and respect.</a:t>
          </a:r>
          <a:endParaRPr lang="en-US" sz="1600" kern="1200" dirty="0"/>
        </a:p>
      </dsp:txBody>
      <dsp:txXfrm>
        <a:off x="2196" y="2137597"/>
        <a:ext cx="2353324" cy="1963564"/>
      </dsp:txXfrm>
    </dsp:sp>
    <dsp:sp modelId="{5A2BC706-82F8-4501-A16E-4F08732245CF}">
      <dsp:nvSpPr>
        <dsp:cNvPr id="0" name=""/>
        <dsp:cNvSpPr/>
      </dsp:nvSpPr>
      <dsp:spPr>
        <a:xfrm>
          <a:off x="3226250" y="254938"/>
          <a:ext cx="1435527" cy="143552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50D9D-BF27-48EA-A437-1FA394170C67}">
      <dsp:nvSpPr>
        <dsp:cNvPr id="0" name=""/>
        <dsp:cNvSpPr/>
      </dsp:nvSpPr>
      <dsp:spPr>
        <a:xfrm>
          <a:off x="3532182" y="560870"/>
          <a:ext cx="823663" cy="8236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FD40C-F330-4335-8747-D82CB4B360E3}">
      <dsp:nvSpPr>
        <dsp:cNvPr id="0" name=""/>
        <dsp:cNvSpPr/>
      </dsp:nvSpPr>
      <dsp:spPr>
        <a:xfrm>
          <a:off x="2767352" y="2137597"/>
          <a:ext cx="2353324" cy="1963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i="0" kern="1200" baseline="0" dirty="0"/>
            <a:t>Create an Open Feedback Environment</a:t>
          </a:r>
          <a:r>
            <a:rPr lang="en-US" sz="1600" b="0" i="0" kern="1200" baseline="0" dirty="0"/>
            <a:t>:</a:t>
          </a:r>
          <a:br>
            <a:rPr lang="en-US" sz="1600" b="0" i="0" kern="1200" baseline="0" dirty="0"/>
          </a:br>
          <a:r>
            <a:rPr lang="en-US" sz="1600" b="0" i="0" kern="1200" baseline="0" dirty="0"/>
            <a:t>Encourage two-way communication and listen to employee concerns to adapt and improve</a:t>
          </a:r>
          <a:r>
            <a:rPr lang="en-US" sz="1300" b="0" i="0" kern="1200" baseline="0" dirty="0"/>
            <a:t>.</a:t>
          </a:r>
          <a:endParaRPr lang="en-US" sz="1300" kern="1200" dirty="0"/>
        </a:p>
      </dsp:txBody>
      <dsp:txXfrm>
        <a:off x="2767352" y="2137597"/>
        <a:ext cx="2353324" cy="1963564"/>
      </dsp:txXfrm>
    </dsp:sp>
    <dsp:sp modelId="{9119E6F6-7A71-485B-9C30-A049FF2D2FDE}">
      <dsp:nvSpPr>
        <dsp:cNvPr id="0" name=""/>
        <dsp:cNvSpPr/>
      </dsp:nvSpPr>
      <dsp:spPr>
        <a:xfrm>
          <a:off x="5991406" y="254938"/>
          <a:ext cx="1435527" cy="14355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A9A87-34F5-43FA-B282-531767212434}">
      <dsp:nvSpPr>
        <dsp:cNvPr id="0" name=""/>
        <dsp:cNvSpPr/>
      </dsp:nvSpPr>
      <dsp:spPr>
        <a:xfrm>
          <a:off x="6297338" y="560870"/>
          <a:ext cx="823663" cy="8236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146A3E-EF54-4135-BE97-BF2AD838DC86}">
      <dsp:nvSpPr>
        <dsp:cNvPr id="0" name=""/>
        <dsp:cNvSpPr/>
      </dsp:nvSpPr>
      <dsp:spPr>
        <a:xfrm>
          <a:off x="5532507" y="2137597"/>
          <a:ext cx="2353324" cy="1963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i="0" kern="1200" baseline="0" dirty="0"/>
            <a:t>Recognize and Reward Contributions</a:t>
          </a:r>
          <a:r>
            <a:rPr lang="en-US" sz="1600" b="0" i="0" kern="1200" baseline="0" dirty="0"/>
            <a:t>:</a:t>
          </a:r>
          <a:br>
            <a:rPr lang="en-US" sz="1600" b="0" i="0" kern="1200" baseline="0" dirty="0"/>
          </a:br>
          <a:r>
            <a:rPr lang="en-US" sz="1600" b="0" i="0" kern="1200" baseline="0" dirty="0"/>
            <a:t>Celebrate achievements, big and small, to reinforce the desired culture.</a:t>
          </a:r>
          <a:endParaRPr lang="en-US" sz="1600" kern="1200" dirty="0"/>
        </a:p>
      </dsp:txBody>
      <dsp:txXfrm>
        <a:off x="5532507" y="2137597"/>
        <a:ext cx="2353324" cy="1963564"/>
      </dsp:txXfrm>
    </dsp:sp>
    <dsp:sp modelId="{2B11CB21-93DF-4F26-8A9D-6E8A499E620D}">
      <dsp:nvSpPr>
        <dsp:cNvPr id="0" name=""/>
        <dsp:cNvSpPr/>
      </dsp:nvSpPr>
      <dsp:spPr>
        <a:xfrm>
          <a:off x="8756561" y="254938"/>
          <a:ext cx="1435527" cy="143552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C3C61-916E-4124-9A9E-9FE43E85B993}">
      <dsp:nvSpPr>
        <dsp:cNvPr id="0" name=""/>
        <dsp:cNvSpPr/>
      </dsp:nvSpPr>
      <dsp:spPr>
        <a:xfrm>
          <a:off x="9062493" y="560870"/>
          <a:ext cx="823663" cy="8236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BF9FF-6D6B-44A8-B393-5B2DAA4DAF3E}">
      <dsp:nvSpPr>
        <dsp:cNvPr id="0" name=""/>
        <dsp:cNvSpPr/>
      </dsp:nvSpPr>
      <dsp:spPr>
        <a:xfrm>
          <a:off x="8297663" y="2137597"/>
          <a:ext cx="2353324" cy="1963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i="0" kern="1200" baseline="0"/>
            <a:t>Support Professional Growth</a:t>
          </a:r>
          <a:r>
            <a:rPr lang="en-US" sz="1600" b="0" i="0" kern="1200" baseline="0"/>
            <a:t>:</a:t>
          </a:r>
          <a:br>
            <a:rPr lang="en-US" sz="1600" b="0" i="0" kern="1200" baseline="0"/>
          </a:br>
          <a:r>
            <a:rPr lang="en-US" sz="1600" b="0" i="0" kern="1200" baseline="0"/>
            <a:t>Provide employees with opportunities to learn and grow, both technically and personally. </a:t>
          </a:r>
          <a:endParaRPr lang="en-US" sz="1600" kern="1200"/>
        </a:p>
      </dsp:txBody>
      <dsp:txXfrm>
        <a:off x="8297663" y="2137597"/>
        <a:ext cx="2353324" cy="19635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12/12/2024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451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68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747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95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710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042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068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199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00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37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12/12/2024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785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plash of colours on a white surface">
            <a:extLst>
              <a:ext uri="{FF2B5EF4-FFF2-40B4-BE49-F238E27FC236}">
                <a16:creationId xmlns:a16="http://schemas.microsoft.com/office/drawing/2014/main" id="{1A2E47F1-2406-10D3-4343-D8BDEA98FC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97" b="22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8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30" name="Cross 29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73DA3-D9AA-A951-E6E7-CDF20E0372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5" y="1625608"/>
            <a:ext cx="6696951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The Importance of Company Culture to Business Success</a:t>
            </a:r>
            <a:br>
              <a:rPr lang="en-GB" sz="4400" dirty="0"/>
            </a:br>
            <a:r>
              <a:rPr lang="en-GB" sz="4400" dirty="0"/>
              <a:t>Based on TechInnovate 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49463D-E6AA-4398-BFE8-9AED49105F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5" y="4466845"/>
            <a:ext cx="6696951" cy="882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Pawel Grzybowski 2232319</a:t>
            </a:r>
          </a:p>
          <a:p>
            <a:pPr>
              <a:lnSpc>
                <a:spcPct val="90000"/>
              </a:lnSpc>
            </a:pPr>
            <a:r>
              <a:rPr lang="en-GB"/>
              <a:t>12/12/2024</a:t>
            </a:r>
          </a:p>
        </p:txBody>
      </p:sp>
      <p:pic>
        <p:nvPicPr>
          <p:cNvPr id="49" name="Video 48">
            <a:hlinkClick r:id="" action="ppaction://media"/>
            <a:extLst>
              <a:ext uri="{FF2B5EF4-FFF2-40B4-BE49-F238E27FC236}">
                <a16:creationId xmlns:a16="http://schemas.microsoft.com/office/drawing/2014/main" id="{2997BAAE-1233-898F-B7FF-8D1EF76CF1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6723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828"/>
    </mc:Choice>
    <mc:Fallback xmlns="">
      <p:transition spd="slow" advTm="17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A5A2E-34F6-944A-BB11-98A5B2F62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481781"/>
            <a:ext cx="5066001" cy="683949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kern="1200" spc="-150" dirty="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4190E7F-6F07-AEBD-01BD-96B84099D8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5150" y="1455174"/>
            <a:ext cx="5066001" cy="44250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Overview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TechInnovate has grown from 50 to over 200 employees in two years. While this growth is exciting, it brings challenges, particularly related to company culture.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Focus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presentation will explore the importance of company culture in driving business success, particularly in a fast-growing tech company like TechInnovate. </a:t>
            </a:r>
            <a:r>
              <a:rPr lang="en-US" altLang="en-US" sz="2000" dirty="0">
                <a:latin typeface="Arial" panose="020B0604020202020204" pitchFamily="34" charset="0"/>
              </a:rPr>
              <a:t>I will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also introduce a model to understand culture and recommend strategies to improve it. </a:t>
            </a:r>
          </a:p>
        </p:txBody>
      </p:sp>
      <p:pic>
        <p:nvPicPr>
          <p:cNvPr id="16" name="Picture 15" descr="Orange and blue flowery patterns">
            <a:extLst>
              <a:ext uri="{FF2B5EF4-FFF2-40B4-BE49-F238E27FC236}">
                <a16:creationId xmlns:a16="http://schemas.microsoft.com/office/drawing/2014/main" id="{A9382C47-611A-7827-D34E-1797DE944D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865" r="13610"/>
          <a:stretch/>
        </p:blipFill>
        <p:spPr>
          <a:xfrm>
            <a:off x="6163734" y="1096772"/>
            <a:ext cx="5571066" cy="5761228"/>
          </a:xfrm>
          <a:prstGeom prst="rect">
            <a:avLst/>
          </a:prstGeom>
        </p:spPr>
      </p:pic>
      <p:sp>
        <p:nvSpPr>
          <p:cNvPr id="23" name="Cross 22">
            <a:extLst>
              <a:ext uri="{FF2B5EF4-FFF2-40B4-BE49-F238E27FC236}">
                <a16:creationId xmlns:a16="http://schemas.microsoft.com/office/drawing/2014/main" id="{A27CA9A8-2E1B-1E43-B7A6-45B44037C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999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Video 49">
            <a:hlinkClick r:id="" action="ppaction://media"/>
            <a:extLst>
              <a:ext uri="{FF2B5EF4-FFF2-40B4-BE49-F238E27FC236}">
                <a16:creationId xmlns:a16="http://schemas.microsoft.com/office/drawing/2014/main" id="{598354A5-8AE8-2E63-79F7-37FC8592DB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0358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98"/>
    </mc:Choice>
    <mc:Fallback xmlns="">
      <p:transition spd="slow" advTm="46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E790E-DDE2-E804-D424-D07896A9E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5227" y="270443"/>
            <a:ext cx="8267296" cy="1446550"/>
          </a:xfrm>
        </p:spPr>
        <p:txBody>
          <a:bodyPr/>
          <a:lstStyle/>
          <a:p>
            <a:r>
              <a:rPr lang="en-GB" b="1" dirty="0"/>
              <a:t>What is company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E0542-4028-24AE-9420-CF49BB1E44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1575783"/>
            <a:ext cx="3057831" cy="51888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highlight>
                  <a:srgbClr val="00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Company culture refers to the shared values, beliefs, and behaviours that shape how employees interact, collaborate, and approach their work.</a:t>
            </a:r>
          </a:p>
        </p:txBody>
      </p:sp>
      <p:graphicFrame>
        <p:nvGraphicFramePr>
          <p:cNvPr id="9" name="Rectangle 1">
            <a:extLst>
              <a:ext uri="{FF2B5EF4-FFF2-40B4-BE49-F238E27FC236}">
                <a16:creationId xmlns:a16="http://schemas.microsoft.com/office/drawing/2014/main" id="{CB219D51-2824-B4B0-8FFA-25B873DBD33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98801927"/>
              </p:ext>
            </p:extLst>
          </p:nvPr>
        </p:nvGraphicFramePr>
        <p:xfrm>
          <a:off x="3244647" y="1627932"/>
          <a:ext cx="6315811" cy="4959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83A12C28-DA81-C72C-8334-856A329B8B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367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08"/>
    </mc:Choice>
    <mc:Fallback xmlns="">
      <p:transition spd="slow" advTm="46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DCA96-4A5F-31DE-319C-4B5D8F749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665" y="103508"/>
            <a:ext cx="4114799" cy="14465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Culture on Business Success</a:t>
            </a: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A2CE948D-B420-0169-40BC-BE7D8389B1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545617"/>
            <a:ext cx="5224242" cy="55122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Attracting and Retaining Talent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strong, inclusive, and collaborative culture helps attract top talent and retain skilled employees, particularly in the competitive tech industry.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Innovation and Collaboration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positive, open culture encourages creative problem-solving and cross-functional collaboration.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Brand Image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healthy internal culture reflects externally, strengthening employer branding and reputation in the industry.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Companies like Google and Apple have famously strong cultures that have directly contributed to their innovative products and rapid growth. </a:t>
            </a:r>
          </a:p>
        </p:txBody>
      </p:sp>
      <p:pic>
        <p:nvPicPr>
          <p:cNvPr id="14" name="Picture 13" descr="Hands-on top of each other">
            <a:extLst>
              <a:ext uri="{FF2B5EF4-FFF2-40B4-BE49-F238E27FC236}">
                <a16:creationId xmlns:a16="http://schemas.microsoft.com/office/drawing/2014/main" id="{4A4137E2-6DC3-2055-AEE4-8C8FD889CA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125" r="6426" b="1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20" name="Cross 19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037BCFC1-C3F8-6C37-FB6A-05DAFAB9CD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584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659"/>
    </mc:Choice>
    <mc:Fallback xmlns="">
      <p:transition spd="slow" advTm="45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C9B01-C3F9-D15A-0079-25377F30E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b="1" dirty="0"/>
              <a:t>Current Cultural Issues at TechInnovate</a:t>
            </a:r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ross 20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Rectangle 1">
            <a:extLst>
              <a:ext uri="{FF2B5EF4-FFF2-40B4-BE49-F238E27FC236}">
                <a16:creationId xmlns:a16="http://schemas.microsoft.com/office/drawing/2014/main" id="{40E6C843-2E8A-AA93-8939-203ED72D8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6887254"/>
              </p:ext>
            </p:extLst>
          </p:nvPr>
        </p:nvGraphicFramePr>
        <p:xfrm>
          <a:off x="4438209" y="1334132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7B7815CD-EBF4-A56C-EEC1-C30D5492E7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226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91"/>
    </mc:Choice>
    <mc:Fallback xmlns="">
      <p:transition spd="slow" advTm="55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D422D-9112-BBAF-CF3C-E05FED087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45" y="267312"/>
            <a:ext cx="11311155" cy="8294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it-IT" sz="3100" b="1" dirty="0"/>
              <a:t>Culture Model: Edgar Schein’s Organizational Culture Model</a:t>
            </a:r>
            <a:endParaRPr lang="en-GB" sz="31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2FC8C7-11E9-4726-03E2-FA8FBBD4E9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60350" y="1096771"/>
            <a:ext cx="5756307" cy="53433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Artifacts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Visible elements (e.g., office design, dress code, language) that reflect the deeper aspects of culture.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Espoused Values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Stated principles and values that guide decisions (e.g., TechInnovate’s mission statement or teamwork).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Basic Assumptions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Deeply held beliefs that drive behavior, often unconscious (e.g., assumptions about how work should be done or how management should interact with employees).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Application to TechInnovate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Schein’s model helps us understand the current culture by analyzing artifacts (e.g., unstructured onboarding) and basic assumptions (e.g., leadership not being developed).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3D face graphic">
            <a:extLst>
              <a:ext uri="{FF2B5EF4-FFF2-40B4-BE49-F238E27FC236}">
                <a16:creationId xmlns:a16="http://schemas.microsoft.com/office/drawing/2014/main" id="{70527737-7FC3-1513-9595-E4A4E845D2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56" r="8507"/>
          <a:stretch/>
        </p:blipFill>
        <p:spPr>
          <a:xfrm>
            <a:off x="6163734" y="1096772"/>
            <a:ext cx="5571066" cy="5761228"/>
          </a:xfrm>
          <a:prstGeom prst="rect">
            <a:avLst/>
          </a:prstGeom>
        </p:spPr>
      </p:pic>
      <p:sp>
        <p:nvSpPr>
          <p:cNvPr id="30" name="Cross 29">
            <a:extLst>
              <a:ext uri="{FF2B5EF4-FFF2-40B4-BE49-F238E27FC236}">
                <a16:creationId xmlns:a16="http://schemas.microsoft.com/office/drawing/2014/main" id="{A27CA9A8-2E1B-1E43-B7A6-45B44037C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999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Video 41">
            <a:hlinkClick r:id="" action="ppaction://media"/>
            <a:extLst>
              <a:ext uri="{FF2B5EF4-FFF2-40B4-BE49-F238E27FC236}">
                <a16:creationId xmlns:a16="http://schemas.microsoft.com/office/drawing/2014/main" id="{34530201-ABCA-7CF4-9784-C9AB5D32A1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65892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419"/>
    </mc:Choice>
    <mc:Fallback xmlns="">
      <p:transition spd="slow" advTm="80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141A7-8AE4-D683-0401-E58F848B0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13340"/>
            <a:ext cx="11838039" cy="1446550"/>
          </a:xfrm>
        </p:spPr>
        <p:txBody>
          <a:bodyPr>
            <a:normAutofit/>
          </a:bodyPr>
          <a:lstStyle/>
          <a:p>
            <a:r>
              <a:rPr lang="en-GB" b="1" dirty="0"/>
              <a:t>Recommendations for Improving Company Culture</a:t>
            </a:r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1B111A9-98B4-AE85-A751-3EC009376E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-1" y="976630"/>
            <a:ext cx="8563897" cy="576803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highlight>
                  <a:srgbClr val="00FF00"/>
                </a:highlight>
                <a:latin typeface="Arial" panose="020B0604020202020204" pitchFamily="34" charset="0"/>
              </a:rPr>
              <a:t>1.Structured Onboarding and Training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Develop a formal onboarding program to help new hires integrate quickly.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Assign mentors, provide clear training paths, and ensure new hires understand TechInnovate’s culture from day one.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highlight>
                  <a:srgbClr val="00FF00"/>
                </a:highlight>
                <a:latin typeface="Arial" panose="020B0604020202020204" pitchFamily="34" charset="0"/>
              </a:rPr>
              <a:t>2.Performance Management System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Implement regular performance reviews and clear targets aligned with company goals.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Train managers to conduct performance evaluations and give constructive feedback.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highlight>
                  <a:srgbClr val="00FF00"/>
                </a:highlight>
                <a:latin typeface="Arial" panose="020B0604020202020204" pitchFamily="34" charset="0"/>
              </a:rPr>
              <a:t>3.Leadership Training and Support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Train current managers so they have necessary skills for effective people management.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Offer training programs on leadership, conflict resolution, and team building.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highlight>
                  <a:srgbClr val="00FF00"/>
                </a:highlight>
                <a:latin typeface="Arial" panose="020B0604020202020204" pitchFamily="34" charset="0"/>
              </a:rPr>
              <a:t>4.Promote Diversity and Inclusion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Develop </a:t>
            </a:r>
            <a:r>
              <a:rPr lang="en-US" altLang="en-US" sz="1600" dirty="0">
                <a:latin typeface="Arial" panose="020B0604020202020204" pitchFamily="34" charset="0"/>
              </a:rPr>
              <a:t>programs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to increase diversity, mostly in technical and leadership roles.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Ensure fair recruitment practices, encourage diverse hiring panels, and establish mentorship programs.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0" name="Graphic 9" descr="Teacher">
            <a:extLst>
              <a:ext uri="{FF2B5EF4-FFF2-40B4-BE49-F238E27FC236}">
                <a16:creationId xmlns:a16="http://schemas.microsoft.com/office/drawing/2014/main" id="{D59621F0-CF73-9419-CAD4-1B3D30358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25541" y="2164438"/>
            <a:ext cx="2792794" cy="2792794"/>
          </a:xfrm>
          <a:prstGeom prst="rect">
            <a:avLst/>
          </a:pr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BB04A856-3FE1-0D23-45C4-429222EF18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6391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396"/>
    </mc:Choice>
    <mc:Fallback xmlns="">
      <p:transition spd="slow" advTm="99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68F1B-2FFB-22E8-440D-109070930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328" y="373497"/>
            <a:ext cx="9080297" cy="1446550"/>
          </a:xfrm>
        </p:spPr>
        <p:txBody>
          <a:bodyPr>
            <a:normAutofit/>
          </a:bodyPr>
          <a:lstStyle/>
          <a:p>
            <a:r>
              <a:rPr lang="en-GB" b="1" dirty="0"/>
              <a:t>How Managers Can Influence Culture</a:t>
            </a: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ross 26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C788B32-27CC-47D1-FF05-A7FE15167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2124570"/>
              </p:ext>
            </p:extLst>
          </p:nvPr>
        </p:nvGraphicFramePr>
        <p:xfrm>
          <a:off x="565149" y="1524000"/>
          <a:ext cx="10653184" cy="4356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7C45DD29-0B91-F018-E359-EE5389943E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651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19"/>
    </mc:Choice>
    <mc:Fallback xmlns="">
      <p:transition spd="slow" advTm="59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BDA03-DD97-355A-2029-0E881A7C2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408" y="622544"/>
            <a:ext cx="6886726" cy="83263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2BC6B68-948C-4C4C-AF59-0C0478857B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3097" y="1659250"/>
            <a:ext cx="7493548" cy="4484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Company culture plays a critical role in TechInnovate’s ability to succeed and grow. By addressing current HR challenges and taking steps to improve company culture, TechInnovate can retain talent, increase productivity, and continue </a:t>
            </a:r>
            <a:r>
              <a:rPr lang="en-US" altLang="en-US" sz="2200" dirty="0">
                <a:latin typeface="Arial" panose="020B0604020202020204" pitchFamily="34" charset="0"/>
              </a:rPr>
              <a:t>to grow and in result provide jobs for many people.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TechInnovate’s senior leadership must act now to invest in shaping a culture that supports company's ambitious goals. </a:t>
            </a:r>
          </a:p>
        </p:txBody>
      </p:sp>
      <p:pic>
        <p:nvPicPr>
          <p:cNvPr id="8" name="Graphic 7" descr="Group of People">
            <a:extLst>
              <a:ext uri="{FF2B5EF4-FFF2-40B4-BE49-F238E27FC236}">
                <a16:creationId xmlns:a16="http://schemas.microsoft.com/office/drawing/2014/main" id="{44E89C2C-46B2-C1EA-B006-9CF7543D75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25541" y="2164438"/>
            <a:ext cx="2792794" cy="2792794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A227E78-1ED3-41B8-4CA0-A914992532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4227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53"/>
    </mc:Choice>
    <mc:Fallback xmlns="">
      <p:transition spd="slow" advTm="30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7BB8C-C10C-1012-C951-03A414DFF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082" y="313426"/>
            <a:ext cx="7335836" cy="144655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846D3-C5B1-C2B4-79E5-4A9188289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433" y="1759976"/>
            <a:ext cx="7733837" cy="3294339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Edgar H. Schein. (2017). </a:t>
            </a:r>
            <a:r>
              <a:rPr lang="en-GB" sz="1400" i="1" dirty="0"/>
              <a:t>ORGANIZATIONAL CULTURE AND LEADERSHIP</a:t>
            </a:r>
            <a:r>
              <a:rPr lang="en-GB" sz="1400" dirty="0"/>
              <a:t>. 5th ed. New Jersey: John Wiley &amp; Sons.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John P. Kotter. (1995). </a:t>
            </a:r>
            <a:r>
              <a:rPr lang="en-GB" sz="1400" i="1" dirty="0"/>
              <a:t>Leading Change: Why Transformation Efforts Fail</a:t>
            </a:r>
            <a:r>
              <a:rPr lang="en-GB" sz="1400" dirty="0"/>
              <a:t>. [Online]. . Last Updated: June 1995. Available at: https://hbr.org/1995/05/leading-change-why-transformation-efforts-fail-2 [Accessed 12 December 2024].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400" dirty="0"/>
            </a:br>
            <a:r>
              <a:rPr lang="en-GB" sz="1400" dirty="0"/>
              <a:t>Kim S. Cameron. (1999). </a:t>
            </a:r>
            <a:r>
              <a:rPr lang="en-GB" sz="1400" i="1" dirty="0"/>
              <a:t>DIAGNOSING AND CHANGING ORGANIZATIONAL CULTURE</a:t>
            </a:r>
            <a:r>
              <a:rPr lang="en-GB" sz="1400" dirty="0"/>
              <a:t>. NA: Upper Saddle River,.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CORPORATE CULTURE AND ORGANIZATIONAL EFFECTIVENESS: IS THERE A SIMILAR PATTERN A. (1997). </a:t>
            </a:r>
            <a:r>
              <a:rPr lang="en-GB" sz="1400" i="1" dirty="0"/>
              <a:t>CORPORATE CULTURE AND ORGANIZATIONAL EFFECTIVENESS</a:t>
            </a:r>
            <a:r>
              <a:rPr lang="en-GB" sz="1400" dirty="0"/>
              <a:t>. University of Michigan: Denison Consulting. 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400" dirty="0"/>
            </a:br>
            <a:r>
              <a:rPr lang="en-GB" sz="1400" dirty="0"/>
              <a:t>Boris Groysberg, Katherine Connolly. (2013). </a:t>
            </a:r>
            <a:r>
              <a:rPr lang="en-GB" sz="1400" i="1" dirty="0"/>
              <a:t>Great Leaders Who Make the Mix Work</a:t>
            </a:r>
            <a:r>
              <a:rPr lang="en-GB" sz="1400" dirty="0"/>
              <a:t>. [Online]. . Last Updated: September 2013. Available at: https://hbr.org/2013/09/great-leaders-who-make-the-mix-work [Accessed 12 December 2024].</a:t>
            </a:r>
            <a:br>
              <a:rPr lang="en-GB" sz="1400" dirty="0"/>
            </a:br>
            <a:endParaRPr lang="en-GB" sz="1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A9EF9F-F5F8-3B4C-B721-17C0A1876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60311" y="1096772"/>
            <a:ext cx="283169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6DEB3960-7668-064C-B56F-2B18221DE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957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2E1EB2C-DA7C-0C74-50BB-E6BAF7AE3B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67928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48"/>
    </mc:Choice>
    <mc:Fallback xmlns="">
      <p:transition spd="slow" advTm="8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adridVTI">
  <a:themeElements>
    <a:clrScheme name="Madrid R3">
      <a:dk1>
        <a:srgbClr val="000000"/>
      </a:dk1>
      <a:lt1>
        <a:srgbClr val="FFFFFF"/>
      </a:lt1>
      <a:dk2>
        <a:srgbClr val="3A3C45"/>
      </a:dk2>
      <a:lt2>
        <a:srgbClr val="E9EFF1"/>
      </a:lt2>
      <a:accent1>
        <a:srgbClr val="E24400"/>
      </a:accent1>
      <a:accent2>
        <a:srgbClr val="F38E00"/>
      </a:accent2>
      <a:accent3>
        <a:srgbClr val="89B336"/>
      </a:accent3>
      <a:accent4>
        <a:srgbClr val="30B9B9"/>
      </a:accent4>
      <a:accent5>
        <a:srgbClr val="748CF4"/>
      </a:accent5>
      <a:accent6>
        <a:srgbClr val="A673F4"/>
      </a:accent6>
      <a:hlink>
        <a:srgbClr val="008EE6"/>
      </a:hlink>
      <a:folHlink>
        <a:srgbClr val="C1A187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948</Words>
  <Application>Microsoft Office PowerPoint</Application>
  <PresentationFormat>Widescreen</PresentationFormat>
  <Paragraphs>73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Avenir Next</vt:lpstr>
      <vt:lpstr>Seaford Display</vt:lpstr>
      <vt:lpstr>System Font Regular</vt:lpstr>
      <vt:lpstr>Tenorite</vt:lpstr>
      <vt:lpstr>Times New Roman</vt:lpstr>
      <vt:lpstr>MadridVTI</vt:lpstr>
      <vt:lpstr>The Importance of Company Culture to Business Success Based on TechInnovate Case Study</vt:lpstr>
      <vt:lpstr>INTRODUCTION</vt:lpstr>
      <vt:lpstr>What is company Culture?</vt:lpstr>
      <vt:lpstr>The Impact of Culture on Business Success</vt:lpstr>
      <vt:lpstr>Current Cultural Issues at TechInnovate</vt:lpstr>
      <vt:lpstr>Culture Model: Edgar Schein’s Organizational Culture Model</vt:lpstr>
      <vt:lpstr>Recommendations for Improving Company Culture</vt:lpstr>
      <vt:lpstr>How Managers Can Influence Culture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Pawel Grzybowski (2232319)</dc:creator>
  <cp:lastModifiedBy>Pawel Grzybowski (2232319)</cp:lastModifiedBy>
  <cp:revision>3</cp:revision>
  <dcterms:created xsi:type="dcterms:W3CDTF">2024-12-12T18:53:03Z</dcterms:created>
  <dcterms:modified xsi:type="dcterms:W3CDTF">2024-12-12T23:48:10Z</dcterms:modified>
</cp:coreProperties>
</file>