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104931-D472-4242-B864-96EA58C4896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ECGE6001                                                                                             1301324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EE436-DE6A-44EF-AC51-047A7A4FDF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5AE7FB-B819-47BF-B157-B49EF45A8577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09370B-BB16-4E6C-B37C-29504C24D96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0EBD43-E00C-4290-97CC-FFD47530BB6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CF161C-3A57-41B7-BDE7-35719E22A0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8105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ECGE6001                                                                                             1301324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241AA-23C8-4E19-8F46-0320D8A3E59B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2517F-52A5-410B-9900-E71B58DB5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70440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75446-6293-4FEB-8287-EAFC264ED5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BCD548-F3D1-4C80-9699-EA29E0E2C3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A207C-2BAD-4CF2-8873-1B5927E0F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3671B-951F-41E5-A2C7-6452454F320A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DE72F4-161F-435C-87E2-1F3907559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88DF1-08A0-4E54-A90A-C1F1A8E84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97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55622-93EB-46CA-B96F-CC9F036B6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525B3-123C-4ADC-BFCC-CB9BC37C2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52B3B-4D28-454C-B823-FCDE62224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719-DBF2-4580-9E70-4A3678B49E13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16EB4-B1B0-42E3-9289-56CE4D0F7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71B9F-AF44-4A9C-AA3F-5A3EA5D15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862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FA65C-020D-4F83-BDD5-652B46C0A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FDCDAD-E203-4546-AF75-E9C59D04C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7F851-2F6C-456E-B0B1-958F964D2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E486E-F0C1-473F-92A9-B95079CD5F84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F0004-238B-4331-9393-0B7E2A2F0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A1325-9986-4158-A61C-FFBD8560C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17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D421-88C8-4640-9380-D444ECF2C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F893D-05F1-4171-B50F-5E465A84A7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A8DB2D-E5D5-41D0-9688-188505D24F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1070E-F6D9-47FA-B129-32B9F9D65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98F06-FF4F-4611-9F15-8FEC0AF99713}" type="datetime1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050E8-A4A1-49A4-A986-1BEC8E106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690BF0-7255-4CD0-AFFD-01DE501AE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0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1D9B2-7F1F-4E4B-BD42-09099C099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BAB04-88C9-42B9-94E4-E142A631E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C0B050-2319-4250-B303-3E12FB6EF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69FF82-FB03-4009-B05A-7D8482DC90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A91466-ED11-4257-AE56-926B2BD2B4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57D53A-D4BE-4AC5-9044-2F3FC4A67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5D796-0ADE-4D9F-8B89-D72D3DB2B201}" type="datetime1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465B64-A0B2-4123-ACAE-0155652CD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F69F56-0DAD-42EB-B215-C4DE46A00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5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58B57-7A08-4C7D-B3C2-3D906578A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A6680A-9EFA-4536-8F91-6D4E156BE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5881-5B2A-4235-9464-E994B1AEBB3B}" type="datetime1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E650E5-24F0-42A7-BE47-47131A971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A68AE8-D321-434D-8517-6F2F20FB1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265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99FF20-67CA-4EF3-A214-16E526B14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78685-C4FC-4B25-9CAA-E8F3F658CD11}" type="datetime1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121481-96F3-4EEA-AD82-2760FD0EE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17F857-DC1C-444D-9FF5-6548D2910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53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9E656-EF11-4037-B96F-11901E4DE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999B-8B26-4B0B-B328-C10EA26FC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61CBA7-9981-4288-882F-5A3462C4A9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233279-6A58-4934-A3B8-CEC26008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BB8A7-7627-40CF-91EB-26D38064EDB0}" type="datetime1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5CF15B-A8C5-47B1-BC2E-84C7C7DB6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86700-E25B-47AD-964A-95BDBDDBE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6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5964A-DA64-45C9-81B1-EA1246702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66AEC-914B-41D7-8F0F-15F89C5D2F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D82761-D717-4A54-90D0-BABD0BDA5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48AE1-241F-4349-AA27-0D02F48D4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29F5-A384-4473-81E1-ED2729D20C06}" type="datetime1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F1B61-BA70-44AD-BC8B-12160B972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7D7F2-0C34-48CC-8BF3-056BE0BE1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007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B9315-C093-44F4-B0AF-63DBE3D31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C38F5-2027-4A9A-BA3F-122176258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A0ACF-8ED4-4F9B-ADA5-5E2267EB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56810-F2A1-441D-B49F-7E43419D2542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27809-E839-4240-A2BB-57A2606E3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503E1-F22F-460F-8247-43D063AD3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705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B49738-58DF-46C5-A509-8E5182F348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2B0339-6976-4143-840A-2316570E3C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4582F-929C-42CB-A681-4479B4B18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18C07-2CB7-497E-BC5D-3E7A8F027322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C0966-22ED-45F4-940D-90B2C3906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49B3F-9DE2-4088-8653-8F3D61EA9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4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33FEDC-BAB4-4B47-9B77-AC22FC039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22221-6E8D-4F38-B4D7-ED5563B89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2C322-125A-43ED-BFDD-F093CA4B1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94FB6-1550-4053-8FAB-37940AAADA56}" type="datetime1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8B9D0-B5DA-4B9A-9077-567C8EEC54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843ABC-70DE-41DB-89A1-800881C525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D4127-4700-4C1B-A470-84E7EF1D7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96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ety.com/" TargetMode="External"/><Relationship Id="rId3" Type="http://schemas.openxmlformats.org/officeDocument/2006/relationships/hyperlink" Target="http://www.virtualsalt.com/" TargetMode="External"/><Relationship Id="rId7" Type="http://schemas.openxmlformats.org/officeDocument/2006/relationships/hyperlink" Target="http://www.savethechildren.org.uk/" TargetMode="External"/><Relationship Id="rId2" Type="http://schemas.openxmlformats.org/officeDocument/2006/relationships/hyperlink" Target="http://www.courses.lumenlearning.com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omplexneeds.org.uk/" TargetMode="External"/><Relationship Id="rId5" Type="http://schemas.openxmlformats.org/officeDocument/2006/relationships/hyperlink" Target="http://www.newportprimary.co.uk/" TargetMode="External"/><Relationship Id="rId4" Type="http://schemas.openxmlformats.org/officeDocument/2006/relationships/hyperlink" Target="http://www.nspc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C7282-50E6-4263-84F2-72CB8D629C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90554"/>
            <a:ext cx="9410700" cy="3371846"/>
          </a:xfrm>
        </p:spPr>
        <p:txBody>
          <a:bodyPr>
            <a:normAutofit fontScale="90000"/>
          </a:bodyPr>
          <a:lstStyle/>
          <a:p>
            <a:r>
              <a:rPr lang="en-GB" sz="4200" b="1" dirty="0">
                <a:latin typeface="+mn-lt"/>
              </a:rPr>
              <a:t>ECGE6001</a:t>
            </a:r>
            <a:br>
              <a:rPr lang="en-GB" sz="4200" b="1" dirty="0">
                <a:latin typeface="+mn-lt"/>
              </a:rPr>
            </a:br>
            <a:r>
              <a:rPr lang="en-GB" sz="4200" b="1" dirty="0">
                <a:latin typeface="+mn-lt"/>
              </a:rPr>
              <a:t>Skills For Life: </a:t>
            </a:r>
            <a:br>
              <a:rPr lang="en-GB" sz="4200" b="1" dirty="0">
                <a:latin typeface="+mn-lt"/>
              </a:rPr>
            </a:br>
            <a:r>
              <a:rPr lang="en-GB" sz="4200" b="1" dirty="0">
                <a:latin typeface="+mn-lt"/>
              </a:rPr>
              <a:t>Employability &amp; Future Pathways.</a:t>
            </a:r>
            <a:br>
              <a:rPr lang="en-GB" sz="5800" b="1" dirty="0">
                <a:latin typeface="+mn-lt"/>
              </a:rPr>
            </a:br>
            <a:br>
              <a:rPr lang="en-GB" sz="5800" dirty="0"/>
            </a:br>
            <a:endParaRPr lang="en-GB" sz="5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0DDE1-A7AE-4130-A168-1046AE7D13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Leanne Groves</a:t>
            </a:r>
          </a:p>
          <a:p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1301324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AFF46F-F91D-4D95-B641-32BF329A5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54CBD-F6F4-4BB3-A356-4A21F25D1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77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4AAC0C-0B5E-4E53-B442-7C1A7DB71727}"/>
              </a:ext>
            </a:extLst>
          </p:cNvPr>
          <p:cNvSpPr txBox="1"/>
          <p:nvPr/>
        </p:nvSpPr>
        <p:spPr>
          <a:xfrm>
            <a:off x="5041216" y="2036217"/>
            <a:ext cx="6496050" cy="3046988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Level 3 – </a:t>
            </a:r>
          </a:p>
          <a:p>
            <a:r>
              <a:rPr lang="en-GB" sz="4800" dirty="0">
                <a:solidFill>
                  <a:schemeClr val="bg1"/>
                </a:solidFill>
              </a:rPr>
              <a:t>Senior Learning Support Assistant and Manual Handling Link Worker.</a:t>
            </a:r>
          </a:p>
        </p:txBody>
      </p:sp>
      <p:pic>
        <p:nvPicPr>
          <p:cNvPr id="5" name="Picture 4" descr="A picture containing toy, doll, drawing&#10;&#10;Description automatically generated">
            <a:extLst>
              <a:ext uri="{FF2B5EF4-FFF2-40B4-BE49-F238E27FC236}">
                <a16:creationId xmlns:a16="http://schemas.microsoft.com/office/drawing/2014/main" id="{1DC305B9-2D39-4D3B-86F7-4CEB219CF3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031" y="1111349"/>
            <a:ext cx="3911917" cy="4670474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10F79-D60F-4FCF-909E-C2F26521C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C0C0D-2831-4522-8E9F-9A8B9E770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12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956940-E68C-406C-A9CA-A6666CC91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AC7192-3B32-4E0C-B670-2E855D44E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F140B-08FE-4324-AD50-52B7DA0AA20C}"/>
              </a:ext>
            </a:extLst>
          </p:cNvPr>
          <p:cNvSpPr txBox="1"/>
          <p:nvPr/>
        </p:nvSpPr>
        <p:spPr>
          <a:xfrm>
            <a:off x="1859797" y="1038387"/>
            <a:ext cx="8849532" cy="4278094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en-GB" sz="2800" u="sng" dirty="0">
                <a:solidFill>
                  <a:schemeClr val="bg1"/>
                </a:solidFill>
              </a:rPr>
              <a:t>This job is advertised within the setting In which I currently work. </a:t>
            </a:r>
          </a:p>
          <a:p>
            <a:r>
              <a:rPr lang="en-GB" sz="2800" dirty="0">
                <a:solidFill>
                  <a:schemeClr val="bg1"/>
                </a:solidFill>
              </a:rPr>
              <a:t>This job role involves the Manual Handling Link worker providing support to all staff within the school setting. Following guidance from the senior leadership team (Headteacher, Deputy Headteacher &amp; Assistant Headteacher) and the Local Authority (Manual Handling Trainer/Co-Ordinator) with regards to all areas associated with manual handling. </a:t>
            </a:r>
          </a:p>
          <a:p>
            <a:endParaRPr lang="en-GB" sz="20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597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29675E7-0BCC-4B3A-A43D-B80F73211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5F2759-5DBE-42E5-989D-D6FD1FDA1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4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708052A-F1CF-48FF-B1EA-E2EABCA57EB4}"/>
              </a:ext>
            </a:extLst>
          </p:cNvPr>
          <p:cNvSpPr/>
          <p:nvPr/>
        </p:nvSpPr>
        <p:spPr>
          <a:xfrm>
            <a:off x="3828081" y="2176597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Principle Responsibilities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F5E7778-9437-4E4A-B1BA-BF8E13C5FE5A}"/>
              </a:ext>
            </a:extLst>
          </p:cNvPr>
          <p:cNvCxnSpPr/>
          <p:nvPr/>
        </p:nvCxnSpPr>
        <p:spPr>
          <a:xfrm flipV="1">
            <a:off x="7826644" y="1921790"/>
            <a:ext cx="1301858" cy="86790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8181E06-1A08-4E96-8ADB-1F9452A64064}"/>
              </a:ext>
            </a:extLst>
          </p:cNvPr>
          <p:cNvSpPr txBox="1"/>
          <p:nvPr/>
        </p:nvSpPr>
        <p:spPr>
          <a:xfrm>
            <a:off x="9267986" y="1332854"/>
            <a:ext cx="2371241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To Assist In The Continuous Development &amp; Implementation Of The Manual Handling Policy &amp; Strategy Of The School &amp; Local Authority.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19F21E2-3024-468D-96CC-245EDD3337F0}"/>
              </a:ext>
            </a:extLst>
          </p:cNvPr>
          <p:cNvCxnSpPr>
            <a:cxnSpLocks/>
          </p:cNvCxnSpPr>
          <p:nvPr/>
        </p:nvCxnSpPr>
        <p:spPr>
          <a:xfrm>
            <a:off x="7402378" y="4514824"/>
            <a:ext cx="1502044" cy="1014761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5F826E7-C834-4B77-96B9-FFCD4382BCB7}"/>
              </a:ext>
            </a:extLst>
          </p:cNvPr>
          <p:cNvSpPr txBox="1"/>
          <p:nvPr/>
        </p:nvSpPr>
        <p:spPr>
          <a:xfrm>
            <a:off x="9422969" y="4475164"/>
            <a:ext cx="2216258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To Monitor &amp; Record The Competency Of Staff In Relation To Manual Handling In The School Setting.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72912FE-3D78-4EBA-A126-C9FE1F05202C}"/>
              </a:ext>
            </a:extLst>
          </p:cNvPr>
          <p:cNvCxnSpPr>
            <a:cxnSpLocks/>
          </p:cNvCxnSpPr>
          <p:nvPr/>
        </p:nvCxnSpPr>
        <p:spPr>
          <a:xfrm flipH="1" flipV="1">
            <a:off x="2541721" y="1921790"/>
            <a:ext cx="1286360" cy="86349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37F5544-556A-494B-9F59-0D2E97BABA6A}"/>
              </a:ext>
            </a:extLst>
          </p:cNvPr>
          <p:cNvSpPr txBox="1"/>
          <p:nvPr/>
        </p:nvSpPr>
        <p:spPr>
          <a:xfrm>
            <a:off x="154983" y="182852"/>
            <a:ext cx="2195594" cy="40934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Monitoring All Staff In All Areas Of Manual Handling &amp; The Use Of Equipment: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Hoists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Standing Frames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Walking Frames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Wheelchairs</a:t>
            </a:r>
          </a:p>
          <a:p>
            <a:endParaRPr lang="en-GB" sz="2000" b="1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93FA8D7-74F0-4958-B561-99C769457995}"/>
              </a:ext>
            </a:extLst>
          </p:cNvPr>
          <p:cNvCxnSpPr>
            <a:cxnSpLocks/>
          </p:cNvCxnSpPr>
          <p:nvPr/>
        </p:nvCxnSpPr>
        <p:spPr>
          <a:xfrm flipH="1">
            <a:off x="2619212" y="4676815"/>
            <a:ext cx="1468789" cy="878776"/>
          </a:xfrm>
          <a:prstGeom prst="straightConnector1">
            <a:avLst/>
          </a:prstGeom>
          <a:ln w="603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89266F0-8D42-4E7F-9321-9A42B9BA3925}"/>
              </a:ext>
            </a:extLst>
          </p:cNvPr>
          <p:cNvSpPr txBox="1"/>
          <p:nvPr/>
        </p:nvSpPr>
        <p:spPr>
          <a:xfrm>
            <a:off x="342898" y="4740632"/>
            <a:ext cx="1870130" cy="16312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Prepare &amp; Provide Annual Refresher Courses.</a:t>
            </a:r>
          </a:p>
          <a:p>
            <a:endParaRPr lang="en-GB" sz="20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192BD65-3C02-42B2-A21C-3A530AFB10D3}"/>
              </a:ext>
            </a:extLst>
          </p:cNvPr>
          <p:cNvCxnSpPr>
            <a:cxnSpLocks/>
          </p:cNvCxnSpPr>
          <p:nvPr/>
        </p:nvCxnSpPr>
        <p:spPr>
          <a:xfrm flipV="1">
            <a:off x="5979763" y="1451015"/>
            <a:ext cx="0" cy="588936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9DCC6CC2-3B65-41EA-BE3B-F2B638EE136D}"/>
              </a:ext>
            </a:extLst>
          </p:cNvPr>
          <p:cNvSpPr txBox="1"/>
          <p:nvPr/>
        </p:nvSpPr>
        <p:spPr>
          <a:xfrm>
            <a:off x="4414436" y="178631"/>
            <a:ext cx="3363128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Update Manual Handling Training In Line With The “All Wales Local Government Manual Handling Training Passport.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39EDF7-5E9C-46F6-B614-A3BCBF1B4273}"/>
              </a:ext>
            </a:extLst>
          </p:cNvPr>
          <p:cNvSpPr txBox="1"/>
          <p:nvPr/>
        </p:nvSpPr>
        <p:spPr>
          <a:xfrm>
            <a:off x="4088001" y="5052447"/>
            <a:ext cx="3738643" cy="15696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i="1" u="sng" dirty="0">
                <a:solidFill>
                  <a:schemeClr val="bg1"/>
                </a:solidFill>
              </a:rPr>
              <a:t>To Be Responsible For Promoting &amp; Safeguarding The Welfare Of Children &amp; Young People.</a:t>
            </a:r>
          </a:p>
        </p:txBody>
      </p:sp>
    </p:spTree>
    <p:extLst>
      <p:ext uri="{BB962C8B-B14F-4D97-AF65-F5344CB8AC3E}">
        <p14:creationId xmlns:p14="http://schemas.microsoft.com/office/powerpoint/2010/main" val="690995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7A473D1-883C-4B8D-B06E-60862FBEE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80B969-AACF-45D9-8879-EE8F72274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5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82D039A-C7A7-4727-B825-99C0899C90DA}"/>
              </a:ext>
            </a:extLst>
          </p:cNvPr>
          <p:cNvSpPr/>
          <p:nvPr/>
        </p:nvSpPr>
        <p:spPr>
          <a:xfrm>
            <a:off x="3828081" y="2176597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Principle Responsibilities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18A6B2F-26B2-45B7-870F-C267ABDA2039}"/>
              </a:ext>
            </a:extLst>
          </p:cNvPr>
          <p:cNvCxnSpPr/>
          <p:nvPr/>
        </p:nvCxnSpPr>
        <p:spPr>
          <a:xfrm flipV="1">
            <a:off x="7625166" y="1921789"/>
            <a:ext cx="1301858" cy="86790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576F072-4652-49F0-B8F3-F5903CB734F5}"/>
              </a:ext>
            </a:extLst>
          </p:cNvPr>
          <p:cNvSpPr txBox="1"/>
          <p:nvPr/>
        </p:nvSpPr>
        <p:spPr>
          <a:xfrm>
            <a:off x="9128502" y="1208868"/>
            <a:ext cx="2898183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To Audit Working Practices To Observe Changes Following Training.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2355951-BF70-4BB4-AF78-817E6F3A581E}"/>
              </a:ext>
            </a:extLst>
          </p:cNvPr>
          <p:cNvCxnSpPr>
            <a:cxnSpLocks/>
          </p:cNvCxnSpPr>
          <p:nvPr/>
        </p:nvCxnSpPr>
        <p:spPr>
          <a:xfrm>
            <a:off x="7691679" y="4204102"/>
            <a:ext cx="1168831" cy="99743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4BC0377-EF91-44A9-B9B7-BD2E014362A5}"/>
              </a:ext>
            </a:extLst>
          </p:cNvPr>
          <p:cNvSpPr txBox="1"/>
          <p:nvPr/>
        </p:nvSpPr>
        <p:spPr>
          <a:xfrm>
            <a:off x="9128502" y="4702821"/>
            <a:ext cx="2225298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To Develop &amp; Review Manual Handling Risk Assessments For Pupils.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B821AF-D590-49E4-BF36-5A5BDBEC81E3}"/>
              </a:ext>
            </a:extLst>
          </p:cNvPr>
          <p:cNvCxnSpPr>
            <a:cxnSpLocks/>
          </p:cNvCxnSpPr>
          <p:nvPr/>
        </p:nvCxnSpPr>
        <p:spPr>
          <a:xfrm flipH="1" flipV="1">
            <a:off x="2363492" y="1921789"/>
            <a:ext cx="1464589" cy="86790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94CFF91-468F-409E-BC21-87A1D6781CA5}"/>
              </a:ext>
            </a:extLst>
          </p:cNvPr>
          <p:cNvSpPr txBox="1"/>
          <p:nvPr/>
        </p:nvSpPr>
        <p:spPr>
          <a:xfrm>
            <a:off x="165315" y="883403"/>
            <a:ext cx="2097438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Maintain Concise &amp; Accurate Records Of Training &amp; Monitoring Sessions In Line With Current &amp; Appropriate Practice.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99CA365-A425-4D87-BA2B-D5D308345BB3}"/>
              </a:ext>
            </a:extLst>
          </p:cNvPr>
          <p:cNvCxnSpPr>
            <a:cxnSpLocks/>
          </p:cNvCxnSpPr>
          <p:nvPr/>
        </p:nvCxnSpPr>
        <p:spPr>
          <a:xfrm flipH="1">
            <a:off x="2572719" y="4400604"/>
            <a:ext cx="1331563" cy="80093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382CB16-165E-43FF-AB16-B610A0DBBD91}"/>
              </a:ext>
            </a:extLst>
          </p:cNvPr>
          <p:cNvSpPr txBox="1"/>
          <p:nvPr/>
        </p:nvSpPr>
        <p:spPr>
          <a:xfrm>
            <a:off x="165315" y="4835471"/>
            <a:ext cx="2376407" cy="14773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Participate Towards The Safe Working Practices Of The Local Council &amp; Prescribed Legislation.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252283D-32AB-4704-8DBF-7BEDF2194F11}"/>
              </a:ext>
            </a:extLst>
          </p:cNvPr>
          <p:cNvSpPr txBox="1"/>
          <p:nvPr/>
        </p:nvSpPr>
        <p:spPr>
          <a:xfrm>
            <a:off x="3285641" y="418454"/>
            <a:ext cx="5114440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i="1" u="sng" dirty="0">
                <a:solidFill>
                  <a:schemeClr val="bg1"/>
                </a:solidFill>
              </a:rPr>
              <a:t>To Value &amp; Respect The Views &amp; Needs Of Children &amp; Young People.</a:t>
            </a:r>
          </a:p>
        </p:txBody>
      </p:sp>
    </p:spTree>
    <p:extLst>
      <p:ext uri="{BB962C8B-B14F-4D97-AF65-F5344CB8AC3E}">
        <p14:creationId xmlns:p14="http://schemas.microsoft.com/office/powerpoint/2010/main" val="376062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08D0D11-0368-462B-89DB-F203CB712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E4D330-871F-49C1-B75A-E69807D27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34A0DE-B71C-4D21-9D25-A28D6E71BF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73" y="474941"/>
            <a:ext cx="3482327" cy="33004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EAAADF-11DB-4C43-BCEB-7F628E8303A4}"/>
              </a:ext>
            </a:extLst>
          </p:cNvPr>
          <p:cNvSpPr txBox="1"/>
          <p:nvPr/>
        </p:nvSpPr>
        <p:spPr>
          <a:xfrm>
            <a:off x="4674030" y="200279"/>
            <a:ext cx="3936569" cy="2308324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 line with the health &amp; safety policy, Safeguarding the well-being &amp; welfare of vulnerable children with additional learning needs is paramount.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717014-3D5E-429A-8592-E785CC0D8A48}"/>
              </a:ext>
            </a:extLst>
          </p:cNvPr>
          <p:cNvSpPr txBox="1"/>
          <p:nvPr/>
        </p:nvSpPr>
        <p:spPr>
          <a:xfrm>
            <a:off x="556273" y="4076054"/>
            <a:ext cx="10556012" cy="2246769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As a Manual Handling Link Worker it is a key role within the job to adhere to relevant legislation regarding safeguarding children and young people.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The Manual Handling Link Worker is to ensure children have he correct &amp; appropriate equipment &amp; resources available within the school to ensure they have access to all areas of learning within their individual curriculum.</a:t>
            </a:r>
          </a:p>
          <a:p>
            <a:r>
              <a:rPr lang="en-GB" sz="2000" b="1" u="sng" dirty="0">
                <a:solidFill>
                  <a:schemeClr val="bg1"/>
                </a:solidFill>
              </a:rPr>
              <a:t>The UNCRC outlines &amp; recognises that all children are entitled to rights &amp; are entitled to grow, develop &amp; learn with peace, freedom &amp; individuality in a fair and equal society. </a:t>
            </a:r>
          </a:p>
        </p:txBody>
      </p:sp>
    </p:spTree>
    <p:extLst>
      <p:ext uri="{BB962C8B-B14F-4D97-AF65-F5344CB8AC3E}">
        <p14:creationId xmlns:p14="http://schemas.microsoft.com/office/powerpoint/2010/main" val="3171346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2D7E39F-2E01-48BE-AAF8-B470EC129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252B26-FF19-40CF-AB75-5A7E64CA9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7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5AB3452-0731-49A8-93EF-ABAC9B2EF96D}"/>
              </a:ext>
            </a:extLst>
          </p:cNvPr>
          <p:cNvSpPr/>
          <p:nvPr/>
        </p:nvSpPr>
        <p:spPr>
          <a:xfrm>
            <a:off x="3715539" y="2331342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Essential Skills- Team Work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F9E55CE-CEB5-42FD-9490-CE375394DC56}"/>
              </a:ext>
            </a:extLst>
          </p:cNvPr>
          <p:cNvCxnSpPr>
            <a:cxnSpLocks/>
          </p:cNvCxnSpPr>
          <p:nvPr/>
        </p:nvCxnSpPr>
        <p:spPr>
          <a:xfrm flipH="1" flipV="1">
            <a:off x="2541721" y="1921790"/>
            <a:ext cx="1286360" cy="86349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31D72A27-16A9-4DF3-92CA-4508A3C89A0C}"/>
              </a:ext>
            </a:extLst>
          </p:cNvPr>
          <p:cNvSpPr txBox="1"/>
          <p:nvPr/>
        </p:nvSpPr>
        <p:spPr>
          <a:xfrm>
            <a:off x="238554" y="1085850"/>
            <a:ext cx="2946347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Communication</a:t>
            </a:r>
            <a:r>
              <a:rPr lang="en-GB" b="1" dirty="0"/>
              <a:t>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ACE359B-3622-49BA-ADEF-0B0EB5613F2B}"/>
              </a:ext>
            </a:extLst>
          </p:cNvPr>
          <p:cNvCxnSpPr>
            <a:cxnSpLocks/>
          </p:cNvCxnSpPr>
          <p:nvPr/>
        </p:nvCxnSpPr>
        <p:spPr>
          <a:xfrm flipV="1">
            <a:off x="7910180" y="1921790"/>
            <a:ext cx="1400840" cy="94367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38D5958-0682-4678-8184-1F33BBDDB6D1}"/>
              </a:ext>
            </a:extLst>
          </p:cNvPr>
          <p:cNvSpPr txBox="1"/>
          <p:nvPr/>
        </p:nvSpPr>
        <p:spPr>
          <a:xfrm>
            <a:off x="8877300" y="368190"/>
            <a:ext cx="2743200" cy="13234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b="1" dirty="0"/>
              <a:t>Co-operation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AA3EF68-3205-4221-BE65-FDEF749ABA35}"/>
              </a:ext>
            </a:extLst>
          </p:cNvPr>
          <p:cNvCxnSpPr>
            <a:cxnSpLocks/>
          </p:cNvCxnSpPr>
          <p:nvPr/>
        </p:nvCxnSpPr>
        <p:spPr>
          <a:xfrm>
            <a:off x="7910180" y="3992541"/>
            <a:ext cx="1400840" cy="86502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8D96F26C-5312-46B6-B8BB-945CDDBF403D}"/>
              </a:ext>
            </a:extLst>
          </p:cNvPr>
          <p:cNvSpPr txBox="1"/>
          <p:nvPr/>
        </p:nvSpPr>
        <p:spPr>
          <a:xfrm>
            <a:off x="9624680" y="5020934"/>
            <a:ext cx="230505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b="1" dirty="0"/>
              <a:t>Meet Targets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7B3F063-AE92-401A-87F3-1E7F8FF82B3F}"/>
              </a:ext>
            </a:extLst>
          </p:cNvPr>
          <p:cNvCxnSpPr>
            <a:cxnSpLocks/>
          </p:cNvCxnSpPr>
          <p:nvPr/>
        </p:nvCxnSpPr>
        <p:spPr>
          <a:xfrm flipH="1">
            <a:off x="2200670" y="4593569"/>
            <a:ext cx="1575482" cy="854731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7AF0820-889A-4961-A465-C5DD1CD420E4}"/>
              </a:ext>
            </a:extLst>
          </p:cNvPr>
          <p:cNvSpPr txBox="1"/>
          <p:nvPr/>
        </p:nvSpPr>
        <p:spPr>
          <a:xfrm>
            <a:off x="238554" y="4701612"/>
            <a:ext cx="1933146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Respect &amp; Equality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89F73BE-A7E9-4819-86DC-14741F84A77F}"/>
              </a:ext>
            </a:extLst>
          </p:cNvPr>
          <p:cNvCxnSpPr>
            <a:cxnSpLocks/>
          </p:cNvCxnSpPr>
          <p:nvPr/>
        </p:nvCxnSpPr>
        <p:spPr>
          <a:xfrm flipV="1">
            <a:off x="5552106" y="1150205"/>
            <a:ext cx="0" cy="950058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3F14B099-F1EB-4BC9-A766-51ECAB045CC4}"/>
              </a:ext>
            </a:extLst>
          </p:cNvPr>
          <p:cNvSpPr txBox="1"/>
          <p:nvPr/>
        </p:nvSpPr>
        <p:spPr>
          <a:xfrm>
            <a:off x="4371975" y="257175"/>
            <a:ext cx="274317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Equal Contribution</a:t>
            </a:r>
          </a:p>
        </p:txBody>
      </p:sp>
    </p:spTree>
    <p:extLst>
      <p:ext uri="{BB962C8B-B14F-4D97-AF65-F5344CB8AC3E}">
        <p14:creationId xmlns:p14="http://schemas.microsoft.com/office/powerpoint/2010/main" val="4036126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D95B7B4-64C9-4DE5-8529-249179D8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F6E6F1-3997-4FF8-9B06-CF5DF2944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8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119234A-4A2F-4A8A-92C3-BA3BE929144B}"/>
              </a:ext>
            </a:extLst>
          </p:cNvPr>
          <p:cNvSpPr/>
          <p:nvPr/>
        </p:nvSpPr>
        <p:spPr>
          <a:xfrm>
            <a:off x="3715539" y="2331342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Essential Skills - Communication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630A7-4BAE-4D7C-A7FF-D8FB5ABA97E7}"/>
              </a:ext>
            </a:extLst>
          </p:cNvPr>
          <p:cNvSpPr txBox="1"/>
          <p:nvPr/>
        </p:nvSpPr>
        <p:spPr>
          <a:xfrm>
            <a:off x="371475" y="542925"/>
            <a:ext cx="3186113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Communicating With External Agencies.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Occupational Health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Paediatric Nurses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Physio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Wheelchair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Local Health Board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Local Council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A71D4CE-F19A-4A6B-B346-9631B80EDF43}"/>
              </a:ext>
            </a:extLst>
          </p:cNvPr>
          <p:cNvCxnSpPr>
            <a:cxnSpLocks/>
          </p:cNvCxnSpPr>
          <p:nvPr/>
        </p:nvCxnSpPr>
        <p:spPr>
          <a:xfrm flipH="1" flipV="1">
            <a:off x="2579198" y="2491380"/>
            <a:ext cx="1136341" cy="71973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29C8762-F5BB-46CE-BACC-B1F32CB6018A}"/>
              </a:ext>
            </a:extLst>
          </p:cNvPr>
          <p:cNvCxnSpPr>
            <a:cxnSpLocks/>
          </p:cNvCxnSpPr>
          <p:nvPr/>
        </p:nvCxnSpPr>
        <p:spPr>
          <a:xfrm flipV="1">
            <a:off x="7872053" y="2228850"/>
            <a:ext cx="947738" cy="814388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1FFAD35-4C7C-4739-9F15-ECD6E7AE3C58}"/>
              </a:ext>
            </a:extLst>
          </p:cNvPr>
          <p:cNvSpPr txBox="1"/>
          <p:nvPr/>
        </p:nvSpPr>
        <p:spPr>
          <a:xfrm>
            <a:off x="8850443" y="430774"/>
            <a:ext cx="2743200" cy="18466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Written.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Recording Progress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Recording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Recording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7BD26B4-FD37-4626-9DAD-B6D36C112B0D}"/>
              </a:ext>
            </a:extLst>
          </p:cNvPr>
          <p:cNvCxnSpPr>
            <a:cxnSpLocks/>
          </p:cNvCxnSpPr>
          <p:nvPr/>
        </p:nvCxnSpPr>
        <p:spPr>
          <a:xfrm>
            <a:off x="7486650" y="4542022"/>
            <a:ext cx="1118615" cy="849724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2D9F926D-2329-461A-8E3C-30471D72B297}"/>
              </a:ext>
            </a:extLst>
          </p:cNvPr>
          <p:cNvSpPr txBox="1"/>
          <p:nvPr/>
        </p:nvSpPr>
        <p:spPr>
          <a:xfrm>
            <a:off x="8850443" y="4857566"/>
            <a:ext cx="2398583" cy="184665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Verbal &amp; Non Verbal.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Training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Training Courses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Ensuring Safe Use Of Equipment </a:t>
            </a:r>
          </a:p>
          <a:p>
            <a:endParaRPr lang="en-GB" sz="2400" b="1" dirty="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1A14EE3-17CD-4C46-8808-8C6A0DCD01FE}"/>
              </a:ext>
            </a:extLst>
          </p:cNvPr>
          <p:cNvCxnSpPr>
            <a:cxnSpLocks/>
          </p:cNvCxnSpPr>
          <p:nvPr/>
        </p:nvCxnSpPr>
        <p:spPr>
          <a:xfrm flipH="1">
            <a:off x="2748413" y="4597434"/>
            <a:ext cx="967126" cy="73890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F1F7595A-84AE-42A9-9C09-0B2ABD4251D9}"/>
              </a:ext>
            </a:extLst>
          </p:cNvPr>
          <p:cNvSpPr txBox="1"/>
          <p:nvPr/>
        </p:nvSpPr>
        <p:spPr>
          <a:xfrm>
            <a:off x="37740" y="3853245"/>
            <a:ext cx="2398583" cy="249299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Express Ideas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Ensure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How To Overcome An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sz="2400" b="1" dirty="0"/>
          </a:p>
          <a:p>
            <a:r>
              <a:rPr lang="en-GB" sz="24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2965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C7ADDF2-A30E-4498-9045-49F4E0165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E44079-C2AD-4403-97E6-0DE50C98B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9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DC3ED94-550F-49E8-A984-C46460C21F1F}"/>
              </a:ext>
            </a:extLst>
          </p:cNvPr>
          <p:cNvSpPr/>
          <p:nvPr/>
        </p:nvSpPr>
        <p:spPr>
          <a:xfrm>
            <a:off x="3715539" y="2331342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Essential Skills- Organisation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58B443F-692B-4CC8-9B18-810F84A8A020}"/>
              </a:ext>
            </a:extLst>
          </p:cNvPr>
          <p:cNvCxnSpPr>
            <a:cxnSpLocks/>
          </p:cNvCxnSpPr>
          <p:nvPr/>
        </p:nvCxnSpPr>
        <p:spPr>
          <a:xfrm flipH="1" flipV="1">
            <a:off x="2612641" y="2478880"/>
            <a:ext cx="1029488" cy="647154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972AFCB-9029-4A4C-8B4F-95AC42A47336}"/>
              </a:ext>
            </a:extLst>
          </p:cNvPr>
          <p:cNvSpPr txBox="1"/>
          <p:nvPr/>
        </p:nvSpPr>
        <p:spPr>
          <a:xfrm>
            <a:off x="712403" y="4597730"/>
            <a:ext cx="1900238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Time Management: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Multi-Tasking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Problem Solving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Meeting Deadlines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7A9E7D-4FF0-460B-957C-104F0D198CC0}"/>
              </a:ext>
            </a:extLst>
          </p:cNvPr>
          <p:cNvCxnSpPr>
            <a:cxnSpLocks/>
          </p:cNvCxnSpPr>
          <p:nvPr/>
        </p:nvCxnSpPr>
        <p:spPr>
          <a:xfrm flipV="1">
            <a:off x="7448549" y="1722508"/>
            <a:ext cx="919163" cy="88995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F40500-780B-40D3-AC6D-7CFB2EA9150D}"/>
              </a:ext>
            </a:extLst>
          </p:cNvPr>
          <p:cNvSpPr txBox="1"/>
          <p:nvPr/>
        </p:nvSpPr>
        <p:spPr>
          <a:xfrm>
            <a:off x="8610600" y="348777"/>
            <a:ext cx="2571750" cy="313932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Developmental Planning: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Training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Refresher Courses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Meetings with External Agencies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Implementing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Assessment &amp; Evaluation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Reviewing, Reporting &amp; Research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6E34C11-9CA0-4289-9FB3-D3D2FDF5B2EA}"/>
              </a:ext>
            </a:extLst>
          </p:cNvPr>
          <p:cNvCxnSpPr>
            <a:cxnSpLocks/>
          </p:cNvCxnSpPr>
          <p:nvPr/>
        </p:nvCxnSpPr>
        <p:spPr>
          <a:xfrm flipH="1">
            <a:off x="2748413" y="4597434"/>
            <a:ext cx="967126" cy="73890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7EADB0BB-8EB7-43E7-BB2F-8B7FA68842B9}"/>
              </a:ext>
            </a:extLst>
          </p:cNvPr>
          <p:cNvSpPr txBox="1"/>
          <p:nvPr/>
        </p:nvSpPr>
        <p:spPr>
          <a:xfrm>
            <a:off x="471488" y="928688"/>
            <a:ext cx="2276925" cy="14773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Creating &amp;  Meeting Deadlines: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Strategic Thinking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1ED1A51-D52B-47E4-AC04-A48799EC263C}"/>
              </a:ext>
            </a:extLst>
          </p:cNvPr>
          <p:cNvCxnSpPr>
            <a:cxnSpLocks/>
          </p:cNvCxnSpPr>
          <p:nvPr/>
        </p:nvCxnSpPr>
        <p:spPr>
          <a:xfrm>
            <a:off x="7849874" y="4111242"/>
            <a:ext cx="1035675" cy="718229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5723368-EE53-4A07-9F67-5D4D4F119CFA}"/>
              </a:ext>
            </a:extLst>
          </p:cNvPr>
          <p:cNvSpPr txBox="1"/>
          <p:nvPr/>
        </p:nvSpPr>
        <p:spPr>
          <a:xfrm>
            <a:off x="9021321" y="4058943"/>
            <a:ext cx="2038350" cy="25545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Project Management: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Managing Appointments &amp;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Making Schedules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Coordinating Events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Record Keeping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Responsibility For Equipment </a:t>
            </a:r>
          </a:p>
        </p:txBody>
      </p:sp>
    </p:spTree>
    <p:extLst>
      <p:ext uri="{BB962C8B-B14F-4D97-AF65-F5344CB8AC3E}">
        <p14:creationId xmlns:p14="http://schemas.microsoft.com/office/powerpoint/2010/main" val="3672164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37ED7A8-B7D8-4579-B553-05047B1C1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F4D366-A49B-4FCD-B55D-4DB75B087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10</a:t>
            </a:fld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54DEE85-50A9-4DF0-86A1-4CF37DD2B2A0}"/>
              </a:ext>
            </a:extLst>
          </p:cNvPr>
          <p:cNvSpPr/>
          <p:nvPr/>
        </p:nvSpPr>
        <p:spPr>
          <a:xfrm>
            <a:off x="3715539" y="2331342"/>
            <a:ext cx="3998563" cy="2526224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/>
                </a:solidFill>
              </a:rPr>
              <a:t>Essential Skills – Creativity &amp; Critical Thinking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7421A-77E0-41C6-BC36-6A48BA18F06F}"/>
              </a:ext>
            </a:extLst>
          </p:cNvPr>
          <p:cNvCxnSpPr>
            <a:cxnSpLocks/>
          </p:cNvCxnSpPr>
          <p:nvPr/>
        </p:nvCxnSpPr>
        <p:spPr>
          <a:xfrm flipH="1" flipV="1">
            <a:off x="2612641" y="2478880"/>
            <a:ext cx="1029488" cy="647154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957237-CFA4-4BB2-A332-FD7C3B59EE40}"/>
              </a:ext>
            </a:extLst>
          </p:cNvPr>
          <p:cNvSpPr txBox="1"/>
          <p:nvPr/>
        </p:nvSpPr>
        <p:spPr>
          <a:xfrm>
            <a:off x="227416" y="1408012"/>
            <a:ext cx="2357438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Reviewing Problems From A Fresh Perspective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1F75B9-BA19-4DC2-9A74-695208B90620}"/>
              </a:ext>
            </a:extLst>
          </p:cNvPr>
          <p:cNvCxnSpPr>
            <a:cxnSpLocks/>
          </p:cNvCxnSpPr>
          <p:nvPr/>
        </p:nvCxnSpPr>
        <p:spPr>
          <a:xfrm flipV="1">
            <a:off x="7787512" y="2266355"/>
            <a:ext cx="914760" cy="975766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4827353-4F45-4E37-B900-E3CB54132A14}"/>
              </a:ext>
            </a:extLst>
          </p:cNvPr>
          <p:cNvSpPr txBox="1"/>
          <p:nvPr/>
        </p:nvSpPr>
        <p:spPr>
          <a:xfrm>
            <a:off x="8802284" y="235030"/>
            <a:ext cx="3162300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Critical Thinking: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Interpretation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Explanation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Self-Regulation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Problem Solving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FF5557B-AED3-4284-875B-C1E9D0D784E7}"/>
              </a:ext>
            </a:extLst>
          </p:cNvPr>
          <p:cNvCxnSpPr>
            <a:cxnSpLocks/>
          </p:cNvCxnSpPr>
          <p:nvPr/>
        </p:nvCxnSpPr>
        <p:spPr>
          <a:xfrm>
            <a:off x="7567613" y="4528954"/>
            <a:ext cx="1234671" cy="851630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E3523F1E-E58A-41D5-8FA5-B265B122EE35}"/>
              </a:ext>
            </a:extLst>
          </p:cNvPr>
          <p:cNvSpPr txBox="1"/>
          <p:nvPr/>
        </p:nvSpPr>
        <p:spPr>
          <a:xfrm>
            <a:off x="9129713" y="4463595"/>
            <a:ext cx="2500312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Creative Skills: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Visual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Writing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Problem Solving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F9F0D4-9925-46BF-8C03-13E1638CCEA1}"/>
              </a:ext>
            </a:extLst>
          </p:cNvPr>
          <p:cNvCxnSpPr>
            <a:cxnSpLocks/>
          </p:cNvCxnSpPr>
          <p:nvPr/>
        </p:nvCxnSpPr>
        <p:spPr>
          <a:xfrm flipH="1">
            <a:off x="2656704" y="4612955"/>
            <a:ext cx="1058835" cy="727803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DBA17AA-31B2-4C3C-92B8-E6649C893E6B}"/>
              </a:ext>
            </a:extLst>
          </p:cNvPr>
          <p:cNvSpPr txBox="1"/>
          <p:nvPr/>
        </p:nvSpPr>
        <p:spPr>
          <a:xfrm>
            <a:off x="70504" y="3961193"/>
            <a:ext cx="2341178" cy="25853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Characteristics of both reasoning &amp; imagination. </a:t>
            </a:r>
          </a:p>
          <a:p>
            <a:r>
              <a:rPr lang="en-GB" b="1" dirty="0"/>
              <a:t>Creative thinking is a process where an individual creates a new productive solutions to a problem. </a:t>
            </a:r>
          </a:p>
        </p:txBody>
      </p:sp>
    </p:spTree>
    <p:extLst>
      <p:ext uri="{BB962C8B-B14F-4D97-AF65-F5344CB8AC3E}">
        <p14:creationId xmlns:p14="http://schemas.microsoft.com/office/powerpoint/2010/main" val="2383291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866B-1B4B-4F1E-A9B3-0E46D0947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9563" y="136525"/>
            <a:ext cx="1890712" cy="692150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DE709-B067-4E3E-895A-98CDA63AE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14425"/>
            <a:ext cx="9144000" cy="4143375"/>
          </a:xfrm>
        </p:spPr>
        <p:txBody>
          <a:bodyPr>
            <a:normAutofit/>
          </a:bodyPr>
          <a:lstStyle/>
          <a:p>
            <a:pPr algn="l"/>
            <a:r>
              <a:rPr lang="en-GB" sz="1400" dirty="0"/>
              <a:t>Baker, A. (No Date) </a:t>
            </a:r>
            <a:r>
              <a:rPr lang="en-GB" sz="1400" i="1" dirty="0"/>
              <a:t>Creative Thinking Skills </a:t>
            </a:r>
            <a:r>
              <a:rPr lang="en-GB" sz="1400" dirty="0">
                <a:hlinkClick r:id="rId2"/>
              </a:rPr>
              <a:t>Http://www.courses.lumenlearning.com</a:t>
            </a:r>
            <a:r>
              <a:rPr lang="en-GB" sz="1400" dirty="0"/>
              <a:t> [Accessed: May 2020]</a:t>
            </a:r>
          </a:p>
          <a:p>
            <a:pPr algn="l"/>
            <a:r>
              <a:rPr lang="en-GB" sz="1400" dirty="0"/>
              <a:t>Harris, R. (2002) </a:t>
            </a:r>
            <a:r>
              <a:rPr lang="en-GB" sz="1400" i="1" dirty="0"/>
              <a:t>Creative Thinking Technique </a:t>
            </a:r>
            <a:r>
              <a:rPr lang="en-GB" sz="1400" dirty="0">
                <a:hlinkClick r:id="rId3"/>
              </a:rPr>
              <a:t>Http://www.virtualsalt.com</a:t>
            </a:r>
            <a:r>
              <a:rPr lang="en-GB" sz="1400" dirty="0"/>
              <a:t> [Accessed: May 2020</a:t>
            </a:r>
          </a:p>
          <a:p>
            <a:pPr algn="l"/>
            <a:r>
              <a:rPr lang="en-GB" sz="1400" dirty="0"/>
              <a:t>Miller, D &amp; Brown, R. (2014) </a:t>
            </a:r>
            <a:r>
              <a:rPr lang="en-GB" sz="1400" i="1" dirty="0"/>
              <a:t>We Have The Right To Be Safe – Protecting Disabled Children From Abuse. </a:t>
            </a:r>
            <a:r>
              <a:rPr lang="en-GB" sz="1400" dirty="0">
                <a:hlinkClick r:id="rId4"/>
              </a:rPr>
              <a:t>Http://www.nspcc.org.uk</a:t>
            </a:r>
            <a:r>
              <a:rPr lang="en-GB" sz="1400" dirty="0"/>
              <a:t> [Accessed: May 2020]</a:t>
            </a:r>
          </a:p>
          <a:p>
            <a:pPr algn="l"/>
            <a:r>
              <a:rPr lang="en-GB" sz="1400" dirty="0"/>
              <a:t>Newport Primary School (No Date) </a:t>
            </a:r>
            <a:r>
              <a:rPr lang="en-GB" sz="1400" i="1" dirty="0"/>
              <a:t>Safeguarding Children. </a:t>
            </a:r>
            <a:r>
              <a:rPr lang="en-GB" sz="1400" dirty="0"/>
              <a:t>Image. </a:t>
            </a:r>
            <a:r>
              <a:rPr lang="en-GB" sz="1400" dirty="0">
                <a:hlinkClick r:id="rId5"/>
              </a:rPr>
              <a:t>Http://www.Newportprimary.co.uk</a:t>
            </a:r>
            <a:r>
              <a:rPr lang="en-GB" sz="1400" dirty="0"/>
              <a:t> [Accessed: May 2020]</a:t>
            </a:r>
          </a:p>
          <a:p>
            <a:pPr algn="l"/>
            <a:r>
              <a:rPr lang="en-GB" sz="1400" dirty="0"/>
              <a:t>No Author. (2016) </a:t>
            </a:r>
            <a:r>
              <a:rPr lang="en-GB" sz="1400" i="1" dirty="0"/>
              <a:t>Moving &amp; Handling People</a:t>
            </a:r>
            <a:r>
              <a:rPr lang="en-GB" sz="1400" dirty="0"/>
              <a:t> </a:t>
            </a:r>
            <a:r>
              <a:rPr lang="en-GB" sz="1400" dirty="0">
                <a:hlinkClick r:id="rId6"/>
              </a:rPr>
              <a:t>Http://www.complexneeds.org.uk</a:t>
            </a:r>
            <a:r>
              <a:rPr lang="en-GB" sz="1400" dirty="0"/>
              <a:t> [Accessed: May 2020]</a:t>
            </a:r>
          </a:p>
          <a:p>
            <a:pPr algn="l"/>
            <a:r>
              <a:rPr lang="en-GB" sz="1400" dirty="0"/>
              <a:t>No Author. (No Date) PSD: </a:t>
            </a:r>
            <a:r>
              <a:rPr lang="en-GB" sz="1400" i="1" dirty="0"/>
              <a:t>Child In Wheelchair. </a:t>
            </a:r>
            <a:r>
              <a:rPr lang="en-GB" sz="1400" dirty="0"/>
              <a:t>Image. Http://www.freepik.com/freephotos/kid-wheelchair</a:t>
            </a:r>
          </a:p>
          <a:p>
            <a:pPr algn="l"/>
            <a:r>
              <a:rPr lang="en-GB" sz="1400" dirty="0"/>
              <a:t>Save The Children. (2020) </a:t>
            </a:r>
            <a:r>
              <a:rPr lang="en-GB" sz="1400" i="1" dirty="0"/>
              <a:t>UN Convention On The Rights Of The Child (UNCRC) </a:t>
            </a:r>
            <a:r>
              <a:rPr lang="en-GB" sz="1400" dirty="0">
                <a:hlinkClick r:id="rId7"/>
              </a:rPr>
              <a:t>Http://www.savethechildren.org.uk</a:t>
            </a:r>
            <a:r>
              <a:rPr lang="en-GB" sz="1400" dirty="0"/>
              <a:t> [Accessed: May 2020]</a:t>
            </a:r>
          </a:p>
          <a:p>
            <a:pPr algn="l"/>
            <a:r>
              <a:rPr lang="en-GB" sz="1400" dirty="0"/>
              <a:t>Tomaszewski, T. (2020) </a:t>
            </a:r>
            <a:r>
              <a:rPr lang="en-GB" sz="1400" i="1" dirty="0"/>
              <a:t>Critical Thinking Skills: Definition, Examples &amp; How To Improve </a:t>
            </a:r>
            <a:r>
              <a:rPr lang="en-GB" sz="1400" dirty="0">
                <a:hlinkClick r:id="rId8"/>
              </a:rPr>
              <a:t>Http://www.zety.com</a:t>
            </a:r>
            <a:r>
              <a:rPr lang="en-GB" sz="1400" dirty="0"/>
              <a:t> [Accessed: May 2020]</a:t>
            </a:r>
          </a:p>
          <a:p>
            <a:pPr algn="l"/>
            <a:endParaRPr lang="en-GB" sz="1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392248-A3B6-4DB9-837B-D5BE5B441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ECGE6001                                                                                                              1301324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81CEC2-0D46-45C8-9FF6-D11A25CCD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D4127-4700-4C1B-A470-84E7EF1D70E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262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835</Words>
  <Application>Microsoft Office PowerPoint</Application>
  <PresentationFormat>Widescreen</PresentationFormat>
  <Paragraphs>127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ECGE6001 Skills For Life:  Employability &amp; Future Pathways.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ECGE6001</dc:title>
  <dc:creator>leanne groves</dc:creator>
  <cp:lastModifiedBy>leanne groves</cp:lastModifiedBy>
  <cp:revision>25</cp:revision>
  <dcterms:created xsi:type="dcterms:W3CDTF">2020-05-09T21:47:36Z</dcterms:created>
  <dcterms:modified xsi:type="dcterms:W3CDTF">2020-05-10T15:22:10Z</dcterms:modified>
</cp:coreProperties>
</file>