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3"/>
  </p:notesMasterIdLst>
  <p:handoutMasterIdLst>
    <p:handoutMasterId r:id="rId24"/>
  </p:handoutMasterIdLst>
  <p:sldIdLst>
    <p:sldId id="352" r:id="rId2"/>
    <p:sldId id="333" r:id="rId3"/>
    <p:sldId id="334" r:id="rId4"/>
    <p:sldId id="335" r:id="rId5"/>
    <p:sldId id="336" r:id="rId6"/>
    <p:sldId id="337" r:id="rId7"/>
    <p:sldId id="338" r:id="rId8"/>
    <p:sldId id="339" r:id="rId9"/>
    <p:sldId id="340" r:id="rId10"/>
    <p:sldId id="341" r:id="rId11"/>
    <p:sldId id="342" r:id="rId12"/>
    <p:sldId id="343" r:id="rId13"/>
    <p:sldId id="344" r:id="rId14"/>
    <p:sldId id="353" r:id="rId15"/>
    <p:sldId id="345" r:id="rId16"/>
    <p:sldId id="346" r:id="rId17"/>
    <p:sldId id="347" r:id="rId18"/>
    <p:sldId id="348" r:id="rId19"/>
    <p:sldId id="349" r:id="rId20"/>
    <p:sldId id="350" r:id="rId21"/>
    <p:sldId id="351" r:id="rId22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130" autoAdjust="0"/>
    <p:restoredTop sz="94576" autoAdjust="0"/>
  </p:normalViewPr>
  <p:slideViewPr>
    <p:cSldViewPr>
      <p:cViewPr varScale="1">
        <p:scale>
          <a:sx n="86" d="100"/>
          <a:sy n="86" d="100"/>
        </p:scale>
        <p:origin x="1238" y="5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969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5B8591-23DC-425F-B8B7-AC31857115BB}" type="slidenum">
              <a:rPr lang="en-GB" smtClean="0"/>
              <a:pPr>
                <a:defRPr/>
              </a:pPr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6731639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072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4DA1AB20-B041-4CB6-8B98-36F7EF18E0A7}" type="slidenum">
              <a:rPr lang="en-GB" smtClean="0"/>
              <a:pPr>
                <a:defRPr/>
              </a:pPr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460139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174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C4E542A8-BB27-4A83-A171-410365F8E648}" type="slidenum">
              <a:rPr lang="en-GB" smtClean="0"/>
              <a:pPr>
                <a:defRPr/>
              </a:pPr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228079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277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C6EC1349-BFA0-4CC2-BDE2-4C9215C292DC}" type="slidenum">
              <a:rPr lang="en-GB" smtClean="0"/>
              <a:pPr>
                <a:defRPr/>
              </a:pPr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124221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379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2DC62B26-7E92-4501-B12D-FEB55D42F32E}" type="slidenum">
              <a:rPr lang="en-GB" smtClean="0"/>
              <a:pPr>
                <a:defRPr/>
              </a:pPr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489938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10/11/2022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10/11/2022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10/11/2022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10/11/2022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10/11/2022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10/11/2022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10/11/2022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10/11/2022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10/11/2022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10/11/2022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10/11/2022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10/11/2022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themuse.com/advice/good-to-know-why-companies-really-hire-consultants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512888"/>
          </a:xfrm>
        </p:spPr>
        <p:txBody>
          <a:bodyPr/>
          <a:lstStyle/>
          <a:p>
            <a:br>
              <a:rPr lang="en-GB" dirty="0"/>
            </a:br>
            <a:r>
              <a:rPr lang="en-GB" b="1" dirty="0"/>
              <a:t>BMSK4002 </a:t>
            </a:r>
            <a:endParaRPr lang="en-GB" altLang="en-US" dirty="0"/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1370013" y="2133600"/>
            <a:ext cx="6400800" cy="3363913"/>
          </a:xfrm>
        </p:spPr>
        <p:txBody>
          <a:bodyPr/>
          <a:lstStyle/>
          <a:p>
            <a:pPr eaLnBrk="1" hangingPunct="1"/>
            <a:endParaRPr lang="en-GB" altLang="en-US" dirty="0">
              <a:solidFill>
                <a:schemeClr val="tx1"/>
              </a:solidFill>
            </a:endParaRPr>
          </a:p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Effective Team Working and Communication </a:t>
            </a:r>
          </a:p>
          <a:p>
            <a:pPr eaLnBrk="1" hangingPunct="1"/>
            <a:r>
              <a:rPr lang="en-GB" altLang="en-US">
                <a:solidFill>
                  <a:schemeClr val="tx1"/>
                </a:solidFill>
              </a:rPr>
              <a:t>Week 6</a:t>
            </a:r>
            <a:endParaRPr lang="en-GB" altLang="en-US" dirty="0">
              <a:solidFill>
                <a:schemeClr val="tx1"/>
              </a:solidFill>
            </a:endParaRPr>
          </a:p>
          <a:p>
            <a:pPr eaLnBrk="1" hangingPunct="1"/>
            <a:endParaRPr lang="en-GB" altLang="en-US" dirty="0">
              <a:solidFill>
                <a:schemeClr val="tx1"/>
              </a:solidFill>
            </a:endParaRPr>
          </a:p>
          <a:p>
            <a:r>
              <a:rPr lang="en-GB" dirty="0">
                <a:solidFill>
                  <a:schemeClr val="tx1"/>
                </a:solidFill>
              </a:rPr>
              <a:t>Belbin role types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203137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143000"/>
          </a:xfrm>
        </p:spPr>
        <p:txBody>
          <a:bodyPr/>
          <a:lstStyle/>
          <a:p>
            <a:pPr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Overview for Today</a:t>
            </a:r>
          </a:p>
        </p:txBody>
      </p:sp>
      <p:sp>
        <p:nvSpPr>
          <p:cNvPr id="5123" name="Content Placeholder 2"/>
          <p:cNvSpPr>
            <a:spLocks noGrp="1"/>
          </p:cNvSpPr>
          <p:nvPr>
            <p:ph idx="1"/>
          </p:nvPr>
        </p:nvSpPr>
        <p:spPr>
          <a:xfrm>
            <a:off x="1028700" y="1275556"/>
            <a:ext cx="7292975" cy="4495800"/>
          </a:xfrm>
        </p:spPr>
        <p:txBody>
          <a:bodyPr/>
          <a:lstStyle/>
          <a:p>
            <a:pPr marL="0" indent="0">
              <a:buFont typeface="Arial" pitchFamily="34" charset="0"/>
              <a:buNone/>
              <a:defRPr/>
            </a:pP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Belbin’s Team Roles</a:t>
            </a:r>
          </a:p>
          <a:p>
            <a:pPr marL="0" indent="0">
              <a:buFont typeface="Arial" pitchFamily="34" charset="0"/>
              <a:buNone/>
              <a:defRPr/>
            </a:pPr>
            <a:endParaRPr lang="en-GB" alt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Arial" pitchFamily="34" charset="0"/>
              <a:buNone/>
              <a:defRPr/>
            </a:pP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Are you a Team yet?</a:t>
            </a:r>
          </a:p>
          <a:p>
            <a:pPr marL="0" indent="0">
              <a:buFont typeface="Arial" pitchFamily="34" charset="0"/>
              <a:buNone/>
              <a:defRPr/>
            </a:pPr>
            <a:endParaRPr lang="en-GB" alt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Arial" pitchFamily="34" charset="0"/>
              <a:buNone/>
              <a:defRPr/>
            </a:pP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Strategies for effective team work</a:t>
            </a:r>
          </a:p>
          <a:p>
            <a:pPr marL="0" indent="0">
              <a:buFont typeface="Arial" pitchFamily="34" charset="0"/>
              <a:buNone/>
              <a:defRPr/>
            </a:pPr>
            <a:endParaRPr lang="en-GB" alt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Arial" pitchFamily="34" charset="0"/>
              <a:buNone/>
              <a:defRPr/>
            </a:pP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Communication</a:t>
            </a:r>
          </a:p>
          <a:p>
            <a:pPr marL="0" indent="0">
              <a:buFont typeface="Arial" pitchFamily="34" charset="0"/>
              <a:buNone/>
              <a:defRPr/>
            </a:pPr>
            <a:endParaRPr lang="en-GB" alt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Arial" pitchFamily="34" charset="0"/>
              <a:buNone/>
              <a:defRPr/>
            </a:pP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Reward &amp; Recognition</a:t>
            </a:r>
          </a:p>
          <a:p>
            <a:pPr marL="0" indent="0">
              <a:buFont typeface="Arial" pitchFamily="34" charset="0"/>
              <a:buNone/>
              <a:defRPr/>
            </a:pPr>
            <a:endParaRPr lang="en-GB" alt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Arial" pitchFamily="34" charset="0"/>
              <a:buNone/>
              <a:defRPr/>
            </a:pP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Assignment</a:t>
            </a:r>
          </a:p>
          <a:p>
            <a:pPr marL="0" indent="0">
              <a:buFont typeface="Arial" pitchFamily="34" charset="0"/>
              <a:buNone/>
              <a:defRPr/>
            </a:pPr>
            <a:endParaRPr lang="en-GB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Arial" pitchFamily="34" charset="0"/>
              <a:buNone/>
              <a:defRPr/>
            </a:pPr>
            <a:endParaRPr lang="en-GB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Arial" pitchFamily="34" charset="0"/>
              <a:buNone/>
              <a:defRPr/>
            </a:pPr>
            <a:endParaRPr lang="en-GB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Arial" pitchFamily="34" charset="0"/>
              <a:buNone/>
              <a:defRPr/>
            </a:pPr>
            <a:endParaRPr lang="en-GB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Arial" pitchFamily="34" charset="0"/>
              <a:buNone/>
              <a:defRPr/>
            </a:pPr>
            <a:endParaRPr lang="en-GB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Arial" pitchFamily="34" charset="0"/>
              <a:buNone/>
              <a:defRPr/>
            </a:pPr>
            <a:endParaRPr lang="en-GB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Arial" pitchFamily="34" charset="0"/>
              <a:buNone/>
              <a:defRPr/>
            </a:pPr>
            <a:endParaRPr lang="en-GB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itchFamily="34" charset="0"/>
              <a:buChar char="•"/>
              <a:defRPr/>
            </a:pPr>
            <a:endParaRPr lang="en-GB" altLang="en-US" sz="2800" dirty="0"/>
          </a:p>
          <a:p>
            <a:pPr>
              <a:buFont typeface="Arial" pitchFamily="34" charset="0"/>
              <a:buChar char="•"/>
              <a:defRPr/>
            </a:pPr>
            <a:endParaRPr lang="en-GB" altLang="en-US" sz="2400" dirty="0"/>
          </a:p>
          <a:p>
            <a:pPr>
              <a:buFont typeface="Arial" pitchFamily="34" charset="0"/>
              <a:buChar char="•"/>
              <a:defRPr/>
            </a:pPr>
            <a:endParaRPr lang="en-GB" altLang="en-US" sz="2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09FFE46-6643-4C76-8DB9-EF05142CBEC4}" type="slidenum">
              <a:rPr lang="en-GB" smtClean="0"/>
              <a:pPr>
                <a:defRPr/>
              </a:pPr>
              <a:t>2</a:t>
            </a:fld>
            <a:endParaRPr lang="en-GB" dirty="0"/>
          </a:p>
        </p:txBody>
      </p:sp>
      <p:pic>
        <p:nvPicPr>
          <p:cNvPr id="4101" name="Picture 1" descr="TSD_logo201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02538" y="115888"/>
            <a:ext cx="1466850" cy="549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240849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12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12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Group/Team Development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subTitle" idx="4294967295"/>
          </p:nvPr>
        </p:nvSpPr>
        <p:spPr>
          <a:xfrm>
            <a:off x="611560" y="1916832"/>
            <a:ext cx="5256584" cy="3581400"/>
          </a:xfrm>
        </p:spPr>
        <p:txBody>
          <a:bodyPr/>
          <a:lstStyle/>
          <a:p>
            <a:pPr marL="0" indent="0">
              <a:buNone/>
            </a:pPr>
            <a:r>
              <a:rPr lang="en-GB" alt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R. Meredith Belbin</a:t>
            </a:r>
          </a:p>
          <a:p>
            <a:pPr marL="0" indent="0">
              <a:buNone/>
            </a:pPr>
            <a:r>
              <a:rPr lang="en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Father of Team Role Theory</a:t>
            </a:r>
          </a:p>
          <a:p>
            <a:endParaRPr lang="en-GB" altLang="en-US" sz="1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altLang="en-US" sz="16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Management Teams: Why They Succeed or Fail</a:t>
            </a:r>
            <a:r>
              <a:rPr lang="en-GB" alt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(1981), </a:t>
            </a:r>
            <a:endParaRPr lang="en-GB" altLang="en-US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en-GB" altLang="en-US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4294967295"/>
          </p:nvPr>
        </p:nvSpPr>
        <p:spPr>
          <a:xfrm>
            <a:off x="8413750" y="6381750"/>
            <a:ext cx="730250" cy="339725"/>
          </a:xfrm>
        </p:spPr>
        <p:txBody>
          <a:bodyPr/>
          <a:lstStyle/>
          <a:p>
            <a:pPr>
              <a:defRPr/>
            </a:pPr>
            <a:fld id="{C4852548-689B-4A24-BE41-FB2248441F94}" type="slidenum">
              <a:rPr lang="en-GB" smtClean="0"/>
              <a:pPr>
                <a:defRPr/>
              </a:pPr>
              <a:t>3</a:t>
            </a:fld>
            <a:endParaRPr lang="en-GB"/>
          </a:p>
        </p:txBody>
      </p:sp>
      <p:pic>
        <p:nvPicPr>
          <p:cNvPr id="5124" name="Picture 4" descr="R. Meredith Belb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05838" y="1772816"/>
            <a:ext cx="2713037" cy="3581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5" name="Picture 1" descr="TSD_logo201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5113" y="115888"/>
            <a:ext cx="1184275" cy="444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503208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alt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Belbin’s Team Roles</a:t>
            </a:r>
            <a:endParaRPr lang="en-US" altLang="en-US" b="1" dirty="0">
              <a:solidFill>
                <a:srgbClr val="FFC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755650" y="1600200"/>
            <a:ext cx="7931150" cy="4525963"/>
          </a:xfrm>
        </p:spPr>
        <p:txBody>
          <a:bodyPr>
            <a:noAutofit/>
          </a:bodyPr>
          <a:lstStyle/>
          <a:p>
            <a:pPr marL="0">
              <a:buFont typeface="Arial" charset="0"/>
              <a:buNone/>
              <a:defRPr/>
            </a:pPr>
            <a:r>
              <a:rPr lang="en-GB" sz="2400" dirty="0" err="1">
                <a:latin typeface="Arial" pitchFamily="34" charset="0"/>
                <a:cs typeface="Arial" pitchFamily="34" charset="0"/>
              </a:rPr>
              <a:t>Belbin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 considered that any individual’s potential contribution to a team could be assessed according to the following traits:</a:t>
            </a:r>
          </a:p>
          <a:p>
            <a:pPr>
              <a:buFont typeface="Arial" charset="0"/>
              <a:buNone/>
              <a:defRPr/>
            </a:pPr>
            <a:endParaRPr lang="en-GB" sz="1100" dirty="0">
              <a:latin typeface="Arial" pitchFamily="34" charset="0"/>
              <a:cs typeface="Arial" pitchFamily="34" charset="0"/>
            </a:endParaRPr>
          </a:p>
          <a:p>
            <a:pPr>
              <a:defRPr/>
            </a:pPr>
            <a:r>
              <a:rPr lang="en-GB" sz="2400" dirty="0">
                <a:latin typeface="Arial" pitchFamily="34" charset="0"/>
                <a:cs typeface="Arial" pitchFamily="34" charset="0"/>
              </a:rPr>
              <a:t>Intelligence</a:t>
            </a:r>
          </a:p>
          <a:p>
            <a:pPr>
              <a:defRPr/>
            </a:pPr>
            <a:r>
              <a:rPr lang="en-GB" sz="2400" dirty="0">
                <a:latin typeface="Arial" pitchFamily="34" charset="0"/>
                <a:cs typeface="Arial" pitchFamily="34" charset="0"/>
              </a:rPr>
              <a:t>Dominance</a:t>
            </a:r>
          </a:p>
          <a:p>
            <a:pPr>
              <a:defRPr/>
            </a:pPr>
            <a:r>
              <a:rPr lang="en-GB" sz="2400" dirty="0">
                <a:latin typeface="Arial" pitchFamily="34" charset="0"/>
                <a:cs typeface="Arial" pitchFamily="34" charset="0"/>
              </a:rPr>
              <a:t>Extroversion / Introversion</a:t>
            </a:r>
          </a:p>
          <a:p>
            <a:pPr>
              <a:defRPr/>
            </a:pPr>
            <a:r>
              <a:rPr lang="en-GB" sz="2400" dirty="0">
                <a:latin typeface="Arial" pitchFamily="34" charset="0"/>
                <a:cs typeface="Arial" pitchFamily="34" charset="0"/>
              </a:rPr>
              <a:t>Stability / Anxiety</a:t>
            </a:r>
          </a:p>
          <a:p>
            <a:pPr>
              <a:buFont typeface="Arial" charset="0"/>
              <a:buNone/>
              <a:defRPr/>
            </a:pPr>
            <a:endParaRPr lang="en-GB" sz="1100" dirty="0">
              <a:latin typeface="Arial" pitchFamily="34" charset="0"/>
              <a:cs typeface="Arial" pitchFamily="34" charset="0"/>
            </a:endParaRPr>
          </a:p>
          <a:p>
            <a:pPr marL="0">
              <a:buFont typeface="Arial" charset="0"/>
              <a:buNone/>
              <a:defRPr/>
            </a:pPr>
            <a:r>
              <a:rPr lang="en-GB" sz="2400" dirty="0">
                <a:latin typeface="Arial" pitchFamily="34" charset="0"/>
                <a:cs typeface="Arial" pitchFamily="34" charset="0"/>
              </a:rPr>
              <a:t>Based on these traits he identified </a:t>
            </a:r>
            <a:r>
              <a:rPr lang="en-GB" sz="2400" u="sng" dirty="0">
                <a:latin typeface="Arial" pitchFamily="34" charset="0"/>
                <a:cs typeface="Arial" pitchFamily="34" charset="0"/>
              </a:rPr>
              <a:t>9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 distinct team roles</a:t>
            </a:r>
            <a:endParaRPr lang="en-US" sz="24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6148" name="Picture 1" descr="TSD_logo201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5113" y="115888"/>
            <a:ext cx="1184275" cy="444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272B8C0-0521-49C0-BAD0-2552A50F6048}" type="slidenum">
              <a:rPr lang="en-GB" smtClean="0"/>
              <a:pPr>
                <a:defRPr/>
              </a:pPr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94037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Belbin’s </a:t>
            </a:r>
            <a:r>
              <a:rPr lang="en-US" altLang="en-US" sz="5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9</a:t>
            </a:r>
            <a:r>
              <a:rPr lang="en-US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Team Roles</a:t>
            </a:r>
          </a:p>
        </p:txBody>
      </p:sp>
      <p:sp>
        <p:nvSpPr>
          <p:cNvPr id="12291" name="Content Placeholder 4"/>
          <p:cNvSpPr>
            <a:spLocks noGrp="1"/>
          </p:cNvSpPr>
          <p:nvPr>
            <p:ph idx="1"/>
          </p:nvPr>
        </p:nvSpPr>
        <p:spPr>
          <a:xfrm>
            <a:off x="611188" y="1125538"/>
            <a:ext cx="8281987" cy="4525962"/>
          </a:xfrm>
        </p:spPr>
        <p:txBody>
          <a:bodyPr/>
          <a:lstStyle/>
          <a:p>
            <a:pPr marL="0">
              <a:buFont typeface="Arial" pitchFamily="34" charset="0"/>
              <a:buNone/>
              <a:defRPr/>
            </a:pPr>
            <a:r>
              <a:rPr lang="en-GB" altLang="en-US" sz="3000" dirty="0">
                <a:latin typeface="Arial" pitchFamily="34" charset="0"/>
                <a:cs typeface="Arial" pitchFamily="34" charset="0"/>
              </a:rPr>
              <a:t>Coordinator			Implementer</a:t>
            </a:r>
          </a:p>
          <a:p>
            <a:pPr marL="0">
              <a:buFont typeface="Arial" pitchFamily="34" charset="0"/>
              <a:buNone/>
              <a:defRPr/>
            </a:pPr>
            <a:endParaRPr lang="en-GB" altLang="en-US" sz="1600" dirty="0">
              <a:latin typeface="Arial" pitchFamily="34" charset="0"/>
              <a:cs typeface="Arial" pitchFamily="34" charset="0"/>
            </a:endParaRPr>
          </a:p>
          <a:p>
            <a:pPr marL="0">
              <a:buFont typeface="Arial" pitchFamily="34" charset="0"/>
              <a:buNone/>
              <a:defRPr/>
            </a:pPr>
            <a:r>
              <a:rPr lang="en-GB" altLang="en-US" sz="3000" dirty="0">
                <a:latin typeface="Arial" pitchFamily="34" charset="0"/>
                <a:cs typeface="Arial" pitchFamily="34" charset="0"/>
              </a:rPr>
              <a:t>Plant					Monitor / Evaluator</a:t>
            </a:r>
          </a:p>
          <a:p>
            <a:pPr marL="0">
              <a:buFont typeface="Arial" pitchFamily="34" charset="0"/>
              <a:buNone/>
              <a:defRPr/>
            </a:pPr>
            <a:endParaRPr lang="en-GB" altLang="en-US" sz="1600" dirty="0">
              <a:latin typeface="Arial" pitchFamily="34" charset="0"/>
              <a:cs typeface="Arial" pitchFamily="34" charset="0"/>
            </a:endParaRPr>
          </a:p>
          <a:p>
            <a:pPr marL="0">
              <a:buFont typeface="Arial" pitchFamily="34" charset="0"/>
              <a:buNone/>
              <a:defRPr/>
            </a:pPr>
            <a:r>
              <a:rPr lang="en-GB" altLang="en-US" sz="3000" dirty="0">
                <a:latin typeface="Arial" pitchFamily="34" charset="0"/>
                <a:cs typeface="Arial" pitchFamily="34" charset="0"/>
              </a:rPr>
              <a:t>Resource Investigator	Team Worker</a:t>
            </a:r>
          </a:p>
          <a:p>
            <a:pPr marL="0">
              <a:buFont typeface="Arial" pitchFamily="34" charset="0"/>
              <a:buNone/>
              <a:defRPr/>
            </a:pPr>
            <a:endParaRPr lang="en-GB" altLang="en-US" sz="1600" dirty="0">
              <a:latin typeface="Arial" pitchFamily="34" charset="0"/>
              <a:cs typeface="Arial" pitchFamily="34" charset="0"/>
            </a:endParaRPr>
          </a:p>
          <a:p>
            <a:pPr marL="0">
              <a:buFont typeface="Arial" pitchFamily="34" charset="0"/>
              <a:buNone/>
              <a:defRPr/>
            </a:pPr>
            <a:r>
              <a:rPr lang="en-GB" altLang="en-US" sz="3000" dirty="0">
                <a:latin typeface="Arial" pitchFamily="34" charset="0"/>
                <a:cs typeface="Arial" pitchFamily="34" charset="0"/>
              </a:rPr>
              <a:t>Shaper			Completer /Finisher</a:t>
            </a:r>
          </a:p>
          <a:p>
            <a:pPr marL="0">
              <a:buFont typeface="Arial" pitchFamily="34" charset="0"/>
              <a:buNone/>
              <a:defRPr/>
            </a:pPr>
            <a:r>
              <a:rPr lang="en-GB" altLang="en-US" sz="3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Specialist  </a:t>
            </a:r>
            <a:r>
              <a:rPr lang="en-GB" altLang="en-US" sz="30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         </a:t>
            </a:r>
          </a:p>
          <a:p>
            <a:pPr marL="0">
              <a:buFont typeface="Arial" pitchFamily="34" charset="0"/>
              <a:buNone/>
              <a:defRPr/>
            </a:pPr>
            <a:r>
              <a:rPr lang="en-GB" altLang="en-US" sz="30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                            What are you?</a:t>
            </a:r>
          </a:p>
        </p:txBody>
      </p:sp>
      <p:pic>
        <p:nvPicPr>
          <p:cNvPr id="7172" name="Picture 1" descr="TSD_logo201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5113" y="115888"/>
            <a:ext cx="1184275" cy="444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154F2A4-051B-4F86-9E8D-3E25E83B11D7}" type="slidenum">
              <a:rPr lang="en-GB" smtClean="0"/>
              <a:pPr>
                <a:defRPr/>
              </a:pPr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48081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1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Coordinator (CO)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755650" y="1268413"/>
            <a:ext cx="7848600" cy="4525962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en-GB" altLang="en-US" sz="2000" dirty="0">
                <a:latin typeface="Arial" charset="0"/>
                <a:cs typeface="Arial" charset="0"/>
              </a:rPr>
              <a:t>Presides over the team and coordinates efforts to meet targets.</a:t>
            </a:r>
          </a:p>
          <a:p>
            <a:pPr marL="0" indent="0">
              <a:buFont typeface="Arial" charset="0"/>
              <a:buNone/>
            </a:pPr>
            <a:endParaRPr lang="en-GB" altLang="en-US" sz="20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r>
              <a:rPr lang="en-GB" altLang="en-US" sz="2000" dirty="0">
                <a:latin typeface="Arial" charset="0"/>
                <a:cs typeface="Arial" charset="0"/>
              </a:rPr>
              <a:t>Intelligent rather than brilliant; not really an ‘ideas’ person. </a:t>
            </a:r>
          </a:p>
          <a:p>
            <a:pPr marL="0" indent="0">
              <a:buFont typeface="Arial" charset="0"/>
              <a:buNone/>
            </a:pPr>
            <a:endParaRPr lang="en-GB" altLang="en-US" sz="20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r>
              <a:rPr lang="en-GB" altLang="en-US" sz="2000" dirty="0">
                <a:latin typeface="Arial" charset="0"/>
                <a:cs typeface="Arial" charset="0"/>
              </a:rPr>
              <a:t>Establishes roles / work boundaries according to individual abilities and focuses people on what they do best. </a:t>
            </a:r>
          </a:p>
          <a:p>
            <a:pPr marL="0" indent="0">
              <a:buFont typeface="Arial" charset="0"/>
              <a:buNone/>
            </a:pPr>
            <a:endParaRPr lang="en-GB" altLang="en-US" sz="20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r>
              <a:rPr lang="en-GB" altLang="en-US" sz="2000" dirty="0">
                <a:latin typeface="Arial" charset="0"/>
                <a:cs typeface="Arial" charset="0"/>
              </a:rPr>
              <a:t>A good two-way communicator and self-disciplined in approach. </a:t>
            </a:r>
          </a:p>
          <a:p>
            <a:pPr marL="0" indent="0">
              <a:buFont typeface="Arial" charset="0"/>
              <a:buNone/>
            </a:pPr>
            <a:endParaRPr lang="en-GB" altLang="en-US" sz="20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r>
              <a:rPr lang="en-GB" altLang="en-US" sz="2000" i="1" dirty="0">
                <a:latin typeface="Arial" charset="0"/>
                <a:cs typeface="Arial" charset="0"/>
              </a:rPr>
              <a:t>If a decision is necessary, it is taken firmly after everyone has had a say.</a:t>
            </a:r>
          </a:p>
          <a:p>
            <a:pPr marL="0" indent="0">
              <a:buFont typeface="Arial" charset="0"/>
              <a:buNone/>
            </a:pPr>
            <a:endParaRPr lang="en-US" altLang="en-US" sz="2800" dirty="0">
              <a:latin typeface="Arial" charset="0"/>
              <a:cs typeface="Arial" charset="0"/>
            </a:endParaRPr>
          </a:p>
        </p:txBody>
      </p:sp>
      <p:pic>
        <p:nvPicPr>
          <p:cNvPr id="8196" name="Picture 1" descr="TSD_logo201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5113" y="115888"/>
            <a:ext cx="1184275" cy="444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7" name="Picture 6" descr="Belbin Character - Coordinator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163" y="68263"/>
            <a:ext cx="11430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EDE4F35-6B1F-4214-8ADF-3D856F206D94}" type="slidenum">
              <a:rPr lang="en-GB" smtClean="0"/>
              <a:pPr>
                <a:defRPr/>
              </a:pPr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78830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altLang="en-US" sz="36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Implementer (IMP)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00113" y="1412875"/>
            <a:ext cx="7786687" cy="5140325"/>
          </a:xfrm>
        </p:spPr>
        <p:txBody>
          <a:bodyPr>
            <a:normAutofit/>
          </a:bodyPr>
          <a:lstStyle/>
          <a:p>
            <a:pPr marL="0" indent="0">
              <a:buFont typeface="Arial" pitchFamily="34" charset="0"/>
              <a:buNone/>
              <a:defRPr/>
            </a:pPr>
            <a:r>
              <a:rPr lang="en-GB" sz="2000" dirty="0">
                <a:latin typeface="Arial" pitchFamily="34" charset="0"/>
                <a:cs typeface="Arial" pitchFamily="34" charset="0"/>
              </a:rPr>
              <a:t>The practical organiser, concerned with what is feasible. </a:t>
            </a:r>
          </a:p>
          <a:p>
            <a:pPr marL="0" indent="0">
              <a:buFont typeface="Arial" pitchFamily="34" charset="0"/>
              <a:buNone/>
              <a:defRPr/>
            </a:pPr>
            <a:endParaRPr lang="en-GB" sz="2000" dirty="0">
              <a:latin typeface="Arial" pitchFamily="34" charset="0"/>
              <a:cs typeface="Arial" pitchFamily="34" charset="0"/>
            </a:endParaRPr>
          </a:p>
          <a:p>
            <a:pPr marL="0" indent="0">
              <a:buFont typeface="Arial" pitchFamily="34" charset="0"/>
              <a:buNone/>
              <a:defRPr/>
            </a:pPr>
            <a:r>
              <a:rPr lang="en-GB" sz="2000" dirty="0">
                <a:latin typeface="Arial" pitchFamily="34" charset="0"/>
                <a:cs typeface="Arial" pitchFamily="34" charset="0"/>
              </a:rPr>
              <a:t>Turns decisions into defined and manageable tasks that people can actually get on with. </a:t>
            </a:r>
          </a:p>
          <a:p>
            <a:pPr marL="0" indent="0">
              <a:buFont typeface="Arial" pitchFamily="34" charset="0"/>
              <a:buNone/>
              <a:defRPr/>
            </a:pPr>
            <a:endParaRPr lang="en-GB" sz="2000" dirty="0">
              <a:latin typeface="Arial" pitchFamily="34" charset="0"/>
              <a:cs typeface="Arial" pitchFamily="34" charset="0"/>
            </a:endParaRPr>
          </a:p>
          <a:p>
            <a:pPr marL="0" indent="0">
              <a:buFont typeface="Arial" pitchFamily="34" charset="0"/>
              <a:buNone/>
              <a:defRPr/>
            </a:pPr>
            <a:r>
              <a:rPr lang="en-GB" sz="2000" dirty="0">
                <a:latin typeface="Arial" pitchFamily="34" charset="0"/>
                <a:cs typeface="Arial" pitchFamily="34" charset="0"/>
              </a:rPr>
              <a:t>Not easily discouraged, though will not do so well in unstable, quickly changing situations. </a:t>
            </a:r>
          </a:p>
          <a:p>
            <a:pPr marL="0" indent="0">
              <a:buFont typeface="Arial" pitchFamily="34" charset="0"/>
              <a:buNone/>
              <a:defRPr/>
            </a:pPr>
            <a:endParaRPr lang="en-GB" sz="2000" dirty="0">
              <a:latin typeface="Arial" pitchFamily="34" charset="0"/>
              <a:cs typeface="Arial" pitchFamily="34" charset="0"/>
            </a:endParaRPr>
          </a:p>
          <a:p>
            <a:pPr marL="0" indent="0">
              <a:buFont typeface="Arial" pitchFamily="34" charset="0"/>
              <a:buNone/>
              <a:defRPr/>
            </a:pPr>
            <a:r>
              <a:rPr lang="en-GB" sz="2000" dirty="0">
                <a:latin typeface="Arial" pitchFamily="34" charset="0"/>
                <a:cs typeface="Arial" pitchFamily="34" charset="0"/>
              </a:rPr>
              <a:t>Efficient, systematic, methodical, but can be inflexible. </a:t>
            </a:r>
          </a:p>
          <a:p>
            <a:pPr marL="0" indent="0">
              <a:buFont typeface="Arial" pitchFamily="34" charset="0"/>
              <a:buNone/>
              <a:defRPr/>
            </a:pPr>
            <a:endParaRPr lang="en-GB" sz="2000" dirty="0">
              <a:latin typeface="Arial" pitchFamily="34" charset="0"/>
              <a:cs typeface="Arial" pitchFamily="34" charset="0"/>
            </a:endParaRPr>
          </a:p>
          <a:p>
            <a:pPr marL="0" indent="0">
              <a:buFont typeface="Arial" pitchFamily="34" charset="0"/>
              <a:buNone/>
              <a:defRPr/>
            </a:pPr>
            <a:r>
              <a:rPr lang="en-GB" sz="2000" i="1" dirty="0">
                <a:latin typeface="Arial" pitchFamily="34" charset="0"/>
                <a:cs typeface="Arial" pitchFamily="34" charset="0"/>
              </a:rPr>
              <a:t>If you need to know what was decided, or what needs to be done, the implementer is the one to see.</a:t>
            </a:r>
          </a:p>
          <a:p>
            <a:pPr marL="0" indent="0">
              <a:buFont typeface="Arial" pitchFamily="34" charset="0"/>
              <a:buNone/>
              <a:defRPr/>
            </a:pPr>
            <a:endParaRPr lang="en-GB" dirty="0"/>
          </a:p>
        </p:txBody>
      </p:sp>
      <p:pic>
        <p:nvPicPr>
          <p:cNvPr id="9220" name="Picture 1" descr="TSD_logo201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5113" y="115888"/>
            <a:ext cx="1184275" cy="444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1" name="Picture 6" descr="Belbin Character - Implementer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25" y="66675"/>
            <a:ext cx="11430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6C24393-B0B3-41E7-94C1-F3135460ABFA}" type="slidenum">
              <a:rPr lang="en-GB" smtClean="0"/>
              <a:pPr>
                <a:defRPr/>
              </a:pPr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9534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Plant (PL)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550" y="1341438"/>
            <a:ext cx="7859713" cy="4525962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en-GB" altLang="en-US" sz="2000" dirty="0">
                <a:latin typeface="Arial" charset="0"/>
                <a:cs typeface="Arial" charset="0"/>
              </a:rPr>
              <a:t>The ‘ideas’ person. </a:t>
            </a:r>
          </a:p>
          <a:p>
            <a:pPr marL="0" indent="0">
              <a:buFont typeface="Arial" charset="0"/>
              <a:buNone/>
            </a:pPr>
            <a:endParaRPr lang="en-GB" altLang="en-US" sz="20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r>
              <a:rPr lang="en-GB" altLang="en-US" sz="2000" dirty="0">
                <a:latin typeface="Arial" charset="0"/>
                <a:cs typeface="Arial" charset="0"/>
              </a:rPr>
              <a:t>Most imaginative and intelligent member of the team and the one most likely to look for a new approach to a problem if the team gets bogged down. </a:t>
            </a:r>
          </a:p>
          <a:p>
            <a:pPr marL="0" indent="0">
              <a:buFont typeface="Arial" charset="0"/>
              <a:buNone/>
            </a:pPr>
            <a:endParaRPr lang="en-GB" altLang="en-US" sz="20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r>
              <a:rPr lang="en-GB" altLang="en-US" sz="2000" dirty="0">
                <a:latin typeface="Arial" charset="0"/>
                <a:cs typeface="Arial" charset="0"/>
              </a:rPr>
              <a:t>Can cause offence when criticising other people’s ideas, usually counter-proposing own ideas. </a:t>
            </a:r>
          </a:p>
          <a:p>
            <a:pPr marL="0" indent="0">
              <a:buFont typeface="Arial" charset="0"/>
              <a:buNone/>
            </a:pPr>
            <a:endParaRPr lang="en-GB" altLang="en-US" sz="20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r>
              <a:rPr lang="en-GB" altLang="en-US" sz="2000" dirty="0">
                <a:latin typeface="Arial" charset="0"/>
                <a:cs typeface="Arial" charset="0"/>
              </a:rPr>
              <a:t>Can sulk if own ideas are dissected or rejected. </a:t>
            </a:r>
          </a:p>
          <a:p>
            <a:pPr marL="0" indent="0">
              <a:buFont typeface="Arial" charset="0"/>
              <a:buNone/>
            </a:pPr>
            <a:r>
              <a:rPr lang="en-GB" altLang="en-US" sz="2000" i="1" dirty="0">
                <a:latin typeface="Arial" charset="0"/>
                <a:cs typeface="Arial" charset="0"/>
              </a:rPr>
              <a:t>Needs careful handling by the coordinator to ensure that vital spark is provided.</a:t>
            </a:r>
          </a:p>
          <a:p>
            <a:pPr marL="0" indent="0">
              <a:buFont typeface="Arial" charset="0"/>
              <a:buNone/>
            </a:pPr>
            <a:endParaRPr lang="en-GB" altLang="en-US" sz="2000" dirty="0"/>
          </a:p>
        </p:txBody>
      </p:sp>
      <p:pic>
        <p:nvPicPr>
          <p:cNvPr id="10244" name="Picture 1" descr="TSD_logo201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5113" y="115888"/>
            <a:ext cx="1184275" cy="444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5" name="Picture 6" descr="Belbin Character - Plant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00" y="52388"/>
            <a:ext cx="11430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CBD3BC8-EDD9-459E-BD17-95635F06D9E3}" type="slidenum">
              <a:rPr lang="en-GB" smtClean="0"/>
              <a:pPr>
                <a:defRPr/>
              </a:pPr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4056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b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Monitor / Evaluator (ME)</a:t>
            </a:r>
            <a:b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endParaRPr lang="en-GB" altLang="en-US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00113" y="1417638"/>
            <a:ext cx="7786687" cy="4852988"/>
          </a:xfrm>
        </p:spPr>
        <p:txBody>
          <a:bodyPr>
            <a:normAutofit/>
          </a:bodyPr>
          <a:lstStyle/>
          <a:p>
            <a:pPr marL="0" indent="0">
              <a:buFont typeface="Arial" pitchFamily="34" charset="0"/>
              <a:buNone/>
              <a:defRPr/>
            </a:pPr>
            <a:r>
              <a:rPr lang="en-GB" sz="2000" dirty="0">
                <a:latin typeface="Arial" pitchFamily="34" charset="0"/>
                <a:cs typeface="Arial" pitchFamily="34" charset="0"/>
              </a:rPr>
              <a:t>Measured, dispassionate, analysis is his / her forte. </a:t>
            </a:r>
          </a:p>
          <a:p>
            <a:pPr marL="0" indent="0">
              <a:buFont typeface="Arial" pitchFamily="34" charset="0"/>
              <a:buNone/>
              <a:defRPr/>
            </a:pPr>
            <a:endParaRPr lang="en-GB" sz="2000" dirty="0">
              <a:latin typeface="Arial" pitchFamily="34" charset="0"/>
              <a:cs typeface="Arial" pitchFamily="34" charset="0"/>
            </a:endParaRPr>
          </a:p>
          <a:p>
            <a:pPr marL="0" indent="0">
              <a:buFont typeface="Arial" pitchFamily="34" charset="0"/>
              <a:buNone/>
              <a:defRPr/>
            </a:pPr>
            <a:r>
              <a:rPr lang="en-GB" sz="2000" dirty="0">
                <a:latin typeface="Arial" pitchFamily="34" charset="0"/>
                <a:cs typeface="Arial" pitchFamily="34" charset="0"/>
              </a:rPr>
              <a:t>Critic rather than creator – but only if he / she can see a flaw in the argument. </a:t>
            </a:r>
          </a:p>
          <a:p>
            <a:pPr marL="0" indent="0">
              <a:buFont typeface="Arial" pitchFamily="34" charset="0"/>
              <a:buNone/>
              <a:defRPr/>
            </a:pPr>
            <a:endParaRPr lang="en-GB" sz="2000" dirty="0">
              <a:latin typeface="Arial" pitchFamily="34" charset="0"/>
              <a:cs typeface="Arial" pitchFamily="34" charset="0"/>
            </a:endParaRPr>
          </a:p>
          <a:p>
            <a:pPr marL="0" indent="0">
              <a:buFont typeface="Arial" pitchFamily="34" charset="0"/>
              <a:buNone/>
              <a:defRPr/>
            </a:pPr>
            <a:r>
              <a:rPr lang="en-GB" sz="2000" dirty="0">
                <a:latin typeface="Arial" pitchFamily="34" charset="0"/>
                <a:cs typeface="Arial" pitchFamily="34" charset="0"/>
              </a:rPr>
              <a:t>The most objective mind in the team, likes time to mull things over. </a:t>
            </a:r>
          </a:p>
          <a:p>
            <a:pPr marL="0" indent="0">
              <a:buFont typeface="Arial" pitchFamily="34" charset="0"/>
              <a:buNone/>
              <a:defRPr/>
            </a:pPr>
            <a:endParaRPr lang="en-GB" sz="2000" dirty="0">
              <a:latin typeface="Arial" pitchFamily="34" charset="0"/>
              <a:cs typeface="Arial" pitchFamily="34" charset="0"/>
            </a:endParaRPr>
          </a:p>
          <a:p>
            <a:pPr marL="0" indent="0">
              <a:buFont typeface="Arial" pitchFamily="34" charset="0"/>
              <a:buNone/>
              <a:defRPr/>
            </a:pPr>
            <a:r>
              <a:rPr lang="en-GB" sz="2000" dirty="0">
                <a:latin typeface="Arial" pitchFamily="34" charset="0"/>
                <a:cs typeface="Arial" pitchFamily="34" charset="0"/>
              </a:rPr>
              <a:t>Most likely to stop the team from committing itself to a misguided project. </a:t>
            </a:r>
          </a:p>
          <a:p>
            <a:pPr marL="0" indent="0">
              <a:buFont typeface="Arial" pitchFamily="34" charset="0"/>
              <a:buNone/>
              <a:defRPr/>
            </a:pPr>
            <a:endParaRPr lang="en-GB" sz="2000" dirty="0">
              <a:latin typeface="Arial" pitchFamily="34" charset="0"/>
              <a:cs typeface="Arial" pitchFamily="34" charset="0"/>
            </a:endParaRPr>
          </a:p>
          <a:p>
            <a:pPr marL="0" indent="0">
              <a:buFont typeface="Arial" pitchFamily="34" charset="0"/>
              <a:buNone/>
              <a:defRPr/>
            </a:pPr>
            <a:r>
              <a:rPr lang="en-GB" sz="2000" i="1" dirty="0">
                <a:latin typeface="Arial" pitchFamily="34" charset="0"/>
                <a:cs typeface="Arial" pitchFamily="34" charset="0"/>
              </a:rPr>
              <a:t>One quality makes him / her indispensible – judgement is hardly ever wrong.</a:t>
            </a:r>
          </a:p>
          <a:p>
            <a:pPr marL="0" indent="0">
              <a:buFont typeface="Arial" pitchFamily="34" charset="0"/>
              <a:buNone/>
              <a:defRPr/>
            </a:pPr>
            <a:endParaRPr lang="en-GB" dirty="0"/>
          </a:p>
        </p:txBody>
      </p:sp>
      <p:pic>
        <p:nvPicPr>
          <p:cNvPr id="11268" name="Picture 1" descr="TSD_logo201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5113" y="115888"/>
            <a:ext cx="1184275" cy="444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69" name="Picture 7" descr="Belbin Character - Monitor Evaluator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00" y="80963"/>
            <a:ext cx="11430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D4FDA89-30A9-47DB-BCBB-FEE6A2616596}" type="slidenum">
              <a:rPr lang="en-GB" smtClean="0"/>
              <a:pPr>
                <a:defRPr/>
              </a:pPr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2888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b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Resource Investigator (RI)</a:t>
            </a:r>
            <a:b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endParaRPr lang="en-GB" altLang="en-US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550" y="1484313"/>
            <a:ext cx="7715250" cy="5257800"/>
          </a:xfrm>
        </p:spPr>
        <p:txBody>
          <a:bodyPr>
            <a:normAutofit/>
          </a:bodyPr>
          <a:lstStyle/>
          <a:p>
            <a:pPr marL="0" indent="0">
              <a:buFont typeface="Arial" pitchFamily="34" charset="0"/>
              <a:buNone/>
              <a:defRPr/>
            </a:pPr>
            <a:r>
              <a:rPr lang="en-GB" sz="2000" dirty="0">
                <a:latin typeface="Arial" pitchFamily="34" charset="0"/>
                <a:cs typeface="Arial" pitchFamily="34" charset="0"/>
              </a:rPr>
              <a:t>Sociable, gregarious, positive, enthusiastic. </a:t>
            </a:r>
          </a:p>
          <a:p>
            <a:pPr marL="0" indent="0">
              <a:buFont typeface="Arial" pitchFamily="34" charset="0"/>
              <a:buNone/>
              <a:defRPr/>
            </a:pPr>
            <a:endParaRPr lang="en-GB" sz="2000" dirty="0">
              <a:latin typeface="Arial" pitchFamily="34" charset="0"/>
              <a:cs typeface="Arial" pitchFamily="34" charset="0"/>
            </a:endParaRPr>
          </a:p>
          <a:p>
            <a:pPr marL="0" indent="0">
              <a:buFont typeface="Arial" pitchFamily="34" charset="0"/>
              <a:buNone/>
              <a:defRPr/>
            </a:pPr>
            <a:r>
              <a:rPr lang="en-GB" sz="2000" dirty="0">
                <a:latin typeface="Arial" pitchFamily="34" charset="0"/>
                <a:cs typeface="Arial" pitchFamily="34" charset="0"/>
              </a:rPr>
              <a:t>Goes outside the group and brings back information, ideas etc. </a:t>
            </a:r>
          </a:p>
          <a:p>
            <a:pPr marL="0" indent="0">
              <a:buFont typeface="Arial" pitchFamily="34" charset="0"/>
              <a:buNone/>
              <a:defRPr/>
            </a:pPr>
            <a:endParaRPr lang="en-GB" sz="2000" dirty="0">
              <a:latin typeface="Arial" pitchFamily="34" charset="0"/>
              <a:cs typeface="Arial" pitchFamily="34" charset="0"/>
            </a:endParaRPr>
          </a:p>
          <a:p>
            <a:pPr marL="0" indent="0">
              <a:buFont typeface="Arial" pitchFamily="34" charset="0"/>
              <a:buNone/>
              <a:defRPr/>
            </a:pPr>
            <a:r>
              <a:rPr lang="en-GB" sz="2000" dirty="0">
                <a:latin typeface="Arial" pitchFamily="34" charset="0"/>
                <a:cs typeface="Arial" pitchFamily="34" charset="0"/>
              </a:rPr>
              <a:t>The diplomat, the liaison officer, always looking for new possibilities in the wider world outside. </a:t>
            </a:r>
          </a:p>
          <a:p>
            <a:pPr marL="0" indent="0">
              <a:buFont typeface="Arial" pitchFamily="34" charset="0"/>
              <a:buNone/>
              <a:defRPr/>
            </a:pPr>
            <a:endParaRPr lang="en-GB" sz="2000" dirty="0">
              <a:latin typeface="Arial" pitchFamily="34" charset="0"/>
              <a:cs typeface="Arial" pitchFamily="34" charset="0"/>
            </a:endParaRPr>
          </a:p>
          <a:p>
            <a:pPr marL="0" indent="0">
              <a:buFont typeface="Arial" pitchFamily="34" charset="0"/>
              <a:buNone/>
              <a:defRPr/>
            </a:pPr>
            <a:r>
              <a:rPr lang="en-GB" sz="2000" dirty="0">
                <a:latin typeface="Arial" pitchFamily="34" charset="0"/>
                <a:cs typeface="Arial" pitchFamily="34" charset="0"/>
              </a:rPr>
              <a:t>Needs the stimulus of others, gets bored in solitary work. </a:t>
            </a:r>
          </a:p>
          <a:p>
            <a:pPr marL="0" indent="0">
              <a:buFont typeface="Arial" pitchFamily="34" charset="0"/>
              <a:buNone/>
              <a:defRPr/>
            </a:pPr>
            <a:endParaRPr lang="en-GB" sz="2000" dirty="0">
              <a:latin typeface="Arial" pitchFamily="34" charset="0"/>
              <a:cs typeface="Arial" pitchFamily="34" charset="0"/>
            </a:endParaRPr>
          </a:p>
          <a:p>
            <a:pPr marL="0" indent="0">
              <a:buFont typeface="Arial" pitchFamily="34" charset="0"/>
              <a:buNone/>
              <a:defRPr/>
            </a:pPr>
            <a:r>
              <a:rPr lang="en-GB" sz="2000" dirty="0">
                <a:latin typeface="Arial" pitchFamily="34" charset="0"/>
                <a:cs typeface="Arial" pitchFamily="34" charset="0"/>
              </a:rPr>
              <a:t>Within the team, though, a good improviser, active under pressure. </a:t>
            </a:r>
          </a:p>
          <a:p>
            <a:pPr marL="0" indent="0">
              <a:buFont typeface="Arial" pitchFamily="34" charset="0"/>
              <a:buNone/>
              <a:defRPr/>
            </a:pPr>
            <a:r>
              <a:rPr lang="en-GB" sz="2000" dirty="0">
                <a:latin typeface="Arial" pitchFamily="34" charset="0"/>
                <a:cs typeface="Arial" pitchFamily="34" charset="0"/>
              </a:rPr>
              <a:t>Prevents the team from losing touch with reality.</a:t>
            </a:r>
          </a:p>
          <a:p>
            <a:pPr marL="0" indent="0">
              <a:buFont typeface="Arial" pitchFamily="34" charset="0"/>
              <a:buNone/>
              <a:defRPr/>
            </a:pPr>
            <a:endParaRPr lang="en-GB" dirty="0"/>
          </a:p>
        </p:txBody>
      </p:sp>
      <p:pic>
        <p:nvPicPr>
          <p:cNvPr id="12292" name="Picture 1" descr="TSD_logo201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5113" y="115888"/>
            <a:ext cx="1184275" cy="444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3" name="Picture 6" descr="Belbin Character - Resource Investigator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" y="88900"/>
            <a:ext cx="11430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BA6A272-0B79-4CBE-AF0A-CCB16ED1A33F}" type="slidenum">
              <a:rPr lang="en-GB" smtClean="0"/>
              <a:pPr>
                <a:defRPr/>
              </a:pPr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20371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defRPr/>
            </a:pPr>
            <a:b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itchFamily="34" charset="0"/>
              </a:rPr>
            </a:br>
            <a: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itchFamily="34" charset="0"/>
              </a:rPr>
              <a:t>Team Worker (TW)</a:t>
            </a:r>
            <a:b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itchFamily="34" charset="0"/>
              </a:rPr>
            </a:br>
            <a:endParaRPr lang="en-GB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7088" y="1600200"/>
            <a:ext cx="7859712" cy="5068888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en-GB" altLang="en-US" sz="2000" dirty="0">
                <a:latin typeface="Arial" charset="0"/>
                <a:cs typeface="Arial" charset="0"/>
              </a:rPr>
              <a:t>Most aware of individual needs and emotional undercurrents within the team. Most active internal communicator. </a:t>
            </a:r>
          </a:p>
          <a:p>
            <a:pPr marL="0" indent="0">
              <a:buFont typeface="Arial" charset="0"/>
              <a:buNone/>
            </a:pPr>
            <a:endParaRPr lang="en-GB" altLang="en-US" sz="20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r>
              <a:rPr lang="en-GB" altLang="en-US" sz="2000" dirty="0">
                <a:latin typeface="Arial" charset="0"/>
                <a:cs typeface="Arial" charset="0"/>
              </a:rPr>
              <a:t>Likeable, popular, unassertive: the cement of the team. </a:t>
            </a:r>
          </a:p>
          <a:p>
            <a:pPr marL="0" indent="0">
              <a:buFont typeface="Arial" charset="0"/>
              <a:buNone/>
            </a:pPr>
            <a:endParaRPr lang="en-GB" altLang="en-US" sz="20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r>
              <a:rPr lang="en-GB" altLang="en-US" sz="2000" dirty="0">
                <a:latin typeface="Arial" charset="0"/>
                <a:cs typeface="Arial" charset="0"/>
              </a:rPr>
              <a:t>Loyal to the team unit, builds on ideas rather than demolishes them. Dislikes confrontation, avoids it, and helps cool it down in others. </a:t>
            </a:r>
          </a:p>
          <a:p>
            <a:pPr marL="0" indent="0">
              <a:buFont typeface="Arial" charset="0"/>
              <a:buNone/>
            </a:pPr>
            <a:endParaRPr lang="en-GB" altLang="en-US" sz="20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r>
              <a:rPr lang="en-GB" altLang="en-US" sz="2000" i="1" dirty="0">
                <a:latin typeface="Arial" charset="0"/>
                <a:cs typeface="Arial" charset="0"/>
              </a:rPr>
              <a:t>Exemplary team member, particularly in times of stress.</a:t>
            </a:r>
          </a:p>
          <a:p>
            <a:pPr marL="0" indent="0">
              <a:buFont typeface="Arial" charset="0"/>
              <a:buNone/>
            </a:pPr>
            <a:endParaRPr lang="en-GB" altLang="en-US" dirty="0"/>
          </a:p>
        </p:txBody>
      </p:sp>
      <p:pic>
        <p:nvPicPr>
          <p:cNvPr id="13316" name="Picture 1" descr="TSD_logo201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5113" y="115888"/>
            <a:ext cx="1184275" cy="444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7" name="Picture 7" descr="Belbin Character - Teamworker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00" y="107950"/>
            <a:ext cx="11430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3E6CEA2-1F7C-41E1-9B28-953C72B13DC3}" type="slidenum">
              <a:rPr lang="en-GB" smtClean="0"/>
              <a:pPr>
                <a:defRPr/>
              </a:pPr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2947101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altLang="en-US" sz="36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Shaper (SH)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4375" y="1281923"/>
            <a:ext cx="7715250" cy="5068888"/>
          </a:xfrm>
        </p:spPr>
        <p:txBody>
          <a:bodyPr>
            <a:normAutofit/>
          </a:bodyPr>
          <a:lstStyle/>
          <a:p>
            <a:pPr marL="0" indent="0">
              <a:buFont typeface="Arial" pitchFamily="34" charset="0"/>
              <a:buNone/>
              <a:defRPr/>
            </a:pPr>
            <a:r>
              <a:rPr lang="en-GB" sz="2200" dirty="0">
                <a:latin typeface="Arial" pitchFamily="34" charset="0"/>
                <a:cs typeface="Arial" pitchFamily="34" charset="0"/>
              </a:rPr>
              <a:t>The task leader, where the Coordinator is a sociable leader.</a:t>
            </a:r>
          </a:p>
          <a:p>
            <a:pPr marL="0" indent="0">
              <a:buFont typeface="Arial" pitchFamily="34" charset="0"/>
              <a:buNone/>
              <a:defRPr/>
            </a:pPr>
            <a:endParaRPr lang="en-GB" sz="2200" dirty="0">
              <a:latin typeface="Arial" pitchFamily="34" charset="0"/>
              <a:cs typeface="Arial" pitchFamily="34" charset="0"/>
            </a:endParaRPr>
          </a:p>
          <a:p>
            <a:pPr marL="0" indent="0">
              <a:buFont typeface="Arial" pitchFamily="34" charset="0"/>
              <a:buNone/>
              <a:defRPr/>
            </a:pPr>
            <a:r>
              <a:rPr lang="en-GB" sz="2200" dirty="0">
                <a:latin typeface="Arial" pitchFamily="34" charset="0"/>
                <a:cs typeface="Arial" pitchFamily="34" charset="0"/>
              </a:rPr>
              <a:t>If no Coordinator is present, the Shaper will lead and give shape to the application of the team’s efforts. </a:t>
            </a:r>
          </a:p>
          <a:p>
            <a:pPr marL="0" indent="0">
              <a:buFont typeface="Arial" pitchFamily="34" charset="0"/>
              <a:buNone/>
              <a:defRPr/>
            </a:pPr>
            <a:endParaRPr lang="en-GB" sz="2200" dirty="0">
              <a:latin typeface="Arial" pitchFamily="34" charset="0"/>
              <a:cs typeface="Arial" pitchFamily="34" charset="0"/>
            </a:endParaRPr>
          </a:p>
          <a:p>
            <a:pPr marL="0" indent="0">
              <a:buFont typeface="Arial" pitchFamily="34" charset="0"/>
              <a:buNone/>
              <a:defRPr/>
            </a:pPr>
            <a:r>
              <a:rPr lang="en-GB" sz="2200" dirty="0">
                <a:latin typeface="Arial" pitchFamily="34" charset="0"/>
                <a:cs typeface="Arial" pitchFamily="34" charset="0"/>
              </a:rPr>
              <a:t>Seeks to convert ideas into decisions and action.</a:t>
            </a:r>
          </a:p>
          <a:p>
            <a:pPr marL="0" indent="0">
              <a:buFont typeface="Arial" pitchFamily="34" charset="0"/>
              <a:buNone/>
              <a:defRPr/>
            </a:pPr>
            <a:endParaRPr lang="en-GB" sz="2200" dirty="0">
              <a:latin typeface="Arial" pitchFamily="34" charset="0"/>
              <a:cs typeface="Arial" pitchFamily="34" charset="0"/>
            </a:endParaRPr>
          </a:p>
          <a:p>
            <a:pPr marL="0" indent="0">
              <a:buFont typeface="Arial" pitchFamily="34" charset="0"/>
              <a:buNone/>
              <a:defRPr/>
            </a:pPr>
            <a:r>
              <a:rPr lang="en-GB" sz="2200" dirty="0">
                <a:latin typeface="Arial" pitchFamily="34" charset="0"/>
                <a:cs typeface="Arial" pitchFamily="34" charset="0"/>
              </a:rPr>
              <a:t>Impulsive and impatient, people outside the team regard him/ her as arrogant.</a:t>
            </a:r>
          </a:p>
          <a:p>
            <a:pPr marL="0" indent="0">
              <a:buFont typeface="Arial" pitchFamily="34" charset="0"/>
              <a:buNone/>
              <a:defRPr/>
            </a:pPr>
            <a:r>
              <a:rPr lang="en-GB" sz="2200" i="1" dirty="0">
                <a:latin typeface="Arial" pitchFamily="34" charset="0"/>
                <a:cs typeface="Arial" pitchFamily="34" charset="0"/>
              </a:rPr>
              <a:t>Can even make the team feel uncomfortable, but makes things happen. </a:t>
            </a:r>
          </a:p>
          <a:p>
            <a:pPr marL="0" indent="0">
              <a:buFont typeface="Arial" pitchFamily="34" charset="0"/>
              <a:buNone/>
              <a:defRPr/>
            </a:pPr>
            <a:endParaRPr lang="en-GB" dirty="0"/>
          </a:p>
        </p:txBody>
      </p:sp>
      <p:pic>
        <p:nvPicPr>
          <p:cNvPr id="14340" name="Picture 1" descr="TSD_logo201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5113" y="115888"/>
            <a:ext cx="1184275" cy="444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341" name="Picture 6" descr="Belbin Character - Shaper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00" y="71438"/>
            <a:ext cx="11430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4AEB4E8-5D2B-496D-9111-ADAA56A133FE}" type="slidenum">
              <a:rPr lang="en-GB" smtClean="0"/>
              <a:pPr>
                <a:defRPr/>
              </a:pPr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0946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defRPr/>
            </a:pPr>
            <a:b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itchFamily="34" charset="0"/>
              </a:rPr>
            </a:br>
            <a: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itchFamily="34" charset="0"/>
              </a:rPr>
              <a:t>Completer / Finisher (CF)</a:t>
            </a:r>
            <a:b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itchFamily="34" charset="0"/>
              </a:rPr>
            </a:br>
            <a:endParaRPr lang="en-GB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itchFamily="34" charset="0"/>
            </a:endParaRPr>
          </a:p>
        </p:txBody>
      </p:sp>
      <p:sp>
        <p:nvSpPr>
          <p:cNvPr id="20483" name="Content Placeholder 2"/>
          <p:cNvSpPr>
            <a:spLocks noGrp="1"/>
          </p:cNvSpPr>
          <p:nvPr>
            <p:ph idx="1"/>
          </p:nvPr>
        </p:nvSpPr>
        <p:spPr>
          <a:xfrm>
            <a:off x="900113" y="1600200"/>
            <a:ext cx="7786687" cy="5257800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en-GB" altLang="en-US" sz="3000">
                <a:latin typeface="Arial" charset="0"/>
                <a:cs typeface="Arial" charset="0"/>
              </a:rPr>
              <a:t>Worries about what might go wrong. </a:t>
            </a:r>
          </a:p>
          <a:p>
            <a:pPr marL="0" indent="0">
              <a:buFont typeface="Arial" charset="0"/>
              <a:buNone/>
            </a:pPr>
            <a:r>
              <a:rPr lang="en-GB" altLang="en-US" sz="3000">
                <a:latin typeface="Arial" charset="0"/>
                <a:cs typeface="Arial" charset="0"/>
              </a:rPr>
              <a:t>Checks every detail, this obsession being an expression of anxiety. </a:t>
            </a:r>
          </a:p>
          <a:p>
            <a:pPr marL="0" indent="0">
              <a:buFont typeface="Arial" charset="0"/>
              <a:buNone/>
            </a:pPr>
            <a:r>
              <a:rPr lang="en-GB" altLang="en-US" sz="3000">
                <a:latin typeface="Arial" charset="0"/>
                <a:cs typeface="Arial" charset="0"/>
              </a:rPr>
              <a:t>Preoccupied with order, compulsive in meeting deadlines, maintains a permanent sense of urgency. </a:t>
            </a:r>
          </a:p>
          <a:p>
            <a:pPr marL="0" indent="0">
              <a:buFont typeface="Arial" charset="0"/>
              <a:buNone/>
            </a:pPr>
            <a:r>
              <a:rPr lang="en-GB" altLang="en-US" sz="3000" i="1">
                <a:latin typeface="Arial" charset="0"/>
                <a:cs typeface="Arial" charset="0"/>
              </a:rPr>
              <a:t>Although an asset to the team, can be a morale-lowering worrier, and be side-tracked by trivia.</a:t>
            </a:r>
          </a:p>
          <a:p>
            <a:pPr marL="0" indent="0">
              <a:buFont typeface="Arial" charset="0"/>
              <a:buNone/>
            </a:pPr>
            <a:endParaRPr lang="en-GB" altLang="en-US" sz="3000"/>
          </a:p>
        </p:txBody>
      </p:sp>
      <p:pic>
        <p:nvPicPr>
          <p:cNvPr id="15364" name="Picture 1" descr="TSD_logo201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5113" y="115888"/>
            <a:ext cx="1184275" cy="444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365" name="Picture 6" descr="Belbin Character - Completer/Finisher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00" y="55563"/>
            <a:ext cx="11430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68B3AA0-EBD3-4A71-BE86-DE7D94AAF036}" type="slidenum">
              <a:rPr lang="en-GB" smtClean="0"/>
              <a:pPr>
                <a:defRPr/>
              </a:pPr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004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0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04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3E1C96-51CC-3CEC-E078-3BCB37D0AA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323E48"/>
                </a:solidFill>
                <a:latin typeface="Averta"/>
              </a:rPr>
              <a:t>Specialist (SP)</a:t>
            </a:r>
            <a:br>
              <a:rPr lang="en-GB" dirty="0">
                <a:solidFill>
                  <a:srgbClr val="323E48"/>
                </a:solidFill>
                <a:latin typeface="Averta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06FD4F-51B2-1526-0431-6A4E0055FD4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/>
            <a:r>
              <a:rPr lang="en-GB" b="0" i="0" dirty="0">
                <a:solidFill>
                  <a:srgbClr val="323E48"/>
                </a:solidFill>
                <a:effectLst/>
                <a:latin typeface="Averta"/>
              </a:rPr>
              <a:t>The </a:t>
            </a:r>
            <a:r>
              <a:rPr lang="en-GB" b="1" i="0" dirty="0">
                <a:solidFill>
                  <a:srgbClr val="323E48"/>
                </a:solidFill>
                <a:effectLst/>
                <a:latin typeface="Averta"/>
              </a:rPr>
              <a:t>Specialist</a:t>
            </a:r>
            <a:r>
              <a:rPr lang="en-GB" b="0" i="0" dirty="0">
                <a:solidFill>
                  <a:srgbClr val="323E48"/>
                </a:solidFill>
                <a:effectLst/>
                <a:latin typeface="Averta"/>
              </a:rPr>
              <a:t> is an expert.</a:t>
            </a:r>
          </a:p>
          <a:p>
            <a:pPr algn="l"/>
            <a:r>
              <a:rPr lang="en-GB" dirty="0">
                <a:solidFill>
                  <a:srgbClr val="323E48"/>
                </a:solidFill>
                <a:latin typeface="Averta"/>
              </a:rPr>
              <a:t>May be brought in as a</a:t>
            </a:r>
            <a:r>
              <a:rPr lang="en-GB" b="0" i="0" dirty="0">
                <a:solidFill>
                  <a:srgbClr val="323E48"/>
                </a:solidFill>
                <a:effectLst/>
                <a:latin typeface="Averta"/>
              </a:rPr>
              <a:t>  </a:t>
            </a:r>
            <a:r>
              <a:rPr lang="en-GB" b="1" i="0" u="sng" dirty="0">
                <a:solidFill>
                  <a:srgbClr val="FF5100"/>
                </a:solidFill>
                <a:effectLst/>
                <a:latin typeface="Averta-Bold"/>
                <a:hlinkClick r:id="rId2"/>
              </a:rPr>
              <a:t>consultant</a:t>
            </a:r>
            <a:r>
              <a:rPr lang="en-GB" b="0" i="0" dirty="0">
                <a:solidFill>
                  <a:srgbClr val="323E48"/>
                </a:solidFill>
                <a:effectLst/>
                <a:latin typeface="Averta"/>
              </a:rPr>
              <a:t> or </a:t>
            </a:r>
            <a:r>
              <a:rPr lang="en-GB" b="0" i="0" dirty="0">
                <a:solidFill>
                  <a:schemeClr val="tx2"/>
                </a:solidFill>
                <a:effectLst/>
                <a:latin typeface="Averta"/>
              </a:rPr>
              <a:t>advisor </a:t>
            </a:r>
            <a:r>
              <a:rPr lang="en-GB" b="0" i="0" dirty="0">
                <a:solidFill>
                  <a:srgbClr val="323E48"/>
                </a:solidFill>
                <a:effectLst/>
                <a:latin typeface="Averta"/>
              </a:rPr>
              <a:t>for a team.</a:t>
            </a:r>
          </a:p>
          <a:p>
            <a:pPr algn="l"/>
            <a:r>
              <a:rPr lang="en-GB" b="0" i="0" dirty="0">
                <a:solidFill>
                  <a:srgbClr val="323E48"/>
                </a:solidFill>
                <a:effectLst/>
                <a:latin typeface="Averta"/>
              </a:rPr>
              <a:t>Because a specialist is often in high demand they are not a permanent member of the team</a:t>
            </a:r>
            <a:r>
              <a:rPr lang="en-GB" dirty="0">
                <a:solidFill>
                  <a:srgbClr val="323E48"/>
                </a:solidFill>
                <a:latin typeface="Averta"/>
              </a:rPr>
              <a:t>.</a:t>
            </a:r>
            <a:r>
              <a:rPr lang="en-GB" b="0" i="0" dirty="0">
                <a:solidFill>
                  <a:srgbClr val="323E48"/>
                </a:solidFill>
                <a:effectLst/>
                <a:latin typeface="Averta"/>
              </a:rPr>
              <a:t> This can sometimes lead to tension with other members.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957425-A934-D68A-318E-9B6D9765E8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10/11/2022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C06ECD3-FB58-2994-FE73-7FB58C7F27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3120739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altLang="en-US" sz="36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Belbin’s</a:t>
            </a: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Team Roles</a:t>
            </a:r>
          </a:p>
        </p:txBody>
      </p:sp>
      <p:sp>
        <p:nvSpPr>
          <p:cNvPr id="16387" name="Content Placeholder 2"/>
          <p:cNvSpPr>
            <a:spLocks noGrp="1"/>
          </p:cNvSpPr>
          <p:nvPr>
            <p:ph idx="1"/>
          </p:nvPr>
        </p:nvSpPr>
        <p:spPr>
          <a:xfrm>
            <a:off x="179388" y="1268413"/>
            <a:ext cx="8785225" cy="5040312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en-GB" altLang="en-US"/>
              <a:t> </a:t>
            </a:r>
          </a:p>
          <a:p>
            <a:pPr>
              <a:buFont typeface="Arial" charset="0"/>
              <a:buNone/>
            </a:pPr>
            <a:endParaRPr lang="en-GB" altLang="en-US"/>
          </a:p>
        </p:txBody>
      </p:sp>
      <p:graphicFrame>
        <p:nvGraphicFramePr>
          <p:cNvPr id="7" name="Table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69834685"/>
              </p:ext>
            </p:extLst>
          </p:nvPr>
        </p:nvGraphicFramePr>
        <p:xfrm>
          <a:off x="0" y="0"/>
          <a:ext cx="9180513" cy="13133389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30480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0480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08451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997594">
                <a:tc>
                  <a:txBody>
                    <a:bodyPr/>
                    <a:lstStyle/>
                    <a:p>
                      <a:pPr algn="l"/>
                      <a:r>
                        <a:rPr lang="en-GB" sz="1100" dirty="0"/>
                        <a:t>Team Role</a:t>
                      </a:r>
                      <a:endParaRPr lang="en-GB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9" marR="91439" marT="45719" marB="45719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100" dirty="0"/>
                        <a:t>Strengths</a:t>
                      </a:r>
                      <a:endParaRPr lang="en-GB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9" marR="91439" marT="45719" marB="45719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100" dirty="0"/>
                        <a:t>Weaknesses</a:t>
                      </a:r>
                      <a:endParaRPr lang="en-GB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9" marR="91439" marT="45719" marB="45719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147979">
                <a:tc>
                  <a:txBody>
                    <a:bodyPr/>
                    <a:lstStyle/>
                    <a:p>
                      <a:pPr algn="l"/>
                      <a:r>
                        <a:rPr lang="en-GB" sz="1100" dirty="0"/>
                        <a:t>Plant</a:t>
                      </a:r>
                      <a:endParaRPr lang="en-GB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9" marR="91439" marT="45719" marB="45719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100" kern="1200" dirty="0"/>
                        <a:t>Creative, imaginative, unorthodox, solves difficult problems.</a:t>
                      </a:r>
                      <a:endParaRPr lang="en-GB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9" marR="91439" marT="45719" marB="45719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100" kern="1200" dirty="0"/>
                        <a:t>Poor in communication and in managing ordinary people.</a:t>
                      </a:r>
                      <a:endParaRPr lang="en-GB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9" marR="91439" marT="45719" marB="45719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59897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/>
                        <a:t>Resource Investigator</a:t>
                      </a:r>
                      <a:endParaRPr lang="en-GB" sz="11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79" marR="68579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100" kern="1200" dirty="0"/>
                        <a:t>Extrovert, enthusiastic, communicative. Explores opportunities and develops contacts.</a:t>
                      </a:r>
                      <a:endParaRPr lang="en-GB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9" marR="91439" marT="45719" marB="45719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100" kern="1200" dirty="0"/>
                        <a:t>Loses interest once initial enthusiasm has passed.</a:t>
                      </a:r>
                      <a:endParaRPr lang="en-GB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9" marR="91439" marT="45719" marB="45719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598975">
                <a:tc>
                  <a:txBody>
                    <a:bodyPr/>
                    <a:lstStyle/>
                    <a:p>
                      <a:pPr algn="l"/>
                      <a:r>
                        <a:rPr lang="en-GB" sz="1100" dirty="0"/>
                        <a:t>Coordinator</a:t>
                      </a:r>
                      <a:endParaRPr lang="en-GB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9" marR="91439" marT="45719" marB="45719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100" dirty="0"/>
                        <a:t>Mature, confident</a:t>
                      </a:r>
                      <a:r>
                        <a:rPr lang="en-GB" sz="1100" baseline="0" dirty="0"/>
                        <a:t> and trusting. A good chairperson. Clarifies goals, promotes decision-making.</a:t>
                      </a:r>
                      <a:endParaRPr lang="en-GB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9" marR="91439" marT="45719" marB="45719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100" dirty="0"/>
                        <a:t>Not necessarily the most clever or creative member</a:t>
                      </a:r>
                      <a:r>
                        <a:rPr lang="en-GB" sz="1100" baseline="0" dirty="0"/>
                        <a:t> of the group.</a:t>
                      </a:r>
                      <a:endParaRPr lang="en-GB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9" marR="91439" marT="45719" marB="45719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59897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/>
                        <a:t>Shaper</a:t>
                      </a:r>
                      <a:endParaRPr lang="en-GB" sz="11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79" marR="68579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100" kern="1200" dirty="0"/>
                        <a:t>Dynamic, outgoing and highly strung. Challenges, pressurises, finds ways around obstacles.</a:t>
                      </a:r>
                      <a:endParaRPr lang="en-GB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9" marR="91439" marT="45719" marB="45719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100" kern="1200" dirty="0"/>
                        <a:t>Prone to provocation and short-lived bursts of temper.</a:t>
                      </a:r>
                      <a:endParaRPr lang="en-GB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9" marR="91439" marT="45719" marB="45719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14797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/>
                        <a:t>Monitor</a:t>
                      </a:r>
                      <a:r>
                        <a:rPr lang="en-GB" sz="1100" baseline="0" dirty="0"/>
                        <a:t> / Evaluator</a:t>
                      </a:r>
                      <a:endParaRPr lang="en-GB" sz="11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79" marR="68579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100" dirty="0"/>
                        <a:t>Sober, strategic</a:t>
                      </a:r>
                      <a:r>
                        <a:rPr lang="en-GB" sz="1100" baseline="0" dirty="0"/>
                        <a:t> and discerning. Sees all options. Judges.</a:t>
                      </a:r>
                      <a:endParaRPr lang="en-GB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9" marR="91439" marT="45719" marB="45719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100" dirty="0"/>
                        <a:t>Lacks drive and ability to</a:t>
                      </a:r>
                      <a:r>
                        <a:rPr lang="en-GB" sz="1100" baseline="0" dirty="0"/>
                        <a:t> inspire others.</a:t>
                      </a:r>
                      <a:endParaRPr lang="en-GB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9" marR="91439" marT="45719" marB="45719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59897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kern="1200" dirty="0"/>
                        <a:t>Team Worker</a:t>
                      </a:r>
                      <a:endParaRPr lang="en-GB" sz="11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79" marR="68579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100" kern="1200" dirty="0"/>
                        <a:t>Social, mild, perceptive and accommodating. Listens, builds, averts friction.</a:t>
                      </a:r>
                      <a:endParaRPr lang="en-GB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9" marR="91439" marT="45719" marB="45719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100" kern="1200" dirty="0"/>
                        <a:t>Indecisive in crunch situations.</a:t>
                      </a:r>
                      <a:endParaRPr lang="en-GB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9" marR="91439" marT="45719" marB="45719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114797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/>
                        <a:t>Implementer</a:t>
                      </a:r>
                      <a:endParaRPr lang="en-GB" sz="11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79" marR="68579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100" dirty="0"/>
                        <a:t>Disciplined, reliable,</a:t>
                      </a:r>
                      <a:r>
                        <a:rPr lang="en-GB" sz="1100" baseline="0" dirty="0"/>
                        <a:t> conservative and efficient. Turns ideas </a:t>
                      </a:r>
                      <a:r>
                        <a:rPr lang="en-GB" sz="1100" baseline="0"/>
                        <a:t>into plans/actions</a:t>
                      </a:r>
                      <a:r>
                        <a:rPr lang="en-GB" sz="1100" baseline="0" dirty="0"/>
                        <a:t>.</a:t>
                      </a:r>
                      <a:endParaRPr lang="en-GB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9" marR="91439" marT="45719" marB="45719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/>
                        <a:t>Somewhat inflexible. Slow</a:t>
                      </a:r>
                      <a:r>
                        <a:rPr lang="en-GB" sz="1100" baseline="0" dirty="0"/>
                        <a:t> to respond to new possibilities.</a:t>
                      </a:r>
                      <a:endParaRPr lang="en-GB" sz="11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79" marR="68579" marT="0" marB="0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114797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kern="1200" dirty="0"/>
                        <a:t>Completer / Finisher</a:t>
                      </a:r>
                      <a:endParaRPr lang="en-GB" sz="11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79" marR="68579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100" kern="1200" dirty="0"/>
                        <a:t>Painstakingly conscientious. Searches out errors and omissions. Delivers on time.</a:t>
                      </a:r>
                      <a:endParaRPr lang="en-GB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9" marR="91439" marT="45719" marB="45719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/>
                        <a:t>Inclined to worry unduly. Reluctant to delegate.</a:t>
                      </a:r>
                      <a:endParaRPr lang="en-GB" sz="11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79" marR="68579" marT="0" marB="0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114797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/>
                        <a:t>Specialist</a:t>
                      </a:r>
                      <a:endParaRPr lang="en-GB" sz="11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79" marR="68579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100" dirty="0"/>
                        <a:t>Single-minded,</a:t>
                      </a:r>
                      <a:r>
                        <a:rPr lang="en-GB" sz="1100" baseline="0" dirty="0"/>
                        <a:t> self-starting and dedicated. Provides knowledge.</a:t>
                      </a:r>
                      <a:endParaRPr lang="en-GB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9" marR="91439" marT="45719" marB="45719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/>
                        <a:t>Contributes only on a narrow front.</a:t>
                      </a:r>
                      <a:endParaRPr lang="en-GB" sz="11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79" marR="68579" marT="0" marB="0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</a:tbl>
          </a:graphicData>
        </a:graphic>
      </p:graphicFrame>
      <p:pic>
        <p:nvPicPr>
          <p:cNvPr id="16434" name="Picture 1" descr="TSD_logo201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5113" y="115888"/>
            <a:ext cx="1184275" cy="444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51BDD41-D05A-41BE-8FE5-1636B83B5D90}" type="slidenum">
              <a:rPr lang="en-GB" smtClean="0"/>
              <a:pPr>
                <a:defRPr/>
              </a:pPr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75476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altLang="en-US" sz="36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Belbin’s</a:t>
            </a: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Team Roles</a:t>
            </a:r>
          </a:p>
        </p:txBody>
      </p:sp>
      <p:sp>
        <p:nvSpPr>
          <p:cNvPr id="17411" name="Content Placeholder 2"/>
          <p:cNvSpPr>
            <a:spLocks noGrp="1"/>
          </p:cNvSpPr>
          <p:nvPr>
            <p:ph idx="1"/>
          </p:nvPr>
        </p:nvSpPr>
        <p:spPr>
          <a:xfrm>
            <a:off x="179388" y="1268413"/>
            <a:ext cx="8785225" cy="5040312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en-GB" altLang="en-US"/>
              <a:t> </a:t>
            </a:r>
          </a:p>
          <a:p>
            <a:pPr>
              <a:buFont typeface="Arial" charset="0"/>
              <a:buNone/>
            </a:pPr>
            <a:endParaRPr lang="en-GB" altLang="en-US"/>
          </a:p>
        </p:txBody>
      </p:sp>
      <p:graphicFrame>
        <p:nvGraphicFramePr>
          <p:cNvPr id="7" name="Table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17552380"/>
              </p:ext>
            </p:extLst>
          </p:nvPr>
        </p:nvGraphicFramePr>
        <p:xfrm>
          <a:off x="0" y="-7659688"/>
          <a:ext cx="9143999" cy="15824204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314677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14677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85045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1201984">
                <a:tc>
                  <a:txBody>
                    <a:bodyPr/>
                    <a:lstStyle/>
                    <a:p>
                      <a:pPr algn="l"/>
                      <a:r>
                        <a:rPr lang="en-GB" sz="1100" dirty="0"/>
                        <a:t>Team Role</a:t>
                      </a:r>
                      <a:endParaRPr lang="en-GB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9" marR="91439" marT="45716" marB="45716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100" dirty="0"/>
                        <a:t>Strengths</a:t>
                      </a:r>
                      <a:endParaRPr lang="en-GB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9" marR="91439" marT="45716" marB="45716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100" dirty="0"/>
                        <a:t>Weaknesses</a:t>
                      </a:r>
                      <a:endParaRPr lang="en-GB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9" marR="91439" marT="45716" marB="45716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383180">
                <a:tc>
                  <a:txBody>
                    <a:bodyPr/>
                    <a:lstStyle/>
                    <a:p>
                      <a:pPr algn="l"/>
                      <a:r>
                        <a:rPr lang="en-GB" sz="1100" dirty="0"/>
                        <a:t>Plant</a:t>
                      </a:r>
                      <a:endParaRPr lang="en-GB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9" marR="91439" marT="45716" marB="45716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100" kern="1200" dirty="0"/>
                        <a:t>Creative, imaginative, unorthodox, solves difficult problems.</a:t>
                      </a:r>
                      <a:endParaRPr lang="en-GB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9" marR="91439" marT="45716" marB="45716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100" kern="1200" dirty="0"/>
                        <a:t>Poor in communication and in managing ordinary people.</a:t>
                      </a:r>
                      <a:endParaRPr lang="en-GB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9" marR="91439" marT="45716" marB="45716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92658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/>
                        <a:t>Resource Investigator</a:t>
                      </a:r>
                      <a:endParaRPr lang="en-GB" sz="11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79" marR="68579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100" kern="1200" dirty="0"/>
                        <a:t>Extrovert, enthusiastic, communicative. Explores opportunities and develops contacts.</a:t>
                      </a:r>
                      <a:endParaRPr lang="en-GB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9" marR="91439" marT="45716" marB="45716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100" kern="1200" dirty="0"/>
                        <a:t>Loses interest once initial enthusiasm has passed.</a:t>
                      </a:r>
                      <a:endParaRPr lang="en-GB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9" marR="91439" marT="45716" marB="45716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926580">
                <a:tc>
                  <a:txBody>
                    <a:bodyPr/>
                    <a:lstStyle/>
                    <a:p>
                      <a:pPr algn="l"/>
                      <a:r>
                        <a:rPr lang="en-GB" sz="1100" dirty="0"/>
                        <a:t>Coordinator</a:t>
                      </a:r>
                      <a:endParaRPr lang="en-GB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9" marR="91439" marT="45716" marB="45716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100" dirty="0"/>
                        <a:t>Mature, confident</a:t>
                      </a:r>
                      <a:r>
                        <a:rPr lang="en-GB" sz="1100" baseline="0" dirty="0"/>
                        <a:t> and trusting. A good chairperson. Clarifies goals, promotes decision-making.</a:t>
                      </a:r>
                      <a:endParaRPr lang="en-GB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9" marR="91439" marT="45716" marB="45716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100" dirty="0"/>
                        <a:t>Not necessarily the most clever or creative member</a:t>
                      </a:r>
                      <a:r>
                        <a:rPr lang="en-GB" sz="1100" baseline="0" dirty="0"/>
                        <a:t> of the group.</a:t>
                      </a:r>
                      <a:endParaRPr lang="en-GB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9" marR="91439" marT="45716" marB="45716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92658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/>
                        <a:t>Shaper</a:t>
                      </a:r>
                      <a:endParaRPr lang="en-GB" sz="11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79" marR="68579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100" kern="1200" dirty="0"/>
                        <a:t>Dynamic, outgoing and highly strung. Challenges, pressurises, finds ways around obstacles.</a:t>
                      </a:r>
                      <a:endParaRPr lang="en-GB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9" marR="91439" marT="45716" marB="45716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100" kern="1200" dirty="0"/>
                        <a:t>Prone to provocation and short-lived bursts of temper.</a:t>
                      </a:r>
                      <a:endParaRPr lang="en-GB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9" marR="91439" marT="45716" marB="45716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38318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/>
                        <a:t>Monitor</a:t>
                      </a:r>
                      <a:r>
                        <a:rPr lang="en-GB" sz="1100" baseline="0" dirty="0"/>
                        <a:t> / Evaluator</a:t>
                      </a:r>
                      <a:endParaRPr lang="en-GB" sz="11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79" marR="68579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100" dirty="0"/>
                        <a:t>Sober, strategic</a:t>
                      </a:r>
                      <a:r>
                        <a:rPr lang="en-GB" sz="1100" baseline="0" dirty="0"/>
                        <a:t> and discerning. Sees all options. Judges.</a:t>
                      </a:r>
                      <a:endParaRPr lang="en-GB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9" marR="91439" marT="45716" marB="45716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100" dirty="0"/>
                        <a:t>Lacks drive and ability to</a:t>
                      </a:r>
                      <a:r>
                        <a:rPr lang="en-GB" sz="1100" baseline="0" dirty="0"/>
                        <a:t> inspire others.</a:t>
                      </a:r>
                      <a:endParaRPr lang="en-GB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9" marR="91439" marT="45716" marB="45716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92658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kern="1200" dirty="0"/>
                        <a:t>Team Worker</a:t>
                      </a:r>
                      <a:endParaRPr lang="en-GB" sz="11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79" marR="68579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100" kern="1200" dirty="0"/>
                        <a:t>Social, mild, perceptive and accommodating. Listens, builds, averts friction.</a:t>
                      </a:r>
                      <a:endParaRPr lang="en-GB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9" marR="91439" marT="45716" marB="45716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100" kern="1200" dirty="0"/>
                        <a:t>Indecisive in crunch situations.</a:t>
                      </a:r>
                      <a:endParaRPr lang="en-GB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9" marR="91439" marT="45716" marB="45716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138318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/>
                        <a:t>Implementer</a:t>
                      </a:r>
                      <a:endParaRPr lang="en-GB" sz="11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79" marR="68579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100" dirty="0"/>
                        <a:t>Disciplined, reliable,</a:t>
                      </a:r>
                      <a:r>
                        <a:rPr lang="en-GB" sz="1100" baseline="0" dirty="0"/>
                        <a:t> conservative and efficient. Turns ideas </a:t>
                      </a:r>
                      <a:r>
                        <a:rPr lang="en-GB" sz="1100" baseline="0"/>
                        <a:t>into plans/actions</a:t>
                      </a:r>
                      <a:r>
                        <a:rPr lang="en-GB" sz="1100" baseline="0" dirty="0"/>
                        <a:t>.</a:t>
                      </a:r>
                      <a:endParaRPr lang="en-GB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9" marR="91439" marT="45716" marB="45716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/>
                        <a:t>Somewhat inflexible. Slow</a:t>
                      </a:r>
                      <a:r>
                        <a:rPr lang="en-GB" sz="1100" baseline="0" dirty="0"/>
                        <a:t> to respond to new possibilities.</a:t>
                      </a:r>
                      <a:endParaRPr lang="en-GB" sz="11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79" marR="68579" marT="0" marB="0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138318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kern="1200" dirty="0"/>
                        <a:t>Completer / Finisher</a:t>
                      </a:r>
                      <a:endParaRPr lang="en-GB" sz="11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79" marR="68579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100" kern="1200" dirty="0"/>
                        <a:t>Painstakingly conscientious. Searches out errors and omissions. Delivers on time.</a:t>
                      </a:r>
                      <a:endParaRPr lang="en-GB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9" marR="91439" marT="45716" marB="45716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/>
                        <a:t>Inclined to worry unduly. Reluctant to delegate.</a:t>
                      </a:r>
                      <a:endParaRPr lang="en-GB" sz="11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79" marR="68579" marT="0" marB="0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138318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/>
                        <a:t>Specialist</a:t>
                      </a:r>
                      <a:endParaRPr lang="en-GB" sz="11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79" marR="68579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100" dirty="0"/>
                        <a:t>Single-minded,</a:t>
                      </a:r>
                      <a:r>
                        <a:rPr lang="en-GB" sz="1100" baseline="0" dirty="0"/>
                        <a:t> self-starting and dedicated. Provides knowledge.</a:t>
                      </a:r>
                      <a:endParaRPr lang="en-GB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9" marR="91439" marT="45716" marB="45716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/>
                        <a:t>Contributes only on a narrow front.</a:t>
                      </a:r>
                      <a:endParaRPr lang="en-GB" sz="11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79" marR="68579" marT="0" marB="0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</a:tbl>
          </a:graphicData>
        </a:graphic>
      </p:graphicFrame>
      <p:pic>
        <p:nvPicPr>
          <p:cNvPr id="17458" name="Picture 1" descr="TSD_logo201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5113" y="115888"/>
            <a:ext cx="1184275" cy="444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4A3B592-2668-4C9E-9A9C-65BE8DD95F46}" type="slidenum">
              <a:rPr lang="en-GB" smtClean="0"/>
              <a:pPr>
                <a:defRPr/>
              </a:pPr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725913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Are you a team yet?</a:t>
            </a:r>
          </a:p>
        </p:txBody>
      </p:sp>
      <p:sp>
        <p:nvSpPr>
          <p:cNvPr id="22531" name="Content Placeholder 2"/>
          <p:cNvSpPr>
            <a:spLocks noGrp="1"/>
          </p:cNvSpPr>
          <p:nvPr>
            <p:ph idx="1"/>
          </p:nvPr>
        </p:nvSpPr>
        <p:spPr>
          <a:xfrm>
            <a:off x="1042988" y="1600200"/>
            <a:ext cx="7643812" cy="4525963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en-GB" altLang="en-US" sz="2800" dirty="0">
                <a:latin typeface="Arial" charset="0"/>
                <a:cs typeface="Arial" charset="0"/>
              </a:rPr>
              <a:t>How many of you have sent on information to students who have been absent?</a:t>
            </a:r>
          </a:p>
          <a:p>
            <a:pPr marL="0" indent="0">
              <a:buFont typeface="Arial" charset="0"/>
              <a:buNone/>
            </a:pPr>
            <a:endParaRPr lang="en-GB" altLang="en-US" sz="7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r>
              <a:rPr lang="en-GB" altLang="en-US" sz="2800" dirty="0">
                <a:latin typeface="Arial" charset="0"/>
                <a:cs typeface="Arial" charset="0"/>
              </a:rPr>
              <a:t>How many have offered support to those struggling?</a:t>
            </a:r>
          </a:p>
          <a:p>
            <a:pPr marL="0" indent="0">
              <a:buFont typeface="Arial" charset="0"/>
              <a:buNone/>
            </a:pPr>
            <a:endParaRPr lang="en-GB" altLang="en-US" sz="7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r>
              <a:rPr lang="en-GB" altLang="en-US" sz="2800" dirty="0">
                <a:latin typeface="Arial" charset="0"/>
                <a:cs typeface="Arial" charset="0"/>
              </a:rPr>
              <a:t>How many of you have worked closely with your team members?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534C68E-2C80-4801-B688-46E945298C09}" type="slidenum">
              <a:rPr lang="en-GB" smtClean="0"/>
              <a:pPr>
                <a:defRPr/>
              </a:pPr>
              <a:t>17</a:t>
            </a:fld>
            <a:endParaRPr lang="en-GB"/>
          </a:p>
        </p:txBody>
      </p:sp>
      <p:pic>
        <p:nvPicPr>
          <p:cNvPr id="18437" name="Picture 1" descr="TSD_logo201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5113" y="115888"/>
            <a:ext cx="1184275" cy="444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062554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25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31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Strategies for Effective Teamwork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1600200"/>
            <a:ext cx="8147248" cy="5068888"/>
          </a:xfrm>
        </p:spPr>
        <p:txBody>
          <a:bodyPr>
            <a:normAutofit/>
          </a:bodyPr>
          <a:lstStyle/>
          <a:p>
            <a:pPr marL="0" indent="0">
              <a:buFont typeface="Arial" pitchFamily="34" charset="0"/>
              <a:buNone/>
              <a:defRPr/>
            </a:pPr>
            <a:r>
              <a:rPr lang="en-GB" sz="2000" dirty="0"/>
              <a:t>What’s the difference between a group and a team?</a:t>
            </a:r>
          </a:p>
          <a:p>
            <a:pPr marL="0" indent="0">
              <a:buFont typeface="Arial" pitchFamily="34" charset="0"/>
              <a:buNone/>
              <a:defRPr/>
            </a:pPr>
            <a:endParaRPr lang="en-GB" sz="2000" dirty="0"/>
          </a:p>
          <a:p>
            <a:pPr marL="0" indent="0">
              <a:buFont typeface="Arial" pitchFamily="34" charset="0"/>
              <a:buNone/>
              <a:defRPr/>
            </a:pPr>
            <a:r>
              <a:rPr lang="en-GB" sz="2000" dirty="0"/>
              <a:t>Effective teamwork strategies can help to bring groups of people together, to work to a common cause.</a:t>
            </a:r>
          </a:p>
          <a:p>
            <a:pPr marL="0" indent="0">
              <a:buFont typeface="Arial" pitchFamily="34" charset="0"/>
              <a:buNone/>
              <a:defRPr/>
            </a:pPr>
            <a:endParaRPr lang="en-GB" sz="2000" dirty="0"/>
          </a:p>
          <a:p>
            <a:pPr marL="0" indent="0">
              <a:buFont typeface="Arial" pitchFamily="34" charset="0"/>
              <a:buNone/>
              <a:defRPr/>
            </a:pPr>
            <a:r>
              <a:rPr lang="en-GB" sz="2000" dirty="0"/>
              <a:t>Benefits include the effective sharing of ideas and collaborating to achieve a goal.</a:t>
            </a:r>
          </a:p>
          <a:p>
            <a:pPr marL="0" indent="0">
              <a:buFont typeface="Arial" pitchFamily="34" charset="0"/>
              <a:buNone/>
              <a:defRPr/>
            </a:pPr>
            <a:endParaRPr lang="en-GB" sz="2000" dirty="0"/>
          </a:p>
          <a:p>
            <a:pPr marL="0" indent="0">
              <a:buFont typeface="Arial" pitchFamily="34" charset="0"/>
              <a:buNone/>
              <a:defRPr/>
            </a:pPr>
            <a:r>
              <a:rPr lang="en-GB" sz="2000" dirty="0"/>
              <a:t>Teamwork can take place in all sorts of places e.g. organisations, schools, sports teams, community.</a:t>
            </a:r>
          </a:p>
        </p:txBody>
      </p:sp>
      <p:pic>
        <p:nvPicPr>
          <p:cNvPr id="19460" name="Picture 1" descr="TSD_logo201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5113" y="115888"/>
            <a:ext cx="1184275" cy="444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484121A-9728-4B8F-B290-5F20FC50B423}" type="slidenum">
              <a:rPr lang="en-GB" smtClean="0"/>
              <a:pPr>
                <a:defRPr/>
              </a:pPr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36297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/>
          </p:nvPr>
        </p:nvSpPr>
        <p:spPr>
          <a:xfrm>
            <a:off x="323528" y="91311"/>
            <a:ext cx="8229600" cy="1143000"/>
          </a:xfrm>
        </p:spPr>
        <p:txBody>
          <a:bodyPr/>
          <a:lstStyle/>
          <a:p>
            <a:pPr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Roles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0588" y="1124744"/>
            <a:ext cx="8075240" cy="4997450"/>
          </a:xfrm>
        </p:spPr>
        <p:txBody>
          <a:bodyPr>
            <a:normAutofit/>
          </a:bodyPr>
          <a:lstStyle/>
          <a:p>
            <a:pPr marL="0" indent="0">
              <a:buFont typeface="Arial" pitchFamily="34" charset="0"/>
              <a:buNone/>
              <a:defRPr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Everyone working within a team acquires a role (whether consciously or not).</a:t>
            </a:r>
          </a:p>
          <a:p>
            <a:pPr marL="0" indent="0">
              <a:buFont typeface="Arial" pitchFamily="34" charset="0"/>
              <a:buNone/>
              <a:defRPr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Some people like to lead.</a:t>
            </a:r>
          </a:p>
          <a:p>
            <a:pPr marL="0" indent="0">
              <a:buFont typeface="Arial" pitchFamily="34" charset="0"/>
              <a:buNone/>
              <a:defRPr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Others prefer to be more passive participants.</a:t>
            </a:r>
          </a:p>
          <a:p>
            <a:pPr marL="0" indent="0">
              <a:buFont typeface="Arial" pitchFamily="34" charset="0"/>
              <a:buNone/>
              <a:defRPr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Arial" pitchFamily="34" charset="0"/>
              <a:buNone/>
              <a:defRPr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Defining roles, along with a clear goal, is an important strategy for creating a successful teamwork environment.</a:t>
            </a:r>
          </a:p>
          <a:p>
            <a:pPr marL="0" indent="0">
              <a:buFont typeface="Arial" pitchFamily="34" charset="0"/>
              <a:buNone/>
              <a:defRPr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Clearly defined goals, matched with specific tasks, will help team members decide which role is best suited to their personality and abilities. </a:t>
            </a:r>
          </a:p>
        </p:txBody>
      </p:sp>
      <p:pic>
        <p:nvPicPr>
          <p:cNvPr id="20484" name="Picture 1" descr="TSD_logo201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088" y="115888"/>
            <a:ext cx="1257300" cy="4714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49614F5-DFB8-46AA-9296-B6554D232DC0}" type="slidenum">
              <a:rPr lang="en-GB" smtClean="0"/>
              <a:pPr>
                <a:defRPr/>
              </a:pPr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19918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/>
          <p:cNvSpPr>
            <a:spLocks noGrp="1"/>
          </p:cNvSpPr>
          <p:nvPr>
            <p:ph type="title"/>
          </p:nvPr>
        </p:nvSpPr>
        <p:spPr>
          <a:xfrm>
            <a:off x="457841" y="118841"/>
            <a:ext cx="8229600" cy="1143000"/>
          </a:xfrm>
        </p:spPr>
        <p:txBody>
          <a:bodyPr/>
          <a:lstStyle/>
          <a:p>
            <a:pPr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Communication</a:t>
            </a:r>
          </a:p>
        </p:txBody>
      </p:sp>
      <p:sp>
        <p:nvSpPr>
          <p:cNvPr id="7171" name="Content Placeholder 2"/>
          <p:cNvSpPr>
            <a:spLocks noGrp="1"/>
          </p:cNvSpPr>
          <p:nvPr>
            <p:ph idx="1"/>
          </p:nvPr>
        </p:nvSpPr>
        <p:spPr>
          <a:xfrm>
            <a:off x="587151" y="1239215"/>
            <a:ext cx="8291264" cy="4924425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en-GB" altLang="en-US" sz="2400" dirty="0">
                <a:latin typeface="Arial" charset="0"/>
                <a:cs typeface="Arial" charset="0"/>
              </a:rPr>
              <a:t>Essential to effective teamwork strategy.</a:t>
            </a:r>
          </a:p>
          <a:p>
            <a:pPr marL="0" indent="0">
              <a:buFont typeface="Arial" charset="0"/>
              <a:buNone/>
            </a:pPr>
            <a:r>
              <a:rPr lang="en-GB" altLang="en-US" sz="2400" dirty="0">
                <a:latin typeface="Arial" charset="0"/>
                <a:cs typeface="Arial" charset="0"/>
              </a:rPr>
              <a:t>Need to share thoughts, ideas and progress.</a:t>
            </a:r>
          </a:p>
          <a:p>
            <a:pPr marL="0" indent="0">
              <a:buFont typeface="Arial" charset="0"/>
              <a:buNone/>
            </a:pPr>
            <a:r>
              <a:rPr lang="en-GB" altLang="en-US" sz="2400" dirty="0">
                <a:latin typeface="Arial" charset="0"/>
                <a:cs typeface="Arial" charset="0"/>
              </a:rPr>
              <a:t>Let’s consider different ways to communicate:</a:t>
            </a:r>
          </a:p>
          <a:p>
            <a:pPr marL="457200" lvl="1" indent="0">
              <a:buFont typeface="Arial" charset="0"/>
              <a:buNone/>
            </a:pPr>
            <a:r>
              <a:rPr lang="en-GB" altLang="en-US" sz="2000" dirty="0">
                <a:latin typeface="Arial" charset="0"/>
                <a:cs typeface="Arial" charset="0"/>
              </a:rPr>
              <a:t>Skype, Phone, Email, Social Media etc.</a:t>
            </a:r>
          </a:p>
          <a:p>
            <a:pPr marL="457200" lvl="1" indent="0">
              <a:buFont typeface="Arial" charset="0"/>
              <a:buNone/>
            </a:pPr>
            <a:endParaRPr lang="en-GB" altLang="en-US" sz="20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r>
              <a:rPr lang="en-GB" altLang="en-US" sz="2400" dirty="0">
                <a:latin typeface="Arial" charset="0"/>
                <a:cs typeface="Arial" charset="0"/>
              </a:rPr>
              <a:t>Why are face to face meetings important (where possible)?</a:t>
            </a:r>
          </a:p>
          <a:p>
            <a:pPr marL="0" indent="0">
              <a:buFont typeface="Arial" charset="0"/>
              <a:buNone/>
            </a:pPr>
            <a:r>
              <a:rPr lang="en-GB" altLang="en-US" sz="2400" dirty="0">
                <a:latin typeface="Arial" charset="0"/>
                <a:cs typeface="Arial" charset="0"/>
              </a:rPr>
              <a:t>Why is a structured approach to meetings essential?</a:t>
            </a:r>
          </a:p>
          <a:p>
            <a:pPr marL="0" indent="0">
              <a:buFont typeface="Arial" charset="0"/>
              <a:buNone/>
            </a:pPr>
            <a:r>
              <a:rPr lang="en-GB" altLang="en-US" sz="2400" dirty="0">
                <a:latin typeface="Arial" charset="0"/>
                <a:cs typeface="Arial" charset="0"/>
              </a:rPr>
              <a:t>Why are written communications beneficial?</a:t>
            </a:r>
          </a:p>
        </p:txBody>
      </p:sp>
      <p:pic>
        <p:nvPicPr>
          <p:cNvPr id="21508" name="Picture 1" descr="TSD_logo201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7988" y="115888"/>
            <a:ext cx="1041400" cy="390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591BEE3-FFFA-4C3C-A7BF-1F95C7CAC145}" type="slidenum">
              <a:rPr lang="en-GB" smtClean="0"/>
              <a:pPr>
                <a:defRPr/>
              </a:pPr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22832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7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71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717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1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altLang="en-US" sz="36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Reward &amp; Recognition</a:t>
            </a:r>
          </a:p>
        </p:txBody>
      </p:sp>
      <p:sp>
        <p:nvSpPr>
          <p:cNvPr id="22531" name="Content Placeholder 2"/>
          <p:cNvSpPr>
            <a:spLocks noGrp="1"/>
          </p:cNvSpPr>
          <p:nvPr>
            <p:ph idx="1"/>
          </p:nvPr>
        </p:nvSpPr>
        <p:spPr>
          <a:xfrm>
            <a:off x="755650" y="1600200"/>
            <a:ext cx="7931150" cy="4525963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en-GB" altLang="en-US" sz="2800" dirty="0">
                <a:latin typeface="Arial" charset="0"/>
                <a:cs typeface="Arial" charset="0"/>
              </a:rPr>
              <a:t>Why is it important to reward and recognise when a team have done a good job?</a:t>
            </a:r>
          </a:p>
          <a:p>
            <a:pPr marL="0" indent="0">
              <a:buFont typeface="Arial" charset="0"/>
              <a:buNone/>
            </a:pPr>
            <a:endParaRPr lang="en-GB" altLang="en-US" sz="700" dirty="0">
              <a:latin typeface="Arial" charset="0"/>
              <a:cs typeface="Arial" charset="0"/>
            </a:endParaRPr>
          </a:p>
          <a:p>
            <a:pPr marL="457200" lvl="1" indent="0">
              <a:buFont typeface="Arial" charset="0"/>
              <a:buNone/>
            </a:pPr>
            <a:endParaRPr lang="en-GB" altLang="en-US" sz="7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r>
              <a:rPr lang="en-GB" altLang="en-US" sz="2800" dirty="0">
                <a:latin typeface="Arial" charset="0"/>
                <a:cs typeface="Arial" charset="0"/>
              </a:rPr>
              <a:t>What are your experiences of working in a team?</a:t>
            </a:r>
          </a:p>
          <a:p>
            <a:pPr marL="0" indent="0">
              <a:buFont typeface="Arial" charset="0"/>
              <a:buNone/>
            </a:pPr>
            <a:endParaRPr lang="en-GB" altLang="en-US" sz="700" dirty="0">
              <a:latin typeface="Arial" charset="0"/>
              <a:cs typeface="Arial" charset="0"/>
            </a:endParaRPr>
          </a:p>
          <a:p>
            <a:pPr marL="457200" lvl="1" indent="0">
              <a:buFont typeface="Arial" charset="0"/>
              <a:buNone/>
            </a:pPr>
            <a:r>
              <a:rPr lang="en-GB" altLang="en-US" sz="2400" dirty="0">
                <a:latin typeface="Arial" charset="0"/>
                <a:cs typeface="Arial" charset="0"/>
              </a:rPr>
              <a:t>Good, Okay, Poor</a:t>
            </a:r>
          </a:p>
        </p:txBody>
      </p:sp>
      <p:pic>
        <p:nvPicPr>
          <p:cNvPr id="22532" name="Picture 1" descr="TSD_logo201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5113" y="115888"/>
            <a:ext cx="1184275" cy="444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4F4C91C-9443-4B0B-BD66-CDABB60F2186}" type="slidenum">
              <a:rPr lang="en-GB" smtClean="0"/>
              <a:pPr>
                <a:defRPr/>
              </a:pPr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124384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790</TotalTime>
  <Words>1529</Words>
  <Application>Microsoft Office PowerPoint</Application>
  <PresentationFormat>On-screen Show (4:3)</PresentationFormat>
  <Paragraphs>254</Paragraphs>
  <Slides>21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8" baseType="lpstr">
      <vt:lpstr>Arial</vt:lpstr>
      <vt:lpstr>Averta</vt:lpstr>
      <vt:lpstr>Averta-Bold</vt:lpstr>
      <vt:lpstr>Myriad Pro</vt:lpstr>
      <vt:lpstr>Times New Roman</vt:lpstr>
      <vt:lpstr>Verdana</vt:lpstr>
      <vt:lpstr>20140311PresentationUWTSDTemplate</vt:lpstr>
      <vt:lpstr> BMSK4002 </vt:lpstr>
      <vt:lpstr>Overview for Today</vt:lpstr>
      <vt:lpstr>Group/Team Development</vt:lpstr>
      <vt:lpstr>Belbin’s Team Roles</vt:lpstr>
      <vt:lpstr>Belbin’s 9 Team Roles</vt:lpstr>
      <vt:lpstr>Coordinator (CO)</vt:lpstr>
      <vt:lpstr>Implementer (IMP)</vt:lpstr>
      <vt:lpstr>Plant (PL)</vt:lpstr>
      <vt:lpstr> Monitor / Evaluator (ME) </vt:lpstr>
      <vt:lpstr> Resource Investigator (RI) </vt:lpstr>
      <vt:lpstr> Team Worker (TW) </vt:lpstr>
      <vt:lpstr>Shaper (SH)</vt:lpstr>
      <vt:lpstr> Completer / Finisher (CF) </vt:lpstr>
      <vt:lpstr>Specialist (SP) </vt:lpstr>
      <vt:lpstr>Belbin’s Team Roles</vt:lpstr>
      <vt:lpstr>Belbin’s Team Roles</vt:lpstr>
      <vt:lpstr>Are you a team yet?</vt:lpstr>
      <vt:lpstr>Strategies for Effective Teamwork</vt:lpstr>
      <vt:lpstr>Roles</vt:lpstr>
      <vt:lpstr>Communication</vt:lpstr>
      <vt:lpstr>Reward &amp; Recognition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Lloyd Beharry</cp:lastModifiedBy>
  <cp:revision>45</cp:revision>
  <cp:lastPrinted>2018-07-09T15:27:01Z</cp:lastPrinted>
  <dcterms:created xsi:type="dcterms:W3CDTF">2002-10-07T19:43:58Z</dcterms:created>
  <dcterms:modified xsi:type="dcterms:W3CDTF">2022-11-10T20:31:20Z</dcterms:modified>
</cp:coreProperties>
</file>