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80" r:id="rId2"/>
    <p:sldId id="343" r:id="rId3"/>
    <p:sldId id="344" r:id="rId4"/>
    <p:sldId id="373" r:id="rId5"/>
    <p:sldId id="372" r:id="rId6"/>
    <p:sldId id="346" r:id="rId7"/>
    <p:sldId id="374" r:id="rId8"/>
    <p:sldId id="348" r:id="rId9"/>
    <p:sldId id="349" r:id="rId10"/>
    <p:sldId id="350" r:id="rId11"/>
    <p:sldId id="375" r:id="rId12"/>
    <p:sldId id="351" r:id="rId13"/>
    <p:sldId id="352" r:id="rId14"/>
    <p:sldId id="376" r:id="rId15"/>
    <p:sldId id="353" r:id="rId16"/>
    <p:sldId id="354" r:id="rId17"/>
    <p:sldId id="355" r:id="rId18"/>
    <p:sldId id="356" r:id="rId19"/>
    <p:sldId id="357" r:id="rId20"/>
    <p:sldId id="377" r:id="rId21"/>
    <p:sldId id="358" r:id="rId22"/>
    <p:sldId id="359" r:id="rId23"/>
    <p:sldId id="360" r:id="rId24"/>
    <p:sldId id="362" r:id="rId25"/>
    <p:sldId id="363" r:id="rId26"/>
    <p:sldId id="365" r:id="rId27"/>
    <p:sldId id="366" r:id="rId28"/>
    <p:sldId id="367" r:id="rId29"/>
    <p:sldId id="378" r:id="rId30"/>
    <p:sldId id="368" r:id="rId31"/>
    <p:sldId id="369" r:id="rId32"/>
    <p:sldId id="370" r:id="rId33"/>
    <p:sldId id="371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0A55DB-B6B6-4D97-89E2-59375A83D916}" v="8" dt="2022-08-20T13:10:21.9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33" autoAdjust="0"/>
    <p:restoredTop sz="94660"/>
  </p:normalViewPr>
  <p:slideViewPr>
    <p:cSldViewPr snapToGrid="0">
      <p:cViewPr varScale="1">
        <p:scale>
          <a:sx n="65" d="100"/>
          <a:sy n="65" d="100"/>
        </p:scale>
        <p:origin x="48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095986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90949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89728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Notes for Module</a:t>
            </a:r>
            <a:r>
              <a:rPr lang="en-GB" baseline="0" dirty="0"/>
              <a:t> Team:</a:t>
            </a:r>
          </a:p>
          <a:p>
            <a:endParaRPr lang="en-GB" baseline="0" dirty="0"/>
          </a:p>
          <a:p>
            <a:r>
              <a:rPr lang="en-GB" baseline="0" dirty="0"/>
              <a:t>Draw students’ attention to the types of skills they can acquire from the lecture – these are skills that potential employers are looking for and should be included in job applications.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8310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5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95707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5142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60C586A-00EF-4095-9A95-C161326251CA}" type="slidenum">
              <a:rPr lang="cy-GB" altLang="en-US" smtClean="0"/>
              <a:pPr>
                <a:defRPr/>
              </a:pPr>
              <a:t>8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1742307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>
              <a:latin typeface="Arial" panose="020B0604020202020204" pitchFamily="34" charset="0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00F0481-317B-4DD0-95C3-34A5FB6EC470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06898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ts val="0"/>
              </a:spcBef>
              <a:spcAft>
                <a:spcPts val="0"/>
              </a:spcAft>
              <a:defRPr/>
            </a:pPr>
            <a:endParaRPr lang="en-GB" altLang="en-US" i="1" dirty="0">
              <a:latin typeface="Arial" panose="020B0604020202020204" pitchFamily="34" charset="0"/>
            </a:endParaRP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FAD84E3-4171-4B19-9A2A-03CB285BF7D5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1022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087F0A3-101B-46E2-A96F-FB222CC89ACE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377360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087F0A3-101B-46E2-A96F-FB222CC89ACE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29508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F252BE0-3F2E-480A-AEBF-CE3BF3EA7FA7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3149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F252BE0-3F2E-480A-AEBF-CE3BF3EA7FA7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488910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525575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58EE4B3-53B6-44DE-8E37-CD55B37E8FB1}" type="slidenum">
              <a:rPr lang="cy-GB" altLang="en-US" sz="1200" smtClean="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783521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6955106-56FA-46A7-8D97-4984B1017C56}" type="slidenum">
              <a:rPr lang="cy-GB" altLang="en-US" sz="1200" smtClean="0">
                <a:latin typeface="Arial" panose="020B0604020202020204" pitchFamily="34" charset="0"/>
              </a:rPr>
              <a:pPr/>
              <a:t>17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892525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43EB1B1-783D-48F4-B1EC-D3F52081BB0A}" type="slidenum">
              <a:rPr lang="cy-GB" altLang="en-US" sz="1200" smtClean="0">
                <a:latin typeface="Arial" panose="020B0604020202020204" pitchFamily="34" charset="0"/>
              </a:rPr>
              <a:pPr/>
              <a:t>18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32033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D3933A9-15BA-44B1-9B80-A4A75E991804}" type="slidenum">
              <a:rPr lang="cy-GB" altLang="en-US" sz="1200" smtClean="0">
                <a:latin typeface="Arial" panose="020B0604020202020204" pitchFamily="34" charset="0"/>
              </a:rPr>
              <a:pPr/>
              <a:t>19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539811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391150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956269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279105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711342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405221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12933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975215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12D9DE3D-E030-4439-9AB0-9A9A12ECCCE7}" type="slidenum">
              <a:rPr lang="cy-GB" altLang="en-US" sz="1200" smtClean="0">
                <a:latin typeface="Arial" panose="020B0604020202020204" pitchFamily="34" charset="0"/>
              </a:rPr>
              <a:pPr/>
              <a:t>28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018726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2D9DE3D-E030-4439-9AB0-9A9A12ECCCE7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566619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30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267140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31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112072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i="0" dirty="0">
                <a:latin typeface="Arial" panose="020B0604020202020204" pitchFamily="34" charset="0"/>
              </a:rPr>
              <a:t>This might be useful as a quick quiz or there may be also videos as part of GM module they prefer to access.</a:t>
            </a: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32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84778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>
              <a:latin typeface="Arial" panose="020B0604020202020204" pitchFamily="34" charset="0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AED868C-9DCF-45CE-9CF6-791F5AC5F2A0}" type="slidenum">
              <a:rPr lang="cy-GB" altLang="en-US" sz="1200" smtClean="0">
                <a:latin typeface="Arial" panose="020B0604020202020204" pitchFamily="34" charset="0"/>
              </a:rPr>
              <a:pPr/>
              <a:t>33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86321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scholar.google.co.uk/scholar?hl=en&amp;lr=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Main_Page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kidshealth.org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5" Type="http://schemas.openxmlformats.org/officeDocument/2006/relationships/hyperlink" Target="Link%20to%20http:/www.simplypsychology.org/" TargetMode="External"/><Relationship Id="rId4" Type="http://schemas.openxmlformats.org/officeDocument/2006/relationships/hyperlink" Target="http://www.mumsnet.com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arly-education.org.uk/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tes.com/" TargetMode="External"/><Relationship Id="rId5" Type="http://schemas.openxmlformats.org/officeDocument/2006/relationships/hyperlink" Target="http://www.theguardian.com/education" TargetMode="External"/><Relationship Id="rId4" Type="http://schemas.openxmlformats.org/officeDocument/2006/relationships/hyperlink" Target="https://www.jrf.org.uk/?gclid=CNuml-2Y-8cCFRFmGwodQggCcw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zzfeed.com/tomchatfield/the-critical-thinking-quiz-2x5cd?utm_term=.tijeraqeV#.lcQwnZGwp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ducatorstechnology.com/2017/01/48-questions-to-help-students-develop.html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919536" y="908720"/>
            <a:ext cx="4119314" cy="4207322"/>
          </a:xfrm>
        </p:spPr>
        <p:txBody>
          <a:bodyPr>
            <a:no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48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ECGE4005PC </a:t>
            </a:r>
            <a:r>
              <a:rPr 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Dysgu yn yr Oes Digidol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cy-GB" sz="48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6153152" y="908720"/>
            <a:ext cx="4263328" cy="4351338"/>
          </a:xfrm>
        </p:spPr>
        <p:txBody>
          <a:bodyPr>
            <a:no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4800" b="1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ECGE4005P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Learning in the Digital Age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GB" sz="48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67376788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162232" y="365125"/>
            <a:ext cx="12196916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latin typeface="Arial" panose="020B0604020202020204" pitchFamily="34" charset="0"/>
              </a:rPr>
              <a:t>ECGE4003PC</a:t>
            </a:r>
            <a:r>
              <a:rPr 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Dysgu yn yr Oes Digidol</a:t>
            </a:r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ECGE4003P </a:t>
            </a:r>
            <a:r>
              <a:rPr lang="en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Learning in the Digital Age</a:t>
            </a:r>
            <a:br>
              <a:rPr lang="en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cy-GB" sz="4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Sgiliau Ymchwilio</a:t>
            </a:r>
          </a:p>
          <a:p>
            <a:pPr marL="0" indent="0">
              <a:buNone/>
              <a:defRPr/>
            </a:pPr>
            <a:endParaRPr lang="cy-GB" sz="44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cy-GB" sz="4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Meddwl yn Feirniadol</a:t>
            </a:r>
            <a:endParaRPr lang="cy-GB" sz="44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825625"/>
            <a:ext cx="4335338" cy="4351338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altLang="cy-GB" sz="4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Researching Skills</a:t>
            </a:r>
          </a:p>
          <a:p>
            <a:pPr marL="0" indent="0">
              <a:buNone/>
              <a:defRPr/>
            </a:pPr>
            <a:endParaRPr lang="en-GB" sz="44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en-GB" sz="4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Critical Thinking</a:t>
            </a:r>
            <a:endParaRPr lang="cy-GB" sz="4400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73974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52650" y="332657"/>
            <a:ext cx="7886700" cy="1008112"/>
          </a:xfrm>
        </p:spPr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Cynnwys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        </a:t>
            </a: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Contents</a:t>
            </a:r>
            <a:endParaRPr lang="en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556793"/>
            <a:ext cx="4335338" cy="4620170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Beth yw ‘ymchwil?’</a:t>
            </a:r>
          </a:p>
          <a:p>
            <a:pPr>
              <a:buFontTx/>
              <a:buChar char="•"/>
              <a:defRPr/>
            </a:pPr>
            <a:r>
              <a:rPr 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Sut i ymchwilio</a:t>
            </a:r>
          </a:p>
          <a:p>
            <a:pPr>
              <a:buFontTx/>
              <a:buChar char="•"/>
              <a:defRPr/>
            </a:pPr>
            <a:r>
              <a:rPr 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Ffynonellau</a:t>
            </a:r>
          </a:p>
          <a:p>
            <a:pPr>
              <a:buFontTx/>
              <a:buChar char="•"/>
              <a:defRPr/>
            </a:pPr>
            <a:r>
              <a:rPr 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Meddwl yn feirniadol</a:t>
            </a:r>
          </a:p>
          <a:p>
            <a:pPr marL="0" indent="0">
              <a:buNone/>
              <a:defRPr/>
            </a:pPr>
            <a:endParaRPr lang="cy-GB" sz="44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038850" y="1556793"/>
            <a:ext cx="4449638" cy="4620170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What is ‘research?’</a:t>
            </a:r>
          </a:p>
          <a:p>
            <a:pPr>
              <a:buFontTx/>
              <a:buChar char="•"/>
              <a:defRPr/>
            </a:pPr>
            <a:r>
              <a:rPr lang="en-GB" altLang="cy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How to research</a:t>
            </a:r>
          </a:p>
          <a:p>
            <a:pPr>
              <a:buFontTx/>
              <a:buChar char="•"/>
              <a:defRPr/>
            </a:pPr>
            <a:r>
              <a:rPr lang="en-GB" altLang="cy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Sources</a:t>
            </a:r>
          </a:p>
          <a:p>
            <a:pPr>
              <a:buFontTx/>
              <a:buChar char="•"/>
              <a:defRPr/>
            </a:pPr>
            <a:r>
              <a:rPr lang="en-GB" altLang="cy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Critical thinking</a:t>
            </a:r>
          </a:p>
          <a:p>
            <a:pPr marL="0" indent="0">
              <a:buNone/>
              <a:defRPr/>
            </a:pPr>
            <a:endParaRPr lang="cy-GB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30807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Sgiliau</a:t>
            </a:r>
            <a:r>
              <a:rPr lang="en-GB" sz="4800" dirty="0">
                <a:latin typeface="Arial" panose="020B0604020202020204" pitchFamily="34" charset="0"/>
              </a:rPr>
              <a:t>        	   </a:t>
            </a: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Skills</a:t>
            </a:r>
            <a:b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</a:br>
            <a:endParaRPr lang="en-US" sz="36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52650" y="1825625"/>
            <a:ext cx="2679154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Cyflogadwyedd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Trosglwyddadwy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Trefniadaeth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Cynllunio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Rheoli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amser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53150" y="1825625"/>
            <a:ext cx="2679154" cy="4351338"/>
          </a:xfrm>
        </p:spPr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Employability/Transferable Skills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Organisation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Planning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Time management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89093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2208213" y="404813"/>
            <a:ext cx="7772400" cy="114300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Adnoddau</a:t>
            </a:r>
            <a:r>
              <a:rPr lang="en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       </a:t>
            </a: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Resources</a:t>
            </a:r>
            <a:endParaRPr lang="en-GB" alt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847528" y="1628775"/>
            <a:ext cx="4242122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en-US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Ymchwil</a:t>
            </a:r>
          </a:p>
          <a:p>
            <a:pPr>
              <a:buFontTx/>
              <a:buChar char="•"/>
              <a:defRPr/>
            </a:pPr>
            <a:r>
              <a:rPr lang="cy-GB" altLang="en-US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Gwefannau</a:t>
            </a:r>
          </a:p>
          <a:p>
            <a:pPr>
              <a:buFontTx/>
              <a:buChar char="•"/>
              <a:defRPr/>
            </a:pPr>
            <a:r>
              <a:rPr lang="cy-GB" altLang="en-US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Erthyglau</a:t>
            </a:r>
          </a:p>
          <a:p>
            <a:pPr>
              <a:buFontTx/>
              <a:buChar char="•"/>
              <a:defRPr/>
            </a:pPr>
            <a:r>
              <a:rPr lang="cy-GB" altLang="en-US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Clip fideo</a:t>
            </a:r>
          </a:p>
          <a:p>
            <a:pPr>
              <a:buFontTx/>
              <a:buChar char="•"/>
              <a:defRPr/>
            </a:pPr>
            <a:r>
              <a:rPr lang="cy-GB" altLang="en-US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Gweithgareddau</a:t>
            </a:r>
          </a:p>
          <a:p>
            <a:pPr marL="0" indent="0">
              <a:buNone/>
              <a:defRPr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6167438" y="1628775"/>
            <a:ext cx="4249042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en-US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Research</a:t>
            </a:r>
          </a:p>
          <a:p>
            <a:pPr>
              <a:buFontTx/>
              <a:buChar char="•"/>
              <a:defRPr/>
            </a:pPr>
            <a:r>
              <a:rPr lang="en-GB" altLang="en-US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Websites</a:t>
            </a:r>
          </a:p>
          <a:p>
            <a:pPr>
              <a:buFontTx/>
              <a:buChar char="•"/>
              <a:defRPr/>
            </a:pPr>
            <a:r>
              <a:rPr lang="en-GB" altLang="en-US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Articles</a:t>
            </a:r>
          </a:p>
          <a:p>
            <a:pPr>
              <a:buFontTx/>
              <a:buChar char="•"/>
              <a:defRPr/>
            </a:pPr>
            <a:r>
              <a:rPr lang="en-GB" altLang="en-US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Video clip</a:t>
            </a:r>
          </a:p>
          <a:p>
            <a:pPr>
              <a:buFontTx/>
              <a:buChar char="•"/>
              <a:defRPr/>
            </a:pPr>
            <a:r>
              <a:rPr lang="en-GB" altLang="en-US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Activities</a:t>
            </a:r>
          </a:p>
        </p:txBody>
      </p:sp>
    </p:spTree>
    <p:extLst>
      <p:ext uri="{BB962C8B-B14F-4D97-AF65-F5344CB8AC3E}">
        <p14:creationId xmlns:p14="http://schemas.microsoft.com/office/powerpoint/2010/main" val="3309652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681037"/>
            <a:ext cx="8767886" cy="1009652"/>
          </a:xfrm>
        </p:spPr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Rhaglen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</a:rPr>
              <a:t>Ymarferydd</a:t>
            </a:r>
            <a:r>
              <a:rPr lang="en-GB" sz="4800" b="1" dirty="0">
                <a:latin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</a:rPr>
              <a:t>Blynyddoedd</a:t>
            </a:r>
            <a:r>
              <a:rPr lang="en-GB" sz="4800" b="1" dirty="0">
                <a:latin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</a:rPr>
              <a:t>Cynnar</a:t>
            </a:r>
            <a:br>
              <a:rPr lang="en-GB" sz="4800" dirty="0">
                <a:solidFill>
                  <a:srgbClr val="002060"/>
                </a:solidFill>
                <a:latin typeface="Arial" panose="020B0604020202020204" pitchFamily="34" charset="0"/>
              </a:rPr>
            </a:br>
            <a:endParaRPr 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52650" y="2420888"/>
            <a:ext cx="7111702" cy="3756075"/>
          </a:xfrm>
        </p:spPr>
        <p:txBody>
          <a:bodyPr/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Meini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prawf</a:t>
            </a:r>
            <a:r>
              <a:rPr lang="en-GB" dirty="0">
                <a:latin typeface="Arial" panose="020B0604020202020204" pitchFamily="34" charset="0"/>
              </a:rPr>
              <a:t> y NOS a </a:t>
            </a:r>
            <a:r>
              <a:rPr lang="en-GB" dirty="0" err="1">
                <a:latin typeface="Arial" panose="020B0604020202020204" pitchFamily="34" charset="0"/>
              </a:rPr>
              <a:t>gyflawnwyd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ddarlith</a:t>
            </a:r>
            <a:r>
              <a:rPr lang="en-GB" dirty="0">
                <a:latin typeface="Arial" panose="020B0604020202020204" pitchFamily="34" charset="0"/>
              </a:rPr>
              <a:t> hon:</a:t>
            </a: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Craidd</a:t>
            </a:r>
            <a:r>
              <a:rPr lang="en-GB" dirty="0">
                <a:latin typeface="Arial" panose="020B0604020202020204" pitchFamily="34" charset="0"/>
              </a:rPr>
              <a:t> – K27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0401 – K60; P9, P11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0409 – K70, K71, K72</a:t>
            </a:r>
          </a:p>
        </p:txBody>
      </p:sp>
    </p:spTree>
    <p:extLst>
      <p:ext uri="{BB962C8B-B14F-4D97-AF65-F5344CB8AC3E}">
        <p14:creationId xmlns:p14="http://schemas.microsoft.com/office/powerpoint/2010/main" val="1120600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62836-F668-4516-6D60-669BEE21C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00FF"/>
                </a:solidFill>
                <a:latin typeface="Arial" panose="020B0604020202020204" pitchFamily="34" charset="0"/>
              </a:rPr>
              <a:t>Early Years Practitioner 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programme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941D8-5B78-3CCF-B0EB-E9D95BCE1A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52650" y="1825625"/>
            <a:ext cx="6751662" cy="4351338"/>
          </a:xfrm>
        </p:spPr>
        <p:txBody>
          <a:bodyPr/>
          <a:lstStyle/>
          <a:p>
            <a:pPr marL="0" indent="0">
              <a:buNone/>
              <a:defRPr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The NOS criteria met in this lecture: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Core – K27</a:t>
            </a:r>
          </a:p>
          <a:p>
            <a:pPr marL="0" indent="0">
              <a:buNone/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0401 – K60; P9, P11</a:t>
            </a:r>
          </a:p>
          <a:p>
            <a:pPr marL="0" indent="0">
              <a:buNone/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0409 – K70, K71, K72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40861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3647728" y="2060575"/>
            <a:ext cx="6645622" cy="1143000"/>
          </a:xfrm>
        </p:spPr>
        <p:txBody>
          <a:bodyPr>
            <a:noAutofit/>
          </a:bodyPr>
          <a:lstStyle/>
          <a:p>
            <a:r>
              <a:rPr lang="en-GB" altLang="en-US" sz="4800" dirty="0">
                <a:latin typeface="Arial" panose="020B0604020202020204" pitchFamily="34" charset="0"/>
              </a:rPr>
              <a:t>Beth </a:t>
            </a:r>
            <a:r>
              <a:rPr lang="en-GB" altLang="en-US" sz="4800" dirty="0" err="1">
                <a:latin typeface="Arial" panose="020B0604020202020204" pitchFamily="34" charset="0"/>
              </a:rPr>
              <a:t>yw</a:t>
            </a:r>
            <a:r>
              <a:rPr lang="en-GB" altLang="en-US" sz="4800" dirty="0">
                <a:latin typeface="Arial" panose="020B0604020202020204" pitchFamily="34" charset="0"/>
              </a:rPr>
              <a:t> </a:t>
            </a:r>
            <a:r>
              <a:rPr lang="en-GB" altLang="en-US" sz="4800" dirty="0" err="1">
                <a:latin typeface="Arial" panose="020B0604020202020204" pitchFamily="34" charset="0"/>
              </a:rPr>
              <a:t>ymchwil</a:t>
            </a:r>
            <a:r>
              <a:rPr lang="en-GB" altLang="en-US" sz="4800" dirty="0">
                <a:latin typeface="Arial" panose="020B0604020202020204" pitchFamily="34" charset="0"/>
              </a:rPr>
              <a:t>?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What is research?</a:t>
            </a:r>
          </a:p>
        </p:txBody>
      </p:sp>
    </p:spTree>
    <p:extLst>
      <p:ext uri="{BB962C8B-B14F-4D97-AF65-F5344CB8AC3E}">
        <p14:creationId xmlns:p14="http://schemas.microsoft.com/office/powerpoint/2010/main" val="1635893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Beth yw ‘ymchwil?’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What is ‘research?’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916833"/>
            <a:ext cx="4038600" cy="4209331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Darganfod gwybodaeth</a:t>
            </a: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Darllen</a:t>
            </a: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Gwneud nodiadau</a:t>
            </a: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Darllen gwerthusol</a:t>
            </a: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Adfyfyrio beirniadol</a:t>
            </a: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Ffynonellau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0" y="1916832"/>
            <a:ext cx="4038600" cy="4237906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Finding information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Reading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Note taking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Evaluative reading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Critical reflection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Sources</a:t>
            </a:r>
          </a:p>
          <a:p>
            <a:pPr marL="0" indent="0">
              <a:buNone/>
              <a:defRPr/>
            </a:pPr>
            <a:endParaRPr lang="cy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70189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1165225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Darganfod gwybodaeth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Finding information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 rtlCol="0">
            <a:normAutofit/>
          </a:bodyPr>
          <a:lstStyle/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Ble mae dechrau?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Where</a:t>
            </a:r>
            <a:r>
              <a:rPr 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to </a:t>
            </a:r>
            <a:r>
              <a:rPr 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start</a:t>
            </a:r>
            <a:r>
              <a:rPr 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?</a:t>
            </a:r>
          </a:p>
          <a:p>
            <a:pPr marL="0" indent="0">
              <a:buClr>
                <a:srgbClr val="CCCCFF"/>
              </a:buClr>
              <a:buNone/>
              <a:defRPr/>
            </a:pP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eaLnBrk="1" hangingPunct="1">
              <a:buClr>
                <a:srgbClr val="CCCCFF"/>
              </a:buClr>
              <a:buFont typeface="Arial" panose="020B0604020202020204" pitchFamily="34" charset="0"/>
              <a:buNone/>
              <a:defRPr/>
            </a:pP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Syniadau? 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Ideas</a:t>
            </a:r>
            <a:r>
              <a:rPr 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? 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pic>
        <p:nvPicPr>
          <p:cNvPr id="4" name="Picture 5" descr="Learning Resources Centre (Library) in Carmarthe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8209" y="1530351"/>
            <a:ext cx="2448967" cy="27536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Swasnea SA1 Y Fforwm Library buildi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5916" y="3501009"/>
            <a:ext cx="3258257" cy="2172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9027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903634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Sgiliau darllen lefel uwch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Higher level reading skills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 rtlCol="0">
            <a:normAutofit/>
          </a:bodyPr>
          <a:lstStyle/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Cip-ddarllen </a:t>
            </a:r>
            <a:endParaRPr lang="en-GB" sz="32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Bras-ddarllen 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Darllen yn fanwl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Darllen yn feddylgar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 rtlCol="0">
            <a:normAutofit/>
          </a:bodyPr>
          <a:lstStyle/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3600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Scanning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3600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Skimming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3600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Detailed reading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3600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Intelligent reading</a:t>
            </a:r>
          </a:p>
          <a:p>
            <a:pPr marL="0" indent="0"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660546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903634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Sgiliau darllen lefel uwch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Higher level reading skills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988841"/>
            <a:ext cx="4038600" cy="4137323"/>
          </a:xfrm>
        </p:spPr>
        <p:txBody>
          <a:bodyPr rtlCol="0">
            <a:normAutofit lnSpcReduction="10000"/>
          </a:bodyPr>
          <a:lstStyle/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Darllen yn feirniadol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Darllen gydag ymwybyddiaeth o </a:t>
            </a:r>
            <a:r>
              <a:rPr lang="cy-GB" sz="32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farn</a:t>
            </a:r>
            <a:r>
              <a:rPr 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yr awdur 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Dewis llyfrau ac erthyglau addas 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34445"/>
            <a:ext cx="4038600" cy="3744417"/>
          </a:xfrm>
        </p:spPr>
        <p:txBody>
          <a:bodyPr rtlCol="0">
            <a:normAutofit lnSpcReduction="10000"/>
          </a:bodyPr>
          <a:lstStyle/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endParaRPr lang="en-GB" sz="2400" kern="0" dirty="0">
              <a:solidFill>
                <a:srgbClr val="00206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Critical reading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Reading with an understanding of the author’s viewpoints and bias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Choosing suitable books and articles</a:t>
            </a:r>
          </a:p>
          <a:p>
            <a:pPr marL="0" indent="0"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3569911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22101"/>
            <a:ext cx="7772400" cy="1013792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Gwneud nodiadau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Making notes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772817"/>
            <a:ext cx="4038600" cy="4353347"/>
          </a:xfrm>
        </p:spPr>
        <p:txBody>
          <a:bodyPr rtlCol="0">
            <a:normAutofit fontScale="55000" lnSpcReduction="20000"/>
          </a:bodyPr>
          <a:lstStyle/>
          <a:p>
            <a:pPr eaLnBrk="1" hangingPunct="1">
              <a:lnSpc>
                <a:spcPct val="80000"/>
              </a:lnSpc>
              <a:buClr>
                <a:srgbClr val="CCCCFF"/>
              </a:buClr>
              <a:defRPr/>
            </a:pPr>
            <a:r>
              <a:rPr lang="cy-GB" sz="5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Gwneud llungopïau o rhai erthyglau pwysig / defnyddiol</a:t>
            </a:r>
          </a:p>
          <a:p>
            <a:pPr eaLnBrk="1" hangingPunct="1">
              <a:lnSpc>
                <a:spcPct val="80000"/>
              </a:lnSpc>
              <a:buClr>
                <a:srgbClr val="CCCCFF"/>
              </a:buClr>
              <a:defRPr/>
            </a:pPr>
            <a:r>
              <a:rPr lang="cy-GB" sz="5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Uwch oleuo neu tanlinellu pwyntiau o bwys</a:t>
            </a:r>
          </a:p>
          <a:p>
            <a:pPr eaLnBrk="1" hangingPunct="1">
              <a:lnSpc>
                <a:spcPct val="80000"/>
              </a:lnSpc>
              <a:buClr>
                <a:srgbClr val="CCCCFF"/>
              </a:buClr>
              <a:defRPr/>
            </a:pPr>
            <a:r>
              <a:rPr lang="cy-GB" sz="5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Gwneud nodiadau o’r prif bwyntiau</a:t>
            </a:r>
          </a:p>
          <a:p>
            <a:pPr eaLnBrk="1" hangingPunct="1">
              <a:lnSpc>
                <a:spcPct val="80000"/>
              </a:lnSpc>
              <a:buClr>
                <a:srgbClr val="CCCCFF"/>
              </a:buClr>
              <a:defRPr/>
            </a:pPr>
            <a:r>
              <a:rPr lang="cy-GB" sz="5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Cadw ffeil trefnus o’ch nodiadau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772816"/>
            <a:ext cx="4038600" cy="4176464"/>
          </a:xfrm>
        </p:spPr>
        <p:txBody>
          <a:bodyPr rtlCol="0">
            <a:normAutofit fontScale="55000" lnSpcReduction="20000"/>
          </a:bodyPr>
          <a:lstStyle/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5100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Make photocopies of some important / useful articles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5100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Highlight or underline important points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5100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Make notes on the main points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5100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Keep an organised file of your notes and articles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endParaRPr lang="en-GB" sz="5100" kern="0" dirty="0">
              <a:solidFill>
                <a:srgbClr val="00206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750994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222101"/>
            <a:ext cx="8229600" cy="648072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Gwneud nodiadau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Making notes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412777"/>
            <a:ext cx="4038600" cy="4713387"/>
          </a:xfrm>
        </p:spPr>
        <p:txBody>
          <a:bodyPr rtlCol="0">
            <a:normAutofit fontScale="92500" lnSpcReduction="10000"/>
          </a:bodyPr>
          <a:lstStyle/>
          <a:p>
            <a:pPr marL="0" indent="0">
              <a:lnSpc>
                <a:spcPct val="80000"/>
              </a:lnSpc>
              <a:buClr>
                <a:srgbClr val="CCCCFF"/>
              </a:buClr>
              <a:buNone/>
              <a:defRPr/>
            </a:pPr>
            <a:r>
              <a:rPr lang="cy-GB" sz="4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Gwerth nodi:</a:t>
            </a:r>
          </a:p>
          <a:p>
            <a:pPr eaLnBrk="1" hangingPunct="1">
              <a:lnSpc>
                <a:spcPct val="80000"/>
              </a:lnSpc>
              <a:buClr>
                <a:srgbClr val="000000"/>
              </a:buClr>
              <a:defRPr/>
            </a:pPr>
            <a:r>
              <a:rPr lang="cy-GB" sz="4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Dyddiad y nodiadau</a:t>
            </a:r>
          </a:p>
          <a:p>
            <a:pPr eaLnBrk="1" hangingPunct="1">
              <a:lnSpc>
                <a:spcPct val="80000"/>
              </a:lnSpc>
              <a:buClr>
                <a:srgbClr val="000000"/>
              </a:buClr>
              <a:defRPr/>
            </a:pPr>
            <a:r>
              <a:rPr lang="cy-GB" sz="4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Manylion llawn y llyfr, bennod, erthygl neu wefan perthnasol i’r nodiadau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235894"/>
            <a:ext cx="4038600" cy="4713387"/>
          </a:xfrm>
        </p:spPr>
        <p:txBody>
          <a:bodyPr rtlCol="0">
            <a:normAutofit fontScale="92500" lnSpcReduction="10000"/>
          </a:bodyPr>
          <a:lstStyle/>
          <a:p>
            <a:pPr marL="0" indent="0">
              <a:buClr>
                <a:srgbClr val="CCCCFF"/>
              </a:buClr>
              <a:buNone/>
              <a:defRPr/>
            </a:pPr>
            <a:r>
              <a:rPr lang="en-GB" sz="4400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Useful to note: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4400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Date of notes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4400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Provide full reference details for the book, article or website related to your notes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2038830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Ffynonellau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Resources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4435474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Ffynonellau addas?</a:t>
            </a:r>
          </a:p>
          <a:p>
            <a:pPr>
              <a:buFontTx/>
              <a:buChar char="-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Llyfrau</a:t>
            </a:r>
          </a:p>
          <a:p>
            <a:pPr>
              <a:buFontTx/>
              <a:buChar char="-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Erthyglau</a:t>
            </a:r>
          </a:p>
          <a:p>
            <a:pPr>
              <a:buFontTx/>
              <a:buChar char="-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Cyfnodolion</a:t>
            </a:r>
          </a:p>
          <a:p>
            <a:pPr>
              <a:buFontTx/>
              <a:buChar char="-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Teledu/radio</a:t>
            </a:r>
          </a:p>
          <a:p>
            <a:pPr>
              <a:buFontTx/>
              <a:buChar char="-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 We</a:t>
            </a:r>
          </a:p>
          <a:p>
            <a:pPr>
              <a:buFontTx/>
              <a:buChar char="-"/>
              <a:defRPr/>
            </a:pP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Arall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?</a:t>
            </a: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89"/>
            <a:ext cx="4038600" cy="4435474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Appropriate sources?</a:t>
            </a:r>
          </a:p>
          <a:p>
            <a:pPr>
              <a:buFontTx/>
              <a:buChar char="-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Books</a:t>
            </a:r>
          </a:p>
          <a:p>
            <a:pPr>
              <a:buFontTx/>
              <a:buChar char="-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Articles</a:t>
            </a:r>
          </a:p>
          <a:p>
            <a:pPr>
              <a:buFontTx/>
              <a:buChar char="-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Journals</a:t>
            </a:r>
          </a:p>
          <a:p>
            <a:pPr>
              <a:buFontTx/>
              <a:buChar char="-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Television/radio</a:t>
            </a:r>
          </a:p>
          <a:p>
            <a:pPr>
              <a:buFontTx/>
              <a:buChar char="-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The Internet</a:t>
            </a:r>
          </a:p>
          <a:p>
            <a:pPr>
              <a:buFontTx/>
              <a:buChar char="-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Other?</a:t>
            </a:r>
          </a:p>
          <a:p>
            <a:pPr marL="0" indent="0"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2611722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 We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The Internet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0"/>
            <a:ext cx="4038600" cy="2260600"/>
          </a:xfrm>
        </p:spPr>
        <p:txBody>
          <a:bodyPr rtlCol="0">
            <a:normAutofit lnSpcReduction="10000"/>
          </a:bodyPr>
          <a:lstStyle/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.ac.uk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.gov.uk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Gwefannau nodwyd gan ddarlithwyr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Google </a:t>
            </a:r>
            <a:r>
              <a:rPr 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scholar</a:t>
            </a:r>
            <a:endParaRPr lang="en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0"/>
            <a:ext cx="4038600" cy="2260600"/>
          </a:xfrm>
        </p:spPr>
        <p:txBody>
          <a:bodyPr rtlCol="0">
            <a:normAutofit lnSpcReduction="10000"/>
          </a:bodyPr>
          <a:lstStyle/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.ac.uk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.gov.uk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Websites noted by lecturers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Google scholar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pic>
        <p:nvPicPr>
          <p:cNvPr id="5" name="Picture 5" descr="Scholar Home logo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13" y="4437063"/>
            <a:ext cx="5903912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7614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 rtlCol="0">
            <a:normAutofit/>
          </a:bodyPr>
          <a:lstStyle/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DIM </a:t>
            </a:r>
            <a:r>
              <a:rPr 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Wikipedia</a:t>
            </a: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Clr>
                <a:srgbClr val="CCCCFF"/>
              </a:buClr>
              <a:buNone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Dolen i Wefan </a:t>
            </a:r>
            <a:r>
              <a:rPr 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Wikipedia</a:t>
            </a: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3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 rtlCol="0">
            <a:normAutofit/>
          </a:bodyPr>
          <a:lstStyle/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NO </a:t>
            </a:r>
            <a:r>
              <a:rPr lang="cy-GB" kern="0" dirty="0" err="1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Wikipedia</a:t>
            </a:r>
            <a:endParaRPr lang="cy-GB" kern="0" dirty="0">
              <a:solidFill>
                <a:srgbClr val="00206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Clr>
                <a:srgbClr val="CCCCFF"/>
              </a:buClr>
              <a:buNone/>
              <a:defRPr/>
            </a:pPr>
            <a:r>
              <a:rPr 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Link</a:t>
            </a:r>
            <a:r>
              <a:rPr 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 to </a:t>
            </a:r>
            <a:r>
              <a:rPr 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Wikipedia</a:t>
            </a:r>
            <a:r>
              <a:rPr 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 </a:t>
            </a:r>
            <a:r>
              <a:rPr 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Website</a:t>
            </a:r>
            <a:endParaRPr 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  <p:pic>
        <p:nvPicPr>
          <p:cNvPr id="34820" name="Picture 4" descr="Wikipedia logo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613" y="404813"/>
            <a:ext cx="5256212" cy="148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97594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>
              <a:defRPr/>
            </a:pPr>
            <a:r>
              <a:rPr 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Gwefannau addas?</a:t>
            </a:r>
            <a:br>
              <a:rPr lang="en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Appropriate websites?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525963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endParaRPr lang="en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en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Kidshealth</a:t>
            </a:r>
            <a:endParaRPr lang="en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Link to http://kidshealth.org/ </a:t>
            </a: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en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Mumsnet</a:t>
            </a:r>
            <a:endParaRPr lang="en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4"/>
              </a:rPr>
              <a:t>Link to http://www.mumsnet.com/ </a:t>
            </a: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Simply Psychology</a:t>
            </a:r>
          </a:p>
          <a:p>
            <a:pPr marL="0" indent="0">
              <a:buNone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5"/>
              </a:rPr>
              <a:t>Link to http://www.simplypsychology.org/</a:t>
            </a: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</a:p>
          <a:p>
            <a:pPr marL="0" indent="0"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288041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615602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Gwefannau addas?</a:t>
            </a:r>
            <a:br>
              <a:rPr lang="en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Appropriate websites?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268761"/>
            <a:ext cx="8229600" cy="4392488"/>
          </a:xfrm>
        </p:spPr>
        <p:txBody>
          <a:bodyPr rtlCol="0">
            <a:normAutofit lnSpcReduction="10000"/>
          </a:bodyPr>
          <a:lstStyle/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Early Education</a:t>
            </a:r>
          </a:p>
          <a:p>
            <a:pPr marL="0" indent="0">
              <a:buNone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Link to https://www.early-education.org.uk/</a:t>
            </a: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Joseph Rowntree Foundation</a:t>
            </a:r>
          </a:p>
          <a:p>
            <a:pPr marL="0" indent="0">
              <a:buNone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4"/>
              </a:rPr>
              <a:t>Link to https://www.jrf.org.uk/?gclid=CNuml-2Y-8cCFRFmGwodQggCcw</a:t>
            </a: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The Guardian – Education</a:t>
            </a:r>
          </a:p>
          <a:p>
            <a:pPr marL="0" indent="0">
              <a:buNone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5"/>
              </a:rPr>
              <a:t>Link to http://www.theguardian.com/education</a:t>
            </a: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</a:p>
          <a:p>
            <a:pPr marL="0" indent="0">
              <a:buNone/>
              <a:defRPr/>
            </a:pPr>
            <a:r>
              <a:rPr 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Times</a:t>
            </a: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Education</a:t>
            </a: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Supplement</a:t>
            </a: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(TES)</a:t>
            </a:r>
          </a:p>
          <a:p>
            <a:pPr marL="0" indent="0">
              <a:buNone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6"/>
              </a:rPr>
              <a:t>Link to www.tes.com</a:t>
            </a: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114467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77B15-B80E-76D6-54BB-F697E39B3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spcBef>
                <a:spcPts val="1000"/>
              </a:spcBef>
              <a:defRPr/>
            </a:pPr>
            <a:r>
              <a:rPr 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+mn-cs"/>
              </a:rPr>
              <a:t>Ac eraill           </a:t>
            </a:r>
            <a:r>
              <a:rPr lang="cy-GB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cs typeface="+mn-cs"/>
              </a:rPr>
              <a:t>And</a:t>
            </a:r>
            <a:r>
              <a:rPr 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cs typeface="+mn-cs"/>
              </a:rPr>
              <a:t> </a:t>
            </a:r>
            <a:r>
              <a:rPr lang="cy-GB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cs typeface="+mn-cs"/>
              </a:rPr>
              <a:t>others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4A24C-611B-31C7-211C-12350251C4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52650" y="1825625"/>
            <a:ext cx="7039694" cy="4351338"/>
          </a:xfrm>
        </p:spPr>
        <p:txBody>
          <a:bodyPr>
            <a:normAutofit fontScale="92500" lnSpcReduction="10000"/>
          </a:bodyPr>
          <a:lstStyle/>
          <a:p>
            <a:r>
              <a:rPr 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National </a:t>
            </a:r>
            <a:r>
              <a:rPr 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Autistic</a:t>
            </a:r>
            <a:r>
              <a:rPr 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Society</a:t>
            </a:r>
          </a:p>
          <a:p>
            <a:r>
              <a:rPr 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Mencap</a:t>
            </a:r>
            <a:endParaRPr lang="cy-GB" sz="30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r>
              <a:rPr 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NHS</a:t>
            </a:r>
          </a:p>
          <a:p>
            <a:r>
              <a:rPr 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NICE</a:t>
            </a:r>
          </a:p>
          <a:p>
            <a:r>
              <a:rPr 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Barnadoes</a:t>
            </a:r>
            <a:endParaRPr lang="cy-GB" sz="30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r>
              <a:rPr 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NSPCC</a:t>
            </a:r>
          </a:p>
          <a:p>
            <a:pPr marL="0" indent="0">
              <a:buNone/>
            </a:pP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</a:pPr>
            <a:b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96508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Meddwl yn Feirniadol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Critical Thinking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endParaRPr lang="cy-GB" sz="4000" dirty="0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sz="4000" dirty="0">
                <a:latin typeface="Arial" panose="020B0604020202020204" pitchFamily="34" charset="0"/>
              </a:rPr>
              <a:t>Beth yw ‘meddwl yn feirniadol?’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endParaRPr lang="cy-GB" sz="40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sz="4000" dirty="0" err="1">
                <a:solidFill>
                  <a:srgbClr val="0000FF"/>
                </a:solidFill>
                <a:latin typeface="Arial" panose="020B0604020202020204" pitchFamily="34" charset="0"/>
              </a:rPr>
              <a:t>What</a:t>
            </a:r>
            <a:r>
              <a:rPr lang="cy-GB" sz="4000" dirty="0">
                <a:solidFill>
                  <a:srgbClr val="0000FF"/>
                </a:solidFill>
                <a:latin typeface="Arial" panose="020B0604020202020204" pitchFamily="34" charset="0"/>
              </a:rPr>
              <a:t> is ‘critical thinking?’</a:t>
            </a:r>
          </a:p>
        </p:txBody>
      </p:sp>
    </p:spTree>
    <p:extLst>
      <p:ext uri="{BB962C8B-B14F-4D97-AF65-F5344CB8AC3E}">
        <p14:creationId xmlns:p14="http://schemas.microsoft.com/office/powerpoint/2010/main" val="32355279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Meddwl yn Feirniadol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Critical Thinking</a:t>
            </a:r>
            <a:b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81200" y="1767731"/>
            <a:ext cx="8229600" cy="3917032"/>
          </a:xfrm>
        </p:spPr>
        <p:txBody>
          <a:bodyPr/>
          <a:lstStyle/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</a:rPr>
              <a:t>“..setting out actively to understand what is really going on by using reasoning, evaluating evidence and thinking carefully about the process of thinking itself.”</a:t>
            </a:r>
          </a:p>
          <a:p>
            <a:pPr marL="0" indent="0" algn="r">
              <a:buNone/>
            </a:pPr>
            <a:r>
              <a:rPr lang="en-GB" dirty="0">
                <a:latin typeface="Arial" panose="020B0604020202020204" pitchFamily="34" charset="0"/>
              </a:rPr>
              <a:t>(Chatfield, 2017: 6).</a:t>
            </a:r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46722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Adfyfyrio Amheus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Sceptical Reflection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Gwerth wrth amau darn o wybodaeth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Cwestiynu rhagdybiaethau a wnaed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Codi ymwybyddiaeth o wrthddywediadau ac anghysondebau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Value in doubting piece of information</a:t>
            </a:r>
          </a:p>
          <a:p>
            <a:pPr>
              <a:defRPr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Questions assumptions made</a:t>
            </a:r>
          </a:p>
          <a:p>
            <a:pPr>
              <a:defRPr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Raises awareness of contradictions and inconsistencies</a:t>
            </a:r>
          </a:p>
        </p:txBody>
      </p:sp>
    </p:spTree>
    <p:extLst>
      <p:ext uri="{BB962C8B-B14F-4D97-AF65-F5344CB8AC3E}">
        <p14:creationId xmlns:p14="http://schemas.microsoft.com/office/powerpoint/2010/main" val="5535032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Gwrthrychedd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Objectivity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Deall rhywbeth o safbwynt niwtral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Dim yn dibynnu ar farn/cred un person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Dim yn dibynnu ar y darn cyntaf o wybodaeth a dderbyniwyd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Understanding something from a neutral perspective</a:t>
            </a:r>
          </a:p>
          <a:p>
            <a:pPr>
              <a:defRPr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Not relying on one person’s opinion/belief</a:t>
            </a:r>
          </a:p>
          <a:p>
            <a:pPr>
              <a:defRPr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Not relying on first piece of information received</a:t>
            </a:r>
          </a:p>
        </p:txBody>
      </p:sp>
    </p:spTree>
    <p:extLst>
      <p:ext uri="{BB962C8B-B14F-4D97-AF65-F5344CB8AC3E}">
        <p14:creationId xmlns:p14="http://schemas.microsoft.com/office/powerpoint/2010/main" val="25291158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78098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Gofynnwch eich hunan...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Ask yourself</a:t>
            </a:r>
            <a:r>
              <a:rPr lang="en-GB" altLang="cy-GB" sz="4800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…</a:t>
            </a:r>
            <a:endParaRPr lang="cy-GB" sz="48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484785"/>
            <a:ext cx="4038600" cy="4641379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sz="2600" dirty="0">
                <a:latin typeface="Arial" panose="020B0604020202020204" pitchFamily="34" charset="0"/>
              </a:rPr>
              <a:t>Pam ddylwn i ymddiried yn y wybodaeth yma?</a:t>
            </a:r>
          </a:p>
          <a:p>
            <a:pPr>
              <a:defRPr/>
            </a:pPr>
            <a:r>
              <a:rPr lang="cy-GB" sz="2600" dirty="0">
                <a:latin typeface="Arial" panose="020B0604020202020204" pitchFamily="34" charset="0"/>
              </a:rPr>
              <a:t>Pam mae'r awdur/ cyflwynydd yn credu'r wybodaeth yma?</a:t>
            </a:r>
          </a:p>
          <a:p>
            <a:pPr>
              <a:defRPr/>
            </a:pPr>
            <a:r>
              <a:rPr lang="cy-GB" sz="2600" dirty="0">
                <a:latin typeface="Arial" panose="020B0604020202020204" pitchFamily="34" charset="0"/>
              </a:rPr>
              <a:t>Pa wybodaeth arall sydd yno?</a:t>
            </a:r>
          </a:p>
          <a:p>
            <a:pPr>
              <a:defRPr/>
            </a:pPr>
            <a:r>
              <a:rPr lang="cy-GB" sz="2600" dirty="0">
                <a:latin typeface="Arial" panose="020B0604020202020204" pitchFamily="34" charset="0"/>
              </a:rPr>
              <a:t>A ydw i'n gwybod digon i ateb y cwestiynau hyn?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484785"/>
            <a:ext cx="4316288" cy="4641379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sz="2600" dirty="0">
                <a:solidFill>
                  <a:srgbClr val="0000FF"/>
                </a:solidFill>
                <a:latin typeface="Arial" panose="020B0604020202020204" pitchFamily="34" charset="0"/>
              </a:rPr>
              <a:t>Why should I trust this information?</a:t>
            </a:r>
          </a:p>
          <a:p>
            <a:pPr>
              <a:defRPr/>
            </a:pPr>
            <a:r>
              <a:rPr lang="cy-GB" sz="2600" dirty="0">
                <a:solidFill>
                  <a:srgbClr val="0000FF"/>
                </a:solidFill>
                <a:latin typeface="Arial" panose="020B0604020202020204" pitchFamily="34" charset="0"/>
              </a:rPr>
              <a:t>Why does the author/presenter believe this information?</a:t>
            </a:r>
          </a:p>
          <a:p>
            <a:pPr>
              <a:defRPr/>
            </a:pPr>
            <a:r>
              <a:rPr lang="cy-GB" sz="2600" dirty="0">
                <a:solidFill>
                  <a:srgbClr val="0000FF"/>
                </a:solidFill>
                <a:latin typeface="Arial" panose="020B0604020202020204" pitchFamily="34" charset="0"/>
              </a:rPr>
              <a:t>What other information is there?</a:t>
            </a:r>
          </a:p>
          <a:p>
            <a:pPr>
              <a:defRPr/>
            </a:pPr>
            <a:r>
              <a:rPr lang="cy-GB" sz="2600" dirty="0">
                <a:solidFill>
                  <a:srgbClr val="0000FF"/>
                </a:solidFill>
                <a:latin typeface="Arial" panose="020B0604020202020204" pitchFamily="34" charset="0"/>
              </a:rPr>
              <a:t>Do I know enough to answer these questions?</a:t>
            </a:r>
          </a:p>
        </p:txBody>
      </p:sp>
    </p:spTree>
    <p:extLst>
      <p:ext uri="{BB962C8B-B14F-4D97-AF65-F5344CB8AC3E}">
        <p14:creationId xmlns:p14="http://schemas.microsoft.com/office/powerpoint/2010/main" val="1538391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8850" y="288049"/>
            <a:ext cx="7886700" cy="1325563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Goddrychedd a Rhagfarn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Subjectivity or </a:t>
            </a: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Bias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844825"/>
            <a:ext cx="4038600" cy="4281339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Barn bersonol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Barn unochrog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Cyffredinoliadau</a:t>
            </a:r>
          </a:p>
          <a:p>
            <a:pPr marL="0" indent="0">
              <a:buNone/>
              <a:defRPr/>
            </a:pPr>
            <a:endParaRPr lang="cy-GB" dirty="0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US" sz="3200" b="1" dirty="0" err="1">
                <a:latin typeface="Arial" panose="020B0604020202020204" pitchFamily="34" charset="0"/>
              </a:rPr>
              <a:t>Dylid</a:t>
            </a:r>
            <a:r>
              <a:rPr lang="en-US" sz="3200" b="1" dirty="0">
                <a:latin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</a:rPr>
              <a:t>Osgoi’r</a:t>
            </a:r>
            <a:r>
              <a:rPr lang="en-US" sz="3200" b="1" dirty="0">
                <a:latin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</a:rPr>
              <a:t>rhain</a:t>
            </a:r>
            <a:r>
              <a:rPr lang="en-US" sz="3200" b="1" dirty="0">
                <a:latin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</a:rPr>
              <a:t>mewn</a:t>
            </a:r>
            <a:r>
              <a:rPr lang="en-US" sz="3200" b="1" dirty="0">
                <a:latin typeface="Arial" panose="020B0604020202020204" pitchFamily="34" charset="0"/>
              </a:rPr>
              <a:t> academia</a:t>
            </a:r>
            <a:endParaRPr lang="cy-GB" sz="3200" b="1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44825"/>
            <a:ext cx="4038600" cy="4281339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Personal opinion</a:t>
            </a:r>
          </a:p>
          <a:p>
            <a:pPr>
              <a:defRPr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One-sided opinion</a:t>
            </a:r>
          </a:p>
          <a:p>
            <a:pPr>
              <a:defRPr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Generalizations</a:t>
            </a:r>
          </a:p>
          <a:p>
            <a:pPr>
              <a:defRPr/>
            </a:pPr>
            <a:endParaRPr lang="cy-GB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sz="3200" b="1" dirty="0" err="1">
                <a:solidFill>
                  <a:srgbClr val="0000FF"/>
                </a:solidFill>
                <a:latin typeface="Arial" panose="020B0604020202020204" pitchFamily="34" charset="0"/>
              </a:rPr>
              <a:t>Should</a:t>
            </a:r>
            <a:r>
              <a:rPr lang="cy-GB" sz="3200" b="1" dirty="0">
                <a:solidFill>
                  <a:srgbClr val="0000FF"/>
                </a:solidFill>
                <a:latin typeface="Arial" panose="020B0604020202020204" pitchFamily="34" charset="0"/>
              </a:rPr>
              <a:t> be </a:t>
            </a:r>
            <a:r>
              <a:rPr lang="cy-GB" sz="3200" b="1" dirty="0" err="1">
                <a:solidFill>
                  <a:srgbClr val="0000FF"/>
                </a:solidFill>
                <a:latin typeface="Arial" panose="020B0604020202020204" pitchFamily="34" charset="0"/>
              </a:rPr>
              <a:t>avoided</a:t>
            </a:r>
            <a:r>
              <a:rPr lang="cy-GB" sz="3200" b="1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sz="3200" b="1" dirty="0" err="1">
                <a:solidFill>
                  <a:srgbClr val="0000FF"/>
                </a:solidFill>
                <a:latin typeface="Arial" panose="020B0604020202020204" pitchFamily="34" charset="0"/>
              </a:rPr>
              <a:t>in</a:t>
            </a:r>
            <a:r>
              <a:rPr lang="cy-GB" sz="3200" b="1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sz="3200" b="1" dirty="0" err="1">
                <a:solidFill>
                  <a:srgbClr val="0000FF"/>
                </a:solidFill>
                <a:latin typeface="Arial" panose="020B0604020202020204" pitchFamily="34" charset="0"/>
              </a:rPr>
              <a:t>academia</a:t>
            </a:r>
            <a:endParaRPr lang="cy-GB" sz="3200" b="1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75752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274638"/>
            <a:ext cx="7886700" cy="1325563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 dirty="0">
                <a:latin typeface="Arial" panose="020B0604020202020204" pitchFamily="34" charset="0"/>
                <a:ea typeface="ＭＳ Ｐゴシック" charset="-128"/>
              </a:rPr>
              <a:t>Chwilfrydedd Deallusol</a:t>
            </a:r>
            <a:b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Intellectual Curiosity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cy-GB" sz="2600" dirty="0">
                <a:latin typeface="Arial" panose="020B0604020202020204" pitchFamily="34" charset="0"/>
              </a:rPr>
              <a:t>Yn y Brifysgol, cewch gyfleoedd i:</a:t>
            </a:r>
          </a:p>
          <a:p>
            <a:pPr>
              <a:defRPr/>
            </a:pPr>
            <a:r>
              <a:rPr lang="cy-GB" sz="2600" dirty="0">
                <a:latin typeface="Arial" panose="020B0604020202020204" pitchFamily="34" charset="0"/>
              </a:rPr>
              <a:t>Dadlau</a:t>
            </a:r>
          </a:p>
          <a:p>
            <a:pPr>
              <a:defRPr/>
            </a:pPr>
            <a:r>
              <a:rPr lang="cy-GB" sz="2600" dirty="0">
                <a:latin typeface="Arial" panose="020B0604020202020204" pitchFamily="34" charset="0"/>
              </a:rPr>
              <a:t>Darganfod atebion dros eich hunan</a:t>
            </a:r>
          </a:p>
          <a:p>
            <a:pPr>
              <a:defRPr/>
            </a:pPr>
            <a:r>
              <a:rPr lang="cy-GB" sz="2600" dirty="0">
                <a:latin typeface="Arial" panose="020B0604020202020204" pitchFamily="34" charset="0"/>
              </a:rPr>
              <a:t>Meddwl mewn ffyrdd mwy creadigol</a:t>
            </a:r>
          </a:p>
          <a:p>
            <a:pPr>
              <a:defRPr/>
            </a:pPr>
            <a:r>
              <a:rPr lang="cy-GB" sz="2600" dirty="0">
                <a:latin typeface="Arial" panose="020B0604020202020204" pitchFamily="34" charset="0"/>
              </a:rPr>
              <a:t>Bod yn agored i wahanol safbwyntiau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cy-GB" sz="2600" dirty="0">
                <a:solidFill>
                  <a:srgbClr val="0000FF"/>
                </a:solidFill>
                <a:latin typeface="Arial" panose="020B0604020202020204" pitchFamily="34" charset="0"/>
              </a:rPr>
              <a:t>At University, you will have opportunities to:</a:t>
            </a:r>
          </a:p>
          <a:p>
            <a:pPr>
              <a:defRPr/>
            </a:pPr>
            <a:r>
              <a:rPr lang="cy-GB" sz="2600" dirty="0">
                <a:solidFill>
                  <a:srgbClr val="0000FF"/>
                </a:solidFill>
                <a:latin typeface="Arial" panose="020B0604020202020204" pitchFamily="34" charset="0"/>
              </a:rPr>
              <a:t>Debate</a:t>
            </a:r>
          </a:p>
          <a:p>
            <a:pPr>
              <a:defRPr/>
            </a:pPr>
            <a:r>
              <a:rPr lang="cy-GB" sz="2600" dirty="0">
                <a:solidFill>
                  <a:srgbClr val="0000FF"/>
                </a:solidFill>
                <a:latin typeface="Arial" panose="020B0604020202020204" pitchFamily="34" charset="0"/>
              </a:rPr>
              <a:t>Find out answers for yourself</a:t>
            </a:r>
          </a:p>
          <a:p>
            <a:pPr>
              <a:defRPr/>
            </a:pPr>
            <a:r>
              <a:rPr lang="cy-GB" sz="2600" dirty="0">
                <a:solidFill>
                  <a:srgbClr val="0000FF"/>
                </a:solidFill>
                <a:latin typeface="Arial" panose="020B0604020202020204" pitchFamily="34" charset="0"/>
              </a:rPr>
              <a:t>Think in more creative ways</a:t>
            </a:r>
          </a:p>
          <a:p>
            <a:pPr>
              <a:defRPr/>
            </a:pPr>
            <a:r>
              <a:rPr lang="cy-GB" sz="2600" dirty="0">
                <a:solidFill>
                  <a:srgbClr val="0000FF"/>
                </a:solidFill>
                <a:latin typeface="Arial" panose="020B0604020202020204" pitchFamily="34" charset="0"/>
              </a:rPr>
              <a:t>Be open to different perspectives</a:t>
            </a:r>
          </a:p>
        </p:txBody>
      </p:sp>
    </p:spTree>
    <p:extLst>
      <p:ext uri="{BB962C8B-B14F-4D97-AF65-F5344CB8AC3E}">
        <p14:creationId xmlns:p14="http://schemas.microsoft.com/office/powerpoint/2010/main" val="36024009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365127"/>
            <a:ext cx="8263830" cy="687610"/>
          </a:xfrm>
        </p:spPr>
        <p:txBody>
          <a:bodyPr rtlCol="0">
            <a:noAutofit/>
          </a:bodyPr>
          <a:lstStyle/>
          <a:p>
            <a:pPr>
              <a:defRPr/>
            </a:pP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Darllen yn feirniadol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Critical reading             </a:t>
            </a:r>
            <a:b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3600" kern="0" dirty="0">
                <a:latin typeface="Arial" panose="020B0604020202020204" pitchFamily="34" charset="0"/>
                <a:ea typeface="ＭＳ Ｐゴシック" charset="-128"/>
              </a:rPr>
              <a:t>(Cottrell, 2013: 188)</a:t>
            </a:r>
            <a:endParaRPr lang="cy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75520" y="2204865"/>
            <a:ext cx="4244280" cy="3921299"/>
          </a:xfrm>
        </p:spPr>
        <p:txBody>
          <a:bodyPr rtlCol="0">
            <a:normAutofit/>
          </a:bodyPr>
          <a:lstStyle/>
          <a:p>
            <a:pPr>
              <a:buFontTx/>
              <a:buAutoNum type="alphaLcParenR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Pam?</a:t>
            </a:r>
          </a:p>
          <a:p>
            <a:pPr>
              <a:buFontTx/>
              <a:buAutoNum type="alphaLcParenR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Pa mor bell?</a:t>
            </a:r>
          </a:p>
          <a:p>
            <a:pPr>
              <a:buFontTx/>
              <a:buAutoNum type="alphaLcParenR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Faint?</a:t>
            </a:r>
          </a:p>
          <a:p>
            <a:pPr marL="0" indent="0">
              <a:buNone/>
              <a:defRPr/>
            </a:pPr>
            <a:r>
              <a:rPr 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ch</a:t>
            </a: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) Pa mor aml?</a:t>
            </a:r>
          </a:p>
          <a:p>
            <a:pPr marL="0" indent="0">
              <a:buNone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d) I ba raddau?</a:t>
            </a:r>
          </a:p>
          <a:p>
            <a:pPr marL="0" indent="0">
              <a:buNone/>
              <a:defRPr/>
            </a:pPr>
            <a:r>
              <a:rPr 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dd</a:t>
            </a: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) Yn wir?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04865"/>
            <a:ext cx="4244280" cy="4137323"/>
          </a:xfrm>
        </p:spPr>
        <p:txBody>
          <a:bodyPr rtlCol="0">
            <a:normAutofit/>
          </a:bodyPr>
          <a:lstStyle/>
          <a:p>
            <a:pPr marL="514350" indent="-514350">
              <a:buFontTx/>
              <a:buAutoNum type="alphaLcParenR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Why?</a:t>
            </a:r>
          </a:p>
          <a:p>
            <a:pPr marL="514350" indent="-514350">
              <a:buFontTx/>
              <a:buAutoNum type="alphaLcParenR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How far?</a:t>
            </a:r>
          </a:p>
          <a:p>
            <a:pPr marL="514350" indent="-514350">
              <a:buFontTx/>
              <a:buAutoNum type="alphaLcParenR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How much?</a:t>
            </a:r>
          </a:p>
          <a:p>
            <a:pPr marL="514350" indent="-514350">
              <a:buFontTx/>
              <a:buAutoNum type="alphaLcParenR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How often?</a:t>
            </a:r>
          </a:p>
          <a:p>
            <a:pPr marL="514350" indent="-514350">
              <a:buFontTx/>
              <a:buAutoNum type="alphaLcParenR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To what extent?</a:t>
            </a:r>
          </a:p>
          <a:p>
            <a:pPr marL="514350" indent="-514350">
              <a:buFontTx/>
              <a:buAutoNum type="alphaLcParenR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How do we know this is true?</a:t>
            </a:r>
          </a:p>
          <a:p>
            <a:pPr marL="0" indent="0"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0140987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687610"/>
          </a:xfrm>
        </p:spPr>
        <p:txBody>
          <a:bodyPr rtlCol="0">
            <a:noAutofit/>
          </a:bodyPr>
          <a:lstStyle/>
          <a:p>
            <a:pPr>
              <a:defRPr/>
            </a:pP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Darllen yn feirniadol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Critical reading  </a:t>
            </a:r>
            <a:br>
              <a:rPr lang="en-GB" altLang="cy-GB" sz="4800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3600" kern="0" dirty="0">
                <a:latin typeface="Arial" panose="020B0604020202020204" pitchFamily="34" charset="0"/>
                <a:ea typeface="ＭＳ Ｐゴシック" charset="-128"/>
              </a:rPr>
              <a:t>(Cottrell, 2013: 188)</a:t>
            </a:r>
            <a:endParaRPr lang="cy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75520" y="2060849"/>
            <a:ext cx="4244280" cy="4065315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e) Pa mor ddibynadwy yw’r ffynhonnell?</a:t>
            </a:r>
          </a:p>
          <a:p>
            <a:pPr marL="0" indent="0">
              <a:buNone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f) Agendau cudd?</a:t>
            </a:r>
          </a:p>
          <a:p>
            <a:pPr marL="0" indent="0">
              <a:buNone/>
              <a:defRPr/>
            </a:pPr>
            <a:r>
              <a:rPr 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ff</a:t>
            </a: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) Beth arall sydd angen i ni wybod?</a:t>
            </a:r>
          </a:p>
          <a:p>
            <a:pPr marL="0" indent="0">
              <a:buNone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g) Clo?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060849"/>
            <a:ext cx="4244280" cy="4065315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e) How reliable is this source?</a:t>
            </a:r>
          </a:p>
          <a:p>
            <a:pPr marL="0" indent="0">
              <a:buNone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f) Hidden agendas?</a:t>
            </a:r>
          </a:p>
          <a:p>
            <a:pPr marL="0" indent="0">
              <a:buNone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g) What do we not know about this?</a:t>
            </a:r>
          </a:p>
          <a:p>
            <a:pPr marL="0" indent="0">
              <a:buNone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h) Conclusion?</a:t>
            </a:r>
          </a:p>
          <a:p>
            <a:pPr marL="0" indent="0"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55771633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Image of The Ultimate Critical Thinking Sheet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1759" y="1"/>
            <a:ext cx="8428482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08461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365127"/>
            <a:ext cx="8058150" cy="1325563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Gweithgaredd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Activity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2060849"/>
            <a:ext cx="4038600" cy="4065315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</a:rPr>
              <a:t>Gyda'r rhestr wirio a ddarperir, dadansoddwch yr erthygl ganlynol: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42479" y="2060848"/>
            <a:ext cx="4038600" cy="4091016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With the checklist provided, analyse the following article:</a:t>
            </a:r>
          </a:p>
          <a:p>
            <a:pPr marL="0" indent="0">
              <a:buNone/>
              <a:defRPr/>
            </a:pPr>
            <a:endParaRPr 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977131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Cwis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Quiz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152650" y="1690689"/>
            <a:ext cx="8229600" cy="382654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Chatfield, T. (2017) ‘The Critical Thinking Quiz,’ </a:t>
            </a:r>
            <a:r>
              <a:rPr lang="en-GB" dirty="0">
                <a:latin typeface="Arial" panose="020B0604020202020204" pitchFamily="34" charset="0"/>
                <a:hlinkClick r:id="rId3"/>
              </a:rPr>
              <a:t>https://www.buzzfeed.com/tomchatfield/the-critical-thinking-quiz-2x5cd?utm_term=.tijeraqeV#.lcQwnZGwp</a:t>
            </a:r>
            <a:r>
              <a:rPr lang="en-GB" dirty="0">
                <a:latin typeface="Arial" panose="020B0604020202020204" pitchFamily="34" charset="0"/>
              </a:rPr>
              <a:t> [Accessed: August 13 2018].</a:t>
            </a:r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970893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981200" y="260648"/>
            <a:ext cx="8229600" cy="648072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Cyfeiriadau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References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1775520" y="1268761"/>
            <a:ext cx="8640960" cy="5338430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Chatfield, T. (2017) </a:t>
            </a:r>
            <a:r>
              <a:rPr lang="en-GB" altLang="cy-GB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Critical Thinking.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London: SAGE Publications Ltd.</a:t>
            </a:r>
          </a:p>
          <a:p>
            <a:pPr marL="0" indent="0">
              <a:buNone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Cottrell, S. (2013) </a:t>
            </a:r>
            <a:r>
              <a:rPr lang="en-GB" altLang="cy-GB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The study skills handbook (4</a:t>
            </a:r>
            <a:r>
              <a:rPr lang="en-GB" altLang="cy-GB" i="1" kern="0" baseline="3000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th</a:t>
            </a:r>
            <a:r>
              <a:rPr lang="en-GB" altLang="cy-GB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ed</a:t>
            </a:r>
            <a:r>
              <a:rPr lang="en-GB" altLang="cy-GB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).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Hampshire: Palgrave Macmillan.</a:t>
            </a:r>
          </a:p>
          <a:p>
            <a:pPr marL="0" indent="0">
              <a:buNone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Educational Technology and Mobile Learning (2017) ‘48 Questions to Help Students Develop Critical Thinking Skills,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https://www.educatorstechnology.com/2017/01/48-questions-to-help-students-develop.html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[Accessed: August 13 2018].</a:t>
            </a: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828394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1248</Words>
  <Application>Microsoft Office PowerPoint</Application>
  <PresentationFormat>Widescreen</PresentationFormat>
  <Paragraphs>281</Paragraphs>
  <Slides>33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Wingdings</vt:lpstr>
      <vt:lpstr>Office Theme</vt:lpstr>
      <vt:lpstr>PowerPoint Presentation</vt:lpstr>
      <vt:lpstr>ECGE4003PC Dysgu yn yr Oes Digidol ECGE4003P Learning in the Digital Age </vt:lpstr>
      <vt:lpstr>Cynnwys         Contents</vt:lpstr>
      <vt:lpstr>Sgiliau            Skills </vt:lpstr>
      <vt:lpstr>Adnoddau       Resources</vt:lpstr>
      <vt:lpstr>Rhaglen Ymarferydd Blynyddoedd Cynnar </vt:lpstr>
      <vt:lpstr>Early Years Practitioner programme</vt:lpstr>
      <vt:lpstr>Beth yw ymchwil? What is research?</vt:lpstr>
      <vt:lpstr>Beth yw ‘ymchwil?’ What is ‘research?’</vt:lpstr>
      <vt:lpstr>Darganfod gwybodaeth Finding information</vt:lpstr>
      <vt:lpstr>Sgiliau darllen lefel uwch Higher level reading skills</vt:lpstr>
      <vt:lpstr>Sgiliau darllen lefel uwch Higher level reading skills</vt:lpstr>
      <vt:lpstr>Gwneud nodiadau Making notes</vt:lpstr>
      <vt:lpstr>Gwneud nodiadau Making notes</vt:lpstr>
      <vt:lpstr>Ffynonellau Resources</vt:lpstr>
      <vt:lpstr>Y We The Internet</vt:lpstr>
      <vt:lpstr>PowerPoint Presentation</vt:lpstr>
      <vt:lpstr>Gwefannau addas? Appropriate websites?</vt:lpstr>
      <vt:lpstr>Gwefannau addas? Appropriate websites?</vt:lpstr>
      <vt:lpstr>Ac eraill           And others</vt:lpstr>
      <vt:lpstr>Meddwl yn Feirniadol Critical Thinking</vt:lpstr>
      <vt:lpstr>Meddwl yn Feirniadol Critical Thinking </vt:lpstr>
      <vt:lpstr>Adfyfyrio Amheus Sceptical Reflection</vt:lpstr>
      <vt:lpstr>Gwrthrychedd Objectivity</vt:lpstr>
      <vt:lpstr>Gofynnwch eich hunan... Ask yourself…</vt:lpstr>
      <vt:lpstr>Goddrychedd a Rhagfarn Subjectivity or Bias</vt:lpstr>
      <vt:lpstr>Chwilfrydedd Deallusol Intellectual Curiosity</vt:lpstr>
      <vt:lpstr> Darllen yn feirniadol Critical reading              (Cottrell, 2013: 188)</vt:lpstr>
      <vt:lpstr> Darllen yn feirniadol Critical reading   (Cottrell, 2013: 188)</vt:lpstr>
      <vt:lpstr>PowerPoint Presentation</vt:lpstr>
      <vt:lpstr>Gweithgaredd Activity</vt:lpstr>
      <vt:lpstr>Cwis Quiz</vt:lpstr>
      <vt:lpstr>Cyfeiriadau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Glenda Tinney</cp:lastModifiedBy>
  <cp:revision>4</cp:revision>
  <dcterms:created xsi:type="dcterms:W3CDTF">2022-07-11T13:19:46Z</dcterms:created>
  <dcterms:modified xsi:type="dcterms:W3CDTF">2022-08-20T13:19:59Z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