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63" r:id="rId6"/>
    <p:sldId id="264" r:id="rId7"/>
    <p:sldId id="267" r:id="rId8"/>
    <p:sldId id="271" r:id="rId9"/>
    <p:sldId id="272" r:id="rId10"/>
    <p:sldId id="274" r:id="rId11"/>
    <p:sldId id="275" r:id="rId12"/>
    <p:sldId id="276" r:id="rId13"/>
    <p:sldId id="278" r:id="rId14"/>
    <p:sldId id="279" r:id="rId15"/>
    <p:sldId id="280" r:id="rId16"/>
    <p:sldId id="259" r:id="rId17"/>
    <p:sldId id="260" r:id="rId18"/>
    <p:sldId id="262" r:id="rId19"/>
    <p:sldId id="265" r:id="rId20"/>
    <p:sldId id="266" r:id="rId21"/>
    <p:sldId id="268" r:id="rId22"/>
    <p:sldId id="269" r:id="rId23"/>
    <p:sldId id="270" r:id="rId24"/>
    <p:sldId id="273" r:id="rId25"/>
    <p:sldId id="2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BF038F-8825-4B56-AA30-7B00F74E6AA9}" v="4839" dt="2023-12-15T15:30:35.488"/>
    <p1510:client id="{9F4A3015-4764-42A2-B4F3-D0277E192F5B}" v="264" dt="2023-12-15T14:59:05.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939A03-0358-49DA-8CEA-4AD827EFADC5}"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A6E4408F-6181-40B3-B44E-834080BD24E3}">
      <dgm:prSet/>
      <dgm:spPr/>
      <dgm:t>
        <a:bodyPr/>
        <a:lstStyle/>
        <a:p>
          <a:r>
            <a:rPr lang="en-US"/>
            <a:t>OWASP juice shop is an open-source web application that uses popular technology nojs, sequel injections, etc.</a:t>
          </a:r>
        </a:p>
      </dgm:t>
    </dgm:pt>
    <dgm:pt modelId="{3AA86A3C-78AC-4064-8A3B-ACF063CA2BB8}" type="parTrans" cxnId="{C4DF0DB0-1AF3-445F-90A8-4BFEF475099D}">
      <dgm:prSet/>
      <dgm:spPr/>
      <dgm:t>
        <a:bodyPr/>
        <a:lstStyle/>
        <a:p>
          <a:endParaRPr lang="en-US"/>
        </a:p>
      </dgm:t>
    </dgm:pt>
    <dgm:pt modelId="{9CB4E10F-EB2D-4BDC-B727-064BFCC11DA8}" type="sibTrans" cxnId="{C4DF0DB0-1AF3-445F-90A8-4BFEF475099D}">
      <dgm:prSet/>
      <dgm:spPr/>
      <dgm:t>
        <a:bodyPr/>
        <a:lstStyle/>
        <a:p>
          <a:endParaRPr lang="en-US"/>
        </a:p>
      </dgm:t>
    </dgm:pt>
    <dgm:pt modelId="{CFE30B58-D115-439C-83AF-7EE9052FE749}">
      <dgm:prSet/>
      <dgm:spPr/>
      <dgm:t>
        <a:bodyPr/>
        <a:lstStyle/>
        <a:p>
          <a:r>
            <a:rPr lang="en-US"/>
            <a:t>It provides vulnerable applications that can be fully tested with unit tests and are written professionally. This can allow practice before a problem scenario has occurred. It gives an idea of what a professional application may look like in real scenarios.</a:t>
          </a:r>
        </a:p>
      </dgm:t>
    </dgm:pt>
    <dgm:pt modelId="{8FAF1C0E-B613-4DF2-95D3-AA50B1E927BE}" type="parTrans" cxnId="{A821DBB3-DCBD-49E4-8F5D-2B01EC6B2DB1}">
      <dgm:prSet/>
      <dgm:spPr/>
      <dgm:t>
        <a:bodyPr/>
        <a:lstStyle/>
        <a:p>
          <a:endParaRPr lang="en-US"/>
        </a:p>
      </dgm:t>
    </dgm:pt>
    <dgm:pt modelId="{05FFA484-91FF-4C19-A780-82AE6FF75955}" type="sibTrans" cxnId="{A821DBB3-DCBD-49E4-8F5D-2B01EC6B2DB1}">
      <dgm:prSet/>
      <dgm:spPr/>
      <dgm:t>
        <a:bodyPr/>
        <a:lstStyle/>
        <a:p>
          <a:endParaRPr lang="en-US"/>
        </a:p>
      </dgm:t>
    </dgm:pt>
    <dgm:pt modelId="{61AC63F4-C209-4634-811F-1CC92D29EC92}">
      <dgm:prSet/>
      <dgm:spPr/>
      <dgm:t>
        <a:bodyPr/>
        <a:lstStyle/>
        <a:p>
          <a:r>
            <a:rPr lang="en-US"/>
            <a:t>It is ideal for code reviews as the raw code can be witnessed in a live environment. Allows for the data flow to be viewable from source to sync for instance seeing when a vulnerability begins in code and ends.</a:t>
          </a:r>
        </a:p>
      </dgm:t>
    </dgm:pt>
    <dgm:pt modelId="{40ED0EB2-E683-4935-8EDF-2117453D7F7C}" type="parTrans" cxnId="{60131C98-BDD7-476C-8E58-7B31CFB8F44C}">
      <dgm:prSet/>
      <dgm:spPr/>
      <dgm:t>
        <a:bodyPr/>
        <a:lstStyle/>
        <a:p>
          <a:endParaRPr lang="en-US"/>
        </a:p>
      </dgm:t>
    </dgm:pt>
    <dgm:pt modelId="{32473D50-8871-4B76-BCAA-10B557371534}" type="sibTrans" cxnId="{60131C98-BDD7-476C-8E58-7B31CFB8F44C}">
      <dgm:prSet/>
      <dgm:spPr/>
      <dgm:t>
        <a:bodyPr/>
        <a:lstStyle/>
        <a:p>
          <a:endParaRPr lang="en-US"/>
        </a:p>
      </dgm:t>
    </dgm:pt>
    <dgm:pt modelId="{8F475574-31A6-401A-B4DD-567B259B38E4}" type="pres">
      <dgm:prSet presAssocID="{70939A03-0358-49DA-8CEA-4AD827EFADC5}" presName="vert0" presStyleCnt="0">
        <dgm:presLayoutVars>
          <dgm:dir/>
          <dgm:animOne val="branch"/>
          <dgm:animLvl val="lvl"/>
        </dgm:presLayoutVars>
      </dgm:prSet>
      <dgm:spPr/>
    </dgm:pt>
    <dgm:pt modelId="{D2BBFA16-D0C3-4482-9CBE-03930628045F}" type="pres">
      <dgm:prSet presAssocID="{A6E4408F-6181-40B3-B44E-834080BD24E3}" presName="thickLine" presStyleLbl="alignNode1" presStyleIdx="0" presStyleCnt="3"/>
      <dgm:spPr/>
    </dgm:pt>
    <dgm:pt modelId="{C81DD60D-9FA1-40C3-A5FF-6055071A50BC}" type="pres">
      <dgm:prSet presAssocID="{A6E4408F-6181-40B3-B44E-834080BD24E3}" presName="horz1" presStyleCnt="0"/>
      <dgm:spPr/>
    </dgm:pt>
    <dgm:pt modelId="{329C9CEB-F887-4B2B-BE70-CC42F15EA3D0}" type="pres">
      <dgm:prSet presAssocID="{A6E4408F-6181-40B3-B44E-834080BD24E3}" presName="tx1" presStyleLbl="revTx" presStyleIdx="0" presStyleCnt="3"/>
      <dgm:spPr/>
    </dgm:pt>
    <dgm:pt modelId="{C82E4CC7-D2D7-47D0-8F0D-9A7937BEC9C9}" type="pres">
      <dgm:prSet presAssocID="{A6E4408F-6181-40B3-B44E-834080BD24E3}" presName="vert1" presStyleCnt="0"/>
      <dgm:spPr/>
    </dgm:pt>
    <dgm:pt modelId="{9E2A19F7-9B01-47B9-9AF5-CE0C3DBE9DE7}" type="pres">
      <dgm:prSet presAssocID="{CFE30B58-D115-439C-83AF-7EE9052FE749}" presName="thickLine" presStyleLbl="alignNode1" presStyleIdx="1" presStyleCnt="3"/>
      <dgm:spPr/>
    </dgm:pt>
    <dgm:pt modelId="{049B044F-F508-48CB-AB5B-F67F20A4EE8A}" type="pres">
      <dgm:prSet presAssocID="{CFE30B58-D115-439C-83AF-7EE9052FE749}" presName="horz1" presStyleCnt="0"/>
      <dgm:spPr/>
    </dgm:pt>
    <dgm:pt modelId="{474D7CEC-618A-4819-9271-B744244642C6}" type="pres">
      <dgm:prSet presAssocID="{CFE30B58-D115-439C-83AF-7EE9052FE749}" presName="tx1" presStyleLbl="revTx" presStyleIdx="1" presStyleCnt="3"/>
      <dgm:spPr/>
    </dgm:pt>
    <dgm:pt modelId="{3B5837EF-A628-4CE1-B404-E2E347ECBF0B}" type="pres">
      <dgm:prSet presAssocID="{CFE30B58-D115-439C-83AF-7EE9052FE749}" presName="vert1" presStyleCnt="0"/>
      <dgm:spPr/>
    </dgm:pt>
    <dgm:pt modelId="{B7F791C7-6DB6-43B3-82D5-71A5F416703F}" type="pres">
      <dgm:prSet presAssocID="{61AC63F4-C209-4634-811F-1CC92D29EC92}" presName="thickLine" presStyleLbl="alignNode1" presStyleIdx="2" presStyleCnt="3"/>
      <dgm:spPr/>
    </dgm:pt>
    <dgm:pt modelId="{EFEFD060-A6FF-4E24-869A-37FC937C2068}" type="pres">
      <dgm:prSet presAssocID="{61AC63F4-C209-4634-811F-1CC92D29EC92}" presName="horz1" presStyleCnt="0"/>
      <dgm:spPr/>
    </dgm:pt>
    <dgm:pt modelId="{BF7346D7-3ACD-4D42-8AE9-39EB15400956}" type="pres">
      <dgm:prSet presAssocID="{61AC63F4-C209-4634-811F-1CC92D29EC92}" presName="tx1" presStyleLbl="revTx" presStyleIdx="2" presStyleCnt="3"/>
      <dgm:spPr/>
    </dgm:pt>
    <dgm:pt modelId="{72A74A07-BE37-43A5-8DC8-85FE68FFD4BC}" type="pres">
      <dgm:prSet presAssocID="{61AC63F4-C209-4634-811F-1CC92D29EC92}" presName="vert1" presStyleCnt="0"/>
      <dgm:spPr/>
    </dgm:pt>
  </dgm:ptLst>
  <dgm:cxnLst>
    <dgm:cxn modelId="{4E752A16-8E26-4C8B-B8CE-5A2255A10808}" type="presOf" srcId="{CFE30B58-D115-439C-83AF-7EE9052FE749}" destId="{474D7CEC-618A-4819-9271-B744244642C6}" srcOrd="0" destOrd="0" presId="urn:microsoft.com/office/officeart/2008/layout/LinedList"/>
    <dgm:cxn modelId="{1B25B871-9555-4090-87F3-B06CA3E05410}" type="presOf" srcId="{61AC63F4-C209-4634-811F-1CC92D29EC92}" destId="{BF7346D7-3ACD-4D42-8AE9-39EB15400956}" srcOrd="0" destOrd="0" presId="urn:microsoft.com/office/officeart/2008/layout/LinedList"/>
    <dgm:cxn modelId="{60131C98-BDD7-476C-8E58-7B31CFB8F44C}" srcId="{70939A03-0358-49DA-8CEA-4AD827EFADC5}" destId="{61AC63F4-C209-4634-811F-1CC92D29EC92}" srcOrd="2" destOrd="0" parTransId="{40ED0EB2-E683-4935-8EDF-2117453D7F7C}" sibTransId="{32473D50-8871-4B76-BCAA-10B557371534}"/>
    <dgm:cxn modelId="{C4DF0DB0-1AF3-445F-90A8-4BFEF475099D}" srcId="{70939A03-0358-49DA-8CEA-4AD827EFADC5}" destId="{A6E4408F-6181-40B3-B44E-834080BD24E3}" srcOrd="0" destOrd="0" parTransId="{3AA86A3C-78AC-4064-8A3B-ACF063CA2BB8}" sibTransId="{9CB4E10F-EB2D-4BDC-B727-064BFCC11DA8}"/>
    <dgm:cxn modelId="{A821DBB3-DCBD-49E4-8F5D-2B01EC6B2DB1}" srcId="{70939A03-0358-49DA-8CEA-4AD827EFADC5}" destId="{CFE30B58-D115-439C-83AF-7EE9052FE749}" srcOrd="1" destOrd="0" parTransId="{8FAF1C0E-B613-4DF2-95D3-AA50B1E927BE}" sibTransId="{05FFA484-91FF-4C19-A780-82AE6FF75955}"/>
    <dgm:cxn modelId="{53DC5EBA-BEB5-4D80-A24C-9808FE572A7E}" type="presOf" srcId="{70939A03-0358-49DA-8CEA-4AD827EFADC5}" destId="{8F475574-31A6-401A-B4DD-567B259B38E4}" srcOrd="0" destOrd="0" presId="urn:microsoft.com/office/officeart/2008/layout/LinedList"/>
    <dgm:cxn modelId="{978607BB-A0E5-46C7-981F-6702BA87ED22}" type="presOf" srcId="{A6E4408F-6181-40B3-B44E-834080BD24E3}" destId="{329C9CEB-F887-4B2B-BE70-CC42F15EA3D0}" srcOrd="0" destOrd="0" presId="urn:microsoft.com/office/officeart/2008/layout/LinedList"/>
    <dgm:cxn modelId="{828BB8D9-25E4-4754-8E14-5460DC8180EF}" type="presParOf" srcId="{8F475574-31A6-401A-B4DD-567B259B38E4}" destId="{D2BBFA16-D0C3-4482-9CBE-03930628045F}" srcOrd="0" destOrd="0" presId="urn:microsoft.com/office/officeart/2008/layout/LinedList"/>
    <dgm:cxn modelId="{C5056865-A4CF-41D7-8A60-F31E8020F001}" type="presParOf" srcId="{8F475574-31A6-401A-B4DD-567B259B38E4}" destId="{C81DD60D-9FA1-40C3-A5FF-6055071A50BC}" srcOrd="1" destOrd="0" presId="urn:microsoft.com/office/officeart/2008/layout/LinedList"/>
    <dgm:cxn modelId="{A7157D86-356E-48C6-998A-B285FC39EC76}" type="presParOf" srcId="{C81DD60D-9FA1-40C3-A5FF-6055071A50BC}" destId="{329C9CEB-F887-4B2B-BE70-CC42F15EA3D0}" srcOrd="0" destOrd="0" presId="urn:microsoft.com/office/officeart/2008/layout/LinedList"/>
    <dgm:cxn modelId="{E3C11FC3-6FFB-4FB1-A00C-0A152F9EBF35}" type="presParOf" srcId="{C81DD60D-9FA1-40C3-A5FF-6055071A50BC}" destId="{C82E4CC7-D2D7-47D0-8F0D-9A7937BEC9C9}" srcOrd="1" destOrd="0" presId="urn:microsoft.com/office/officeart/2008/layout/LinedList"/>
    <dgm:cxn modelId="{18E35EC6-183D-4711-9E43-2A26E0608449}" type="presParOf" srcId="{8F475574-31A6-401A-B4DD-567B259B38E4}" destId="{9E2A19F7-9B01-47B9-9AF5-CE0C3DBE9DE7}" srcOrd="2" destOrd="0" presId="urn:microsoft.com/office/officeart/2008/layout/LinedList"/>
    <dgm:cxn modelId="{948B764F-104F-4321-8D3B-AFFE13FFD373}" type="presParOf" srcId="{8F475574-31A6-401A-B4DD-567B259B38E4}" destId="{049B044F-F508-48CB-AB5B-F67F20A4EE8A}" srcOrd="3" destOrd="0" presId="urn:microsoft.com/office/officeart/2008/layout/LinedList"/>
    <dgm:cxn modelId="{EA07C49D-6F7B-4846-9126-91663CE1F67A}" type="presParOf" srcId="{049B044F-F508-48CB-AB5B-F67F20A4EE8A}" destId="{474D7CEC-618A-4819-9271-B744244642C6}" srcOrd="0" destOrd="0" presId="urn:microsoft.com/office/officeart/2008/layout/LinedList"/>
    <dgm:cxn modelId="{FC4DBB28-8C91-4C39-B947-F101C33CCBE3}" type="presParOf" srcId="{049B044F-F508-48CB-AB5B-F67F20A4EE8A}" destId="{3B5837EF-A628-4CE1-B404-E2E347ECBF0B}" srcOrd="1" destOrd="0" presId="urn:microsoft.com/office/officeart/2008/layout/LinedList"/>
    <dgm:cxn modelId="{E3D7B024-28FA-43C5-8DD2-1DFA9474AD52}" type="presParOf" srcId="{8F475574-31A6-401A-B4DD-567B259B38E4}" destId="{B7F791C7-6DB6-43B3-82D5-71A5F416703F}" srcOrd="4" destOrd="0" presId="urn:microsoft.com/office/officeart/2008/layout/LinedList"/>
    <dgm:cxn modelId="{187CA508-4A5D-4BD5-B3E5-D9011BCB08EA}" type="presParOf" srcId="{8F475574-31A6-401A-B4DD-567B259B38E4}" destId="{EFEFD060-A6FF-4E24-869A-37FC937C2068}" srcOrd="5" destOrd="0" presId="urn:microsoft.com/office/officeart/2008/layout/LinedList"/>
    <dgm:cxn modelId="{58728531-1E1F-4AC7-94B4-6C31CECA94E8}" type="presParOf" srcId="{EFEFD060-A6FF-4E24-869A-37FC937C2068}" destId="{BF7346D7-3ACD-4D42-8AE9-39EB15400956}" srcOrd="0" destOrd="0" presId="urn:microsoft.com/office/officeart/2008/layout/LinedList"/>
    <dgm:cxn modelId="{180CF2C2-220D-4BE4-A31D-E77D43AE039D}" type="presParOf" srcId="{EFEFD060-A6FF-4E24-869A-37FC937C2068}" destId="{72A74A07-BE37-43A5-8DC8-85FE68FFD4B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9A116E-E864-46EB-90E6-B39139FCA95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ACA2593-4929-4B67-9CDB-CEAC743C0B76}">
      <dgm:prSet/>
      <dgm:spPr/>
      <dgm:t>
        <a:bodyPr/>
        <a:lstStyle/>
        <a:p>
          <a:r>
            <a:rPr lang="en-US"/>
            <a:t>Allows the payloads to be deployed in a controlled testing environment to see how vulnerable a web application is.</a:t>
          </a:r>
        </a:p>
      </dgm:t>
    </dgm:pt>
    <dgm:pt modelId="{5EF7DB34-3EC9-417F-81B2-43BD6313F7B1}" type="parTrans" cxnId="{7515DFC9-1354-433D-9C6C-E550ED3D4AF6}">
      <dgm:prSet/>
      <dgm:spPr/>
      <dgm:t>
        <a:bodyPr/>
        <a:lstStyle/>
        <a:p>
          <a:endParaRPr lang="en-US"/>
        </a:p>
      </dgm:t>
    </dgm:pt>
    <dgm:pt modelId="{441971F4-0F3E-4955-8503-91FBF3208100}" type="sibTrans" cxnId="{7515DFC9-1354-433D-9C6C-E550ED3D4AF6}">
      <dgm:prSet/>
      <dgm:spPr/>
      <dgm:t>
        <a:bodyPr/>
        <a:lstStyle/>
        <a:p>
          <a:endParaRPr lang="en-US"/>
        </a:p>
      </dgm:t>
    </dgm:pt>
    <dgm:pt modelId="{E88C7897-F0BA-42F4-8F45-BE82D0D91B07}">
      <dgm:prSet/>
      <dgm:spPr/>
      <dgm:t>
        <a:bodyPr/>
        <a:lstStyle/>
        <a:p>
          <a:r>
            <a:rPr lang="en-US"/>
            <a:t>This could be great for testing web applications vulnerabilities before it is deployed or as features are added to the web application over time.</a:t>
          </a:r>
        </a:p>
      </dgm:t>
    </dgm:pt>
    <dgm:pt modelId="{F9EF7956-A7B5-4842-95F7-C6A91C7624A1}" type="parTrans" cxnId="{F8566F63-42D9-4EFE-A371-AC824E33BDDF}">
      <dgm:prSet/>
      <dgm:spPr/>
      <dgm:t>
        <a:bodyPr/>
        <a:lstStyle/>
        <a:p>
          <a:endParaRPr lang="en-US"/>
        </a:p>
      </dgm:t>
    </dgm:pt>
    <dgm:pt modelId="{0FC8ADBA-F300-4D09-A60E-E847706B6D70}" type="sibTrans" cxnId="{F8566F63-42D9-4EFE-A371-AC824E33BDDF}">
      <dgm:prSet/>
      <dgm:spPr/>
      <dgm:t>
        <a:bodyPr/>
        <a:lstStyle/>
        <a:p>
          <a:endParaRPr lang="en-US"/>
        </a:p>
      </dgm:t>
    </dgm:pt>
    <dgm:pt modelId="{683F7843-016B-4500-9EE1-887BF46FA5DF}" type="pres">
      <dgm:prSet presAssocID="{879A116E-E864-46EB-90E6-B39139FCA953}" presName="vert0" presStyleCnt="0">
        <dgm:presLayoutVars>
          <dgm:dir/>
          <dgm:animOne val="branch"/>
          <dgm:animLvl val="lvl"/>
        </dgm:presLayoutVars>
      </dgm:prSet>
      <dgm:spPr/>
    </dgm:pt>
    <dgm:pt modelId="{78FB1A4B-AF99-4D38-BBFF-A7EECD01B00D}" type="pres">
      <dgm:prSet presAssocID="{CACA2593-4929-4B67-9CDB-CEAC743C0B76}" presName="thickLine" presStyleLbl="alignNode1" presStyleIdx="0" presStyleCnt="2"/>
      <dgm:spPr/>
    </dgm:pt>
    <dgm:pt modelId="{22EE8CC3-D65B-4C71-9247-8AEF281C3A14}" type="pres">
      <dgm:prSet presAssocID="{CACA2593-4929-4B67-9CDB-CEAC743C0B76}" presName="horz1" presStyleCnt="0"/>
      <dgm:spPr/>
    </dgm:pt>
    <dgm:pt modelId="{599D610D-44A5-4459-8CDA-A5EE02E6C718}" type="pres">
      <dgm:prSet presAssocID="{CACA2593-4929-4B67-9CDB-CEAC743C0B76}" presName="tx1" presStyleLbl="revTx" presStyleIdx="0" presStyleCnt="2"/>
      <dgm:spPr/>
    </dgm:pt>
    <dgm:pt modelId="{D9A9DFFC-989F-4145-98E6-2CEE9D656295}" type="pres">
      <dgm:prSet presAssocID="{CACA2593-4929-4B67-9CDB-CEAC743C0B76}" presName="vert1" presStyleCnt="0"/>
      <dgm:spPr/>
    </dgm:pt>
    <dgm:pt modelId="{C446D317-9EF3-420D-8D00-E9FE720AE215}" type="pres">
      <dgm:prSet presAssocID="{E88C7897-F0BA-42F4-8F45-BE82D0D91B07}" presName="thickLine" presStyleLbl="alignNode1" presStyleIdx="1" presStyleCnt="2"/>
      <dgm:spPr/>
    </dgm:pt>
    <dgm:pt modelId="{F2207935-D237-48DE-AC09-771EB0F60ED5}" type="pres">
      <dgm:prSet presAssocID="{E88C7897-F0BA-42F4-8F45-BE82D0D91B07}" presName="horz1" presStyleCnt="0"/>
      <dgm:spPr/>
    </dgm:pt>
    <dgm:pt modelId="{2626D708-0B3B-46D2-A265-1B90659A66B6}" type="pres">
      <dgm:prSet presAssocID="{E88C7897-F0BA-42F4-8F45-BE82D0D91B07}" presName="tx1" presStyleLbl="revTx" presStyleIdx="1" presStyleCnt="2"/>
      <dgm:spPr/>
    </dgm:pt>
    <dgm:pt modelId="{C85A72BB-26E6-4AA3-AD12-2101BF2BC4B0}" type="pres">
      <dgm:prSet presAssocID="{E88C7897-F0BA-42F4-8F45-BE82D0D91B07}" presName="vert1" presStyleCnt="0"/>
      <dgm:spPr/>
    </dgm:pt>
  </dgm:ptLst>
  <dgm:cxnLst>
    <dgm:cxn modelId="{F8566F63-42D9-4EFE-A371-AC824E33BDDF}" srcId="{879A116E-E864-46EB-90E6-B39139FCA953}" destId="{E88C7897-F0BA-42F4-8F45-BE82D0D91B07}" srcOrd="1" destOrd="0" parTransId="{F9EF7956-A7B5-4842-95F7-C6A91C7624A1}" sibTransId="{0FC8ADBA-F300-4D09-A60E-E847706B6D70}"/>
    <dgm:cxn modelId="{234703AE-FC14-439F-B335-274FF5D5F6B4}" type="presOf" srcId="{879A116E-E864-46EB-90E6-B39139FCA953}" destId="{683F7843-016B-4500-9EE1-887BF46FA5DF}" srcOrd="0" destOrd="0" presId="urn:microsoft.com/office/officeart/2008/layout/LinedList"/>
    <dgm:cxn modelId="{7515DFC9-1354-433D-9C6C-E550ED3D4AF6}" srcId="{879A116E-E864-46EB-90E6-B39139FCA953}" destId="{CACA2593-4929-4B67-9CDB-CEAC743C0B76}" srcOrd="0" destOrd="0" parTransId="{5EF7DB34-3EC9-417F-81B2-43BD6313F7B1}" sibTransId="{441971F4-0F3E-4955-8503-91FBF3208100}"/>
    <dgm:cxn modelId="{A2F928CF-55B6-4ED7-A2D6-817A1D402527}" type="presOf" srcId="{CACA2593-4929-4B67-9CDB-CEAC743C0B76}" destId="{599D610D-44A5-4459-8CDA-A5EE02E6C718}" srcOrd="0" destOrd="0" presId="urn:microsoft.com/office/officeart/2008/layout/LinedList"/>
    <dgm:cxn modelId="{85F17FF6-BB1C-46FF-8FB6-F74B10B1E81F}" type="presOf" srcId="{E88C7897-F0BA-42F4-8F45-BE82D0D91B07}" destId="{2626D708-0B3B-46D2-A265-1B90659A66B6}" srcOrd="0" destOrd="0" presId="urn:microsoft.com/office/officeart/2008/layout/LinedList"/>
    <dgm:cxn modelId="{02C462E0-10DE-439F-9D92-382A21F7F7C7}" type="presParOf" srcId="{683F7843-016B-4500-9EE1-887BF46FA5DF}" destId="{78FB1A4B-AF99-4D38-BBFF-A7EECD01B00D}" srcOrd="0" destOrd="0" presId="urn:microsoft.com/office/officeart/2008/layout/LinedList"/>
    <dgm:cxn modelId="{705C4E78-2E22-4D12-939D-E0D5EC9D860A}" type="presParOf" srcId="{683F7843-016B-4500-9EE1-887BF46FA5DF}" destId="{22EE8CC3-D65B-4C71-9247-8AEF281C3A14}" srcOrd="1" destOrd="0" presId="urn:microsoft.com/office/officeart/2008/layout/LinedList"/>
    <dgm:cxn modelId="{8F63C840-E2DB-4093-A570-FFF4A3FB5243}" type="presParOf" srcId="{22EE8CC3-D65B-4C71-9247-8AEF281C3A14}" destId="{599D610D-44A5-4459-8CDA-A5EE02E6C718}" srcOrd="0" destOrd="0" presId="urn:microsoft.com/office/officeart/2008/layout/LinedList"/>
    <dgm:cxn modelId="{96C1ABFF-CC40-4E4F-9958-7947AFBF7A62}" type="presParOf" srcId="{22EE8CC3-D65B-4C71-9247-8AEF281C3A14}" destId="{D9A9DFFC-989F-4145-98E6-2CEE9D656295}" srcOrd="1" destOrd="0" presId="urn:microsoft.com/office/officeart/2008/layout/LinedList"/>
    <dgm:cxn modelId="{E67C0DCA-8465-4C75-AEB1-ADF1176D4225}" type="presParOf" srcId="{683F7843-016B-4500-9EE1-887BF46FA5DF}" destId="{C446D317-9EF3-420D-8D00-E9FE720AE215}" srcOrd="2" destOrd="0" presId="urn:microsoft.com/office/officeart/2008/layout/LinedList"/>
    <dgm:cxn modelId="{E79D6E7C-18A3-4CBA-931D-04B10BBABCE1}" type="presParOf" srcId="{683F7843-016B-4500-9EE1-887BF46FA5DF}" destId="{F2207935-D237-48DE-AC09-771EB0F60ED5}" srcOrd="3" destOrd="0" presId="urn:microsoft.com/office/officeart/2008/layout/LinedList"/>
    <dgm:cxn modelId="{FE752C06-E86C-444D-924F-360C24024E10}" type="presParOf" srcId="{F2207935-D237-48DE-AC09-771EB0F60ED5}" destId="{2626D708-0B3B-46D2-A265-1B90659A66B6}" srcOrd="0" destOrd="0" presId="urn:microsoft.com/office/officeart/2008/layout/LinedList"/>
    <dgm:cxn modelId="{731EDDF5-378F-486F-9761-62C39CB4E690}" type="presParOf" srcId="{F2207935-D237-48DE-AC09-771EB0F60ED5}" destId="{C85A72BB-26E6-4AA3-AD12-2101BF2BC4B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8BC9B3-8167-442C-A872-18FEC7B2483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A3CAF9A-BF7F-444E-8D30-95ECA16E5F49}">
      <dgm:prSet/>
      <dgm:spPr/>
      <dgm:t>
        <a:bodyPr/>
        <a:lstStyle/>
        <a:p>
          <a:r>
            <a:rPr lang="en-US"/>
            <a:t>Using the knowledge provided by MITRE framework it can be much easier for the organization to mitigate and manage vulnerabilities on a network from attackers. Being aware of what maybe targetted in an attack can allow organization to create a threat model</a:t>
          </a:r>
        </a:p>
      </dgm:t>
    </dgm:pt>
    <dgm:pt modelId="{035B39EC-2DFE-4646-A2A0-F10903A4DC5B}" type="parTrans" cxnId="{97DD436E-7633-4E01-B8CF-B2E6ACA549AE}">
      <dgm:prSet/>
      <dgm:spPr/>
      <dgm:t>
        <a:bodyPr/>
        <a:lstStyle/>
        <a:p>
          <a:endParaRPr lang="en-US"/>
        </a:p>
      </dgm:t>
    </dgm:pt>
    <dgm:pt modelId="{C8AD7467-250D-40D9-9DB3-C6678349DD0F}" type="sibTrans" cxnId="{97DD436E-7633-4E01-B8CF-B2E6ACA549AE}">
      <dgm:prSet/>
      <dgm:spPr/>
      <dgm:t>
        <a:bodyPr/>
        <a:lstStyle/>
        <a:p>
          <a:endParaRPr lang="en-US"/>
        </a:p>
      </dgm:t>
    </dgm:pt>
    <dgm:pt modelId="{BDDB4FF2-A18B-4D33-8D9B-D0A843EEF120}">
      <dgm:prSet/>
      <dgm:spPr/>
      <dgm:t>
        <a:bodyPr/>
        <a:lstStyle/>
        <a:p>
          <a:r>
            <a:rPr lang="en-US"/>
            <a:t>Attackers can also take advantage of the framework to locate vulnerabilities while attacking an organizations network. This can be one of the major downsides of having open-source information compared to having closed source information for instance government level classified information.</a:t>
          </a:r>
        </a:p>
      </dgm:t>
    </dgm:pt>
    <dgm:pt modelId="{324BF44B-AEDA-4B7F-A14A-85569FAD54DA}" type="parTrans" cxnId="{02B6F40F-CE2B-4939-B86C-320FA0DF6BD4}">
      <dgm:prSet/>
      <dgm:spPr/>
      <dgm:t>
        <a:bodyPr/>
        <a:lstStyle/>
        <a:p>
          <a:endParaRPr lang="en-US"/>
        </a:p>
      </dgm:t>
    </dgm:pt>
    <dgm:pt modelId="{2A972262-55A5-4B00-9135-64B561A107BA}" type="sibTrans" cxnId="{02B6F40F-CE2B-4939-B86C-320FA0DF6BD4}">
      <dgm:prSet/>
      <dgm:spPr/>
      <dgm:t>
        <a:bodyPr/>
        <a:lstStyle/>
        <a:p>
          <a:endParaRPr lang="en-US"/>
        </a:p>
      </dgm:t>
    </dgm:pt>
    <dgm:pt modelId="{F57794D8-6F95-4D4E-B148-E1551F02FF0A}" type="pres">
      <dgm:prSet presAssocID="{FE8BC9B3-8167-442C-A872-18FEC7B24830}" presName="linear" presStyleCnt="0">
        <dgm:presLayoutVars>
          <dgm:animLvl val="lvl"/>
          <dgm:resizeHandles val="exact"/>
        </dgm:presLayoutVars>
      </dgm:prSet>
      <dgm:spPr/>
    </dgm:pt>
    <dgm:pt modelId="{C61A20E7-8737-4606-8B4F-C1CD24BA6B95}" type="pres">
      <dgm:prSet presAssocID="{3A3CAF9A-BF7F-444E-8D30-95ECA16E5F49}" presName="parentText" presStyleLbl="node1" presStyleIdx="0" presStyleCnt="2">
        <dgm:presLayoutVars>
          <dgm:chMax val="0"/>
          <dgm:bulletEnabled val="1"/>
        </dgm:presLayoutVars>
      </dgm:prSet>
      <dgm:spPr/>
    </dgm:pt>
    <dgm:pt modelId="{D301DF19-7EA3-4698-9F5A-C0E5500A806B}" type="pres">
      <dgm:prSet presAssocID="{C8AD7467-250D-40D9-9DB3-C6678349DD0F}" presName="spacer" presStyleCnt="0"/>
      <dgm:spPr/>
    </dgm:pt>
    <dgm:pt modelId="{369D7814-DE5F-44D9-B5ED-A6F3C0863911}" type="pres">
      <dgm:prSet presAssocID="{BDDB4FF2-A18B-4D33-8D9B-D0A843EEF120}" presName="parentText" presStyleLbl="node1" presStyleIdx="1" presStyleCnt="2">
        <dgm:presLayoutVars>
          <dgm:chMax val="0"/>
          <dgm:bulletEnabled val="1"/>
        </dgm:presLayoutVars>
      </dgm:prSet>
      <dgm:spPr/>
    </dgm:pt>
  </dgm:ptLst>
  <dgm:cxnLst>
    <dgm:cxn modelId="{02B6F40F-CE2B-4939-B86C-320FA0DF6BD4}" srcId="{FE8BC9B3-8167-442C-A872-18FEC7B24830}" destId="{BDDB4FF2-A18B-4D33-8D9B-D0A843EEF120}" srcOrd="1" destOrd="0" parTransId="{324BF44B-AEDA-4B7F-A14A-85569FAD54DA}" sibTransId="{2A972262-55A5-4B00-9135-64B561A107BA}"/>
    <dgm:cxn modelId="{97DD436E-7633-4E01-B8CF-B2E6ACA549AE}" srcId="{FE8BC9B3-8167-442C-A872-18FEC7B24830}" destId="{3A3CAF9A-BF7F-444E-8D30-95ECA16E5F49}" srcOrd="0" destOrd="0" parTransId="{035B39EC-2DFE-4646-A2A0-F10903A4DC5B}" sibTransId="{C8AD7467-250D-40D9-9DB3-C6678349DD0F}"/>
    <dgm:cxn modelId="{82BB577A-BF46-4B22-815F-EF3900809336}" type="presOf" srcId="{FE8BC9B3-8167-442C-A872-18FEC7B24830}" destId="{F57794D8-6F95-4D4E-B148-E1551F02FF0A}" srcOrd="0" destOrd="0" presId="urn:microsoft.com/office/officeart/2005/8/layout/vList2"/>
    <dgm:cxn modelId="{31A3D1DC-5CCA-4212-BD22-A8A38A113F79}" type="presOf" srcId="{BDDB4FF2-A18B-4D33-8D9B-D0A843EEF120}" destId="{369D7814-DE5F-44D9-B5ED-A6F3C0863911}" srcOrd="0" destOrd="0" presId="urn:microsoft.com/office/officeart/2005/8/layout/vList2"/>
    <dgm:cxn modelId="{AE4CAFF8-66FA-4864-83EF-B46A558BF4E1}" type="presOf" srcId="{3A3CAF9A-BF7F-444E-8D30-95ECA16E5F49}" destId="{C61A20E7-8737-4606-8B4F-C1CD24BA6B95}" srcOrd="0" destOrd="0" presId="urn:microsoft.com/office/officeart/2005/8/layout/vList2"/>
    <dgm:cxn modelId="{268163F9-0D83-4C55-9CC9-45BB0CFE8FCC}" type="presParOf" srcId="{F57794D8-6F95-4D4E-B148-E1551F02FF0A}" destId="{C61A20E7-8737-4606-8B4F-C1CD24BA6B95}" srcOrd="0" destOrd="0" presId="urn:microsoft.com/office/officeart/2005/8/layout/vList2"/>
    <dgm:cxn modelId="{7459B291-251B-4CC1-88BD-25D60FCB1A43}" type="presParOf" srcId="{F57794D8-6F95-4D4E-B148-E1551F02FF0A}" destId="{D301DF19-7EA3-4698-9F5A-C0E5500A806B}" srcOrd="1" destOrd="0" presId="urn:microsoft.com/office/officeart/2005/8/layout/vList2"/>
    <dgm:cxn modelId="{BEA9956C-86D5-4427-BA55-0C7DC8AE1404}" type="presParOf" srcId="{F57794D8-6F95-4D4E-B148-E1551F02FF0A}" destId="{369D7814-DE5F-44D9-B5ED-A6F3C086391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BBFA16-D0C3-4482-9CBE-03930628045F}">
      <dsp:nvSpPr>
        <dsp:cNvPr id="0" name=""/>
        <dsp:cNvSpPr/>
      </dsp:nvSpPr>
      <dsp:spPr>
        <a:xfrm>
          <a:off x="0" y="1762"/>
          <a:ext cx="50871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29C9CEB-F887-4B2B-BE70-CC42F15EA3D0}">
      <dsp:nvSpPr>
        <dsp:cNvPr id="0" name=""/>
        <dsp:cNvSpPr/>
      </dsp:nvSpPr>
      <dsp:spPr>
        <a:xfrm>
          <a:off x="0" y="1762"/>
          <a:ext cx="5087172" cy="120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OWASP juice shop is an open-source web application that uses popular technology nojs, sequel injections, etc.</a:t>
          </a:r>
        </a:p>
      </dsp:txBody>
      <dsp:txXfrm>
        <a:off x="0" y="1762"/>
        <a:ext cx="5087172" cy="1201963"/>
      </dsp:txXfrm>
    </dsp:sp>
    <dsp:sp modelId="{9E2A19F7-9B01-47B9-9AF5-CE0C3DBE9DE7}">
      <dsp:nvSpPr>
        <dsp:cNvPr id="0" name=""/>
        <dsp:cNvSpPr/>
      </dsp:nvSpPr>
      <dsp:spPr>
        <a:xfrm>
          <a:off x="0" y="1203726"/>
          <a:ext cx="50871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74D7CEC-618A-4819-9271-B744244642C6}">
      <dsp:nvSpPr>
        <dsp:cNvPr id="0" name=""/>
        <dsp:cNvSpPr/>
      </dsp:nvSpPr>
      <dsp:spPr>
        <a:xfrm>
          <a:off x="0" y="1203726"/>
          <a:ext cx="5087172" cy="120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It provides vulnerable applications that can be fully tested with unit tests and are written professionally. This can allow practice before a problem scenario has occurred. It gives an idea of what a professional application may look like in real scenarios.</a:t>
          </a:r>
        </a:p>
      </dsp:txBody>
      <dsp:txXfrm>
        <a:off x="0" y="1203726"/>
        <a:ext cx="5087172" cy="1201963"/>
      </dsp:txXfrm>
    </dsp:sp>
    <dsp:sp modelId="{B7F791C7-6DB6-43B3-82D5-71A5F416703F}">
      <dsp:nvSpPr>
        <dsp:cNvPr id="0" name=""/>
        <dsp:cNvSpPr/>
      </dsp:nvSpPr>
      <dsp:spPr>
        <a:xfrm>
          <a:off x="0" y="2405689"/>
          <a:ext cx="508717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F7346D7-3ACD-4D42-8AE9-39EB15400956}">
      <dsp:nvSpPr>
        <dsp:cNvPr id="0" name=""/>
        <dsp:cNvSpPr/>
      </dsp:nvSpPr>
      <dsp:spPr>
        <a:xfrm>
          <a:off x="0" y="2405689"/>
          <a:ext cx="5087172" cy="1201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It is ideal for code reviews as the raw code can be witnessed in a live environment. Allows for the data flow to be viewable from source to sync for instance seeing when a vulnerability begins in code and ends.</a:t>
          </a:r>
        </a:p>
      </dsp:txBody>
      <dsp:txXfrm>
        <a:off x="0" y="2405689"/>
        <a:ext cx="5087172" cy="12019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B1A4B-AF99-4D38-BBFF-A7EECD01B00D}">
      <dsp:nvSpPr>
        <dsp:cNvPr id="0" name=""/>
        <dsp:cNvSpPr/>
      </dsp:nvSpPr>
      <dsp:spPr>
        <a:xfrm>
          <a:off x="0" y="0"/>
          <a:ext cx="53512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9D610D-44A5-4459-8CDA-A5EE02E6C718}">
      <dsp:nvSpPr>
        <dsp:cNvPr id="0" name=""/>
        <dsp:cNvSpPr/>
      </dsp:nvSpPr>
      <dsp:spPr>
        <a:xfrm>
          <a:off x="0" y="0"/>
          <a:ext cx="5351228" cy="167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Allows the payloads to be deployed in a controlled testing environment to see how vulnerable a web application is.</a:t>
          </a:r>
        </a:p>
      </dsp:txBody>
      <dsp:txXfrm>
        <a:off x="0" y="0"/>
        <a:ext cx="5351228" cy="1671802"/>
      </dsp:txXfrm>
    </dsp:sp>
    <dsp:sp modelId="{C446D317-9EF3-420D-8D00-E9FE720AE215}">
      <dsp:nvSpPr>
        <dsp:cNvPr id="0" name=""/>
        <dsp:cNvSpPr/>
      </dsp:nvSpPr>
      <dsp:spPr>
        <a:xfrm>
          <a:off x="0" y="1671802"/>
          <a:ext cx="53512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26D708-0B3B-46D2-A265-1B90659A66B6}">
      <dsp:nvSpPr>
        <dsp:cNvPr id="0" name=""/>
        <dsp:cNvSpPr/>
      </dsp:nvSpPr>
      <dsp:spPr>
        <a:xfrm>
          <a:off x="0" y="1671802"/>
          <a:ext cx="5351228" cy="167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This could be great for testing web applications vulnerabilities before it is deployed or as features are added to the web application over time.</a:t>
          </a:r>
        </a:p>
      </dsp:txBody>
      <dsp:txXfrm>
        <a:off x="0" y="1671802"/>
        <a:ext cx="5351228" cy="16718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A20E7-8737-4606-8B4F-C1CD24BA6B95}">
      <dsp:nvSpPr>
        <dsp:cNvPr id="0" name=""/>
        <dsp:cNvSpPr/>
      </dsp:nvSpPr>
      <dsp:spPr>
        <a:xfrm>
          <a:off x="0" y="152257"/>
          <a:ext cx="5329236" cy="18506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Using the knowledge provided by MITRE framework it can be much easier for the organization to mitigate and manage vulnerabilities on a network from attackers. Being aware of what maybe targetted in an attack can allow organization to create a threat model</a:t>
          </a:r>
        </a:p>
      </dsp:txBody>
      <dsp:txXfrm>
        <a:off x="90341" y="242598"/>
        <a:ext cx="5148554" cy="1669965"/>
      </dsp:txXfrm>
    </dsp:sp>
    <dsp:sp modelId="{369D7814-DE5F-44D9-B5ED-A6F3C0863911}">
      <dsp:nvSpPr>
        <dsp:cNvPr id="0" name=""/>
        <dsp:cNvSpPr/>
      </dsp:nvSpPr>
      <dsp:spPr>
        <a:xfrm>
          <a:off x="0" y="2054745"/>
          <a:ext cx="5329236" cy="185064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Attackers can also take advantage of the framework to locate vulnerabilities while attacking an organizations network. This can be one of the major downsides of having open-source information compared to having closed source information for instance government level classified information.</a:t>
          </a:r>
        </a:p>
      </dsp:txBody>
      <dsp:txXfrm>
        <a:off x="90341" y="2145086"/>
        <a:ext cx="5148554" cy="166996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12/15/2023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nt">
            <a:extLst>
              <a:ext uri="{FF2B5EF4-FFF2-40B4-BE49-F238E27FC236}">
                <a16:creationId xmlns:a16="http://schemas.microsoft.com/office/drawing/2014/main" id="{8EE399F1-1955-A770-B545-8135F1B447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E3C77F0-98DB-953E-9FE7-9221F3E55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9462"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0E39358-C7E3-5268-5BE7-CD85FB895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90177" cy="6858000"/>
          </a:xfrm>
          <a:prstGeom prst="rect">
            <a:avLst/>
          </a:prstGeom>
          <a:ln>
            <a:noFill/>
          </a:ln>
          <a:effectLst>
            <a:outerShdw blurRad="444500" dist="139700" dir="5460000" sx="92000" sy="92000" algn="t" rotWithShape="0">
              <a:srgbClr val="000000">
                <a:alpha val="6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8096" y="863390"/>
            <a:ext cx="5130314" cy="5131220"/>
          </a:xfrm>
        </p:spPr>
        <p:txBody>
          <a:bodyPr anchor="ctr">
            <a:normAutofit/>
          </a:bodyPr>
          <a:lstStyle/>
          <a:p>
            <a:pPr algn="l"/>
            <a:r>
              <a:rPr lang="en-US" sz="4800" b="1">
                <a:ea typeface="+mj-lt"/>
                <a:cs typeface="+mj-lt"/>
              </a:rPr>
              <a:t>Frameworks Guiding Cyberattack Planning and Penetration Testing</a:t>
            </a:r>
            <a:br>
              <a:rPr lang="en-US" sz="4800" b="1">
                <a:ea typeface="+mj-lt"/>
                <a:cs typeface="+mj-lt"/>
              </a:rPr>
            </a:br>
            <a:br>
              <a:rPr lang="en-US" sz="4800" b="1">
                <a:ea typeface="+mj-lt"/>
                <a:cs typeface="+mj-lt"/>
              </a:rPr>
            </a:br>
            <a:r>
              <a:rPr lang="en-US" sz="4800" b="1">
                <a:cs typeface="Calibri Light"/>
              </a:rPr>
              <a:t>Friday 15th Presentation</a:t>
            </a:r>
            <a:endParaRPr lang="en-US" sz="4800"/>
          </a:p>
        </p:txBody>
      </p:sp>
      <p:sp>
        <p:nvSpPr>
          <p:cNvPr id="3" name="Subtitle 2"/>
          <p:cNvSpPr>
            <a:spLocks noGrp="1"/>
          </p:cNvSpPr>
          <p:nvPr>
            <p:ph type="subTitle" idx="1"/>
          </p:nvPr>
        </p:nvSpPr>
        <p:spPr>
          <a:xfrm>
            <a:off x="7474144" y="737320"/>
            <a:ext cx="3193559" cy="5383360"/>
          </a:xfrm>
        </p:spPr>
        <p:txBody>
          <a:bodyPr vert="horz" lIns="91440" tIns="45720" rIns="91440" bIns="45720" rtlCol="0" anchor="ctr">
            <a:normAutofit/>
          </a:bodyPr>
          <a:lstStyle/>
          <a:p>
            <a:pPr algn="l"/>
            <a:endParaRPr lang="en-US" b="1">
              <a:cs typeface="Calibri"/>
            </a:endParaRPr>
          </a:p>
          <a:p>
            <a:pPr algn="l"/>
            <a:endParaRPr lang="en-US" b="1">
              <a:cs typeface="Calibri"/>
            </a:endParaRPr>
          </a:p>
          <a:p>
            <a:pPr algn="l"/>
            <a:r>
              <a:rPr lang="en-US" b="1">
                <a:cs typeface="Calibri"/>
              </a:rPr>
              <a:t>Group 1 – Connor Wilson, John Hughes, Rohan Chavan, </a:t>
            </a:r>
            <a:r>
              <a:rPr lang="en-US" b="1">
                <a:latin typeface="Calibri"/>
                <a:cs typeface="Calibri"/>
              </a:rPr>
              <a:t>Lara Da Costa Palma Rocha, Ellis Bennet &amp; </a:t>
            </a:r>
            <a:br>
              <a:rPr lang="en-US" b="1">
                <a:cs typeface="Calibri"/>
              </a:rPr>
            </a:br>
            <a:r>
              <a:rPr lang="en-US" b="1">
                <a:latin typeface="Calibri"/>
                <a:cs typeface="Calibri"/>
              </a:rPr>
              <a:t>Dawid Trochim </a:t>
            </a:r>
            <a:endParaRPr lang="en-US">
              <a:cs typeface="Calibri"/>
            </a:endParaRPr>
          </a:p>
          <a:p>
            <a:pPr algn="l"/>
            <a:endParaRPr lang="en-US">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F5A7C-6226-1ABD-1882-D434F6D198A6}"/>
              </a:ext>
            </a:extLst>
          </p:cNvPr>
          <p:cNvSpPr>
            <a:spLocks noGrp="1"/>
          </p:cNvSpPr>
          <p:nvPr>
            <p:ph type="title"/>
          </p:nvPr>
        </p:nvSpPr>
        <p:spPr>
          <a:xfrm>
            <a:off x="6803409" y="762001"/>
            <a:ext cx="4156512" cy="1708244"/>
          </a:xfrm>
        </p:spPr>
        <p:txBody>
          <a:bodyPr anchor="ctr">
            <a:normAutofit/>
          </a:bodyPr>
          <a:lstStyle/>
          <a:p>
            <a:r>
              <a:rPr lang="en-US" sz="4000">
                <a:cs typeface="Calibri Light"/>
              </a:rPr>
              <a:t>Overview</a:t>
            </a:r>
            <a:endParaRPr lang="en-US" sz="4000"/>
          </a:p>
        </p:txBody>
      </p:sp>
      <p:pic>
        <p:nvPicPr>
          <p:cNvPr id="5" name="Picture 4" descr="Magnifying glass showing decling performance">
            <a:extLst>
              <a:ext uri="{FF2B5EF4-FFF2-40B4-BE49-F238E27FC236}">
                <a16:creationId xmlns:a16="http://schemas.microsoft.com/office/drawing/2014/main" id="{79592641-EB3D-C783-1293-22FEA13B2FB5}"/>
              </a:ext>
            </a:extLst>
          </p:cNvPr>
          <p:cNvPicPr>
            <a:picLocks noChangeAspect="1"/>
          </p:cNvPicPr>
          <p:nvPr/>
        </p:nvPicPr>
        <p:blipFill rotWithShape="1">
          <a:blip r:embed="rId2"/>
          <a:srcRect l="22347" r="18407" b="-4"/>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47C08D60-C20F-AEB7-1BA1-AEFD8AD34BDA}"/>
              </a:ext>
            </a:extLst>
          </p:cNvPr>
          <p:cNvSpPr>
            <a:spLocks noGrp="1"/>
          </p:cNvSpPr>
          <p:nvPr>
            <p:ph idx="1"/>
          </p:nvPr>
        </p:nvSpPr>
        <p:spPr>
          <a:xfrm>
            <a:off x="6803409" y="2470245"/>
            <a:ext cx="4156512" cy="3769835"/>
          </a:xfrm>
        </p:spPr>
        <p:txBody>
          <a:bodyPr vert="horz" lIns="91440" tIns="45720" rIns="91440" bIns="45720" rtlCol="0" anchor="ctr">
            <a:normAutofit/>
          </a:bodyPr>
          <a:lstStyle/>
          <a:p>
            <a:r>
              <a:rPr lang="en-US" sz="1900">
                <a:cs typeface="Calibri"/>
              </a:rPr>
              <a:t>In today's presentation we will be overviewing and exploring </a:t>
            </a:r>
            <a:r>
              <a:rPr lang="en-US" sz="1900">
                <a:ea typeface="+mn-lt"/>
                <a:cs typeface="+mn-lt"/>
              </a:rPr>
              <a:t>OWASP, EC Council, and MITRE frameworks that can be used for guiding the planning cyberattacks.</a:t>
            </a:r>
          </a:p>
          <a:p>
            <a:r>
              <a:rPr lang="en-US" sz="1900">
                <a:ea typeface="+mn-lt"/>
                <a:cs typeface="+mn-lt"/>
              </a:rPr>
              <a:t>Examining the scope of Penetration Testing on a network, including its workflow and the steps involved.</a:t>
            </a:r>
            <a:endParaRPr lang="en-US" sz="1900">
              <a:cs typeface="Calibri"/>
            </a:endParaRPr>
          </a:p>
          <a:p>
            <a:r>
              <a:rPr lang="en-US" sz="1900">
                <a:ea typeface="+mn-lt"/>
                <a:cs typeface="+mn-lt"/>
              </a:rPr>
              <a:t>Finally, we will prepare and present a sample report outlining key areas that should be addressed in a Penetration Testing (PEN-TEST) report.</a:t>
            </a:r>
            <a:endParaRPr lang="en-US" sz="1900">
              <a:cs typeface="Calibri"/>
            </a:endParaRPr>
          </a:p>
          <a:p>
            <a:endParaRPr lang="en-US" sz="1900">
              <a:cs typeface="Calibri"/>
            </a:endParaRPr>
          </a:p>
          <a:p>
            <a:endParaRPr lang="en-US" sz="1900">
              <a:cs typeface="Calibri"/>
            </a:endParaRPr>
          </a:p>
        </p:txBody>
      </p:sp>
    </p:spTree>
    <p:extLst>
      <p:ext uri="{BB962C8B-B14F-4D97-AF65-F5344CB8AC3E}">
        <p14:creationId xmlns:p14="http://schemas.microsoft.com/office/powerpoint/2010/main" val="2140187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D7965E6F-EF3C-A7AE-017C-DE36DC2B1804}"/>
              </a:ext>
            </a:extLst>
          </p:cNvPr>
          <p:cNvPicPr>
            <a:picLocks noChangeAspect="1"/>
          </p:cNvPicPr>
          <p:nvPr/>
        </p:nvPicPr>
        <p:blipFill rotWithShape="1">
          <a:blip r:embed="rId2"/>
          <a:srcRect l="12710" r="34635"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2B120-E2E5-A0E8-A1C7-B24C8DF81087}"/>
              </a:ext>
            </a:extLst>
          </p:cNvPr>
          <p:cNvSpPr>
            <a:spLocks noGrp="1"/>
          </p:cNvSpPr>
          <p:nvPr>
            <p:ph type="title"/>
          </p:nvPr>
        </p:nvSpPr>
        <p:spPr>
          <a:xfrm>
            <a:off x="6115317" y="405685"/>
            <a:ext cx="5464968" cy="1559301"/>
          </a:xfrm>
        </p:spPr>
        <p:txBody>
          <a:bodyPr>
            <a:normAutofit/>
          </a:bodyPr>
          <a:lstStyle/>
          <a:p>
            <a:r>
              <a:rPr lang="en-US" sz="4000">
                <a:cs typeface="Calibri Light"/>
              </a:rPr>
              <a:t>What is OWASP</a:t>
            </a:r>
            <a:endParaRPr lang="en-US" sz="4000"/>
          </a:p>
        </p:txBody>
      </p:sp>
      <p:sp>
        <p:nvSpPr>
          <p:cNvPr id="3" name="Content Placeholder 2">
            <a:extLst>
              <a:ext uri="{FF2B5EF4-FFF2-40B4-BE49-F238E27FC236}">
                <a16:creationId xmlns:a16="http://schemas.microsoft.com/office/drawing/2014/main" id="{D83334E7-F782-DABF-BB06-CF58D074C083}"/>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1700">
                <a:cs typeface="Calibri"/>
              </a:rPr>
              <a:t>OWASP stands for</a:t>
            </a:r>
            <a:r>
              <a:rPr lang="en-US" sz="1700">
                <a:latin typeface="Calibri"/>
                <a:cs typeface="Calibri"/>
              </a:rPr>
              <a:t> Worldwide Application Security Project. The organization is non-profit and provides free and open documentation around the articles, methodologies, documentation, tools, and technologies in the field of web application security.</a:t>
            </a:r>
            <a:endParaRPr lang="en-US" sz="1700"/>
          </a:p>
          <a:p>
            <a:r>
              <a:rPr lang="en-US" sz="1700">
                <a:latin typeface="Calibri"/>
                <a:cs typeface="Calibri"/>
              </a:rPr>
              <a:t>There are local chapters which convene to discuss the latest on security trends and techniques.</a:t>
            </a:r>
          </a:p>
          <a:p>
            <a:r>
              <a:rPr lang="en-US" sz="1700">
                <a:latin typeface="Calibri"/>
                <a:cs typeface="Calibri"/>
              </a:rPr>
              <a:t>There are regular training events held by the organization to enhance knowledge around specific topics to help enhance knowledge helping those at beginner levels or for taking your knowledge from intermediate to advance.</a:t>
            </a:r>
          </a:p>
        </p:txBody>
      </p:sp>
    </p:spTree>
    <p:extLst>
      <p:ext uri="{BB962C8B-B14F-4D97-AF65-F5344CB8AC3E}">
        <p14:creationId xmlns:p14="http://schemas.microsoft.com/office/powerpoint/2010/main" val="25182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0F462-1311-A5E4-9C79-121BFBA6D0F2}"/>
              </a:ext>
            </a:extLst>
          </p:cNvPr>
          <p:cNvSpPr>
            <a:spLocks noGrp="1"/>
          </p:cNvSpPr>
          <p:nvPr>
            <p:ph type="title"/>
          </p:nvPr>
        </p:nvSpPr>
        <p:spPr>
          <a:xfrm>
            <a:off x="761800" y="762001"/>
            <a:ext cx="5334197" cy="1708242"/>
          </a:xfrm>
        </p:spPr>
        <p:txBody>
          <a:bodyPr anchor="ctr">
            <a:normAutofit/>
          </a:bodyPr>
          <a:lstStyle/>
          <a:p>
            <a:r>
              <a:rPr lang="en-US" sz="4000">
                <a:cs typeface="Calibri Light"/>
              </a:rPr>
              <a:t>OWASP Continued</a:t>
            </a:r>
            <a:endParaRPr lang="en-US" sz="4000"/>
          </a:p>
        </p:txBody>
      </p:sp>
      <p:sp>
        <p:nvSpPr>
          <p:cNvPr id="3" name="Content Placeholder 2">
            <a:extLst>
              <a:ext uri="{FF2B5EF4-FFF2-40B4-BE49-F238E27FC236}">
                <a16:creationId xmlns:a16="http://schemas.microsoft.com/office/drawing/2014/main" id="{7FEDECAB-B243-A465-800A-87F9498DEC87}"/>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700">
                <a:cs typeface="Calibri"/>
              </a:rPr>
              <a:t>The organization also offers open-source projects to help individuals or organizations to learn about application security or enhance pre-existing knowledge.</a:t>
            </a:r>
            <a:endParaRPr lang="en-US" sz="1700"/>
          </a:p>
          <a:p>
            <a:r>
              <a:rPr lang="en-US" sz="1700">
                <a:cs typeface="Calibri"/>
              </a:rPr>
              <a:t>Some examples of this could be </a:t>
            </a:r>
            <a:r>
              <a:rPr lang="en-US" sz="1700">
                <a:latin typeface="Calibri"/>
                <a:ea typeface="roboto"/>
                <a:cs typeface="Calibri"/>
              </a:rPr>
              <a:t>OWASP Top Ten which highlights the OWASP defined most critical web applications security risks which They state, "Adopting the OWASP Top 10 is perhaps the most effective first step towards changing your software development culture focused on producing secure code."</a:t>
            </a:r>
          </a:p>
          <a:p>
            <a:r>
              <a:rPr lang="en-US" sz="1700">
                <a:latin typeface="Calibri"/>
                <a:ea typeface="roboto"/>
                <a:cs typeface="Calibri"/>
              </a:rPr>
              <a:t>OWASP Web Security Testing Guide which produces the premier cybersecurity testing resource for web application developers and security professionals.</a:t>
            </a:r>
          </a:p>
        </p:txBody>
      </p:sp>
      <p:pic>
        <p:nvPicPr>
          <p:cNvPr id="5" name="Picture 4" descr="Computer script on a screen">
            <a:extLst>
              <a:ext uri="{FF2B5EF4-FFF2-40B4-BE49-F238E27FC236}">
                <a16:creationId xmlns:a16="http://schemas.microsoft.com/office/drawing/2014/main" id="{1FC128D9-31AB-D3B0-1FC3-DEF4E47217DA}"/>
              </a:ext>
            </a:extLst>
          </p:cNvPr>
          <p:cNvPicPr>
            <a:picLocks noChangeAspect="1"/>
          </p:cNvPicPr>
          <p:nvPr/>
        </p:nvPicPr>
        <p:blipFill rotWithShape="1">
          <a:blip r:embed="rId2"/>
          <a:srcRect l="5629" r="42610"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80979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BBCF2-677C-0BD2-BCEB-413E36577370}"/>
              </a:ext>
            </a:extLst>
          </p:cNvPr>
          <p:cNvSpPr>
            <a:spLocks noGrp="1"/>
          </p:cNvSpPr>
          <p:nvPr>
            <p:ph type="title"/>
          </p:nvPr>
        </p:nvSpPr>
        <p:spPr>
          <a:xfrm>
            <a:off x="876693" y="741391"/>
            <a:ext cx="4355265" cy="1616203"/>
          </a:xfrm>
        </p:spPr>
        <p:txBody>
          <a:bodyPr anchor="b">
            <a:normAutofit/>
          </a:bodyPr>
          <a:lstStyle/>
          <a:p>
            <a:r>
              <a:rPr lang="en-US" sz="3200">
                <a:cs typeface="Calibri Light"/>
              </a:rPr>
              <a:t>OWASP Top Ten explained</a:t>
            </a:r>
            <a:endParaRPr lang="en-US" sz="3200"/>
          </a:p>
        </p:txBody>
      </p:sp>
      <p:sp>
        <p:nvSpPr>
          <p:cNvPr id="20" name="Content Placeholder 2">
            <a:extLst>
              <a:ext uri="{FF2B5EF4-FFF2-40B4-BE49-F238E27FC236}">
                <a16:creationId xmlns:a16="http://schemas.microsoft.com/office/drawing/2014/main" id="{96D7B54C-7817-2809-1169-68A0A4ACD8DC}"/>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US" sz="1900">
                <a:cs typeface="Calibri"/>
              </a:rPr>
              <a:t>Within the documentation for the OWASP Top Ten they include changes between previous versions. These changes are justified in why the new changes are demeaned more important as a replacement.</a:t>
            </a:r>
            <a:endParaRPr lang="en-US" sz="1900"/>
          </a:p>
          <a:p>
            <a:r>
              <a:rPr lang="en-US" sz="1900">
                <a:cs typeface="Calibri"/>
              </a:rPr>
              <a:t>The document defines how application may be vulnerable, the exploitability  and business impact that the issue will cause. How the issue can be prevented and examples of how the issues can be introduced.</a:t>
            </a:r>
          </a:p>
        </p:txBody>
      </p:sp>
      <p:pic>
        <p:nvPicPr>
          <p:cNvPr id="21" name="Picture 20" descr="Pen placed on top of a signature line">
            <a:extLst>
              <a:ext uri="{FF2B5EF4-FFF2-40B4-BE49-F238E27FC236}">
                <a16:creationId xmlns:a16="http://schemas.microsoft.com/office/drawing/2014/main" id="{24379355-2AAB-1BA2-5DAF-F3F85057B22D}"/>
              </a:ext>
            </a:extLst>
          </p:cNvPr>
          <p:cNvPicPr>
            <a:picLocks noChangeAspect="1"/>
          </p:cNvPicPr>
          <p:nvPr/>
        </p:nvPicPr>
        <p:blipFill rotWithShape="1">
          <a:blip r:embed="rId2"/>
          <a:srcRect l="40756" r="-3" b="-3"/>
          <a:stretch/>
        </p:blipFill>
        <p:spPr>
          <a:xfrm>
            <a:off x="6096000" y="10"/>
            <a:ext cx="6095999" cy="6857990"/>
          </a:xfrm>
          <a:prstGeom prst="rect">
            <a:avLst/>
          </a:prstGeom>
        </p:spPr>
      </p:pic>
      <p:sp>
        <p:nvSpPr>
          <p:cNvPr id="22" name="Rectangle 2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5" name="Rectangle 2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978265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5903D-4836-BB35-EC60-44F6837B2DC7}"/>
              </a:ext>
            </a:extLst>
          </p:cNvPr>
          <p:cNvSpPr>
            <a:spLocks noGrp="1"/>
          </p:cNvSpPr>
          <p:nvPr>
            <p:ph type="title"/>
          </p:nvPr>
        </p:nvSpPr>
        <p:spPr>
          <a:xfrm>
            <a:off x="876301" y="1060682"/>
            <a:ext cx="3937240" cy="3047235"/>
          </a:xfrm>
        </p:spPr>
        <p:txBody>
          <a:bodyPr anchor="t">
            <a:normAutofit/>
          </a:bodyPr>
          <a:lstStyle/>
          <a:p>
            <a:r>
              <a:rPr lang="en-US" sz="3600">
                <a:cs typeface="Calibri Light"/>
              </a:rPr>
              <a:t>OWASP Cheat Sheet</a:t>
            </a:r>
            <a:endParaRPr lang="en-US" sz="3600"/>
          </a:p>
        </p:txBody>
      </p:sp>
      <p:sp>
        <p:nvSpPr>
          <p:cNvPr id="18" name="Content Placeholder 2">
            <a:extLst>
              <a:ext uri="{FF2B5EF4-FFF2-40B4-BE49-F238E27FC236}">
                <a16:creationId xmlns:a16="http://schemas.microsoft.com/office/drawing/2014/main" id="{437E0088-5A4C-612A-73E0-D2ABE551FC5A}"/>
              </a:ext>
            </a:extLst>
          </p:cNvPr>
          <p:cNvSpPr>
            <a:spLocks noGrp="1"/>
          </p:cNvSpPr>
          <p:nvPr>
            <p:ph idx="1"/>
          </p:nvPr>
        </p:nvSpPr>
        <p:spPr>
          <a:xfrm>
            <a:off x="6106175" y="1035843"/>
            <a:ext cx="5150643" cy="4561393"/>
          </a:xfrm>
        </p:spPr>
        <p:txBody>
          <a:bodyPr vert="horz" lIns="91440" tIns="45720" rIns="91440" bIns="45720" rtlCol="0">
            <a:normAutofit/>
          </a:bodyPr>
          <a:lstStyle/>
          <a:p>
            <a:r>
              <a:rPr lang="en-US" sz="1900">
                <a:cs typeface="Calibri"/>
              </a:rPr>
              <a:t>OWASP documents a cheat sheet which is handy for reference. There is a vast amount of information that are brains cannot retain all the time. This where the cheat sheet can be beneficial for understanding a particular domain and contain guidelines around particular issues that you might face with snippets of code and providing best practices that can prevent the issue from being introduced.</a:t>
            </a:r>
          </a:p>
          <a:p>
            <a:r>
              <a:rPr lang="en-US" sz="1900">
                <a:cs typeface="Calibri"/>
              </a:rPr>
              <a:t>There are guidance's around specific languages such as Java, dot net, Java Script.</a:t>
            </a:r>
          </a:p>
          <a:p>
            <a:r>
              <a:rPr lang="en-US" sz="1900">
                <a:cs typeface="Calibri"/>
              </a:rPr>
              <a:t>Any outdated, incorrect or missing information can request to be investigated as well.</a:t>
            </a:r>
          </a:p>
          <a:p>
            <a:endParaRPr lang="en-US" sz="1900">
              <a:cs typeface="Calibri"/>
            </a:endParaRPr>
          </a:p>
          <a:p>
            <a:pPr marL="0" indent="0">
              <a:buNone/>
            </a:pPr>
            <a:endParaRPr lang="en-US" sz="1900">
              <a:cs typeface="Calibri"/>
            </a:endParaRPr>
          </a:p>
          <a:p>
            <a:pPr marL="0" indent="0">
              <a:buNone/>
            </a:pPr>
            <a:endParaRPr lang="en-US" sz="1900">
              <a:cs typeface="Calibri"/>
            </a:endParaRPr>
          </a:p>
        </p:txBody>
      </p:sp>
      <p:grpSp>
        <p:nvGrpSpPr>
          <p:cNvPr id="19" name="Group 18">
            <a:extLst>
              <a:ext uri="{FF2B5EF4-FFF2-40B4-BE49-F238E27FC236}">
                <a16:creationId xmlns:a16="http://schemas.microsoft.com/office/drawing/2014/main" id="{968EC965-623E-8BF3-985A-953E5C131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222078"/>
            <a:ext cx="12207199" cy="639001"/>
            <a:chOff x="-5025" y="6222078"/>
            <a:chExt cx="12207199" cy="639001"/>
          </a:xfrm>
        </p:grpSpPr>
        <p:sp>
          <p:nvSpPr>
            <p:cNvPr id="9" name="Rectangle 8">
              <a:extLst>
                <a:ext uri="{FF2B5EF4-FFF2-40B4-BE49-F238E27FC236}">
                  <a16:creationId xmlns:a16="http://schemas.microsoft.com/office/drawing/2014/main" id="{3D95F932-C833-697F-9C8B-846A4C713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5779075" y="437979"/>
              <a:ext cx="639000"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B87D2FB-6AB1-6569-F43A-2CB44F77D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08412" y="3577490"/>
              <a:ext cx="639000" cy="5928176"/>
            </a:xfrm>
            <a:prstGeom prst="rect">
              <a:avLst/>
            </a:prstGeom>
            <a:gradFill>
              <a:gsLst>
                <a:gs pos="3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5912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35A262-7106-4571-BE09-CFA60A9DB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A6F043C-2A2A-4ECE-99FC-9670FAF95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FE689CE5-E69A-D07B-E60A-31C3E8D1B631}"/>
              </a:ext>
            </a:extLst>
          </p:cNvPr>
          <p:cNvSpPr>
            <a:spLocks noGrp="1"/>
          </p:cNvSpPr>
          <p:nvPr>
            <p:ph type="title"/>
          </p:nvPr>
        </p:nvSpPr>
        <p:spPr>
          <a:xfrm>
            <a:off x="1463040" y="685800"/>
            <a:ext cx="5087172" cy="1692835"/>
          </a:xfrm>
        </p:spPr>
        <p:txBody>
          <a:bodyPr anchor="t">
            <a:normAutofit/>
          </a:bodyPr>
          <a:lstStyle/>
          <a:p>
            <a:r>
              <a:rPr lang="en-US" sz="5000">
                <a:cs typeface="Calibri Light"/>
              </a:rPr>
              <a:t>OWASP Juice Shop</a:t>
            </a:r>
            <a:endParaRPr lang="en-US" sz="5000"/>
          </a:p>
        </p:txBody>
      </p:sp>
      <p:sp>
        <p:nvSpPr>
          <p:cNvPr id="14" name="Rectangle 13">
            <a:extLst>
              <a:ext uri="{FF2B5EF4-FFF2-40B4-BE49-F238E27FC236}">
                <a16:creationId xmlns:a16="http://schemas.microsoft.com/office/drawing/2014/main" id="{046FE5A8-8C9A-4D97-A7C4-214929653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4AAD967-BD40-1FE2-5F12-097EC1DC8235}"/>
              </a:ext>
            </a:extLst>
          </p:cNvPr>
          <p:cNvPicPr>
            <a:picLocks noChangeAspect="1"/>
          </p:cNvPicPr>
          <p:nvPr/>
        </p:nvPicPr>
        <p:blipFill rotWithShape="1">
          <a:blip r:embed="rId2"/>
          <a:srcRect l="19556" r="12279" b="-1"/>
          <a:stretch/>
        </p:blipFill>
        <p:spPr>
          <a:xfrm>
            <a:off x="6860989" y="1048447"/>
            <a:ext cx="4805082" cy="4805082"/>
          </a:xfrm>
          <a:prstGeom prst="rect">
            <a:avLst/>
          </a:prstGeom>
        </p:spPr>
      </p:pic>
      <p:sp>
        <p:nvSpPr>
          <p:cNvPr id="16" name="Rectangle 15">
            <a:extLst>
              <a:ext uri="{FF2B5EF4-FFF2-40B4-BE49-F238E27FC236}">
                <a16:creationId xmlns:a16="http://schemas.microsoft.com/office/drawing/2014/main" id="{B6297F2B-78AD-4022-83A4-78FC55E11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771251-FEE5-5C7C-A39C-2CD49ECA61DC}"/>
              </a:ext>
            </a:extLst>
          </p:cNvPr>
          <p:cNvGraphicFramePr>
            <a:graphicFrameLocks noGrp="1"/>
          </p:cNvGraphicFramePr>
          <p:nvPr>
            <p:ph idx="1"/>
            <p:extLst>
              <p:ext uri="{D42A27DB-BD31-4B8C-83A1-F6EECF244321}">
                <p14:modId xmlns:p14="http://schemas.microsoft.com/office/powerpoint/2010/main" val="2571686872"/>
              </p:ext>
            </p:extLst>
          </p:nvPr>
        </p:nvGraphicFramePr>
        <p:xfrm>
          <a:off x="1463040" y="2562784"/>
          <a:ext cx="5087172" cy="3609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4652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9793F5-64E8-4BDB-986F-852C6FA6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A2D6563-C921-43E3-960A-FCA5360D8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69978B9E-F116-9DD0-53F8-839219D8E468}"/>
              </a:ext>
            </a:extLst>
          </p:cNvPr>
          <p:cNvSpPr>
            <a:spLocks noGrp="1"/>
          </p:cNvSpPr>
          <p:nvPr>
            <p:ph type="title"/>
          </p:nvPr>
        </p:nvSpPr>
        <p:spPr>
          <a:xfrm>
            <a:off x="1463041" y="685800"/>
            <a:ext cx="5351228" cy="1958646"/>
          </a:xfrm>
        </p:spPr>
        <p:txBody>
          <a:bodyPr anchor="t">
            <a:normAutofit/>
          </a:bodyPr>
          <a:lstStyle/>
          <a:p>
            <a:r>
              <a:rPr lang="en-US" sz="5000" baseline="0">
                <a:latin typeface="Calibri Light"/>
              </a:rPr>
              <a:t>OWASP</a:t>
            </a:r>
            <a:r>
              <a:rPr lang="en-US" sz="5000">
                <a:latin typeface="Calibri Light"/>
              </a:rPr>
              <a:t> ZAP</a:t>
            </a:r>
            <a:endParaRPr lang="en-US" sz="5000"/>
          </a:p>
        </p:txBody>
      </p:sp>
      <p:sp>
        <p:nvSpPr>
          <p:cNvPr id="14" name="Rectangle 13">
            <a:extLst>
              <a:ext uri="{FF2B5EF4-FFF2-40B4-BE49-F238E27FC236}">
                <a16:creationId xmlns:a16="http://schemas.microsoft.com/office/drawing/2014/main" id="{AB4D2B16-FD2F-49E6-B755-313F21458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Graphic 14">
            <a:extLst>
              <a:ext uri="{FF2B5EF4-FFF2-40B4-BE49-F238E27FC236}">
                <a16:creationId xmlns:a16="http://schemas.microsoft.com/office/drawing/2014/main" id="{2A058240-2147-45E0-AEDC-7842EF6C3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841200" y="3847577"/>
            <a:ext cx="2012229" cy="2014135"/>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solidFill>
          <a:ln w="9525" cap="flat">
            <a:noFill/>
            <a:prstDash val="solid"/>
            <a:miter/>
          </a:ln>
        </p:spPr>
        <p:txBody>
          <a:bodyPr rtlCol="0" anchor="ctr"/>
          <a:lstStyle/>
          <a:p>
            <a:endParaRPr lang="en-US"/>
          </a:p>
        </p:txBody>
      </p:sp>
      <p:pic>
        <p:nvPicPr>
          <p:cNvPr id="6" name="Picture 5">
            <a:extLst>
              <a:ext uri="{FF2B5EF4-FFF2-40B4-BE49-F238E27FC236}">
                <a16:creationId xmlns:a16="http://schemas.microsoft.com/office/drawing/2014/main" id="{125008CF-B38B-31CB-97E0-C7CA7DD7E9FE}"/>
              </a:ext>
            </a:extLst>
          </p:cNvPr>
          <p:cNvPicPr>
            <a:picLocks noChangeAspect="1"/>
          </p:cNvPicPr>
          <p:nvPr/>
        </p:nvPicPr>
        <p:blipFill rotWithShape="1">
          <a:blip r:embed="rId2"/>
          <a:srcRect l="25716" r="14275" b="1"/>
          <a:stretch/>
        </p:blipFill>
        <p:spPr>
          <a:xfrm>
            <a:off x="7242781" y="1248156"/>
            <a:ext cx="4361688" cy="4361688"/>
          </a:xfrm>
          <a:prstGeom prst="rect">
            <a:avLst/>
          </a:prstGeom>
        </p:spPr>
      </p:pic>
      <p:sp>
        <p:nvSpPr>
          <p:cNvPr id="18" name="Graphic 14">
            <a:extLst>
              <a:ext uri="{FF2B5EF4-FFF2-40B4-BE49-F238E27FC236}">
                <a16:creationId xmlns:a16="http://schemas.microsoft.com/office/drawing/2014/main" id="{7F961BAD-31DD-46AB-9D13-558EC49E8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841199" y="3846087"/>
            <a:ext cx="2012229" cy="2014135"/>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alpha val="50000"/>
            </a:schemeClr>
          </a:solidFill>
          <a:ln w="9525" cap="flat">
            <a:noFill/>
            <a:prstDash val="solid"/>
            <a:miter/>
          </a:ln>
        </p:spPr>
        <p:txBody>
          <a:bodyPr rtlCol="0" anchor="ctr"/>
          <a:lstStyle/>
          <a:p>
            <a:endParaRPr lang="en-US"/>
          </a:p>
        </p:txBody>
      </p:sp>
      <p:sp>
        <p:nvSpPr>
          <p:cNvPr id="20" name="Rectangle 19">
            <a:extLst>
              <a:ext uri="{FF2B5EF4-FFF2-40B4-BE49-F238E27FC236}">
                <a16:creationId xmlns:a16="http://schemas.microsoft.com/office/drawing/2014/main" id="{F9836921-C8BE-42F1-A4AD-7D4B4E7FD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Content Placeholder 2">
            <a:extLst>
              <a:ext uri="{FF2B5EF4-FFF2-40B4-BE49-F238E27FC236}">
                <a16:creationId xmlns:a16="http://schemas.microsoft.com/office/drawing/2014/main" id="{97835927-6CE1-DBB0-39F9-0845F4A7F332}"/>
              </a:ext>
            </a:extLst>
          </p:cNvPr>
          <p:cNvGraphicFramePr>
            <a:graphicFrameLocks noGrp="1"/>
          </p:cNvGraphicFramePr>
          <p:nvPr>
            <p:ph idx="1"/>
            <p:extLst>
              <p:ext uri="{D42A27DB-BD31-4B8C-83A1-F6EECF244321}">
                <p14:modId xmlns:p14="http://schemas.microsoft.com/office/powerpoint/2010/main" val="3441362974"/>
              </p:ext>
            </p:extLst>
          </p:nvPr>
        </p:nvGraphicFramePr>
        <p:xfrm>
          <a:off x="1463041" y="2828596"/>
          <a:ext cx="5351228" cy="33436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9342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cky notes on a wall">
            <a:extLst>
              <a:ext uri="{FF2B5EF4-FFF2-40B4-BE49-F238E27FC236}">
                <a16:creationId xmlns:a16="http://schemas.microsoft.com/office/drawing/2014/main" id="{95C6CDFE-002C-B21E-AC7C-6E7CDECC88B2}"/>
              </a:ext>
            </a:extLst>
          </p:cNvPr>
          <p:cNvPicPr>
            <a:picLocks noChangeAspect="1"/>
          </p:cNvPicPr>
          <p:nvPr/>
        </p:nvPicPr>
        <p:blipFill rotWithShape="1">
          <a:blip r:embed="rId2"/>
          <a:srcRect l="32156" r="33950" b="10"/>
          <a:stretch/>
        </p:blipFill>
        <p:spPr>
          <a:xfrm>
            <a:off x="3704110" y="10"/>
            <a:ext cx="3334028" cy="6857990"/>
          </a:xfrm>
          <a:custGeom>
            <a:avLst/>
            <a:gdLst/>
            <a:ahLst/>
            <a:cxnLst/>
            <a:rect l="l" t="t" r="r" b="b"/>
            <a:pathLst>
              <a:path w="3334028" h="6858000">
                <a:moveTo>
                  <a:pt x="500842" y="0"/>
                </a:moveTo>
                <a:lnTo>
                  <a:pt x="2659182" y="0"/>
                </a:lnTo>
                <a:lnTo>
                  <a:pt x="2757468" y="220250"/>
                </a:lnTo>
                <a:cubicBezTo>
                  <a:pt x="3081351" y="995532"/>
                  <a:pt x="3278606" y="1835013"/>
                  <a:pt x="3323957" y="2713863"/>
                </a:cubicBezTo>
                <a:lnTo>
                  <a:pt x="3334028" y="3105106"/>
                </a:lnTo>
                <a:lnTo>
                  <a:pt x="3334028" y="3105196"/>
                </a:lnTo>
                <a:lnTo>
                  <a:pt x="3323957" y="3496440"/>
                </a:lnTo>
                <a:cubicBezTo>
                  <a:pt x="3261260" y="4711439"/>
                  <a:pt x="2908232" y="5851195"/>
                  <a:pt x="2331664" y="6850096"/>
                </a:cubicBezTo>
                <a:lnTo>
                  <a:pt x="2326857" y="6858000"/>
                </a:lnTo>
                <a:lnTo>
                  <a:pt x="0" y="6858000"/>
                </a:lnTo>
                <a:lnTo>
                  <a:pt x="106270" y="6738188"/>
                </a:lnTo>
                <a:cubicBezTo>
                  <a:pt x="940576" y="5750906"/>
                  <a:pt x="1441755" y="4485187"/>
                  <a:pt x="1441755" y="3105151"/>
                </a:cubicBezTo>
                <a:cubicBezTo>
                  <a:pt x="1441755" y="2020836"/>
                  <a:pt x="1132354" y="1007095"/>
                  <a:pt x="595066" y="143535"/>
                </a:cubicBezTo>
                <a:close/>
              </a:path>
            </a:pathLst>
          </a:custGeom>
        </p:spPr>
      </p:pic>
      <p:sp>
        <p:nvSpPr>
          <p:cNvPr id="2" name="Title 1">
            <a:extLst>
              <a:ext uri="{FF2B5EF4-FFF2-40B4-BE49-F238E27FC236}">
                <a16:creationId xmlns:a16="http://schemas.microsoft.com/office/drawing/2014/main" id="{8F049698-4572-81FF-D626-56F792F7CC70}"/>
              </a:ext>
            </a:extLst>
          </p:cNvPr>
          <p:cNvSpPr>
            <a:spLocks noGrp="1"/>
          </p:cNvSpPr>
          <p:nvPr>
            <p:ph type="title"/>
          </p:nvPr>
        </p:nvSpPr>
        <p:spPr>
          <a:xfrm>
            <a:off x="481013" y="647699"/>
            <a:ext cx="3867149" cy="5065714"/>
          </a:xfrm>
        </p:spPr>
        <p:txBody>
          <a:bodyPr anchor="ctr">
            <a:normAutofit/>
          </a:bodyPr>
          <a:lstStyle/>
          <a:p>
            <a:r>
              <a:rPr lang="en-US" sz="3600">
                <a:cs typeface="Calibri Light"/>
              </a:rPr>
              <a:t>What is MITRE?</a:t>
            </a:r>
            <a:endParaRPr lang="en-US" sz="3600"/>
          </a:p>
        </p:txBody>
      </p:sp>
      <p:sp>
        <p:nvSpPr>
          <p:cNvPr id="3" name="Content Placeholder 2">
            <a:extLst>
              <a:ext uri="{FF2B5EF4-FFF2-40B4-BE49-F238E27FC236}">
                <a16:creationId xmlns:a16="http://schemas.microsoft.com/office/drawing/2014/main" id="{F3268871-115F-0004-AEAE-451FF6E22DE5}"/>
              </a:ext>
            </a:extLst>
          </p:cNvPr>
          <p:cNvSpPr>
            <a:spLocks noGrp="1"/>
          </p:cNvSpPr>
          <p:nvPr>
            <p:ph idx="1"/>
          </p:nvPr>
        </p:nvSpPr>
        <p:spPr>
          <a:xfrm>
            <a:off x="7546974" y="485776"/>
            <a:ext cx="4162425" cy="5394324"/>
          </a:xfrm>
        </p:spPr>
        <p:txBody>
          <a:bodyPr vert="horz" lIns="91440" tIns="45720" rIns="91440" bIns="45720" rtlCol="0" anchor="ctr">
            <a:normAutofit/>
          </a:bodyPr>
          <a:lstStyle/>
          <a:p>
            <a:r>
              <a:rPr lang="en-US" sz="1800">
                <a:cs typeface="Calibri"/>
              </a:rPr>
              <a:t>MITRE ATT&amp;CK® is a not profit organization which provides an open library of information to the public based around real world information on Attack examples and frameworks </a:t>
            </a:r>
            <a:endParaRPr lang="en-US" sz="1800"/>
          </a:p>
          <a:p>
            <a:r>
              <a:rPr lang="en-US" sz="1800">
                <a:cs typeface="Calibri"/>
              </a:rPr>
              <a:t>ATTCK – Adversarial (Hackers, Threat Actors, etc), Tactics (Exploits or </a:t>
            </a:r>
            <a:r>
              <a:rPr lang="en-US" sz="1800">
                <a:ea typeface="+mn-lt"/>
                <a:cs typeface="+mn-lt"/>
              </a:rPr>
              <a:t>methodology</a:t>
            </a:r>
            <a:r>
              <a:rPr lang="en-US" sz="1800">
                <a:cs typeface="Calibri"/>
              </a:rPr>
              <a:t>), Techniques (How the exploits and methods are used), Common Knowledge (Grouping of data information and reports that MITRE collects around attacks and vulnerabilities submitted by researchers and users based upon real world examples of what adversaries have done.).</a:t>
            </a:r>
          </a:p>
        </p:txBody>
      </p:sp>
    </p:spTree>
    <p:extLst>
      <p:ext uri="{BB962C8B-B14F-4D97-AF65-F5344CB8AC3E}">
        <p14:creationId xmlns:p14="http://schemas.microsoft.com/office/powerpoint/2010/main" val="2722018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E1F49-3AF2-0D8E-E2D1-A3D25D06ED8A}"/>
              </a:ext>
            </a:extLst>
          </p:cNvPr>
          <p:cNvSpPr>
            <a:spLocks noGrp="1"/>
          </p:cNvSpPr>
          <p:nvPr>
            <p:ph type="title"/>
          </p:nvPr>
        </p:nvSpPr>
        <p:spPr>
          <a:xfrm>
            <a:off x="761803" y="350196"/>
            <a:ext cx="4646904" cy="1624520"/>
          </a:xfrm>
        </p:spPr>
        <p:txBody>
          <a:bodyPr anchor="ctr">
            <a:normAutofit/>
          </a:bodyPr>
          <a:lstStyle/>
          <a:p>
            <a:r>
              <a:rPr lang="en-US" sz="4000">
                <a:cs typeface="Calibri Light"/>
              </a:rPr>
              <a:t>Who would make use of MITRE?</a:t>
            </a:r>
            <a:endParaRPr lang="en-US" sz="4000"/>
          </a:p>
        </p:txBody>
      </p:sp>
      <p:sp>
        <p:nvSpPr>
          <p:cNvPr id="3" name="Content Placeholder 2">
            <a:extLst>
              <a:ext uri="{FF2B5EF4-FFF2-40B4-BE49-F238E27FC236}">
                <a16:creationId xmlns:a16="http://schemas.microsoft.com/office/drawing/2014/main" id="{D69BA8B2-CE97-FD23-5B7F-0781F1218B01}"/>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cs typeface="Calibri"/>
              </a:rPr>
              <a:t>Security Analysts who are responsible for defending a network system from attacks  and Penetration Testing Professionals who would attacking a network to expose any weaknesses.</a:t>
            </a:r>
          </a:p>
          <a:p>
            <a:endParaRPr lang="en-US" sz="2000">
              <a:cs typeface="Calibri"/>
            </a:endParaRPr>
          </a:p>
          <a:p>
            <a:r>
              <a:rPr lang="en-US" sz="2000">
                <a:ea typeface="+mn-lt"/>
                <a:cs typeface="+mn-lt"/>
              </a:rPr>
              <a:t>Enthusiasts </a:t>
            </a:r>
            <a:r>
              <a:rPr lang="en-US" sz="2000">
                <a:cs typeface="Calibri"/>
              </a:rPr>
              <a:t>looking to complete self-study and enhance their skills as well as College/University students.</a:t>
            </a:r>
          </a:p>
        </p:txBody>
      </p:sp>
      <p:pic>
        <p:nvPicPr>
          <p:cNvPr id="5" name="Picture 4" descr="Glasses on top of a book">
            <a:extLst>
              <a:ext uri="{FF2B5EF4-FFF2-40B4-BE49-F238E27FC236}">
                <a16:creationId xmlns:a16="http://schemas.microsoft.com/office/drawing/2014/main" id="{1DE25895-8D49-D216-7AF2-89F1CA3D1335}"/>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2636219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5759B5A-00D7-3516-1F77-CAC8FA3711AB}"/>
              </a:ext>
            </a:extLst>
          </p:cNvPr>
          <p:cNvPicPr>
            <a:picLocks noChangeAspect="1"/>
          </p:cNvPicPr>
          <p:nvPr/>
        </p:nvPicPr>
        <p:blipFill rotWithShape="1">
          <a:blip r:embed="rId2"/>
          <a:srcRect r="9024" b="7"/>
          <a:stretch/>
        </p:blipFill>
        <p:spPr>
          <a:xfrm>
            <a:off x="20" y="10"/>
            <a:ext cx="6204384" cy="5114534"/>
          </a:xfrm>
          <a:custGeom>
            <a:avLst/>
            <a:gdLst/>
            <a:ahLst/>
            <a:cxnLst/>
            <a:rect l="l" t="t" r="r" b="b"/>
            <a:pathLst>
              <a:path w="6204404" h="5114544">
                <a:moveTo>
                  <a:pt x="5659431" y="0"/>
                </a:moveTo>
                <a:lnTo>
                  <a:pt x="6157098" y="0"/>
                </a:lnTo>
                <a:lnTo>
                  <a:pt x="6181355" y="190991"/>
                </a:lnTo>
                <a:cubicBezTo>
                  <a:pt x="6196596" y="341154"/>
                  <a:pt x="6204404" y="493515"/>
                  <a:pt x="6204404" y="647700"/>
                </a:cubicBezTo>
                <a:cubicBezTo>
                  <a:pt x="6204404" y="3114670"/>
                  <a:pt x="4205578" y="5114544"/>
                  <a:pt x="1739900" y="5114544"/>
                </a:cubicBezTo>
                <a:cubicBezTo>
                  <a:pt x="1123481" y="5114544"/>
                  <a:pt x="536240" y="4989552"/>
                  <a:pt x="2114" y="4763518"/>
                </a:cubicBezTo>
                <a:lnTo>
                  <a:pt x="0" y="4762561"/>
                </a:lnTo>
                <a:lnTo>
                  <a:pt x="0" y="4226363"/>
                </a:lnTo>
                <a:lnTo>
                  <a:pt x="15791" y="4234455"/>
                </a:lnTo>
                <a:cubicBezTo>
                  <a:pt x="537360" y="4485921"/>
                  <a:pt x="1122182" y="4626842"/>
                  <a:pt x="1739899" y="4626842"/>
                </a:cubicBezTo>
                <a:cubicBezTo>
                  <a:pt x="3936226" y="4626842"/>
                  <a:pt x="5716700" y="2845319"/>
                  <a:pt x="5716700" y="647700"/>
                </a:cubicBezTo>
                <a:cubicBezTo>
                  <a:pt x="5716700" y="510349"/>
                  <a:pt x="5709745" y="374623"/>
                  <a:pt x="5696169" y="240856"/>
                </a:cubicBezTo>
                <a:close/>
              </a:path>
            </a:pathLst>
          </a:custGeom>
        </p:spPr>
      </p:pic>
      <p:sp>
        <p:nvSpPr>
          <p:cNvPr id="2" name="Title 1">
            <a:extLst>
              <a:ext uri="{FF2B5EF4-FFF2-40B4-BE49-F238E27FC236}">
                <a16:creationId xmlns:a16="http://schemas.microsoft.com/office/drawing/2014/main" id="{553ACCF0-39BD-B2E1-B8F6-493E7490FCE9}"/>
              </a:ext>
            </a:extLst>
          </p:cNvPr>
          <p:cNvSpPr>
            <a:spLocks noGrp="1"/>
          </p:cNvSpPr>
          <p:nvPr>
            <p:ph type="title"/>
          </p:nvPr>
        </p:nvSpPr>
        <p:spPr>
          <a:xfrm>
            <a:off x="481014" y="327026"/>
            <a:ext cx="4164011" cy="2611437"/>
          </a:xfrm>
        </p:spPr>
        <p:txBody>
          <a:bodyPr>
            <a:normAutofit/>
          </a:bodyPr>
          <a:lstStyle/>
          <a:p>
            <a:r>
              <a:rPr lang="en-US" sz="3600">
                <a:cs typeface="Calibri Light"/>
              </a:rPr>
              <a:t>Benefits and Disadvantages of MITRE</a:t>
            </a:r>
            <a:endParaRPr lang="en-US" sz="3600"/>
          </a:p>
        </p:txBody>
      </p:sp>
      <p:graphicFrame>
        <p:nvGraphicFramePr>
          <p:cNvPr id="5" name="Content Placeholder 2">
            <a:extLst>
              <a:ext uri="{FF2B5EF4-FFF2-40B4-BE49-F238E27FC236}">
                <a16:creationId xmlns:a16="http://schemas.microsoft.com/office/drawing/2014/main" id="{BE68AA62-3023-DE66-43A7-56B7BDF07CA6}"/>
              </a:ext>
            </a:extLst>
          </p:cNvPr>
          <p:cNvGraphicFramePr>
            <a:graphicFrameLocks noGrp="1"/>
          </p:cNvGraphicFramePr>
          <p:nvPr>
            <p:ph idx="1"/>
            <p:extLst>
              <p:ext uri="{D42A27DB-BD31-4B8C-83A1-F6EECF244321}">
                <p14:modId xmlns:p14="http://schemas.microsoft.com/office/powerpoint/2010/main" val="3630987098"/>
              </p:ext>
            </p:extLst>
          </p:nvPr>
        </p:nvGraphicFramePr>
        <p:xfrm>
          <a:off x="6381750" y="2119313"/>
          <a:ext cx="5329236" cy="4057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7538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48E7D-1324-EE37-593B-BE4B1D2C2B15}"/>
              </a:ext>
            </a:extLst>
          </p:cNvPr>
          <p:cNvSpPr>
            <a:spLocks noGrp="1"/>
          </p:cNvSpPr>
          <p:nvPr>
            <p:ph type="title"/>
          </p:nvPr>
        </p:nvSpPr>
        <p:spPr>
          <a:xfrm>
            <a:off x="761800" y="762001"/>
            <a:ext cx="5334197" cy="1708242"/>
          </a:xfrm>
        </p:spPr>
        <p:txBody>
          <a:bodyPr anchor="ctr">
            <a:normAutofit/>
          </a:bodyPr>
          <a:lstStyle/>
          <a:p>
            <a:r>
              <a:rPr lang="en-US" sz="4000">
                <a:cs typeface="Calibri Light"/>
              </a:rPr>
              <a:t>What can the MITRE Framework be used for?</a:t>
            </a:r>
            <a:endParaRPr lang="en-US" sz="4000"/>
          </a:p>
        </p:txBody>
      </p:sp>
      <p:sp>
        <p:nvSpPr>
          <p:cNvPr id="3" name="Content Placeholder 2">
            <a:extLst>
              <a:ext uri="{FF2B5EF4-FFF2-40B4-BE49-F238E27FC236}">
                <a16:creationId xmlns:a16="http://schemas.microsoft.com/office/drawing/2014/main" id="{20796A2F-6A12-8D26-66C9-22D0E3B430AA}"/>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endParaRPr lang="en-US" sz="2000">
              <a:cs typeface="Calibri"/>
            </a:endParaRPr>
          </a:p>
          <a:p>
            <a:r>
              <a:rPr lang="en-US" sz="2000">
                <a:cs typeface="Calibri"/>
              </a:rPr>
              <a:t>Attack matrix – Includes a list of tactics to target specific vulnerabilities and there is a list of techniques to for each of the different tactics that listed. </a:t>
            </a:r>
          </a:p>
        </p:txBody>
      </p:sp>
      <p:pic>
        <p:nvPicPr>
          <p:cNvPr id="7" name="Picture 6" descr="Complex maths formulae on a blackboard">
            <a:extLst>
              <a:ext uri="{FF2B5EF4-FFF2-40B4-BE49-F238E27FC236}">
                <a16:creationId xmlns:a16="http://schemas.microsoft.com/office/drawing/2014/main" id="{BBFB41DD-B35E-4FE5-8D1E-01DEE69D0B96}"/>
              </a:ext>
            </a:extLst>
          </p:cNvPr>
          <p:cNvPicPr>
            <a:picLocks noChangeAspect="1"/>
          </p:cNvPicPr>
          <p:nvPr/>
        </p:nvPicPr>
        <p:blipFill rotWithShape="1">
          <a:blip r:embed="rId2"/>
          <a:srcRect l="15556" r="27835" b="6"/>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99780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B5A84-FCF8-E751-3208-527F3444F1BC}"/>
              </a:ext>
            </a:extLst>
          </p:cNvPr>
          <p:cNvSpPr>
            <a:spLocks noGrp="1"/>
          </p:cNvSpPr>
          <p:nvPr>
            <p:ph type="title"/>
          </p:nvPr>
        </p:nvSpPr>
        <p:spPr/>
        <p:txBody>
          <a:bodyPr/>
          <a:lstStyle/>
          <a:p>
            <a:r>
              <a:rPr lang="en-US">
                <a:cs typeface="Calibri Light"/>
              </a:rPr>
              <a:t>Example of the attack matrix</a:t>
            </a:r>
            <a:endParaRPr lang="en-US"/>
          </a:p>
        </p:txBody>
      </p:sp>
      <p:pic>
        <p:nvPicPr>
          <p:cNvPr id="4" name="Content Placeholder 3" descr="A screenshot of a computer&#10;&#10;Description automatically generated">
            <a:extLst>
              <a:ext uri="{FF2B5EF4-FFF2-40B4-BE49-F238E27FC236}">
                <a16:creationId xmlns:a16="http://schemas.microsoft.com/office/drawing/2014/main" id="{10986D47-9DB6-2928-6BA5-85A4BE35E9FB}"/>
              </a:ext>
            </a:extLst>
          </p:cNvPr>
          <p:cNvPicPr>
            <a:picLocks noGrp="1" noChangeAspect="1"/>
          </p:cNvPicPr>
          <p:nvPr>
            <p:ph idx="1"/>
          </p:nvPr>
        </p:nvPicPr>
        <p:blipFill>
          <a:blip r:embed="rId2"/>
          <a:stretch>
            <a:fillRect/>
          </a:stretch>
        </p:blipFill>
        <p:spPr>
          <a:xfrm>
            <a:off x="2705122" y="1322418"/>
            <a:ext cx="6753002" cy="5328997"/>
          </a:xfrm>
        </p:spPr>
      </p:pic>
    </p:spTree>
    <p:extLst>
      <p:ext uri="{BB962C8B-B14F-4D97-AF65-F5344CB8AC3E}">
        <p14:creationId xmlns:p14="http://schemas.microsoft.com/office/powerpoint/2010/main" val="2970232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135E9-72BB-6A97-924B-777276CA03A3}"/>
              </a:ext>
            </a:extLst>
          </p:cNvPr>
          <p:cNvSpPr>
            <a:spLocks noGrp="1"/>
          </p:cNvSpPr>
          <p:nvPr>
            <p:ph type="title"/>
          </p:nvPr>
        </p:nvSpPr>
        <p:spPr>
          <a:xfrm>
            <a:off x="761800" y="762001"/>
            <a:ext cx="5334197" cy="1708242"/>
          </a:xfrm>
        </p:spPr>
        <p:txBody>
          <a:bodyPr anchor="ctr">
            <a:normAutofit/>
          </a:bodyPr>
          <a:lstStyle/>
          <a:p>
            <a:r>
              <a:rPr lang="en-US" sz="4000">
                <a:cs typeface="Calibri Light"/>
              </a:rPr>
              <a:t>What can the MITRE Framework be used for?</a:t>
            </a:r>
          </a:p>
          <a:p>
            <a:endParaRPr lang="en-US" sz="4000">
              <a:cs typeface="Calibri Light"/>
            </a:endParaRPr>
          </a:p>
        </p:txBody>
      </p:sp>
      <p:sp>
        <p:nvSpPr>
          <p:cNvPr id="3" name="Content Placeholder 2">
            <a:extLst>
              <a:ext uri="{FF2B5EF4-FFF2-40B4-BE49-F238E27FC236}">
                <a16:creationId xmlns:a16="http://schemas.microsoft.com/office/drawing/2014/main" id="{106350AC-4E30-E72F-1ECD-A2157841954A}"/>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cs typeface="Calibri"/>
              </a:rPr>
              <a:t>Level 1 Sophistication – Procedures are included with techniques and sub techniques and procedure examples. It will specify if specific techniques will need to be used for certain configurations in the application. </a:t>
            </a:r>
          </a:p>
          <a:p>
            <a:pPr marL="0" indent="0">
              <a:buNone/>
            </a:pPr>
            <a:endParaRPr lang="en-US" sz="2000">
              <a:cs typeface="Calibri"/>
            </a:endParaRPr>
          </a:p>
        </p:txBody>
      </p:sp>
      <p:pic>
        <p:nvPicPr>
          <p:cNvPr id="23" name="Picture 22" descr="Digital financial graph">
            <a:extLst>
              <a:ext uri="{FF2B5EF4-FFF2-40B4-BE49-F238E27FC236}">
                <a16:creationId xmlns:a16="http://schemas.microsoft.com/office/drawing/2014/main" id="{F1EF881F-1D9D-0AB5-B9FF-1EB78D693F8C}"/>
              </a:ext>
            </a:extLst>
          </p:cNvPr>
          <p:cNvPicPr>
            <a:picLocks noChangeAspect="1"/>
          </p:cNvPicPr>
          <p:nvPr/>
        </p:nvPicPr>
        <p:blipFill rotWithShape="1">
          <a:blip r:embed="rId2"/>
          <a:srcRect l="37410" r="18911" b="7"/>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01372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DD92E-E707-BFCE-0B1A-FF61D3C5AD69}"/>
              </a:ext>
            </a:extLst>
          </p:cNvPr>
          <p:cNvSpPr>
            <a:spLocks noGrp="1"/>
          </p:cNvSpPr>
          <p:nvPr>
            <p:ph type="title"/>
          </p:nvPr>
        </p:nvSpPr>
        <p:spPr>
          <a:xfrm>
            <a:off x="876693" y="741391"/>
            <a:ext cx="4355265" cy="1616203"/>
          </a:xfrm>
        </p:spPr>
        <p:txBody>
          <a:bodyPr anchor="b">
            <a:normAutofit/>
          </a:bodyPr>
          <a:lstStyle/>
          <a:p>
            <a:r>
              <a:rPr lang="en-US" sz="3200">
                <a:cs typeface="Calibri Light"/>
              </a:rPr>
              <a:t>Security Analyst Mitre uses</a:t>
            </a:r>
            <a:endParaRPr lang="en-US" sz="3200"/>
          </a:p>
        </p:txBody>
      </p:sp>
      <p:sp>
        <p:nvSpPr>
          <p:cNvPr id="3" name="Content Placeholder 2">
            <a:extLst>
              <a:ext uri="{FF2B5EF4-FFF2-40B4-BE49-F238E27FC236}">
                <a16:creationId xmlns:a16="http://schemas.microsoft.com/office/drawing/2014/main" id="{F876ED71-297E-7C58-AA44-615D16D7409D}"/>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US" sz="1700">
                <a:cs typeface="Calibri"/>
              </a:rPr>
              <a:t>Would be use MITRE to identify different data sources that be logical or physical.</a:t>
            </a:r>
            <a:endParaRPr lang="en-US" sz="1700"/>
          </a:p>
          <a:p>
            <a:r>
              <a:rPr lang="en-US" sz="1700">
                <a:cs typeface="Calibri"/>
              </a:rPr>
              <a:t>This includes operating systems, servers and types of protocols, etc. </a:t>
            </a:r>
          </a:p>
          <a:p>
            <a:r>
              <a:rPr lang="en-US" sz="1700">
                <a:cs typeface="Calibri"/>
              </a:rPr>
              <a:t>Detect can be used in MITRE to identify the different data sources which that can be vulnerable within an organization. This tool can be located on Github. </a:t>
            </a:r>
          </a:p>
          <a:p>
            <a:r>
              <a:rPr lang="en-US" sz="1700">
                <a:cs typeface="Calibri"/>
              </a:rPr>
              <a:t>Mapping out a systems architecture within the detect tool can help identify a potential vulnerabilities and then the procedures can follow to rectify said vulnerabilities.</a:t>
            </a:r>
          </a:p>
        </p:txBody>
      </p:sp>
      <p:pic>
        <p:nvPicPr>
          <p:cNvPr id="12" name="Picture 11" descr="A 3D pattern of ring shapes connected by lines">
            <a:extLst>
              <a:ext uri="{FF2B5EF4-FFF2-40B4-BE49-F238E27FC236}">
                <a16:creationId xmlns:a16="http://schemas.microsoft.com/office/drawing/2014/main" id="{2BA0247E-F6D8-A61E-8542-1368805E3968}"/>
              </a:ext>
            </a:extLst>
          </p:cNvPr>
          <p:cNvPicPr>
            <a:picLocks noChangeAspect="1"/>
          </p:cNvPicPr>
          <p:nvPr/>
        </p:nvPicPr>
        <p:blipFill rotWithShape="1">
          <a:blip r:embed="rId2"/>
          <a:srcRect l="7584" r="42415" b="-2"/>
          <a:stretch/>
        </p:blipFill>
        <p:spPr>
          <a:xfrm>
            <a:off x="6096000" y="10"/>
            <a:ext cx="6095999" cy="6857990"/>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635692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D9271-0EEB-08A1-3B98-4397A800AA2C}"/>
              </a:ext>
            </a:extLst>
          </p:cNvPr>
          <p:cNvSpPr>
            <a:spLocks noGrp="1"/>
          </p:cNvSpPr>
          <p:nvPr>
            <p:ph type="title"/>
          </p:nvPr>
        </p:nvSpPr>
        <p:spPr>
          <a:xfrm>
            <a:off x="5868557" y="1138036"/>
            <a:ext cx="5444382" cy="1402470"/>
          </a:xfrm>
        </p:spPr>
        <p:txBody>
          <a:bodyPr anchor="t">
            <a:normAutofit/>
          </a:bodyPr>
          <a:lstStyle/>
          <a:p>
            <a:r>
              <a:rPr lang="en-GB" sz="3200" b="1">
                <a:cs typeface="Calibri Light"/>
              </a:rPr>
              <a:t>EC Council</a:t>
            </a:r>
            <a:endParaRPr lang="en-GB" sz="3200" b="1"/>
          </a:p>
        </p:txBody>
      </p:sp>
      <p:pic>
        <p:nvPicPr>
          <p:cNvPr id="17" name="Picture 16" descr="White bulbs with a yellow one standing out">
            <a:extLst>
              <a:ext uri="{FF2B5EF4-FFF2-40B4-BE49-F238E27FC236}">
                <a16:creationId xmlns:a16="http://schemas.microsoft.com/office/drawing/2014/main" id="{9444BDA2-6230-40B5-261B-4086522B7582}"/>
              </a:ext>
            </a:extLst>
          </p:cNvPr>
          <p:cNvPicPr>
            <a:picLocks noChangeAspect="1"/>
          </p:cNvPicPr>
          <p:nvPr/>
        </p:nvPicPr>
        <p:blipFill rotWithShape="1">
          <a:blip r:embed="rId2"/>
          <a:srcRect l="34923" r="15012" b="-3"/>
          <a:stretch/>
        </p:blipFill>
        <p:spPr>
          <a:xfrm>
            <a:off x="-1" y="10"/>
            <a:ext cx="5151179" cy="6857990"/>
          </a:xfrm>
          <a:prstGeom prst="rect">
            <a:avLst/>
          </a:prstGeom>
        </p:spPr>
      </p:pic>
      <p:cxnSp>
        <p:nvCxnSpPr>
          <p:cNvPr id="18" name="Straight Connector 1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B99982-5439-9B97-6889-31C97204FFAB}"/>
              </a:ext>
            </a:extLst>
          </p:cNvPr>
          <p:cNvSpPr>
            <a:spLocks noGrp="1"/>
          </p:cNvSpPr>
          <p:nvPr>
            <p:ph idx="1"/>
          </p:nvPr>
        </p:nvSpPr>
        <p:spPr>
          <a:xfrm>
            <a:off x="5868557" y="2551176"/>
            <a:ext cx="5444382" cy="3591207"/>
          </a:xfrm>
        </p:spPr>
        <p:txBody>
          <a:bodyPr vert="horz" lIns="91440" tIns="45720" rIns="91440" bIns="45720" rtlCol="0">
            <a:normAutofit/>
          </a:bodyPr>
          <a:lstStyle/>
          <a:p>
            <a:r>
              <a:rPr lang="en-GB" sz="1300">
                <a:ea typeface="+mn-lt"/>
                <a:cs typeface="+mn-lt"/>
              </a:rPr>
              <a:t>Founded in the wake of the 9/11 terrorist attacks, its primary goal is to address issues of cyber terrorism and to ensure the global community is equipped to defend against imminent cyber threats.</a:t>
            </a:r>
            <a:endParaRPr lang="en-GB" sz="1300">
              <a:cs typeface="Calibri" panose="020F0502020204030204"/>
            </a:endParaRPr>
          </a:p>
          <a:p>
            <a:r>
              <a:rPr lang="en-GB" sz="1300">
                <a:ea typeface="+mn-lt"/>
                <a:cs typeface="+mn-lt"/>
              </a:rPr>
              <a:t>It is recognized worldwide and has trained and certified individuals from various government agencies, Fortune 500 companies, and esteemed educational institutions.</a:t>
            </a:r>
            <a:endParaRPr lang="en-GB" sz="1300">
              <a:cs typeface="Calibri"/>
            </a:endParaRPr>
          </a:p>
          <a:p>
            <a:r>
              <a:rPr lang="en-GB" sz="1300" b="1">
                <a:ea typeface="+mn-lt"/>
                <a:cs typeface="+mn-lt"/>
              </a:rPr>
              <a:t>Certification Leader</a:t>
            </a:r>
            <a:r>
              <a:rPr lang="en-GB" sz="1300">
                <a:ea typeface="+mn-lt"/>
                <a:cs typeface="+mn-lt"/>
              </a:rPr>
              <a:t>: The EC Council is renowned for its globally recognized cybersecurity certification programs, such as the Certified Ethical Hacker (CEH), equipping professionals with crucial skills and knowledge.</a:t>
            </a:r>
            <a:endParaRPr lang="en-GB" sz="1300">
              <a:cs typeface="Calibri"/>
            </a:endParaRPr>
          </a:p>
          <a:p>
            <a:r>
              <a:rPr lang="en-GB" sz="1300" b="1">
                <a:ea typeface="+mn-lt"/>
                <a:cs typeface="+mn-lt"/>
              </a:rPr>
              <a:t>Advocacy and Community Engagement</a:t>
            </a:r>
            <a:r>
              <a:rPr lang="en-GB" sz="1300">
                <a:ea typeface="+mn-lt"/>
                <a:cs typeface="+mn-lt"/>
              </a:rPr>
              <a:t>: Actively involved in cybersecurity research, awareness campaigns, and fostering a global community for knowledge sharing and collective problem-solving in cyber threats.</a:t>
            </a:r>
            <a:endParaRPr lang="en-GB" sz="1300">
              <a:cs typeface="Calibri"/>
            </a:endParaRPr>
          </a:p>
          <a:p>
            <a:br>
              <a:rPr lang="en-US" sz="1300"/>
            </a:br>
            <a:endParaRPr lang="en-US" sz="1300"/>
          </a:p>
        </p:txBody>
      </p:sp>
    </p:spTree>
    <p:extLst>
      <p:ext uri="{BB962C8B-B14F-4D97-AF65-F5344CB8AC3E}">
        <p14:creationId xmlns:p14="http://schemas.microsoft.com/office/powerpoint/2010/main" val="18336512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6D7C1-5E5F-86F1-6A41-D0D733FDF908}"/>
              </a:ext>
            </a:extLst>
          </p:cNvPr>
          <p:cNvSpPr>
            <a:spLocks noGrp="1"/>
          </p:cNvSpPr>
          <p:nvPr>
            <p:ph type="title"/>
          </p:nvPr>
        </p:nvSpPr>
        <p:spPr/>
        <p:txBody>
          <a:bodyPr/>
          <a:lstStyle/>
          <a:p>
            <a:r>
              <a:rPr lang="en-GB" b="1">
                <a:cs typeface="Calibri Light"/>
              </a:rPr>
              <a:t>Penetration Testing</a:t>
            </a:r>
          </a:p>
        </p:txBody>
      </p:sp>
      <p:pic>
        <p:nvPicPr>
          <p:cNvPr id="4" name="Content Placeholder 3">
            <a:extLst>
              <a:ext uri="{FF2B5EF4-FFF2-40B4-BE49-F238E27FC236}">
                <a16:creationId xmlns:a16="http://schemas.microsoft.com/office/drawing/2014/main" id="{A59EC3E0-EB3B-BDCB-C50A-D318A84C9BC5}"/>
              </a:ext>
            </a:extLst>
          </p:cNvPr>
          <p:cNvPicPr>
            <a:picLocks noGrp="1" noChangeAspect="1"/>
          </p:cNvPicPr>
          <p:nvPr>
            <p:ph idx="1"/>
          </p:nvPr>
        </p:nvPicPr>
        <p:blipFill>
          <a:blip r:embed="rId2"/>
          <a:stretch>
            <a:fillRect/>
          </a:stretch>
        </p:blipFill>
        <p:spPr>
          <a:xfrm>
            <a:off x="1845972" y="1709176"/>
            <a:ext cx="9015211" cy="3446603"/>
          </a:xfrm>
        </p:spPr>
      </p:pic>
    </p:spTree>
    <p:extLst>
      <p:ext uri="{BB962C8B-B14F-4D97-AF65-F5344CB8AC3E}">
        <p14:creationId xmlns:p14="http://schemas.microsoft.com/office/powerpoint/2010/main" val="26878368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84080-CFCF-6CB5-4EB6-9FC6C8F16591}"/>
              </a:ext>
            </a:extLst>
          </p:cNvPr>
          <p:cNvSpPr>
            <a:spLocks noGrp="1"/>
          </p:cNvSpPr>
          <p:nvPr>
            <p:ph type="title"/>
          </p:nvPr>
        </p:nvSpPr>
        <p:spPr/>
        <p:txBody>
          <a:bodyPr/>
          <a:lstStyle/>
          <a:p>
            <a:r>
              <a:rPr lang="en-GB" b="1" err="1">
                <a:cs typeface="Calibri Light"/>
              </a:rPr>
              <a:t>Reconnaisance</a:t>
            </a:r>
            <a:r>
              <a:rPr lang="en-GB" b="1">
                <a:cs typeface="Calibri Light"/>
              </a:rPr>
              <a:t> </a:t>
            </a:r>
            <a:endParaRPr lang="en-GB" b="1"/>
          </a:p>
        </p:txBody>
      </p:sp>
      <p:sp>
        <p:nvSpPr>
          <p:cNvPr id="3" name="Content Placeholder 2">
            <a:extLst>
              <a:ext uri="{FF2B5EF4-FFF2-40B4-BE49-F238E27FC236}">
                <a16:creationId xmlns:a16="http://schemas.microsoft.com/office/drawing/2014/main" id="{24A8EF9F-0529-D589-B043-98A17FBA67C9}"/>
              </a:ext>
            </a:extLst>
          </p:cNvPr>
          <p:cNvSpPr>
            <a:spLocks noGrp="1"/>
          </p:cNvSpPr>
          <p:nvPr>
            <p:ph idx="1"/>
          </p:nvPr>
        </p:nvSpPr>
        <p:spPr>
          <a:xfrm>
            <a:off x="838200" y="1471456"/>
            <a:ext cx="10515600" cy="4351338"/>
          </a:xfrm>
        </p:spPr>
        <p:txBody>
          <a:bodyPr vert="horz" lIns="91440" tIns="45720" rIns="91440" bIns="45720" rtlCol="0" anchor="t">
            <a:noAutofit/>
          </a:bodyPr>
          <a:lstStyle/>
          <a:p>
            <a:r>
              <a:rPr lang="en-GB" sz="2400">
                <a:solidFill>
                  <a:srgbClr val="374151"/>
                </a:solidFill>
                <a:ea typeface="+mn-lt"/>
                <a:cs typeface="+mn-lt"/>
              </a:rPr>
              <a:t>Gathering information about the target system in the initial phase of penetration testing to identify entry points, understand security policies, and map network architecture.</a:t>
            </a:r>
          </a:p>
          <a:p>
            <a:r>
              <a:rPr lang="en-GB" sz="2400" b="1">
                <a:solidFill>
                  <a:srgbClr val="374151"/>
                </a:solidFill>
                <a:ea typeface="+mn-lt"/>
                <a:cs typeface="+mn-lt"/>
              </a:rPr>
              <a:t>Passive</a:t>
            </a:r>
            <a:r>
              <a:rPr lang="en-GB" sz="2400">
                <a:solidFill>
                  <a:srgbClr val="374151"/>
                </a:solidFill>
                <a:ea typeface="+mn-lt"/>
                <a:cs typeface="+mn-lt"/>
              </a:rPr>
              <a:t>: Collecting information without direct interaction, using public data.</a:t>
            </a:r>
            <a:endParaRPr lang="en-GB" sz="2400">
              <a:solidFill>
                <a:srgbClr val="374151"/>
              </a:solidFill>
              <a:cs typeface="Calibri"/>
            </a:endParaRPr>
          </a:p>
          <a:p>
            <a:r>
              <a:rPr lang="en-GB" sz="2400" b="1">
                <a:solidFill>
                  <a:srgbClr val="374151"/>
                </a:solidFill>
                <a:ea typeface="+mn-lt"/>
                <a:cs typeface="+mn-lt"/>
              </a:rPr>
              <a:t>Active</a:t>
            </a:r>
            <a:r>
              <a:rPr lang="en-GB" sz="2400">
                <a:solidFill>
                  <a:srgbClr val="374151"/>
                </a:solidFill>
                <a:ea typeface="+mn-lt"/>
                <a:cs typeface="+mn-lt"/>
              </a:rPr>
              <a:t>: Directly engaging with the target to gather detailed information.</a:t>
            </a:r>
            <a:endParaRPr lang="en-GB" sz="2400">
              <a:cs typeface="Calibri"/>
            </a:endParaRPr>
          </a:p>
          <a:p>
            <a:pPr>
              <a:buFont typeface="Arial"/>
              <a:buChar char="•"/>
            </a:pPr>
            <a:r>
              <a:rPr lang="en-GB" sz="2400" b="1">
                <a:solidFill>
                  <a:srgbClr val="374151"/>
                </a:solidFill>
                <a:ea typeface="+mn-lt"/>
                <a:cs typeface="+mn-lt"/>
              </a:rPr>
              <a:t>Methods</a:t>
            </a:r>
            <a:r>
              <a:rPr lang="en-GB" sz="2400">
                <a:solidFill>
                  <a:srgbClr val="374151"/>
                </a:solidFill>
                <a:ea typeface="+mn-lt"/>
                <a:cs typeface="+mn-lt"/>
              </a:rPr>
              <a:t>:</a:t>
            </a:r>
            <a:endParaRPr lang="en-GB" sz="2400">
              <a:cs typeface="Calibri"/>
            </a:endParaRPr>
          </a:p>
          <a:p>
            <a:pPr marL="971550" lvl="1" indent="-285750">
              <a:buFont typeface="Arial"/>
              <a:buChar char="•"/>
            </a:pPr>
            <a:r>
              <a:rPr lang="en-GB" b="1">
                <a:solidFill>
                  <a:srgbClr val="374151"/>
                </a:solidFill>
                <a:ea typeface="+mn-lt"/>
                <a:cs typeface="+mn-lt"/>
              </a:rPr>
              <a:t>Online Research</a:t>
            </a:r>
            <a:r>
              <a:rPr lang="en-GB">
                <a:solidFill>
                  <a:srgbClr val="374151"/>
                </a:solidFill>
                <a:ea typeface="+mn-lt"/>
                <a:cs typeface="+mn-lt"/>
              </a:rPr>
              <a:t>: Using search engines and websites to gather organizational information.</a:t>
            </a:r>
            <a:endParaRPr lang="en-GB">
              <a:cs typeface="Calibri"/>
            </a:endParaRPr>
          </a:p>
          <a:p>
            <a:pPr marL="971550" lvl="1" indent="-285750">
              <a:buFont typeface="Arial"/>
              <a:buChar char="•"/>
            </a:pPr>
            <a:r>
              <a:rPr lang="en-GB" b="1">
                <a:solidFill>
                  <a:srgbClr val="374151"/>
                </a:solidFill>
                <a:ea typeface="+mn-lt"/>
                <a:cs typeface="+mn-lt"/>
              </a:rPr>
              <a:t>Network Scanning</a:t>
            </a:r>
            <a:r>
              <a:rPr lang="en-GB">
                <a:solidFill>
                  <a:srgbClr val="374151"/>
                </a:solidFill>
                <a:ea typeface="+mn-lt"/>
                <a:cs typeface="+mn-lt"/>
              </a:rPr>
              <a:t>: Discovering open ports and services using tools like Nmap.</a:t>
            </a:r>
            <a:endParaRPr lang="en-GB">
              <a:cs typeface="Calibri"/>
            </a:endParaRPr>
          </a:p>
          <a:p>
            <a:pPr>
              <a:buFont typeface="Arial"/>
              <a:buChar char="•"/>
            </a:pPr>
            <a:r>
              <a:rPr lang="en-GB" sz="2400" b="1">
                <a:solidFill>
                  <a:srgbClr val="374151"/>
                </a:solidFill>
                <a:ea typeface="+mn-lt"/>
                <a:cs typeface="+mn-lt"/>
              </a:rPr>
              <a:t>Outcome</a:t>
            </a:r>
            <a:r>
              <a:rPr lang="en-GB" sz="2400">
                <a:solidFill>
                  <a:srgbClr val="374151"/>
                </a:solidFill>
                <a:ea typeface="+mn-lt"/>
                <a:cs typeface="+mn-lt"/>
              </a:rPr>
              <a:t>:</a:t>
            </a:r>
            <a:endParaRPr lang="en-GB" sz="2400">
              <a:cs typeface="Calibri"/>
            </a:endParaRPr>
          </a:p>
          <a:p>
            <a:pPr marL="971550" lvl="1" indent="-285750">
              <a:buFont typeface="Arial"/>
              <a:buChar char="•"/>
            </a:pPr>
            <a:r>
              <a:rPr lang="en-GB">
                <a:solidFill>
                  <a:srgbClr val="374151"/>
                </a:solidFill>
                <a:ea typeface="+mn-lt"/>
                <a:cs typeface="+mn-lt"/>
              </a:rPr>
              <a:t>Gaining a comprehensive understanding of the target's security landscape and potential vulnerabilities.</a:t>
            </a:r>
            <a:endParaRPr lang="en-GB">
              <a:cs typeface="Calibri"/>
            </a:endParaRPr>
          </a:p>
          <a:p>
            <a:pPr marL="0" indent="0">
              <a:buNone/>
            </a:pPr>
            <a:endParaRPr lang="en-GB" sz="2000">
              <a:solidFill>
                <a:srgbClr val="374151"/>
              </a:solidFill>
              <a:cs typeface="Calibri"/>
            </a:endParaRPr>
          </a:p>
          <a:p>
            <a:endParaRPr lang="en-GB" sz="2000">
              <a:solidFill>
                <a:srgbClr val="374151"/>
              </a:solidFill>
              <a:cs typeface="Calibri"/>
            </a:endParaRPr>
          </a:p>
        </p:txBody>
      </p:sp>
    </p:spTree>
    <p:extLst>
      <p:ext uri="{BB962C8B-B14F-4D97-AF65-F5344CB8AC3E}">
        <p14:creationId xmlns:p14="http://schemas.microsoft.com/office/powerpoint/2010/main" val="3973390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3F66B-A877-FDC2-1550-D80A733A0E9A}"/>
              </a:ext>
            </a:extLst>
          </p:cNvPr>
          <p:cNvSpPr>
            <a:spLocks noGrp="1"/>
          </p:cNvSpPr>
          <p:nvPr>
            <p:ph type="title"/>
          </p:nvPr>
        </p:nvSpPr>
        <p:spPr/>
        <p:txBody>
          <a:bodyPr>
            <a:normAutofit/>
          </a:bodyPr>
          <a:lstStyle/>
          <a:p>
            <a:r>
              <a:rPr lang="en-GB" b="1">
                <a:ea typeface="+mj-lt"/>
                <a:cs typeface="+mj-lt"/>
              </a:rPr>
              <a:t>Scanning</a:t>
            </a:r>
          </a:p>
        </p:txBody>
      </p:sp>
      <p:sp>
        <p:nvSpPr>
          <p:cNvPr id="3" name="Content Placeholder 2">
            <a:extLst>
              <a:ext uri="{FF2B5EF4-FFF2-40B4-BE49-F238E27FC236}">
                <a16:creationId xmlns:a16="http://schemas.microsoft.com/office/drawing/2014/main" id="{74997A4E-D035-044F-E918-B1C47647C3D7}"/>
              </a:ext>
            </a:extLst>
          </p:cNvPr>
          <p:cNvSpPr>
            <a:spLocks noGrp="1"/>
          </p:cNvSpPr>
          <p:nvPr>
            <p:ph idx="1"/>
          </p:nvPr>
        </p:nvSpPr>
        <p:spPr>
          <a:xfrm>
            <a:off x="741608" y="1374864"/>
            <a:ext cx="10515600" cy="4351338"/>
          </a:xfrm>
        </p:spPr>
        <p:txBody>
          <a:bodyPr vert="horz" lIns="91440" tIns="45720" rIns="91440" bIns="45720" rtlCol="0" anchor="t">
            <a:normAutofit fontScale="85000" lnSpcReduction="20000"/>
          </a:bodyPr>
          <a:lstStyle/>
          <a:p>
            <a:r>
              <a:rPr lang="en-GB" sz="2400">
                <a:solidFill>
                  <a:srgbClr val="374151"/>
                </a:solidFill>
                <a:ea typeface="+mn-lt"/>
                <a:cs typeface="+mn-lt"/>
              </a:rPr>
              <a:t>The process of actively probing the target system to identify specific vulnerabilities and weaknesses.</a:t>
            </a:r>
          </a:p>
          <a:p>
            <a:r>
              <a:rPr lang="en-GB" sz="2400" b="1">
                <a:solidFill>
                  <a:srgbClr val="374151"/>
                </a:solidFill>
                <a:ea typeface="+mn-lt"/>
                <a:cs typeface="+mn-lt"/>
              </a:rPr>
              <a:t>Purpose</a:t>
            </a:r>
            <a:r>
              <a:rPr lang="en-GB" sz="2400">
                <a:solidFill>
                  <a:srgbClr val="374151"/>
                </a:solidFill>
                <a:ea typeface="+mn-lt"/>
                <a:cs typeface="+mn-lt"/>
              </a:rPr>
              <a:t>: To create a detailed security profile of the target, revealing actionable points for potential exploitation.</a:t>
            </a:r>
            <a:endParaRPr lang="en-GB" sz="2400">
              <a:solidFill>
                <a:srgbClr val="374151"/>
              </a:solidFill>
              <a:cs typeface="Calibri"/>
            </a:endParaRPr>
          </a:p>
          <a:p>
            <a:r>
              <a:rPr lang="en-GB" sz="2400" b="1">
                <a:solidFill>
                  <a:srgbClr val="374151"/>
                </a:solidFill>
                <a:ea typeface="+mn-lt"/>
                <a:cs typeface="+mn-lt"/>
              </a:rPr>
              <a:t>Key Actions</a:t>
            </a:r>
            <a:r>
              <a:rPr lang="en-GB" sz="2400">
                <a:solidFill>
                  <a:srgbClr val="374151"/>
                </a:solidFill>
                <a:ea typeface="+mn-lt"/>
                <a:cs typeface="+mn-lt"/>
              </a:rPr>
              <a:t>:</a:t>
            </a:r>
            <a:endParaRPr lang="en-GB" sz="2400">
              <a:cs typeface="Calibri"/>
            </a:endParaRPr>
          </a:p>
          <a:p>
            <a:r>
              <a:rPr lang="en-GB" sz="2400" b="1">
                <a:solidFill>
                  <a:srgbClr val="374151"/>
                </a:solidFill>
                <a:ea typeface="+mn-lt"/>
                <a:cs typeface="+mn-lt"/>
              </a:rPr>
              <a:t>Port Scanning</a:t>
            </a:r>
            <a:r>
              <a:rPr lang="en-GB" sz="2400">
                <a:solidFill>
                  <a:srgbClr val="374151"/>
                </a:solidFill>
                <a:ea typeface="+mn-lt"/>
                <a:cs typeface="+mn-lt"/>
              </a:rPr>
              <a:t>: Identifying open ports and associated services.</a:t>
            </a:r>
            <a:endParaRPr lang="en-GB" sz="2400">
              <a:cs typeface="Calibri"/>
            </a:endParaRPr>
          </a:p>
          <a:p>
            <a:r>
              <a:rPr lang="en-GB" sz="2400" b="1">
                <a:solidFill>
                  <a:srgbClr val="374151"/>
                </a:solidFill>
                <a:ea typeface="+mn-lt"/>
                <a:cs typeface="+mn-lt"/>
              </a:rPr>
              <a:t>Network Mapping</a:t>
            </a:r>
            <a:r>
              <a:rPr lang="en-GB" sz="2400">
                <a:solidFill>
                  <a:srgbClr val="374151"/>
                </a:solidFill>
                <a:ea typeface="+mn-lt"/>
                <a:cs typeface="+mn-lt"/>
              </a:rPr>
              <a:t>: Understanding the network structure and discovering connected devices.</a:t>
            </a:r>
            <a:endParaRPr lang="en-GB" sz="2400">
              <a:cs typeface="Calibri"/>
            </a:endParaRPr>
          </a:p>
          <a:p>
            <a:r>
              <a:rPr lang="en-GB" sz="2400" b="1">
                <a:solidFill>
                  <a:srgbClr val="374151"/>
                </a:solidFill>
                <a:ea typeface="+mn-lt"/>
                <a:cs typeface="+mn-lt"/>
              </a:rPr>
              <a:t>Tools Often Used</a:t>
            </a:r>
            <a:r>
              <a:rPr lang="en-GB" sz="2400">
                <a:solidFill>
                  <a:srgbClr val="374151"/>
                </a:solidFill>
                <a:ea typeface="+mn-lt"/>
                <a:cs typeface="+mn-lt"/>
              </a:rPr>
              <a:t>:</a:t>
            </a:r>
            <a:endParaRPr lang="en-GB" sz="2400">
              <a:cs typeface="Calibri"/>
            </a:endParaRPr>
          </a:p>
          <a:p>
            <a:r>
              <a:rPr lang="en-GB" sz="2400">
                <a:solidFill>
                  <a:srgbClr val="374151"/>
                </a:solidFill>
                <a:ea typeface="+mn-lt"/>
                <a:cs typeface="+mn-lt"/>
              </a:rPr>
              <a:t>Examples include Nmap for port scanning and Wireshark for packet analysis.</a:t>
            </a:r>
            <a:endParaRPr lang="en-GB" sz="2400">
              <a:cs typeface="Calibri"/>
            </a:endParaRPr>
          </a:p>
          <a:p>
            <a:r>
              <a:rPr lang="en-GB" sz="2400" b="1">
                <a:solidFill>
                  <a:srgbClr val="374151"/>
                </a:solidFill>
                <a:ea typeface="+mn-lt"/>
                <a:cs typeface="+mn-lt"/>
              </a:rPr>
              <a:t>Outcome</a:t>
            </a:r>
            <a:r>
              <a:rPr lang="en-GB" sz="2400">
                <a:solidFill>
                  <a:srgbClr val="374151"/>
                </a:solidFill>
                <a:ea typeface="+mn-lt"/>
                <a:cs typeface="+mn-lt"/>
              </a:rPr>
              <a:t>:</a:t>
            </a:r>
            <a:endParaRPr lang="en-GB" sz="2400">
              <a:cs typeface="Calibri"/>
            </a:endParaRPr>
          </a:p>
          <a:p>
            <a:r>
              <a:rPr lang="en-GB" sz="2400">
                <a:solidFill>
                  <a:srgbClr val="374151"/>
                </a:solidFill>
                <a:ea typeface="+mn-lt"/>
                <a:cs typeface="+mn-lt"/>
              </a:rPr>
              <a:t>Detailed inventory of the network’s security posture, pinpointing vulnerable spots for further exploitation in the penetration test.</a:t>
            </a:r>
            <a:endParaRPr lang="en-GB" sz="2400">
              <a:cs typeface="Calibri"/>
            </a:endParaRPr>
          </a:p>
          <a:p>
            <a:pPr marL="0" indent="0">
              <a:buNone/>
            </a:pPr>
            <a:br>
              <a:rPr lang="en-US"/>
            </a:br>
            <a:endParaRPr lang="en-US">
              <a:cs typeface="Calibri" panose="020F0502020204030204"/>
            </a:endParaRPr>
          </a:p>
        </p:txBody>
      </p:sp>
    </p:spTree>
    <p:extLst>
      <p:ext uri="{BB962C8B-B14F-4D97-AF65-F5344CB8AC3E}">
        <p14:creationId xmlns:p14="http://schemas.microsoft.com/office/powerpoint/2010/main" val="155732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C3B9-8247-1833-C881-CB2F73BFEFE1}"/>
              </a:ext>
            </a:extLst>
          </p:cNvPr>
          <p:cNvSpPr>
            <a:spLocks noGrp="1"/>
          </p:cNvSpPr>
          <p:nvPr>
            <p:ph type="title"/>
          </p:nvPr>
        </p:nvSpPr>
        <p:spPr/>
        <p:txBody>
          <a:bodyPr>
            <a:normAutofit/>
          </a:bodyPr>
          <a:lstStyle/>
          <a:p>
            <a:r>
              <a:rPr lang="en-GB" sz="4000" b="1">
                <a:ea typeface="+mj-lt"/>
                <a:cs typeface="+mj-lt"/>
              </a:rPr>
              <a:t>Gaining Access</a:t>
            </a:r>
            <a:endParaRPr lang="en-US" sz="4000"/>
          </a:p>
        </p:txBody>
      </p:sp>
      <p:sp>
        <p:nvSpPr>
          <p:cNvPr id="3" name="Content Placeholder 2">
            <a:extLst>
              <a:ext uri="{FF2B5EF4-FFF2-40B4-BE49-F238E27FC236}">
                <a16:creationId xmlns:a16="http://schemas.microsoft.com/office/drawing/2014/main" id="{12410AF4-8C1D-0937-3985-8D6F898D60F8}"/>
              </a:ext>
            </a:extLst>
          </p:cNvPr>
          <p:cNvSpPr>
            <a:spLocks noGrp="1"/>
          </p:cNvSpPr>
          <p:nvPr>
            <p:ph idx="1"/>
          </p:nvPr>
        </p:nvSpPr>
        <p:spPr/>
        <p:txBody>
          <a:bodyPr vert="horz" lIns="91440" tIns="45720" rIns="91440" bIns="45720" rtlCol="0" anchor="t">
            <a:noAutofit/>
          </a:bodyPr>
          <a:lstStyle/>
          <a:p>
            <a:r>
              <a:rPr lang="en-GB" sz="2000">
                <a:solidFill>
                  <a:srgbClr val="374151"/>
                </a:solidFill>
                <a:ea typeface="+mn-lt"/>
                <a:cs typeface="+mn-lt"/>
              </a:rPr>
              <a:t>This phase involves exploiting identified vulnerabilities to gain unauthorized access to the target system or network.</a:t>
            </a:r>
            <a:endParaRPr lang="en-GB" sz="2000">
              <a:cs typeface="Calibri" panose="020F0502020204030204"/>
            </a:endParaRPr>
          </a:p>
          <a:p>
            <a:r>
              <a:rPr lang="en-GB" sz="2000" b="1">
                <a:ea typeface="+mn-lt"/>
                <a:cs typeface="+mn-lt"/>
              </a:rPr>
              <a:t>Purpose</a:t>
            </a:r>
            <a:r>
              <a:rPr lang="en-GB" sz="2000">
                <a:solidFill>
                  <a:srgbClr val="374151"/>
                </a:solidFill>
                <a:ea typeface="+mn-lt"/>
                <a:cs typeface="+mn-lt"/>
              </a:rPr>
              <a:t>: To simulate a real-world attack and test the effectiveness of the security measures in place.</a:t>
            </a:r>
            <a:endParaRPr lang="en-GB" sz="2000">
              <a:cs typeface="Calibri"/>
            </a:endParaRPr>
          </a:p>
          <a:p>
            <a:r>
              <a:rPr lang="en-GB" sz="2000" b="1">
                <a:ea typeface="+mn-lt"/>
                <a:cs typeface="+mn-lt"/>
              </a:rPr>
              <a:t>Key Steps</a:t>
            </a:r>
            <a:r>
              <a:rPr lang="en-GB" sz="2000">
                <a:solidFill>
                  <a:srgbClr val="374151"/>
                </a:solidFill>
                <a:ea typeface="+mn-lt"/>
                <a:cs typeface="+mn-lt"/>
              </a:rPr>
              <a:t>:</a:t>
            </a:r>
            <a:endParaRPr lang="en-GB" sz="2000">
              <a:cs typeface="Calibri"/>
            </a:endParaRPr>
          </a:p>
          <a:p>
            <a:pPr lvl="1"/>
            <a:r>
              <a:rPr lang="en-GB" sz="2000" b="1">
                <a:ea typeface="+mn-lt"/>
                <a:cs typeface="+mn-lt"/>
              </a:rPr>
              <a:t>Exploitation</a:t>
            </a:r>
            <a:r>
              <a:rPr lang="en-GB" sz="2000">
                <a:solidFill>
                  <a:srgbClr val="374151"/>
                </a:solidFill>
                <a:ea typeface="+mn-lt"/>
                <a:cs typeface="+mn-lt"/>
              </a:rPr>
              <a:t>: Utilizing vulnerabilities discovered in the scanning phase to breach the system.</a:t>
            </a:r>
            <a:endParaRPr lang="en-GB" sz="2000">
              <a:cs typeface="Calibri"/>
            </a:endParaRPr>
          </a:p>
          <a:p>
            <a:pPr lvl="1"/>
            <a:r>
              <a:rPr lang="en-GB" sz="2000" b="1">
                <a:ea typeface="+mn-lt"/>
                <a:cs typeface="+mn-lt"/>
              </a:rPr>
              <a:t>Credential Access</a:t>
            </a:r>
            <a:r>
              <a:rPr lang="en-GB" sz="2000">
                <a:solidFill>
                  <a:srgbClr val="374151"/>
                </a:solidFill>
                <a:ea typeface="+mn-lt"/>
                <a:cs typeface="+mn-lt"/>
              </a:rPr>
              <a:t>: Attempting to acquire user credentials for deeper access.</a:t>
            </a:r>
            <a:endParaRPr lang="en-GB" sz="2000">
              <a:cs typeface="Calibri"/>
            </a:endParaRPr>
          </a:p>
          <a:p>
            <a:r>
              <a:rPr lang="en-GB" sz="2000" b="1">
                <a:ea typeface="+mn-lt"/>
                <a:cs typeface="+mn-lt"/>
              </a:rPr>
              <a:t>Methods</a:t>
            </a:r>
            <a:r>
              <a:rPr lang="en-GB" sz="2000">
                <a:solidFill>
                  <a:srgbClr val="374151"/>
                </a:solidFill>
                <a:ea typeface="+mn-lt"/>
                <a:cs typeface="+mn-lt"/>
              </a:rPr>
              <a:t>:</a:t>
            </a:r>
            <a:endParaRPr lang="en-GB" sz="2000">
              <a:cs typeface="Calibri"/>
            </a:endParaRPr>
          </a:p>
          <a:p>
            <a:pPr lvl="1"/>
            <a:r>
              <a:rPr lang="en-GB" sz="2000">
                <a:solidFill>
                  <a:srgbClr val="374151"/>
                </a:solidFill>
                <a:ea typeface="+mn-lt"/>
                <a:cs typeface="+mn-lt"/>
              </a:rPr>
              <a:t>Using tools like Metasploit for exploitation.</a:t>
            </a:r>
            <a:endParaRPr lang="en-GB" sz="2000">
              <a:cs typeface="Calibri"/>
            </a:endParaRPr>
          </a:p>
          <a:p>
            <a:pPr lvl="1"/>
            <a:r>
              <a:rPr lang="en-GB" sz="2000">
                <a:solidFill>
                  <a:srgbClr val="374151"/>
                </a:solidFill>
                <a:ea typeface="+mn-lt"/>
                <a:cs typeface="+mn-lt"/>
              </a:rPr>
              <a:t>Employing techniques like password cracking or phishing.</a:t>
            </a:r>
            <a:endParaRPr lang="en-GB" sz="2000">
              <a:cs typeface="Calibri"/>
            </a:endParaRPr>
          </a:p>
          <a:p>
            <a:r>
              <a:rPr lang="en-GB" sz="2000" b="1">
                <a:ea typeface="+mn-lt"/>
                <a:cs typeface="+mn-lt"/>
              </a:rPr>
              <a:t>Outcome</a:t>
            </a:r>
            <a:r>
              <a:rPr lang="en-GB" sz="2000">
                <a:solidFill>
                  <a:srgbClr val="374151"/>
                </a:solidFill>
                <a:ea typeface="+mn-lt"/>
                <a:cs typeface="+mn-lt"/>
              </a:rPr>
              <a:t>:</a:t>
            </a:r>
            <a:endParaRPr lang="en-GB" sz="2000">
              <a:cs typeface="Calibri"/>
            </a:endParaRPr>
          </a:p>
          <a:p>
            <a:pPr lvl="1"/>
            <a:r>
              <a:rPr lang="en-GB" sz="2000">
                <a:solidFill>
                  <a:srgbClr val="374151"/>
                </a:solidFill>
                <a:ea typeface="+mn-lt"/>
                <a:cs typeface="+mn-lt"/>
              </a:rPr>
              <a:t>Demonstrating the potential impact of a successful breach.</a:t>
            </a:r>
            <a:endParaRPr lang="en-GB" sz="2000">
              <a:cs typeface="Calibri"/>
            </a:endParaRPr>
          </a:p>
          <a:p>
            <a:pPr lvl="1"/>
            <a:r>
              <a:rPr lang="en-GB" sz="2000">
                <a:solidFill>
                  <a:srgbClr val="374151"/>
                </a:solidFill>
                <a:ea typeface="+mn-lt"/>
                <a:cs typeface="+mn-lt"/>
              </a:rPr>
              <a:t>Highlighting critical security gaps that need immediate attention.</a:t>
            </a:r>
            <a:endParaRPr lang="en-GB" sz="2000">
              <a:cs typeface="Calibri"/>
            </a:endParaRPr>
          </a:p>
          <a:p>
            <a:endParaRPr lang="en-GB" sz="2000">
              <a:cs typeface="Calibri"/>
            </a:endParaRPr>
          </a:p>
        </p:txBody>
      </p:sp>
    </p:spTree>
    <p:extLst>
      <p:ext uri="{BB962C8B-B14F-4D97-AF65-F5344CB8AC3E}">
        <p14:creationId xmlns:p14="http://schemas.microsoft.com/office/powerpoint/2010/main" val="4160165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716A8-7E6C-BD0D-F92B-0D76EFDDFC48}"/>
              </a:ext>
            </a:extLst>
          </p:cNvPr>
          <p:cNvSpPr>
            <a:spLocks noGrp="1"/>
          </p:cNvSpPr>
          <p:nvPr>
            <p:ph type="title"/>
          </p:nvPr>
        </p:nvSpPr>
        <p:spPr/>
        <p:txBody>
          <a:bodyPr>
            <a:normAutofit/>
          </a:bodyPr>
          <a:lstStyle/>
          <a:p>
            <a:r>
              <a:rPr lang="en-GB" b="1">
                <a:ea typeface="+mj-lt"/>
                <a:cs typeface="+mj-lt"/>
              </a:rPr>
              <a:t>Maintaining Access</a:t>
            </a:r>
            <a:endParaRPr lang="en-US" b="1">
              <a:cs typeface="Calibri Light"/>
            </a:endParaRPr>
          </a:p>
        </p:txBody>
      </p:sp>
      <p:sp>
        <p:nvSpPr>
          <p:cNvPr id="3" name="Content Placeholder 2">
            <a:extLst>
              <a:ext uri="{FF2B5EF4-FFF2-40B4-BE49-F238E27FC236}">
                <a16:creationId xmlns:a16="http://schemas.microsoft.com/office/drawing/2014/main" id="{FA54872A-E43D-53B8-A04E-D3B816EAB93C}"/>
              </a:ext>
            </a:extLst>
          </p:cNvPr>
          <p:cNvSpPr>
            <a:spLocks noGrp="1"/>
          </p:cNvSpPr>
          <p:nvPr>
            <p:ph idx="1"/>
          </p:nvPr>
        </p:nvSpPr>
        <p:spPr>
          <a:xfrm>
            <a:off x="838200" y="1568048"/>
            <a:ext cx="10515600" cy="4351338"/>
          </a:xfrm>
        </p:spPr>
        <p:txBody>
          <a:bodyPr vert="horz" lIns="91440" tIns="45720" rIns="91440" bIns="45720" rtlCol="0" anchor="t">
            <a:noAutofit/>
          </a:bodyPr>
          <a:lstStyle/>
          <a:p>
            <a:r>
              <a:rPr lang="en-GB" sz="2000">
                <a:solidFill>
                  <a:srgbClr val="374151"/>
                </a:solidFill>
                <a:ea typeface="+mn-lt"/>
                <a:cs typeface="+mn-lt"/>
              </a:rPr>
              <a:t>This stage involves sustaining control over a compromised system to gather as much information as possible.</a:t>
            </a:r>
            <a:endParaRPr lang="en-GB" sz="2000">
              <a:cs typeface="Calibri" panose="020F0502020204030204"/>
            </a:endParaRPr>
          </a:p>
          <a:p>
            <a:r>
              <a:rPr lang="en-GB" sz="2000" b="1">
                <a:ea typeface="+mn-lt"/>
                <a:cs typeface="+mn-lt"/>
              </a:rPr>
              <a:t>Purpose</a:t>
            </a:r>
            <a:r>
              <a:rPr lang="en-GB" sz="2000">
                <a:solidFill>
                  <a:srgbClr val="374151"/>
                </a:solidFill>
                <a:ea typeface="+mn-lt"/>
                <a:cs typeface="+mn-lt"/>
              </a:rPr>
              <a:t>: To simulate an attacker's ability to maintain a persistent presence within the target environment.</a:t>
            </a:r>
            <a:endParaRPr lang="en-GB" sz="2000">
              <a:cs typeface="Calibri"/>
            </a:endParaRPr>
          </a:p>
          <a:p>
            <a:r>
              <a:rPr lang="en-GB" sz="2000" b="1">
                <a:ea typeface="+mn-lt"/>
                <a:cs typeface="+mn-lt"/>
              </a:rPr>
              <a:t>Key Tactics</a:t>
            </a:r>
            <a:r>
              <a:rPr lang="en-GB" sz="2000">
                <a:solidFill>
                  <a:srgbClr val="374151"/>
                </a:solidFill>
                <a:ea typeface="+mn-lt"/>
                <a:cs typeface="+mn-lt"/>
              </a:rPr>
              <a:t>:</a:t>
            </a:r>
            <a:endParaRPr lang="en-GB" sz="2000">
              <a:cs typeface="Calibri"/>
            </a:endParaRPr>
          </a:p>
          <a:p>
            <a:pPr lvl="1"/>
            <a:r>
              <a:rPr lang="en-GB" sz="2000" b="1">
                <a:ea typeface="+mn-lt"/>
                <a:cs typeface="+mn-lt"/>
              </a:rPr>
              <a:t>Backdoors and Rootkits</a:t>
            </a:r>
            <a:r>
              <a:rPr lang="en-GB" sz="2000">
                <a:solidFill>
                  <a:srgbClr val="374151"/>
                </a:solidFill>
                <a:ea typeface="+mn-lt"/>
                <a:cs typeface="+mn-lt"/>
              </a:rPr>
              <a:t>: Installing tools to ensure continued access to the target system.</a:t>
            </a:r>
            <a:endParaRPr lang="en-GB" sz="2000">
              <a:cs typeface="Calibri"/>
            </a:endParaRPr>
          </a:p>
          <a:p>
            <a:pPr lvl="1"/>
            <a:r>
              <a:rPr lang="en-GB" sz="2000" b="1">
                <a:ea typeface="+mn-lt"/>
                <a:cs typeface="+mn-lt"/>
              </a:rPr>
              <a:t>Data Exfiltration</a:t>
            </a:r>
            <a:r>
              <a:rPr lang="en-GB" sz="2000">
                <a:solidFill>
                  <a:srgbClr val="374151"/>
                </a:solidFill>
                <a:ea typeface="+mn-lt"/>
                <a:cs typeface="+mn-lt"/>
              </a:rPr>
              <a:t>: Extracting sensitive data over time to assess the impact of a prolonged breach.</a:t>
            </a:r>
            <a:endParaRPr lang="en-GB" sz="2000">
              <a:cs typeface="Calibri"/>
            </a:endParaRPr>
          </a:p>
          <a:p>
            <a:r>
              <a:rPr lang="en-GB" sz="2000" b="1">
                <a:ea typeface="+mn-lt"/>
                <a:cs typeface="+mn-lt"/>
              </a:rPr>
              <a:t>Strategies</a:t>
            </a:r>
            <a:r>
              <a:rPr lang="en-GB" sz="2000">
                <a:solidFill>
                  <a:srgbClr val="374151"/>
                </a:solidFill>
                <a:ea typeface="+mn-lt"/>
                <a:cs typeface="+mn-lt"/>
              </a:rPr>
              <a:t>:</a:t>
            </a:r>
            <a:endParaRPr lang="en-GB" sz="2000">
              <a:cs typeface="Calibri"/>
            </a:endParaRPr>
          </a:p>
          <a:p>
            <a:pPr lvl="1"/>
            <a:r>
              <a:rPr lang="en-GB" sz="2000">
                <a:solidFill>
                  <a:srgbClr val="374151"/>
                </a:solidFill>
                <a:ea typeface="+mn-lt"/>
                <a:cs typeface="+mn-lt"/>
              </a:rPr>
              <a:t>Using stealth techniques to avoid detection by security systems.</a:t>
            </a:r>
            <a:endParaRPr lang="en-GB" sz="2000">
              <a:cs typeface="Calibri"/>
            </a:endParaRPr>
          </a:p>
          <a:p>
            <a:pPr lvl="1"/>
            <a:r>
              <a:rPr lang="en-GB" sz="2000">
                <a:solidFill>
                  <a:srgbClr val="374151"/>
                </a:solidFill>
                <a:ea typeface="+mn-lt"/>
                <a:cs typeface="+mn-lt"/>
              </a:rPr>
              <a:t>Ensuring stable access through redundant backdoor mechanisms.</a:t>
            </a:r>
            <a:endParaRPr lang="en-GB" sz="2000">
              <a:cs typeface="Calibri"/>
            </a:endParaRPr>
          </a:p>
          <a:p>
            <a:r>
              <a:rPr lang="en-GB" sz="2000" b="1">
                <a:ea typeface="+mn-lt"/>
                <a:cs typeface="+mn-lt"/>
              </a:rPr>
              <a:t>Outcome</a:t>
            </a:r>
            <a:r>
              <a:rPr lang="en-GB" sz="2000">
                <a:solidFill>
                  <a:srgbClr val="374151"/>
                </a:solidFill>
                <a:ea typeface="+mn-lt"/>
                <a:cs typeface="+mn-lt"/>
              </a:rPr>
              <a:t>:</a:t>
            </a:r>
            <a:endParaRPr lang="en-GB" sz="2000">
              <a:cs typeface="Calibri"/>
            </a:endParaRPr>
          </a:p>
          <a:p>
            <a:pPr lvl="1"/>
            <a:r>
              <a:rPr lang="en-GB" sz="2000">
                <a:solidFill>
                  <a:srgbClr val="374151"/>
                </a:solidFill>
                <a:ea typeface="+mn-lt"/>
                <a:cs typeface="+mn-lt"/>
              </a:rPr>
              <a:t>Assessing the target's resilience to persistent threats.</a:t>
            </a:r>
            <a:endParaRPr lang="en-GB" sz="2000">
              <a:cs typeface="Calibri"/>
            </a:endParaRPr>
          </a:p>
          <a:p>
            <a:pPr lvl="1"/>
            <a:r>
              <a:rPr lang="en-GB" sz="2000">
                <a:solidFill>
                  <a:srgbClr val="374151"/>
                </a:solidFill>
                <a:ea typeface="+mn-lt"/>
                <a:cs typeface="+mn-lt"/>
              </a:rPr>
              <a:t>Highlighting long-term vulnerabilities and recommending strategies for continuous monitoring and </a:t>
            </a:r>
            <a:r>
              <a:rPr lang="en-GB" sz="2000" err="1">
                <a:solidFill>
                  <a:srgbClr val="374151"/>
                </a:solidFill>
                <a:ea typeface="+mn-lt"/>
                <a:cs typeface="+mn-lt"/>
              </a:rPr>
              <a:t>defense</a:t>
            </a:r>
            <a:r>
              <a:rPr lang="en-GB" sz="2000">
                <a:solidFill>
                  <a:srgbClr val="374151"/>
                </a:solidFill>
                <a:ea typeface="+mn-lt"/>
                <a:cs typeface="+mn-lt"/>
              </a:rPr>
              <a:t>.</a:t>
            </a:r>
            <a:endParaRPr lang="en-GB" sz="2000">
              <a:cs typeface="Calibri"/>
            </a:endParaRPr>
          </a:p>
          <a:p>
            <a:endParaRPr lang="en-GB" sz="2000">
              <a:cs typeface="Calibri"/>
            </a:endParaRPr>
          </a:p>
        </p:txBody>
      </p:sp>
    </p:spTree>
    <p:extLst>
      <p:ext uri="{BB962C8B-B14F-4D97-AF65-F5344CB8AC3E}">
        <p14:creationId xmlns:p14="http://schemas.microsoft.com/office/powerpoint/2010/main" val="2009990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B2F0F-5AFF-9C62-1399-303499D1B8D6}"/>
              </a:ext>
            </a:extLst>
          </p:cNvPr>
          <p:cNvSpPr>
            <a:spLocks noGrp="1"/>
          </p:cNvSpPr>
          <p:nvPr>
            <p:ph type="title"/>
          </p:nvPr>
        </p:nvSpPr>
        <p:spPr/>
        <p:txBody>
          <a:bodyPr>
            <a:normAutofit/>
          </a:bodyPr>
          <a:lstStyle/>
          <a:p>
            <a:r>
              <a:rPr lang="en-GB" b="1">
                <a:ea typeface="+mj-lt"/>
                <a:cs typeface="+mj-lt"/>
              </a:rPr>
              <a:t>Covering Tracks</a:t>
            </a:r>
            <a:endParaRPr lang="en-US"/>
          </a:p>
        </p:txBody>
      </p:sp>
      <p:sp>
        <p:nvSpPr>
          <p:cNvPr id="3" name="Content Placeholder 2">
            <a:extLst>
              <a:ext uri="{FF2B5EF4-FFF2-40B4-BE49-F238E27FC236}">
                <a16:creationId xmlns:a16="http://schemas.microsoft.com/office/drawing/2014/main" id="{D50B61FE-3A7E-A839-1EF7-0650F29D3E51}"/>
              </a:ext>
            </a:extLst>
          </p:cNvPr>
          <p:cNvSpPr>
            <a:spLocks noGrp="1"/>
          </p:cNvSpPr>
          <p:nvPr>
            <p:ph idx="1"/>
          </p:nvPr>
        </p:nvSpPr>
        <p:spPr>
          <a:xfrm>
            <a:off x="838200" y="1568048"/>
            <a:ext cx="10515600" cy="4351338"/>
          </a:xfrm>
        </p:spPr>
        <p:txBody>
          <a:bodyPr vert="horz" lIns="91440" tIns="45720" rIns="91440" bIns="45720" rtlCol="0" anchor="t">
            <a:noAutofit/>
          </a:bodyPr>
          <a:lstStyle/>
          <a:p>
            <a:r>
              <a:rPr lang="en-GB" sz="2000">
                <a:solidFill>
                  <a:srgbClr val="374151"/>
                </a:solidFill>
                <a:ea typeface="+mn-lt"/>
                <a:cs typeface="+mn-lt"/>
              </a:rPr>
              <a:t>This phase focuses on erasing evidence of the penetration tester's activities to avoid detection.</a:t>
            </a:r>
            <a:endParaRPr lang="en-GB" sz="2000">
              <a:cs typeface="Calibri" panose="020F0502020204030204"/>
            </a:endParaRPr>
          </a:p>
          <a:p>
            <a:r>
              <a:rPr lang="en-GB" sz="2000" b="1">
                <a:ea typeface="+mn-lt"/>
                <a:cs typeface="+mn-lt"/>
              </a:rPr>
              <a:t>Purpose</a:t>
            </a:r>
            <a:r>
              <a:rPr lang="en-GB" sz="2000">
                <a:solidFill>
                  <a:srgbClr val="374151"/>
                </a:solidFill>
                <a:ea typeface="+mn-lt"/>
                <a:cs typeface="+mn-lt"/>
              </a:rPr>
              <a:t>: To mimic an attacker's effort to remain undetected and avoid leaving traces that could lead to discovery and response.</a:t>
            </a:r>
            <a:endParaRPr lang="en-GB" sz="2000">
              <a:cs typeface="Calibri"/>
            </a:endParaRPr>
          </a:p>
          <a:p>
            <a:r>
              <a:rPr lang="en-GB" sz="2000" b="1">
                <a:ea typeface="+mn-lt"/>
                <a:cs typeface="+mn-lt"/>
              </a:rPr>
              <a:t>Key Practices</a:t>
            </a:r>
            <a:r>
              <a:rPr lang="en-GB" sz="2000">
                <a:solidFill>
                  <a:srgbClr val="374151"/>
                </a:solidFill>
                <a:ea typeface="+mn-lt"/>
                <a:cs typeface="+mn-lt"/>
              </a:rPr>
              <a:t>:</a:t>
            </a:r>
            <a:endParaRPr lang="en-GB" sz="2000">
              <a:cs typeface="Calibri"/>
            </a:endParaRPr>
          </a:p>
          <a:p>
            <a:pPr lvl="1"/>
            <a:r>
              <a:rPr lang="en-GB" sz="2000" b="1">
                <a:ea typeface="+mn-lt"/>
                <a:cs typeface="+mn-lt"/>
              </a:rPr>
              <a:t>Log Cleaning</a:t>
            </a:r>
            <a:r>
              <a:rPr lang="en-GB" sz="2000">
                <a:solidFill>
                  <a:srgbClr val="374151"/>
                </a:solidFill>
                <a:ea typeface="+mn-lt"/>
                <a:cs typeface="+mn-lt"/>
              </a:rPr>
              <a:t>: Removing or altering logs that indicate the testing activities.</a:t>
            </a:r>
            <a:endParaRPr lang="en-GB" sz="2000">
              <a:cs typeface="Calibri"/>
            </a:endParaRPr>
          </a:p>
          <a:p>
            <a:pPr lvl="1"/>
            <a:r>
              <a:rPr lang="en-GB" sz="2000" b="1">
                <a:ea typeface="+mn-lt"/>
                <a:cs typeface="+mn-lt"/>
              </a:rPr>
              <a:t>Removing Artifacts</a:t>
            </a:r>
            <a:r>
              <a:rPr lang="en-GB" sz="2000">
                <a:solidFill>
                  <a:srgbClr val="374151"/>
                </a:solidFill>
                <a:ea typeface="+mn-lt"/>
                <a:cs typeface="+mn-lt"/>
              </a:rPr>
              <a:t>: Deleting tools, scripts, and files used during the test.</a:t>
            </a:r>
            <a:endParaRPr lang="en-GB" sz="2000">
              <a:cs typeface="Calibri"/>
            </a:endParaRPr>
          </a:p>
          <a:p>
            <a:r>
              <a:rPr lang="en-GB" sz="2000" b="1">
                <a:ea typeface="+mn-lt"/>
                <a:cs typeface="+mn-lt"/>
              </a:rPr>
              <a:t>Techniques</a:t>
            </a:r>
            <a:r>
              <a:rPr lang="en-GB" sz="2000">
                <a:solidFill>
                  <a:srgbClr val="374151"/>
                </a:solidFill>
                <a:ea typeface="+mn-lt"/>
                <a:cs typeface="+mn-lt"/>
              </a:rPr>
              <a:t>:</a:t>
            </a:r>
            <a:endParaRPr lang="en-GB" sz="2000">
              <a:cs typeface="Calibri"/>
            </a:endParaRPr>
          </a:p>
          <a:p>
            <a:pPr lvl="1"/>
            <a:r>
              <a:rPr lang="en-GB" sz="2000">
                <a:solidFill>
                  <a:srgbClr val="374151"/>
                </a:solidFill>
                <a:ea typeface="+mn-lt"/>
                <a:cs typeface="+mn-lt"/>
              </a:rPr>
              <a:t>Employing anti-forensic measures to obscure actions.</a:t>
            </a:r>
            <a:endParaRPr lang="en-GB" sz="2000">
              <a:cs typeface="Calibri"/>
            </a:endParaRPr>
          </a:p>
          <a:p>
            <a:pPr lvl="1"/>
            <a:r>
              <a:rPr lang="en-GB" sz="2000">
                <a:solidFill>
                  <a:srgbClr val="374151"/>
                </a:solidFill>
                <a:ea typeface="+mn-lt"/>
                <a:cs typeface="+mn-lt"/>
              </a:rPr>
              <a:t>Using encryption and secure deletion methods to eliminate traces.</a:t>
            </a:r>
            <a:endParaRPr lang="en-GB" sz="2000">
              <a:cs typeface="Calibri"/>
            </a:endParaRPr>
          </a:p>
          <a:p>
            <a:r>
              <a:rPr lang="en-GB" sz="2000" b="1">
                <a:ea typeface="+mn-lt"/>
                <a:cs typeface="+mn-lt"/>
              </a:rPr>
              <a:t>Outcome</a:t>
            </a:r>
            <a:r>
              <a:rPr lang="en-GB" sz="2000">
                <a:solidFill>
                  <a:srgbClr val="374151"/>
                </a:solidFill>
                <a:ea typeface="+mn-lt"/>
                <a:cs typeface="+mn-lt"/>
              </a:rPr>
              <a:t>:</a:t>
            </a:r>
            <a:endParaRPr lang="en-GB" sz="2000">
              <a:cs typeface="Calibri"/>
            </a:endParaRPr>
          </a:p>
          <a:p>
            <a:pPr lvl="1"/>
            <a:r>
              <a:rPr lang="en-GB" sz="2000">
                <a:solidFill>
                  <a:srgbClr val="374151"/>
                </a:solidFill>
                <a:ea typeface="+mn-lt"/>
                <a:cs typeface="+mn-lt"/>
              </a:rPr>
              <a:t>Demonstrating the ability of an attacker to conduct operations without leaving discernible evidence.</a:t>
            </a:r>
            <a:endParaRPr lang="en-GB" sz="2000">
              <a:cs typeface="Calibri"/>
            </a:endParaRPr>
          </a:p>
          <a:p>
            <a:pPr lvl="1"/>
            <a:r>
              <a:rPr lang="en-GB" sz="2000">
                <a:solidFill>
                  <a:srgbClr val="374151"/>
                </a:solidFill>
                <a:ea typeface="+mn-lt"/>
                <a:cs typeface="+mn-lt"/>
              </a:rPr>
              <a:t>Highlighting the importance of robust detection and incident response mechanisms in cybersecurity.</a:t>
            </a:r>
            <a:endParaRPr lang="en-GB" sz="2000">
              <a:cs typeface="Calibri"/>
            </a:endParaRPr>
          </a:p>
          <a:p>
            <a:endParaRPr lang="en-GB" sz="2000">
              <a:cs typeface="Calibri"/>
            </a:endParaRPr>
          </a:p>
        </p:txBody>
      </p:sp>
    </p:spTree>
    <p:extLst>
      <p:ext uri="{BB962C8B-B14F-4D97-AF65-F5344CB8AC3E}">
        <p14:creationId xmlns:p14="http://schemas.microsoft.com/office/powerpoint/2010/main" val="42758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F522C-9FF3-DC23-8EB7-B54627CC0717}"/>
              </a:ext>
            </a:extLst>
          </p:cNvPr>
          <p:cNvSpPr>
            <a:spLocks noGrp="1"/>
          </p:cNvSpPr>
          <p:nvPr>
            <p:ph type="title"/>
          </p:nvPr>
        </p:nvSpPr>
        <p:spPr/>
        <p:txBody>
          <a:bodyPr>
            <a:normAutofit/>
          </a:bodyPr>
          <a:lstStyle/>
          <a:p>
            <a:r>
              <a:rPr lang="en-GB" b="1">
                <a:ea typeface="+mj-lt"/>
                <a:cs typeface="+mj-lt"/>
              </a:rPr>
              <a:t>Reporting</a:t>
            </a:r>
            <a:endParaRPr lang="en-US"/>
          </a:p>
        </p:txBody>
      </p:sp>
      <p:sp>
        <p:nvSpPr>
          <p:cNvPr id="3" name="Content Placeholder 2">
            <a:extLst>
              <a:ext uri="{FF2B5EF4-FFF2-40B4-BE49-F238E27FC236}">
                <a16:creationId xmlns:a16="http://schemas.microsoft.com/office/drawing/2014/main" id="{C49748AB-63D6-A847-6472-0849E1F2283D}"/>
              </a:ext>
            </a:extLst>
          </p:cNvPr>
          <p:cNvSpPr>
            <a:spLocks noGrp="1"/>
          </p:cNvSpPr>
          <p:nvPr>
            <p:ph idx="1"/>
          </p:nvPr>
        </p:nvSpPr>
        <p:spPr>
          <a:xfrm>
            <a:off x="838200" y="1417794"/>
            <a:ext cx="10515600" cy="4351338"/>
          </a:xfrm>
        </p:spPr>
        <p:txBody>
          <a:bodyPr vert="horz" lIns="91440" tIns="45720" rIns="91440" bIns="45720" rtlCol="0" anchor="t">
            <a:noAutofit/>
          </a:bodyPr>
          <a:lstStyle/>
          <a:p>
            <a:r>
              <a:rPr lang="en-GB" sz="2000">
                <a:solidFill>
                  <a:srgbClr val="374151"/>
                </a:solidFill>
                <a:ea typeface="+mn-lt"/>
                <a:cs typeface="+mn-lt"/>
              </a:rPr>
              <a:t>The final phase where all findings from the penetration test are documented in a detailed report.</a:t>
            </a:r>
            <a:endParaRPr lang="en-GB" sz="2000">
              <a:cs typeface="Calibri" panose="020F0502020204030204"/>
            </a:endParaRPr>
          </a:p>
          <a:p>
            <a:r>
              <a:rPr lang="en-GB" sz="2000" b="1">
                <a:ea typeface="+mn-lt"/>
                <a:cs typeface="+mn-lt"/>
              </a:rPr>
              <a:t>Purpose</a:t>
            </a:r>
            <a:r>
              <a:rPr lang="en-GB" sz="2000">
                <a:solidFill>
                  <a:srgbClr val="374151"/>
                </a:solidFill>
                <a:ea typeface="+mn-lt"/>
                <a:cs typeface="+mn-lt"/>
              </a:rPr>
              <a:t>: To provide a comprehensive analysis of the test, including vulnerabilities found, exploits used, and recommendations for mitigation.</a:t>
            </a:r>
            <a:endParaRPr lang="en-GB" sz="2000">
              <a:cs typeface="Calibri"/>
            </a:endParaRPr>
          </a:p>
          <a:p>
            <a:r>
              <a:rPr lang="en-GB" sz="2000" b="1">
                <a:ea typeface="+mn-lt"/>
                <a:cs typeface="+mn-lt"/>
              </a:rPr>
              <a:t>Key Components</a:t>
            </a:r>
            <a:r>
              <a:rPr lang="en-GB" sz="2000">
                <a:solidFill>
                  <a:srgbClr val="374151"/>
                </a:solidFill>
                <a:ea typeface="+mn-lt"/>
                <a:cs typeface="+mn-lt"/>
              </a:rPr>
              <a:t>:</a:t>
            </a:r>
            <a:endParaRPr lang="en-GB" sz="2000">
              <a:cs typeface="Calibri"/>
            </a:endParaRPr>
          </a:p>
          <a:p>
            <a:pPr lvl="1"/>
            <a:r>
              <a:rPr lang="en-GB" sz="2000" b="1">
                <a:ea typeface="+mn-lt"/>
                <a:cs typeface="+mn-lt"/>
              </a:rPr>
              <a:t>Executive Summary</a:t>
            </a:r>
            <a:r>
              <a:rPr lang="en-GB" sz="2000">
                <a:solidFill>
                  <a:srgbClr val="374151"/>
                </a:solidFill>
                <a:ea typeface="+mn-lt"/>
                <a:cs typeface="+mn-lt"/>
              </a:rPr>
              <a:t>: A high-level overview accessible to non-technical stakeholders.</a:t>
            </a:r>
            <a:endParaRPr lang="en-GB" sz="2000">
              <a:cs typeface="Calibri"/>
            </a:endParaRPr>
          </a:p>
          <a:p>
            <a:pPr lvl="1"/>
            <a:r>
              <a:rPr lang="en-GB" sz="2000" b="1">
                <a:ea typeface="+mn-lt"/>
                <a:cs typeface="+mn-lt"/>
              </a:rPr>
              <a:t>Detailed Findings</a:t>
            </a:r>
            <a:r>
              <a:rPr lang="en-GB" sz="2000">
                <a:solidFill>
                  <a:srgbClr val="374151"/>
                </a:solidFill>
                <a:ea typeface="+mn-lt"/>
                <a:cs typeface="+mn-lt"/>
              </a:rPr>
              <a:t>: Exhaustive documentation of each vulnerability, how it was exploited, and the potential impact.</a:t>
            </a:r>
            <a:endParaRPr lang="en-GB" sz="2000">
              <a:cs typeface="Calibri"/>
            </a:endParaRPr>
          </a:p>
          <a:p>
            <a:r>
              <a:rPr lang="en-GB" sz="2000" b="1">
                <a:ea typeface="+mn-lt"/>
                <a:cs typeface="+mn-lt"/>
              </a:rPr>
              <a:t>Report Structure</a:t>
            </a:r>
            <a:r>
              <a:rPr lang="en-GB" sz="2000">
                <a:solidFill>
                  <a:srgbClr val="374151"/>
                </a:solidFill>
                <a:ea typeface="+mn-lt"/>
                <a:cs typeface="+mn-lt"/>
              </a:rPr>
              <a:t>:</a:t>
            </a:r>
            <a:endParaRPr lang="en-GB" sz="2000">
              <a:cs typeface="Calibri"/>
            </a:endParaRPr>
          </a:p>
          <a:p>
            <a:pPr lvl="1"/>
            <a:r>
              <a:rPr lang="en-GB" sz="2000" b="1">
                <a:ea typeface="+mn-lt"/>
                <a:cs typeface="+mn-lt"/>
              </a:rPr>
              <a:t>Methodology</a:t>
            </a:r>
            <a:r>
              <a:rPr lang="en-GB" sz="2000">
                <a:solidFill>
                  <a:srgbClr val="374151"/>
                </a:solidFill>
                <a:ea typeface="+mn-lt"/>
                <a:cs typeface="+mn-lt"/>
              </a:rPr>
              <a:t>: Explanation of the approach and tools used.</a:t>
            </a:r>
            <a:endParaRPr lang="en-GB" sz="2000">
              <a:cs typeface="Calibri"/>
            </a:endParaRPr>
          </a:p>
          <a:p>
            <a:pPr lvl="1"/>
            <a:r>
              <a:rPr lang="en-GB" sz="2000" b="1">
                <a:ea typeface="+mn-lt"/>
                <a:cs typeface="+mn-lt"/>
              </a:rPr>
              <a:t>Risk Assessment</a:t>
            </a:r>
            <a:r>
              <a:rPr lang="en-GB" sz="2000">
                <a:solidFill>
                  <a:srgbClr val="374151"/>
                </a:solidFill>
                <a:ea typeface="+mn-lt"/>
                <a:cs typeface="+mn-lt"/>
              </a:rPr>
              <a:t>: Analysis of the severity of each vulnerability.</a:t>
            </a:r>
            <a:endParaRPr lang="en-GB" sz="2000">
              <a:cs typeface="Calibri"/>
            </a:endParaRPr>
          </a:p>
          <a:p>
            <a:pPr lvl="1"/>
            <a:r>
              <a:rPr lang="en-GB" sz="2000" b="1">
                <a:ea typeface="+mn-lt"/>
                <a:cs typeface="+mn-lt"/>
              </a:rPr>
              <a:t>Recommendations</a:t>
            </a:r>
            <a:r>
              <a:rPr lang="en-GB" sz="2000">
                <a:solidFill>
                  <a:srgbClr val="374151"/>
                </a:solidFill>
                <a:ea typeface="+mn-lt"/>
                <a:cs typeface="+mn-lt"/>
              </a:rPr>
              <a:t>: Actionable steps for remediation and improving security posture.</a:t>
            </a:r>
            <a:endParaRPr lang="en-GB" sz="2000">
              <a:cs typeface="Calibri"/>
            </a:endParaRPr>
          </a:p>
          <a:p>
            <a:r>
              <a:rPr lang="en-GB" sz="2000" b="1">
                <a:ea typeface="+mn-lt"/>
                <a:cs typeface="+mn-lt"/>
              </a:rPr>
              <a:t>Outcome</a:t>
            </a:r>
            <a:r>
              <a:rPr lang="en-GB" sz="2000">
                <a:solidFill>
                  <a:srgbClr val="374151"/>
                </a:solidFill>
                <a:ea typeface="+mn-lt"/>
                <a:cs typeface="+mn-lt"/>
              </a:rPr>
              <a:t>:</a:t>
            </a:r>
            <a:endParaRPr lang="en-GB" sz="2000">
              <a:cs typeface="Calibri"/>
            </a:endParaRPr>
          </a:p>
          <a:p>
            <a:pPr lvl="1"/>
            <a:r>
              <a:rPr lang="en-GB" sz="2000">
                <a:solidFill>
                  <a:srgbClr val="374151"/>
                </a:solidFill>
                <a:ea typeface="+mn-lt"/>
                <a:cs typeface="+mn-lt"/>
              </a:rPr>
              <a:t>Delivering a roadmap for the organization to enhance its security measures.</a:t>
            </a:r>
            <a:endParaRPr lang="en-GB" sz="2000">
              <a:cs typeface="Calibri"/>
            </a:endParaRPr>
          </a:p>
          <a:p>
            <a:pPr lvl="1"/>
            <a:r>
              <a:rPr lang="en-GB" sz="2000">
                <a:solidFill>
                  <a:srgbClr val="374151"/>
                </a:solidFill>
                <a:ea typeface="+mn-lt"/>
                <a:cs typeface="+mn-lt"/>
              </a:rPr>
              <a:t>Ensuring clear communication of risks and solutions to all relevant parties.</a:t>
            </a:r>
            <a:endParaRPr lang="en-GB" sz="2000">
              <a:cs typeface="Calibri"/>
            </a:endParaRPr>
          </a:p>
          <a:p>
            <a:endParaRPr lang="en-GB">
              <a:cs typeface="Calibri"/>
            </a:endParaRPr>
          </a:p>
        </p:txBody>
      </p:sp>
    </p:spTree>
    <p:extLst>
      <p:ext uri="{BB962C8B-B14F-4D97-AF65-F5344CB8AC3E}">
        <p14:creationId xmlns:p14="http://schemas.microsoft.com/office/powerpoint/2010/main" val="2398600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1781A-6B4D-F816-53F3-3B57CA6F2B42}"/>
              </a:ext>
            </a:extLst>
          </p:cNvPr>
          <p:cNvSpPr>
            <a:spLocks noGrp="1"/>
          </p:cNvSpPr>
          <p:nvPr>
            <p:ph type="title"/>
          </p:nvPr>
        </p:nvSpPr>
        <p:spPr>
          <a:xfrm>
            <a:off x="720144" y="224"/>
            <a:ext cx="10515600" cy="1325563"/>
          </a:xfrm>
        </p:spPr>
        <p:txBody>
          <a:bodyPr/>
          <a:lstStyle/>
          <a:p>
            <a:r>
              <a:rPr lang="en-GB" b="1">
                <a:cs typeface="Calibri Light"/>
              </a:rPr>
              <a:t>Executive Summary Sample</a:t>
            </a:r>
            <a:endParaRPr lang="en-GB" b="1"/>
          </a:p>
        </p:txBody>
      </p:sp>
      <p:sp>
        <p:nvSpPr>
          <p:cNvPr id="3" name="Content Placeholder 2">
            <a:extLst>
              <a:ext uri="{FF2B5EF4-FFF2-40B4-BE49-F238E27FC236}">
                <a16:creationId xmlns:a16="http://schemas.microsoft.com/office/drawing/2014/main" id="{FB7146E7-B701-70D2-6A29-81729A8A297D}"/>
              </a:ext>
            </a:extLst>
          </p:cNvPr>
          <p:cNvSpPr>
            <a:spLocks noGrp="1"/>
          </p:cNvSpPr>
          <p:nvPr>
            <p:ph idx="1"/>
          </p:nvPr>
        </p:nvSpPr>
        <p:spPr>
          <a:xfrm>
            <a:off x="838200" y="1825625"/>
            <a:ext cx="4870361" cy="4351338"/>
          </a:xfrm>
        </p:spPr>
        <p:txBody>
          <a:bodyPr vert="horz" lIns="91440" tIns="45720" rIns="91440" bIns="45720" rtlCol="0" anchor="t">
            <a:normAutofit fontScale="92500" lnSpcReduction="10000"/>
          </a:bodyPr>
          <a:lstStyle/>
          <a:p>
            <a:r>
              <a:rPr lang="en-GB" b="1"/>
              <a:t>EXECUTIVE SUMMARY:</a:t>
            </a:r>
            <a:endParaRPr lang="en-GB">
              <a:cs typeface="Calibri" panose="020F0502020204030204"/>
            </a:endParaRPr>
          </a:p>
          <a:p>
            <a:r>
              <a:rPr lang="en-GB" sz="2000" b="1">
                <a:ea typeface="+mn-lt"/>
                <a:cs typeface="+mn-lt"/>
              </a:rPr>
              <a:t>Company Details:</a:t>
            </a:r>
            <a:endParaRPr lang="en-GB" sz="2000">
              <a:cs typeface="Calibri"/>
            </a:endParaRPr>
          </a:p>
          <a:p>
            <a:r>
              <a:rPr lang="en-GB" sz="2000">
                <a:solidFill>
                  <a:srgbClr val="374151"/>
                </a:solidFill>
                <a:ea typeface="+mn-lt"/>
                <a:cs typeface="+mn-lt"/>
              </a:rPr>
              <a:t>Name: [Company Name]</a:t>
            </a:r>
            <a:endParaRPr lang="en-GB" sz="2000">
              <a:cs typeface="Calibri"/>
            </a:endParaRPr>
          </a:p>
          <a:p>
            <a:r>
              <a:rPr lang="en-GB" sz="2000">
                <a:solidFill>
                  <a:srgbClr val="374151"/>
                </a:solidFill>
                <a:ea typeface="+mn-lt"/>
                <a:cs typeface="+mn-lt"/>
              </a:rPr>
              <a:t>Location: [Company Location]</a:t>
            </a:r>
            <a:endParaRPr lang="en-GB" sz="2000">
              <a:cs typeface="Calibri"/>
            </a:endParaRPr>
          </a:p>
          <a:p>
            <a:r>
              <a:rPr lang="en-GB" sz="2000">
                <a:solidFill>
                  <a:srgbClr val="374151"/>
                </a:solidFill>
                <a:ea typeface="+mn-lt"/>
                <a:cs typeface="+mn-lt"/>
              </a:rPr>
              <a:t>Industry: [Industry Type]</a:t>
            </a:r>
            <a:endParaRPr lang="en-GB" sz="2000">
              <a:cs typeface="Calibri"/>
            </a:endParaRPr>
          </a:p>
          <a:p>
            <a:r>
              <a:rPr lang="en-GB" sz="2000" b="1">
                <a:ea typeface="+mn-lt"/>
                <a:cs typeface="+mn-lt"/>
              </a:rPr>
              <a:t>Test Details:</a:t>
            </a:r>
            <a:endParaRPr lang="en-GB" sz="2000">
              <a:cs typeface="Calibri"/>
            </a:endParaRPr>
          </a:p>
          <a:p>
            <a:r>
              <a:rPr lang="en-GB" sz="2000">
                <a:solidFill>
                  <a:srgbClr val="374151"/>
                </a:solidFill>
                <a:ea typeface="+mn-lt"/>
                <a:cs typeface="+mn-lt"/>
              </a:rPr>
              <a:t>Dates: [Start Date] to [End Date]</a:t>
            </a:r>
            <a:endParaRPr lang="en-GB" sz="2000">
              <a:cs typeface="Calibri"/>
            </a:endParaRPr>
          </a:p>
          <a:p>
            <a:r>
              <a:rPr lang="en-GB" sz="2000">
                <a:solidFill>
                  <a:srgbClr val="374151"/>
                </a:solidFill>
                <a:ea typeface="+mn-lt"/>
                <a:cs typeface="+mn-lt"/>
              </a:rPr>
              <a:t>Duration: [Test Duration]</a:t>
            </a:r>
            <a:endParaRPr lang="en-GB" sz="2000">
              <a:cs typeface="Calibri"/>
            </a:endParaRPr>
          </a:p>
          <a:p>
            <a:r>
              <a:rPr lang="en-GB" sz="2000">
                <a:solidFill>
                  <a:srgbClr val="374151"/>
                </a:solidFill>
                <a:ea typeface="+mn-lt"/>
                <a:cs typeface="+mn-lt"/>
              </a:rPr>
              <a:t>Network </a:t>
            </a:r>
            <a:r>
              <a:rPr lang="en-GB" sz="2000" err="1">
                <a:solidFill>
                  <a:srgbClr val="374151"/>
                </a:solidFill>
                <a:ea typeface="+mn-lt"/>
                <a:cs typeface="+mn-lt"/>
              </a:rPr>
              <a:t>Analyzed</a:t>
            </a:r>
            <a:r>
              <a:rPr lang="en-GB" sz="2000">
                <a:solidFill>
                  <a:srgbClr val="374151"/>
                </a:solidFill>
                <a:ea typeface="+mn-lt"/>
                <a:cs typeface="+mn-lt"/>
              </a:rPr>
              <a:t>: [Network Type]</a:t>
            </a:r>
            <a:endParaRPr lang="en-GB" sz="2000">
              <a:cs typeface="Calibri"/>
            </a:endParaRPr>
          </a:p>
          <a:p>
            <a:r>
              <a:rPr lang="en-GB" sz="2000">
                <a:solidFill>
                  <a:srgbClr val="374151"/>
                </a:solidFill>
                <a:ea typeface="+mn-lt"/>
                <a:cs typeface="+mn-lt"/>
              </a:rPr>
              <a:t>Network ID, Subnet Mask, Wireless SSID, Target IP Address: [Relevant Network Details]</a:t>
            </a:r>
            <a:endParaRPr lang="en-GB" sz="2000">
              <a:cs typeface="Calibri"/>
            </a:endParaRPr>
          </a:p>
          <a:p>
            <a:r>
              <a:rPr lang="en-GB" sz="2000">
                <a:solidFill>
                  <a:srgbClr val="374151"/>
                </a:solidFill>
                <a:ea typeface="+mn-lt"/>
                <a:cs typeface="+mn-lt"/>
              </a:rPr>
              <a:t>Test Status: [Status of Test]</a:t>
            </a:r>
            <a:endParaRPr lang="en-GB" sz="2000">
              <a:cs typeface="Calibri"/>
            </a:endParaRPr>
          </a:p>
          <a:p>
            <a:pPr marL="0" indent="0">
              <a:buNone/>
            </a:pPr>
            <a:endParaRPr lang="en-GB" sz="2000">
              <a:solidFill>
                <a:srgbClr val="374151"/>
              </a:solidFill>
              <a:cs typeface="Calibri"/>
            </a:endParaRPr>
          </a:p>
          <a:p>
            <a:endParaRPr lang="en-GB">
              <a:cs typeface="Calibri"/>
            </a:endParaRPr>
          </a:p>
        </p:txBody>
      </p:sp>
      <p:sp>
        <p:nvSpPr>
          <p:cNvPr id="5" name="TextBox 4">
            <a:extLst>
              <a:ext uri="{FF2B5EF4-FFF2-40B4-BE49-F238E27FC236}">
                <a16:creationId xmlns:a16="http://schemas.microsoft.com/office/drawing/2014/main" id="{70D60A8A-0D45-5009-C075-06071B9A54A4}"/>
              </a:ext>
            </a:extLst>
          </p:cNvPr>
          <p:cNvSpPr txBox="1"/>
          <p:nvPr/>
        </p:nvSpPr>
        <p:spPr>
          <a:xfrm>
            <a:off x="6171127" y="1829873"/>
            <a:ext cx="5379612"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Scope:</a:t>
            </a:r>
            <a:r>
              <a:rPr lang="en-GB" sz="2000">
                <a:solidFill>
                  <a:srgbClr val="374151"/>
                </a:solidFill>
                <a:ea typeface="+mn-lt"/>
                <a:cs typeface="+mn-lt"/>
              </a:rPr>
              <a:t> Objectives:</a:t>
            </a:r>
            <a:endParaRPr lang="en-US" sz="2000">
              <a:cs typeface="Calibri"/>
            </a:endParaRPr>
          </a:p>
          <a:p>
            <a:pPr marL="285750" indent="-285750">
              <a:buFont typeface="Arial"/>
              <a:buChar char="•"/>
            </a:pPr>
            <a:r>
              <a:rPr lang="en-GB" sz="2000" err="1">
                <a:solidFill>
                  <a:srgbClr val="374151"/>
                </a:solidFill>
                <a:ea typeface="+mn-lt"/>
                <a:cs typeface="+mn-lt"/>
              </a:rPr>
              <a:t>Analyze</a:t>
            </a:r>
            <a:r>
              <a:rPr lang="en-GB" sz="2000">
                <a:solidFill>
                  <a:srgbClr val="374151"/>
                </a:solidFill>
                <a:ea typeface="+mn-lt"/>
                <a:cs typeface="+mn-lt"/>
              </a:rPr>
              <a:t> a specified network range for vulnerabilities.</a:t>
            </a:r>
            <a:endParaRPr lang="en-GB" sz="2000">
              <a:cs typeface="Calibri"/>
            </a:endParaRPr>
          </a:p>
          <a:p>
            <a:pPr marL="285750" indent="-285750">
              <a:buFont typeface="Arial"/>
              <a:buChar char="•"/>
            </a:pPr>
            <a:r>
              <a:rPr lang="en-GB" sz="2000">
                <a:solidFill>
                  <a:srgbClr val="374151"/>
                </a:solidFill>
                <a:ea typeface="+mn-lt"/>
                <a:cs typeface="+mn-lt"/>
              </a:rPr>
              <a:t>Create a sample inventory of network assets.</a:t>
            </a:r>
            <a:endParaRPr lang="en-GB" sz="2000">
              <a:cs typeface="Calibri"/>
            </a:endParaRPr>
          </a:p>
          <a:p>
            <a:pPr marL="285750" indent="-285750">
              <a:buFont typeface="Arial"/>
              <a:buChar char="•"/>
            </a:pPr>
            <a:r>
              <a:rPr lang="en-GB" sz="2000">
                <a:solidFill>
                  <a:srgbClr val="374151"/>
                </a:solidFill>
                <a:ea typeface="+mn-lt"/>
                <a:cs typeface="+mn-lt"/>
              </a:rPr>
              <a:t>Conduct vulnerability testing on selected assets.</a:t>
            </a:r>
            <a:endParaRPr lang="en-GB" sz="2000">
              <a:cs typeface="Calibri"/>
            </a:endParaRPr>
          </a:p>
          <a:p>
            <a:pPr marL="285750" indent="-285750">
              <a:buFont typeface="Arial"/>
              <a:buChar char="•"/>
            </a:pPr>
            <a:r>
              <a:rPr lang="en-GB" sz="2000" err="1">
                <a:solidFill>
                  <a:srgbClr val="374151"/>
                </a:solidFill>
                <a:ea typeface="+mn-lt"/>
                <a:cs typeface="+mn-lt"/>
              </a:rPr>
              <a:t>Analyze</a:t>
            </a:r>
            <a:r>
              <a:rPr lang="en-GB" sz="2000">
                <a:solidFill>
                  <a:srgbClr val="374151"/>
                </a:solidFill>
                <a:ea typeface="+mn-lt"/>
                <a:cs typeface="+mn-lt"/>
              </a:rPr>
              <a:t> results and suggest improvements for cybersecurity posture. Boundaries/Restrictions:</a:t>
            </a:r>
            <a:endParaRPr lang="en-GB" sz="2000">
              <a:cs typeface="Calibri"/>
            </a:endParaRPr>
          </a:p>
          <a:p>
            <a:pPr marL="285750" indent="-285750">
              <a:buFont typeface="Arial"/>
              <a:buChar char="•"/>
            </a:pPr>
            <a:r>
              <a:rPr lang="en-GB" sz="2000">
                <a:solidFill>
                  <a:srgbClr val="374151"/>
                </a:solidFill>
                <a:ea typeface="+mn-lt"/>
                <a:cs typeface="+mn-lt"/>
              </a:rPr>
              <a:t>Tests confined to the specified network range.</a:t>
            </a:r>
            <a:endParaRPr lang="en-GB" sz="2000">
              <a:cs typeface="Calibri"/>
            </a:endParaRPr>
          </a:p>
          <a:p>
            <a:pPr marL="285750" indent="-285750">
              <a:buFont typeface="Arial"/>
              <a:buChar char="•"/>
            </a:pPr>
            <a:r>
              <a:rPr lang="en-GB" sz="2000">
                <a:solidFill>
                  <a:srgbClr val="374151"/>
                </a:solidFill>
                <a:ea typeface="+mn-lt"/>
                <a:cs typeface="+mn-lt"/>
              </a:rPr>
              <a:t>Adherence to ethical guidelines based on ISO/IEC 27000-series standards.</a:t>
            </a:r>
            <a:endParaRPr lang="en-GB" sz="2000">
              <a:cs typeface="Calibri"/>
            </a:endParaRPr>
          </a:p>
          <a:p>
            <a:pPr marL="285750" indent="-285750">
              <a:buFont typeface="Arial"/>
              <a:buChar char="•"/>
            </a:pPr>
            <a:r>
              <a:rPr lang="en-GB" sz="2000">
                <a:solidFill>
                  <a:srgbClr val="374151"/>
                </a:solidFill>
                <a:ea typeface="+mn-lt"/>
                <a:cs typeface="+mn-lt"/>
              </a:rPr>
              <a:t>Avoidance of actions that could compromise IT/OT systems.</a:t>
            </a:r>
            <a:endParaRPr lang="en-GB" sz="2000">
              <a:cs typeface="Calibri"/>
            </a:endParaRPr>
          </a:p>
          <a:p>
            <a:pPr marL="285750" indent="-285750">
              <a:buFont typeface="Arial"/>
              <a:buChar char="•"/>
            </a:pPr>
            <a:r>
              <a:rPr lang="en-GB" sz="2000">
                <a:solidFill>
                  <a:srgbClr val="374151"/>
                </a:solidFill>
                <a:ea typeface="+mn-lt"/>
                <a:cs typeface="+mn-lt"/>
              </a:rPr>
              <a:t>Full disclosure of test results.</a:t>
            </a:r>
            <a:endParaRPr lang="en-GB" sz="2000">
              <a:cs typeface="Calibri"/>
            </a:endParaRPr>
          </a:p>
          <a:p>
            <a:pPr algn="l"/>
            <a:endParaRPr lang="en-GB">
              <a:cs typeface="Calibri"/>
            </a:endParaRPr>
          </a:p>
        </p:txBody>
      </p:sp>
    </p:spTree>
    <p:extLst>
      <p:ext uri="{BB962C8B-B14F-4D97-AF65-F5344CB8AC3E}">
        <p14:creationId xmlns:p14="http://schemas.microsoft.com/office/powerpoint/2010/main" val="5677020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ECB139-D8DA-CD44-A532-ED64F6CC05C0}"/>
              </a:ext>
            </a:extLst>
          </p:cNvPr>
          <p:cNvSpPr>
            <a:spLocks noGrp="1"/>
          </p:cNvSpPr>
          <p:nvPr>
            <p:ph idx="1"/>
          </p:nvPr>
        </p:nvSpPr>
        <p:spPr>
          <a:xfrm>
            <a:off x="97665" y="290893"/>
            <a:ext cx="5739684" cy="5886070"/>
          </a:xfrm>
        </p:spPr>
        <p:txBody>
          <a:bodyPr vert="horz" lIns="91440" tIns="45720" rIns="91440" bIns="45720" rtlCol="0" anchor="t">
            <a:noAutofit/>
          </a:bodyPr>
          <a:lstStyle/>
          <a:p>
            <a:r>
              <a:rPr lang="en-GB" sz="1800" b="1">
                <a:ea typeface="+mn-lt"/>
                <a:cs typeface="+mn-lt"/>
              </a:rPr>
              <a:t>Assessment Overview:</a:t>
            </a:r>
            <a:endParaRPr lang="en-GB" sz="1800">
              <a:cs typeface="Calibri" panose="020F0502020204030204"/>
            </a:endParaRPr>
          </a:p>
          <a:p>
            <a:r>
              <a:rPr lang="en-GB" sz="1800">
                <a:solidFill>
                  <a:srgbClr val="374151"/>
                </a:solidFill>
                <a:ea typeface="+mn-lt"/>
                <a:cs typeface="+mn-lt"/>
              </a:rPr>
              <a:t>Purpose: To identify and prioritize potential security issues in the target system to enhance cybersecurity.</a:t>
            </a:r>
            <a:endParaRPr lang="en-GB" sz="1800">
              <a:cs typeface="Calibri"/>
            </a:endParaRPr>
          </a:p>
          <a:p>
            <a:r>
              <a:rPr lang="en-GB" sz="1800">
                <a:solidFill>
                  <a:srgbClr val="374151"/>
                </a:solidFill>
                <a:ea typeface="+mn-lt"/>
                <a:cs typeface="+mn-lt"/>
              </a:rPr>
              <a:t>Approach: Selected network assets were inventoried and scanned for vulnerabilities using automated tools. Not all network assets were covered, providing a general but not exhaustive assessment of cybersecurity posture.</a:t>
            </a:r>
            <a:endParaRPr lang="en-GB" sz="1800">
              <a:cs typeface="Calibri"/>
            </a:endParaRPr>
          </a:p>
          <a:p>
            <a:r>
              <a:rPr lang="en-GB" sz="1800" b="1">
                <a:ea typeface="+mn-lt"/>
                <a:cs typeface="+mn-lt"/>
              </a:rPr>
              <a:t>Risk Summary:</a:t>
            </a:r>
            <a:endParaRPr lang="en-GB" sz="1800">
              <a:cs typeface="Calibri"/>
            </a:endParaRPr>
          </a:p>
          <a:p>
            <a:r>
              <a:rPr lang="en-GB" sz="1800">
                <a:solidFill>
                  <a:srgbClr val="374151"/>
                </a:solidFill>
                <a:ea typeface="+mn-lt"/>
                <a:cs typeface="+mn-lt"/>
              </a:rPr>
              <a:t>Key vulnerabilities identified include unsecured wireless networks, weak passwords, insufficient switchport security, and outdated software.</a:t>
            </a:r>
            <a:endParaRPr lang="en-GB" sz="1800">
              <a:cs typeface="Calibri"/>
            </a:endParaRPr>
          </a:p>
          <a:p>
            <a:r>
              <a:rPr lang="en-GB" sz="1800" b="1">
                <a:ea typeface="+mn-lt"/>
                <a:cs typeface="+mn-lt"/>
              </a:rPr>
              <a:t>Recommendations Summary:</a:t>
            </a:r>
            <a:endParaRPr lang="en-GB" sz="1800">
              <a:cs typeface="Calibri"/>
            </a:endParaRPr>
          </a:p>
          <a:p>
            <a:r>
              <a:rPr lang="en-GB" sz="1800">
                <a:solidFill>
                  <a:srgbClr val="374151"/>
                </a:solidFill>
                <a:ea typeface="+mn-lt"/>
                <a:cs typeface="+mn-lt"/>
              </a:rPr>
              <a:t>Implement a robust password policy and management tools.</a:t>
            </a:r>
            <a:endParaRPr lang="en-GB" sz="1800">
              <a:cs typeface="Calibri"/>
            </a:endParaRPr>
          </a:p>
          <a:p>
            <a:r>
              <a:rPr lang="en-GB" sz="1800">
                <a:solidFill>
                  <a:srgbClr val="374151"/>
                </a:solidFill>
                <a:ea typeface="+mn-lt"/>
                <a:cs typeface="+mn-lt"/>
              </a:rPr>
              <a:t>Secure network access by closing unused ports and enforcing switchport security.</a:t>
            </a:r>
            <a:endParaRPr lang="en-GB" sz="1800">
              <a:cs typeface="Calibri"/>
            </a:endParaRPr>
          </a:p>
          <a:p>
            <a:r>
              <a:rPr lang="en-GB" sz="1800">
                <a:solidFill>
                  <a:srgbClr val="374151"/>
                </a:solidFill>
                <a:ea typeface="+mn-lt"/>
                <a:cs typeface="+mn-lt"/>
              </a:rPr>
              <a:t>Establish a patch management program for critical software updates.</a:t>
            </a:r>
            <a:endParaRPr lang="en-GB" sz="1800">
              <a:cs typeface="Calibri"/>
            </a:endParaRPr>
          </a:p>
          <a:p>
            <a:r>
              <a:rPr lang="en-GB" sz="1800">
                <a:solidFill>
                  <a:srgbClr val="374151"/>
                </a:solidFill>
                <a:ea typeface="+mn-lt"/>
                <a:cs typeface="+mn-lt"/>
              </a:rPr>
              <a:t>Upgrade network hardware to enhance security, such as adopting WPA3 encryption standards.</a:t>
            </a:r>
            <a:endParaRPr lang="en-GB" sz="1800">
              <a:cs typeface="Calibri"/>
            </a:endParaRPr>
          </a:p>
          <a:p>
            <a:endParaRPr lang="en-GB" sz="1600">
              <a:cs typeface="Calibri"/>
            </a:endParaRPr>
          </a:p>
        </p:txBody>
      </p:sp>
      <p:sp>
        <p:nvSpPr>
          <p:cNvPr id="5" name="TextBox 4">
            <a:extLst>
              <a:ext uri="{FF2B5EF4-FFF2-40B4-BE49-F238E27FC236}">
                <a16:creationId xmlns:a16="http://schemas.microsoft.com/office/drawing/2014/main" id="{C6137A6C-7C8A-0559-1F05-00302B1D919B}"/>
              </a:ext>
            </a:extLst>
          </p:cNvPr>
          <p:cNvSpPr txBox="1"/>
          <p:nvPr/>
        </p:nvSpPr>
        <p:spPr>
          <a:xfrm>
            <a:off x="6096001" y="292457"/>
            <a:ext cx="5741829" cy="61319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b="1">
                <a:cs typeface="Calibri"/>
              </a:rPr>
              <a:t>Conclusion:</a:t>
            </a:r>
            <a:endParaRPr lang="en-GB">
              <a:cs typeface="Calibri"/>
            </a:endParaRPr>
          </a:p>
          <a:p>
            <a:pPr marL="285750" indent="-285750">
              <a:lnSpc>
                <a:spcPct val="90000"/>
              </a:lnSpc>
              <a:spcBef>
                <a:spcPts val="1000"/>
              </a:spcBef>
              <a:buFont typeface="Arial"/>
              <a:buChar char="•"/>
            </a:pPr>
            <a:r>
              <a:rPr lang="en-GB">
                <a:solidFill>
                  <a:srgbClr val="374151"/>
                </a:solidFill>
                <a:cs typeface="Calibri"/>
              </a:rPr>
              <a:t>The assessment offers valuable insights into the cybersecurity status, highlighting the wireless router as a critical vulnerability point.</a:t>
            </a:r>
          </a:p>
          <a:p>
            <a:pPr marL="285750" indent="-285750">
              <a:lnSpc>
                <a:spcPct val="90000"/>
              </a:lnSpc>
              <a:spcBef>
                <a:spcPts val="1000"/>
              </a:spcBef>
              <a:buFont typeface="Arial"/>
              <a:buChar char="•"/>
            </a:pPr>
            <a:r>
              <a:rPr lang="en-GB">
                <a:solidFill>
                  <a:srgbClr val="374151"/>
                </a:solidFill>
                <a:cs typeface="Calibri"/>
              </a:rPr>
              <a:t>Emphasizes the need for strong password protection and access control to prevent unauthorized access.</a:t>
            </a:r>
          </a:p>
          <a:p>
            <a:pPr marL="285750" indent="-285750">
              <a:lnSpc>
                <a:spcPct val="90000"/>
              </a:lnSpc>
              <a:spcBef>
                <a:spcPts val="1000"/>
              </a:spcBef>
              <a:buFont typeface="Arial"/>
              <a:buChar char="•"/>
            </a:pPr>
            <a:r>
              <a:rPr lang="en-GB">
                <a:solidFill>
                  <a:srgbClr val="374151"/>
                </a:solidFill>
                <a:cs typeface="Calibri"/>
              </a:rPr>
              <a:t>Recommends cautious software updates and the potential adoption of an Information Security Management System in line with ISO 27001 standards.</a:t>
            </a:r>
          </a:p>
          <a:p>
            <a:pPr marL="285750" indent="-285750">
              <a:lnSpc>
                <a:spcPct val="90000"/>
              </a:lnSpc>
              <a:spcBef>
                <a:spcPts val="1000"/>
              </a:spcBef>
              <a:buFont typeface="Arial"/>
              <a:buChar char="•"/>
            </a:pPr>
            <a:r>
              <a:rPr lang="en-GB" b="1">
                <a:cs typeface="Calibri"/>
              </a:rPr>
              <a:t>Disclaimer:</a:t>
            </a:r>
            <a:endParaRPr lang="en-GB">
              <a:cs typeface="Calibri"/>
            </a:endParaRPr>
          </a:p>
          <a:p>
            <a:pPr marL="285750" indent="-285750">
              <a:lnSpc>
                <a:spcPct val="90000"/>
              </a:lnSpc>
              <a:spcBef>
                <a:spcPts val="1000"/>
              </a:spcBef>
              <a:buFont typeface="Arial"/>
              <a:buChar char="•"/>
            </a:pPr>
            <a:r>
              <a:rPr lang="en-GB">
                <a:solidFill>
                  <a:srgbClr val="374151"/>
                </a:solidFill>
                <a:cs typeface="Calibri"/>
              </a:rPr>
              <a:t>This report is specific to the assessed network and is confidential.</a:t>
            </a:r>
          </a:p>
          <a:p>
            <a:pPr marL="285750" indent="-285750">
              <a:lnSpc>
                <a:spcPct val="90000"/>
              </a:lnSpc>
              <a:spcBef>
                <a:spcPts val="1000"/>
              </a:spcBef>
              <a:buFont typeface="Arial"/>
              <a:buChar char="•"/>
            </a:pPr>
            <a:r>
              <a:rPr lang="en-GB">
                <a:solidFill>
                  <a:srgbClr val="374151"/>
                </a:solidFill>
                <a:cs typeface="Calibri"/>
              </a:rPr>
              <a:t>It should not be shared or used by unauthorized entities.</a:t>
            </a:r>
          </a:p>
          <a:p>
            <a:pPr marL="285750" indent="-285750">
              <a:lnSpc>
                <a:spcPct val="90000"/>
              </a:lnSpc>
              <a:spcBef>
                <a:spcPts val="1000"/>
              </a:spcBef>
              <a:buFont typeface="Arial"/>
              <a:buChar char="•"/>
            </a:pPr>
            <a:r>
              <a:rPr lang="en-GB">
                <a:solidFill>
                  <a:srgbClr val="374151"/>
                </a:solidFill>
                <a:cs typeface="Calibri"/>
              </a:rPr>
              <a:t>Recommendations are based on the situation at the time of assessment and may not reflect subsequent changes.</a:t>
            </a:r>
          </a:p>
          <a:p>
            <a:pPr marL="285750" indent="-285750">
              <a:lnSpc>
                <a:spcPct val="90000"/>
              </a:lnSpc>
              <a:spcBef>
                <a:spcPts val="1000"/>
              </a:spcBef>
              <a:buFont typeface="Arial"/>
              <a:buChar char="•"/>
            </a:pPr>
            <a:r>
              <a:rPr lang="en-GB">
                <a:solidFill>
                  <a:srgbClr val="374151"/>
                </a:solidFill>
                <a:cs typeface="Calibri"/>
              </a:rPr>
              <a:t>The organization is responsible for any actions taken based on this report and should proceed cautiously to mitigate adverse effects.</a:t>
            </a:r>
          </a:p>
          <a:p>
            <a:pPr algn="l"/>
            <a:endParaRPr lang="en-GB">
              <a:cs typeface="Calibri"/>
            </a:endParaRPr>
          </a:p>
        </p:txBody>
      </p:sp>
    </p:spTree>
    <p:extLst>
      <p:ext uri="{BB962C8B-B14F-4D97-AF65-F5344CB8AC3E}">
        <p14:creationId xmlns:p14="http://schemas.microsoft.com/office/powerpoint/2010/main" val="34097290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Frameworks Guiding Cyberattack Planning and Penetration Testing  Friday 15th Presentation</vt:lpstr>
      <vt:lpstr>Overview</vt:lpstr>
      <vt:lpstr>What is OWASP</vt:lpstr>
      <vt:lpstr>OWASP Continued</vt:lpstr>
      <vt:lpstr>OWASP Top Ten explained</vt:lpstr>
      <vt:lpstr>OWASP Cheat Sheet</vt:lpstr>
      <vt:lpstr>OWASP Juice Shop</vt:lpstr>
      <vt:lpstr>OWASP ZAP</vt:lpstr>
      <vt:lpstr>What is MITRE?</vt:lpstr>
      <vt:lpstr>Who would make use of MITRE?</vt:lpstr>
      <vt:lpstr>Benefits and Disadvantages of MITRE</vt:lpstr>
      <vt:lpstr>What can the MITRE Framework be used for?</vt:lpstr>
      <vt:lpstr>Example of the attack matrix</vt:lpstr>
      <vt:lpstr>What can the MITRE Framework be used for? </vt:lpstr>
      <vt:lpstr>Security Analyst Mitre uses</vt:lpstr>
      <vt:lpstr>EC Council</vt:lpstr>
      <vt:lpstr>Penetration Testing</vt:lpstr>
      <vt:lpstr>Reconnaisance </vt:lpstr>
      <vt:lpstr>Scanning</vt:lpstr>
      <vt:lpstr>Gaining Access</vt:lpstr>
      <vt:lpstr>Maintaining Access</vt:lpstr>
      <vt:lpstr>Covering Tracks</vt:lpstr>
      <vt:lpstr>Reporting</vt:lpstr>
      <vt:lpstr>Executive Summary Sample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2023-12-15T13:45:47Z</dcterms:created>
  <dcterms:modified xsi:type="dcterms:W3CDTF">2023-12-15T16:33:17Z</dcterms:modified>
</cp:coreProperties>
</file>