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6"/>
  </p:notesMasterIdLst>
  <p:sldIdLst>
    <p:sldId id="270" r:id="rId2"/>
    <p:sldId id="280" r:id="rId3"/>
    <p:sldId id="281" r:id="rId4"/>
    <p:sldId id="282" r:id="rId5"/>
    <p:sldId id="283" r:id="rId6"/>
    <p:sldId id="284" r:id="rId7"/>
    <p:sldId id="285" r:id="rId8"/>
    <p:sldId id="286" r:id="rId9"/>
    <p:sldId id="287" r:id="rId10"/>
    <p:sldId id="288" r:id="rId11"/>
    <p:sldId id="289" r:id="rId12"/>
    <p:sldId id="290" r:id="rId13"/>
    <p:sldId id="291" r:id="rId14"/>
    <p:sldId id="29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4277F2-CA9E-45C8-88A8-97CDCAE3DB13}" v="25" dt="2026-01-04T15:30:11.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Jones" userId="8e4fe0237064111b" providerId="LiveId" clId="{E051AD62-1B6A-4CAC-A48D-37A90A858C2F}"/>
    <pc:docChg chg="undo custSel addSld delSld modSld sldOrd">
      <pc:chgData name="Sophie Jones" userId="8e4fe0237064111b" providerId="LiveId" clId="{E051AD62-1B6A-4CAC-A48D-37A90A858C2F}" dt="2026-01-04T15:30:32.511" v="270" actId="47"/>
      <pc:docMkLst>
        <pc:docMk/>
      </pc:docMkLst>
      <pc:sldChg chg="del">
        <pc:chgData name="Sophie Jones" userId="8e4fe0237064111b" providerId="LiveId" clId="{E051AD62-1B6A-4CAC-A48D-37A90A858C2F}" dt="2026-01-04T15:30:32.511" v="270" actId="47"/>
        <pc:sldMkLst>
          <pc:docMk/>
          <pc:sldMk cId="3798892131" sldId="256"/>
        </pc:sldMkLst>
      </pc:sldChg>
      <pc:sldChg chg="del">
        <pc:chgData name="Sophie Jones" userId="8e4fe0237064111b" providerId="LiveId" clId="{E051AD62-1B6A-4CAC-A48D-37A90A858C2F}" dt="2026-01-04T15:30:32.511" v="270" actId="47"/>
        <pc:sldMkLst>
          <pc:docMk/>
          <pc:sldMk cId="4264556510" sldId="257"/>
        </pc:sldMkLst>
      </pc:sldChg>
      <pc:sldChg chg="del">
        <pc:chgData name="Sophie Jones" userId="8e4fe0237064111b" providerId="LiveId" clId="{E051AD62-1B6A-4CAC-A48D-37A90A858C2F}" dt="2026-01-04T15:30:32.511" v="270" actId="47"/>
        <pc:sldMkLst>
          <pc:docMk/>
          <pc:sldMk cId="3141947262" sldId="258"/>
        </pc:sldMkLst>
      </pc:sldChg>
      <pc:sldChg chg="del">
        <pc:chgData name="Sophie Jones" userId="8e4fe0237064111b" providerId="LiveId" clId="{E051AD62-1B6A-4CAC-A48D-37A90A858C2F}" dt="2026-01-04T15:30:32.511" v="270" actId="47"/>
        <pc:sldMkLst>
          <pc:docMk/>
          <pc:sldMk cId="3644113650" sldId="259"/>
        </pc:sldMkLst>
      </pc:sldChg>
      <pc:sldChg chg="del">
        <pc:chgData name="Sophie Jones" userId="8e4fe0237064111b" providerId="LiveId" clId="{E051AD62-1B6A-4CAC-A48D-37A90A858C2F}" dt="2026-01-04T15:30:32.511" v="270" actId="47"/>
        <pc:sldMkLst>
          <pc:docMk/>
          <pc:sldMk cId="705404624" sldId="260"/>
        </pc:sldMkLst>
      </pc:sldChg>
      <pc:sldChg chg="del">
        <pc:chgData name="Sophie Jones" userId="8e4fe0237064111b" providerId="LiveId" clId="{E051AD62-1B6A-4CAC-A48D-37A90A858C2F}" dt="2026-01-04T15:30:32.511" v="270" actId="47"/>
        <pc:sldMkLst>
          <pc:docMk/>
          <pc:sldMk cId="2636700303" sldId="261"/>
        </pc:sldMkLst>
      </pc:sldChg>
      <pc:sldChg chg="del">
        <pc:chgData name="Sophie Jones" userId="8e4fe0237064111b" providerId="LiveId" clId="{E051AD62-1B6A-4CAC-A48D-37A90A858C2F}" dt="2026-01-04T15:30:32.511" v="270" actId="47"/>
        <pc:sldMkLst>
          <pc:docMk/>
          <pc:sldMk cId="997819298" sldId="262"/>
        </pc:sldMkLst>
      </pc:sldChg>
      <pc:sldChg chg="del">
        <pc:chgData name="Sophie Jones" userId="8e4fe0237064111b" providerId="LiveId" clId="{E051AD62-1B6A-4CAC-A48D-37A90A858C2F}" dt="2026-01-04T15:30:32.511" v="270" actId="47"/>
        <pc:sldMkLst>
          <pc:docMk/>
          <pc:sldMk cId="2881811987" sldId="263"/>
        </pc:sldMkLst>
      </pc:sldChg>
      <pc:sldChg chg="addSp delSp modSp new del mod setBg">
        <pc:chgData name="Sophie Jones" userId="8e4fe0237064111b" providerId="LiveId" clId="{E051AD62-1B6A-4CAC-A48D-37A90A858C2F}" dt="2026-01-04T15:30:32.511" v="270" actId="47"/>
        <pc:sldMkLst>
          <pc:docMk/>
          <pc:sldMk cId="3599274861" sldId="264"/>
        </pc:sldMkLst>
        <pc:spChg chg="add mod">
          <ac:chgData name="Sophie Jones" userId="8e4fe0237064111b" providerId="LiveId" clId="{E051AD62-1B6A-4CAC-A48D-37A90A858C2F}" dt="2025-12-15T22:20:26.627" v="13" actId="1076"/>
          <ac:spMkLst>
            <pc:docMk/>
            <pc:sldMk cId="3599274861" sldId="264"/>
            <ac:spMk id="6" creationId="{54260DEF-0F8C-E560-B2DC-36AE47A0468A}"/>
          </ac:spMkLst>
        </pc:spChg>
        <pc:spChg chg="add mod">
          <ac:chgData name="Sophie Jones" userId="8e4fe0237064111b" providerId="LiveId" clId="{E051AD62-1B6A-4CAC-A48D-37A90A858C2F}" dt="2025-12-15T22:31:48.723" v="71" actId="1076"/>
          <ac:spMkLst>
            <pc:docMk/>
            <pc:sldMk cId="3599274861" sldId="264"/>
            <ac:spMk id="7" creationId="{F3F8D016-D6AA-73FF-D18B-FC0C58CD5534}"/>
          </ac:spMkLst>
        </pc:spChg>
        <pc:spChg chg="add mod">
          <ac:chgData name="Sophie Jones" userId="8e4fe0237064111b" providerId="LiveId" clId="{E051AD62-1B6A-4CAC-A48D-37A90A858C2F}" dt="2025-12-15T22:32:05.764" v="73" actId="1076"/>
          <ac:spMkLst>
            <pc:docMk/>
            <pc:sldMk cId="3599274861" sldId="264"/>
            <ac:spMk id="8" creationId="{DA62EEF6-72C6-887E-0523-3FE1AC0E4034}"/>
          </ac:spMkLst>
        </pc:spChg>
        <pc:spChg chg="add mod">
          <ac:chgData name="Sophie Jones" userId="8e4fe0237064111b" providerId="LiveId" clId="{E051AD62-1B6A-4CAC-A48D-37A90A858C2F}" dt="2025-12-15T22:32:14.856" v="74" actId="1076"/>
          <ac:spMkLst>
            <pc:docMk/>
            <pc:sldMk cId="3599274861" sldId="264"/>
            <ac:spMk id="9" creationId="{FBD01F16-2D93-0F49-D205-DA2CC25FC9A5}"/>
          </ac:spMkLst>
        </pc:spChg>
        <pc:spChg chg="add mod">
          <ac:chgData name="Sophie Jones" userId="8e4fe0237064111b" providerId="LiveId" clId="{E051AD62-1B6A-4CAC-A48D-37A90A858C2F}" dt="2025-12-15T22:32:35.865" v="77" actId="1076"/>
          <ac:spMkLst>
            <pc:docMk/>
            <pc:sldMk cId="3599274861" sldId="264"/>
            <ac:spMk id="18" creationId="{59E1AC60-49A0-F3E9-C9D0-F63C563DD45C}"/>
          </ac:spMkLst>
        </pc:spChg>
        <pc:spChg chg="add mod">
          <ac:chgData name="Sophie Jones" userId="8e4fe0237064111b" providerId="LiveId" clId="{E051AD62-1B6A-4CAC-A48D-37A90A858C2F}" dt="2025-12-15T22:32:45.324" v="78" actId="1076"/>
          <ac:spMkLst>
            <pc:docMk/>
            <pc:sldMk cId="3599274861" sldId="264"/>
            <ac:spMk id="19" creationId="{E861BB2B-328B-BF42-59FA-753BCC167B98}"/>
          </ac:spMkLst>
        </pc:spChg>
        <pc:grpChg chg="add">
          <ac:chgData name="Sophie Jones" userId="8e4fe0237064111b" providerId="LiveId" clId="{E051AD62-1B6A-4CAC-A48D-37A90A858C2F}" dt="2025-12-15T22:19:01.678" v="6" actId="26606"/>
          <ac:grpSpMkLst>
            <pc:docMk/>
            <pc:sldMk cId="3599274861" sldId="264"/>
            <ac:grpSpMk id="15" creationId="{723C66ED-DBBF-12CA-7F5E-813E0E7D036A}"/>
          </ac:grpSpMkLst>
        </pc:grpChg>
        <pc:picChg chg="add mod">
          <ac:chgData name="Sophie Jones" userId="8e4fe0237064111b" providerId="LiveId" clId="{E051AD62-1B6A-4CAC-A48D-37A90A858C2F}" dt="2025-12-15T22:32:29.387" v="76" actId="1076"/>
          <ac:picMkLst>
            <pc:docMk/>
            <pc:sldMk cId="3599274861" sldId="264"/>
            <ac:picMk id="5" creationId="{B3581E7F-D504-9921-DC77-BD6C3AB1DA69}"/>
          </ac:picMkLst>
        </pc:picChg>
      </pc:sldChg>
      <pc:sldChg chg="addSp delSp modSp new del mod setBg">
        <pc:chgData name="Sophie Jones" userId="8e4fe0237064111b" providerId="LiveId" clId="{E051AD62-1B6A-4CAC-A48D-37A90A858C2F}" dt="2026-01-04T15:30:32.511" v="270" actId="47"/>
        <pc:sldMkLst>
          <pc:docMk/>
          <pc:sldMk cId="256190148" sldId="265"/>
        </pc:sldMkLst>
        <pc:spChg chg="add mod">
          <ac:chgData name="Sophie Jones" userId="8e4fe0237064111b" providerId="LiveId" clId="{E051AD62-1B6A-4CAC-A48D-37A90A858C2F}" dt="2025-12-15T22:38:59.297" v="123" actId="1076"/>
          <ac:spMkLst>
            <pc:docMk/>
            <pc:sldMk cId="256190148" sldId="265"/>
            <ac:spMk id="5" creationId="{2A2326A4-A2ED-CB90-4132-87F85EDF57A1}"/>
          </ac:spMkLst>
        </pc:spChg>
        <pc:spChg chg="add mod">
          <ac:chgData name="Sophie Jones" userId="8e4fe0237064111b" providerId="LiveId" clId="{E051AD62-1B6A-4CAC-A48D-37A90A858C2F}" dt="2025-12-15T22:42:32.350" v="152" actId="255"/>
          <ac:spMkLst>
            <pc:docMk/>
            <pc:sldMk cId="256190148" sldId="265"/>
            <ac:spMk id="6" creationId="{007ED7FB-0FF3-803D-B5D3-A82F0CBBF84A}"/>
          </ac:spMkLst>
        </pc:spChg>
        <pc:spChg chg="add mod">
          <ac:chgData name="Sophie Jones" userId="8e4fe0237064111b" providerId="LiveId" clId="{E051AD62-1B6A-4CAC-A48D-37A90A858C2F}" dt="2025-12-15T22:45:21.441" v="225" actId="1076"/>
          <ac:spMkLst>
            <pc:docMk/>
            <pc:sldMk cId="256190148" sldId="265"/>
            <ac:spMk id="7" creationId="{3825EA51-DC4D-C3E1-9E3F-301EE160997C}"/>
          </ac:spMkLst>
        </pc:spChg>
        <pc:spChg chg="add mod">
          <ac:chgData name="Sophie Jones" userId="8e4fe0237064111b" providerId="LiveId" clId="{E051AD62-1B6A-4CAC-A48D-37A90A858C2F}" dt="2025-12-15T22:45:32.818" v="226" actId="1076"/>
          <ac:spMkLst>
            <pc:docMk/>
            <pc:sldMk cId="256190148" sldId="265"/>
            <ac:spMk id="8" creationId="{E62C719C-D38E-AC46-B433-5492D492E119}"/>
          </ac:spMkLst>
        </pc:spChg>
        <pc:spChg chg="add mod">
          <ac:chgData name="Sophie Jones" userId="8e4fe0237064111b" providerId="LiveId" clId="{E051AD62-1B6A-4CAC-A48D-37A90A858C2F}" dt="2025-12-15T22:45:45.209" v="227" actId="1076"/>
          <ac:spMkLst>
            <pc:docMk/>
            <pc:sldMk cId="256190148" sldId="265"/>
            <ac:spMk id="14" creationId="{59103889-ECA6-2B12-F3AE-C43C08DCBC8E}"/>
          </ac:spMkLst>
        </pc:spChg>
        <pc:spChg chg="add mod">
          <ac:chgData name="Sophie Jones" userId="8e4fe0237064111b" providerId="LiveId" clId="{E051AD62-1B6A-4CAC-A48D-37A90A858C2F}" dt="2025-12-15T22:45:59.180" v="229" actId="1076"/>
          <ac:spMkLst>
            <pc:docMk/>
            <pc:sldMk cId="256190148" sldId="265"/>
            <ac:spMk id="20" creationId="{03E3621E-E830-BC88-303B-4DADDB16E6D5}"/>
          </ac:spMkLst>
        </pc:spChg>
        <pc:spChg chg="add">
          <ac:chgData name="Sophie Jones" userId="8e4fe0237064111b" providerId="LiveId" clId="{E051AD62-1B6A-4CAC-A48D-37A90A858C2F}" dt="2025-12-15T22:37:43.523" v="107" actId="26606"/>
          <ac:spMkLst>
            <pc:docMk/>
            <pc:sldMk cId="256190148" sldId="265"/>
            <ac:spMk id="29" creationId="{42A4FC2C-047E-45A5-965D-8E1E3BF09BC6}"/>
          </ac:spMkLst>
        </pc:spChg>
        <pc:picChg chg="add mod">
          <ac:chgData name="Sophie Jones" userId="8e4fe0237064111b" providerId="LiveId" clId="{E051AD62-1B6A-4CAC-A48D-37A90A858C2F}" dt="2025-12-15T22:37:43.523" v="107" actId="26606"/>
          <ac:picMkLst>
            <pc:docMk/>
            <pc:sldMk cId="256190148" sldId="265"/>
            <ac:picMk id="4" creationId="{280B1B1C-BB8D-8402-897F-A3D849CDCBB5}"/>
          </ac:picMkLst>
        </pc:picChg>
      </pc:sldChg>
      <pc:sldChg chg="addSp modSp new del mod setBg">
        <pc:chgData name="Sophie Jones" userId="8e4fe0237064111b" providerId="LiveId" clId="{E051AD62-1B6A-4CAC-A48D-37A90A858C2F}" dt="2026-01-04T15:30:32.511" v="270" actId="47"/>
        <pc:sldMkLst>
          <pc:docMk/>
          <pc:sldMk cId="96624105" sldId="266"/>
        </pc:sldMkLst>
        <pc:spChg chg="add">
          <ac:chgData name="Sophie Jones" userId="8e4fe0237064111b" providerId="LiveId" clId="{E051AD62-1B6A-4CAC-A48D-37A90A858C2F}" dt="2026-01-03T11:44:57.498" v="232" actId="26606"/>
          <ac:spMkLst>
            <pc:docMk/>
            <pc:sldMk cId="96624105" sldId="266"/>
            <ac:spMk id="8" creationId="{42A4FC2C-047E-45A5-965D-8E1E3BF09BC6}"/>
          </ac:spMkLst>
        </pc:spChg>
        <pc:picChg chg="add mod">
          <ac:chgData name="Sophie Jones" userId="8e4fe0237064111b" providerId="LiveId" clId="{E051AD62-1B6A-4CAC-A48D-37A90A858C2F}" dt="2026-01-03T11:44:57.498" v="232" actId="26606"/>
          <ac:picMkLst>
            <pc:docMk/>
            <pc:sldMk cId="96624105" sldId="266"/>
            <ac:picMk id="3" creationId="{2ED4DE86-7A70-26AB-B341-362CD6482969}"/>
          </ac:picMkLst>
        </pc:picChg>
      </pc:sldChg>
      <pc:sldChg chg="addSp modSp new del mod">
        <pc:chgData name="Sophie Jones" userId="8e4fe0237064111b" providerId="LiveId" clId="{E051AD62-1B6A-4CAC-A48D-37A90A858C2F}" dt="2026-01-04T15:30:32.511" v="270" actId="47"/>
        <pc:sldMkLst>
          <pc:docMk/>
          <pc:sldMk cId="1084588355" sldId="267"/>
        </pc:sldMkLst>
        <pc:spChg chg="add mod">
          <ac:chgData name="Sophie Jones" userId="8e4fe0237064111b" providerId="LiveId" clId="{E051AD62-1B6A-4CAC-A48D-37A90A858C2F}" dt="2026-01-03T11:47:28.901" v="241" actId="1076"/>
          <ac:spMkLst>
            <pc:docMk/>
            <pc:sldMk cId="1084588355" sldId="267"/>
            <ac:spMk id="2" creationId="{323D121C-A257-6D30-ED88-DEE86D25CAD3}"/>
          </ac:spMkLst>
        </pc:spChg>
      </pc:sldChg>
      <pc:sldChg chg="addSp modSp new del">
        <pc:chgData name="Sophie Jones" userId="8e4fe0237064111b" providerId="LiveId" clId="{E051AD62-1B6A-4CAC-A48D-37A90A858C2F}" dt="2026-01-04T15:30:32.511" v="270" actId="47"/>
        <pc:sldMkLst>
          <pc:docMk/>
          <pc:sldMk cId="2133632836" sldId="268"/>
        </pc:sldMkLst>
        <pc:spChg chg="add mod">
          <ac:chgData name="Sophie Jones" userId="8e4fe0237064111b" providerId="LiveId" clId="{E051AD62-1B6A-4CAC-A48D-37A90A858C2F}" dt="2026-01-03T11:48:34.641" v="245"/>
          <ac:spMkLst>
            <pc:docMk/>
            <pc:sldMk cId="2133632836" sldId="268"/>
            <ac:spMk id="2" creationId="{3C997645-5639-0736-B756-3458108FE2B1}"/>
          </ac:spMkLst>
        </pc:spChg>
      </pc:sldChg>
      <pc:sldChg chg="new del">
        <pc:chgData name="Sophie Jones" userId="8e4fe0237064111b" providerId="LiveId" clId="{E051AD62-1B6A-4CAC-A48D-37A90A858C2F}" dt="2026-01-03T12:15:00.778" v="248" actId="47"/>
        <pc:sldMkLst>
          <pc:docMk/>
          <pc:sldMk cId="2687580131" sldId="269"/>
        </pc:sldMkLst>
      </pc:sldChg>
      <pc:sldChg chg="addSp delSp modSp new mod ord setBg">
        <pc:chgData name="Sophie Jones" userId="8e4fe0237064111b" providerId="LiveId" clId="{E051AD62-1B6A-4CAC-A48D-37A90A858C2F}" dt="2026-01-03T12:22:31.803" v="266" actId="5793"/>
        <pc:sldMkLst>
          <pc:docMk/>
          <pc:sldMk cId="1510040281" sldId="270"/>
        </pc:sldMkLst>
        <pc:spChg chg="add mod">
          <ac:chgData name="Sophie Jones" userId="8e4fe0237064111b" providerId="LiveId" clId="{E051AD62-1B6A-4CAC-A48D-37A90A858C2F}" dt="2026-01-03T12:22:31.803" v="266" actId="5793"/>
          <ac:spMkLst>
            <pc:docMk/>
            <pc:sldMk cId="1510040281" sldId="270"/>
            <ac:spMk id="2" creationId="{FCFCD449-1221-3D7C-1EC0-E5A8E54074F1}"/>
          </ac:spMkLst>
        </pc:spChg>
        <pc:spChg chg="add del">
          <ac:chgData name="Sophie Jones" userId="8e4fe0237064111b" providerId="LiveId" clId="{E051AD62-1B6A-4CAC-A48D-37A90A858C2F}" dt="2026-01-03T12:22:06.374" v="264" actId="26606"/>
          <ac:spMkLst>
            <pc:docMk/>
            <pc:sldMk cId="1510040281" sldId="270"/>
            <ac:spMk id="7" creationId="{D038248A-211C-4EEC-8401-C761B929FB52}"/>
          </ac:spMkLst>
        </pc:spChg>
        <pc:spChg chg="add del">
          <ac:chgData name="Sophie Jones" userId="8e4fe0237064111b" providerId="LiveId" clId="{E051AD62-1B6A-4CAC-A48D-37A90A858C2F}" dt="2026-01-03T12:22:06.374" v="264" actId="26606"/>
          <ac:spMkLst>
            <pc:docMk/>
            <pc:sldMk cId="1510040281" sldId="270"/>
            <ac:spMk id="9" creationId="{C30A849F-66D9-40C8-BEC8-35AFF8F4568F}"/>
          </ac:spMkLst>
        </pc:spChg>
        <pc:spChg chg="add del">
          <ac:chgData name="Sophie Jones" userId="8e4fe0237064111b" providerId="LiveId" clId="{E051AD62-1B6A-4CAC-A48D-37A90A858C2F}" dt="2026-01-03T12:22:06.311" v="263" actId="26606"/>
          <ac:spMkLst>
            <pc:docMk/>
            <pc:sldMk cId="1510040281" sldId="270"/>
            <ac:spMk id="26" creationId="{84697CDA-BDB7-4883-B48B-1D4EDB2F0E93}"/>
          </ac:spMkLst>
        </pc:spChg>
        <pc:spChg chg="add del">
          <ac:chgData name="Sophie Jones" userId="8e4fe0237064111b" providerId="LiveId" clId="{E051AD62-1B6A-4CAC-A48D-37A90A858C2F}" dt="2026-01-03T12:22:06.311" v="263" actId="26606"/>
          <ac:spMkLst>
            <pc:docMk/>
            <pc:sldMk cId="1510040281" sldId="270"/>
            <ac:spMk id="28" creationId="{6295B176-FA0E-4B6A-A190-5E2E82BEA57A}"/>
          </ac:spMkLst>
        </pc:spChg>
        <pc:spChg chg="add del">
          <ac:chgData name="Sophie Jones" userId="8e4fe0237064111b" providerId="LiveId" clId="{E051AD62-1B6A-4CAC-A48D-37A90A858C2F}" dt="2026-01-03T12:22:06.311" v="263" actId="26606"/>
          <ac:spMkLst>
            <pc:docMk/>
            <pc:sldMk cId="1510040281" sldId="270"/>
            <ac:spMk id="30" creationId="{48F779DE-4744-42D6-9C74-33EC94460CCC}"/>
          </ac:spMkLst>
        </pc:spChg>
        <pc:spChg chg="add">
          <ac:chgData name="Sophie Jones" userId="8e4fe0237064111b" providerId="LiveId" clId="{E051AD62-1B6A-4CAC-A48D-37A90A858C2F}" dt="2026-01-03T12:22:06.374" v="264" actId="26606"/>
          <ac:spMkLst>
            <pc:docMk/>
            <pc:sldMk cId="1510040281" sldId="270"/>
            <ac:spMk id="32" creationId="{B24A3A03-2C4E-45B5-B388-FAD638CDF0A1}"/>
          </ac:spMkLst>
        </pc:spChg>
        <pc:spChg chg="add">
          <ac:chgData name="Sophie Jones" userId="8e4fe0237064111b" providerId="LiveId" clId="{E051AD62-1B6A-4CAC-A48D-37A90A858C2F}" dt="2026-01-03T12:22:06.374" v="264" actId="26606"/>
          <ac:spMkLst>
            <pc:docMk/>
            <pc:sldMk cId="1510040281" sldId="270"/>
            <ac:spMk id="33" creationId="{84697CDA-BDB7-4883-B48B-1D4EDB2F0E93}"/>
          </ac:spMkLst>
        </pc:spChg>
        <pc:spChg chg="add">
          <ac:chgData name="Sophie Jones" userId="8e4fe0237064111b" providerId="LiveId" clId="{E051AD62-1B6A-4CAC-A48D-37A90A858C2F}" dt="2026-01-03T12:22:06.374" v="264" actId="26606"/>
          <ac:spMkLst>
            <pc:docMk/>
            <pc:sldMk cId="1510040281" sldId="270"/>
            <ac:spMk id="34" creationId="{11026190-6B62-46DB-B5FF-9E0FF9BDCDC6}"/>
          </ac:spMkLst>
        </pc:spChg>
        <pc:spChg chg="add">
          <ac:chgData name="Sophie Jones" userId="8e4fe0237064111b" providerId="LiveId" clId="{E051AD62-1B6A-4CAC-A48D-37A90A858C2F}" dt="2026-01-03T12:22:06.374" v="264" actId="26606"/>
          <ac:spMkLst>
            <pc:docMk/>
            <pc:sldMk cId="1510040281" sldId="270"/>
            <ac:spMk id="35" creationId="{66DA0389-D66E-4727-8EFB-E60E6C412FC8}"/>
          </ac:spMkLst>
        </pc:spChg>
        <pc:grpChg chg="add del">
          <ac:chgData name="Sophie Jones" userId="8e4fe0237064111b" providerId="LiveId" clId="{E051AD62-1B6A-4CAC-A48D-37A90A858C2F}" dt="2026-01-03T12:22:06.374" v="264" actId="26606"/>
          <ac:grpSpMkLst>
            <pc:docMk/>
            <pc:sldMk cId="1510040281" sldId="270"/>
            <ac:grpSpMk id="11" creationId="{04542298-A2B1-480F-A11C-A40EDD19B857}"/>
          </ac:grpSpMkLst>
        </pc:grpChg>
        <pc:grpChg chg="add del">
          <ac:chgData name="Sophie Jones" userId="8e4fe0237064111b" providerId="LiveId" clId="{E051AD62-1B6A-4CAC-A48D-37A90A858C2F}" dt="2026-01-03T12:22:06.374" v="264" actId="26606"/>
          <ac:grpSpMkLst>
            <pc:docMk/>
            <pc:sldMk cId="1510040281" sldId="270"/>
            <ac:grpSpMk id="17" creationId="{2A5C9C35-2375-49EB-B99C-17C87D42FE7C}"/>
          </ac:grpSpMkLst>
        </pc:grpChg>
      </pc:sldChg>
      <pc:sldChg chg="add del setBg">
        <pc:chgData name="Sophie Jones" userId="8e4fe0237064111b" providerId="LiveId" clId="{E051AD62-1B6A-4CAC-A48D-37A90A858C2F}" dt="2026-01-03T15:27:25.237" v="268" actId="47"/>
        <pc:sldMkLst>
          <pc:docMk/>
          <pc:sldMk cId="410429437" sldId="271"/>
        </pc:sldMkLst>
      </pc:sldChg>
      <pc:sldChg chg="add">
        <pc:chgData name="Sophie Jones" userId="8e4fe0237064111b" providerId="LiveId" clId="{E051AD62-1B6A-4CAC-A48D-37A90A858C2F}" dt="2026-01-04T15:30:11.837" v="269"/>
        <pc:sldMkLst>
          <pc:docMk/>
          <pc:sldMk cId="1496451771" sldId="280"/>
        </pc:sldMkLst>
      </pc:sldChg>
      <pc:sldChg chg="add">
        <pc:chgData name="Sophie Jones" userId="8e4fe0237064111b" providerId="LiveId" clId="{E051AD62-1B6A-4CAC-A48D-37A90A858C2F}" dt="2026-01-04T15:30:11.837" v="269"/>
        <pc:sldMkLst>
          <pc:docMk/>
          <pc:sldMk cId="2894548894" sldId="281"/>
        </pc:sldMkLst>
      </pc:sldChg>
      <pc:sldChg chg="add">
        <pc:chgData name="Sophie Jones" userId="8e4fe0237064111b" providerId="LiveId" clId="{E051AD62-1B6A-4CAC-A48D-37A90A858C2F}" dt="2026-01-04T15:30:11.837" v="269"/>
        <pc:sldMkLst>
          <pc:docMk/>
          <pc:sldMk cId="3313494772" sldId="282"/>
        </pc:sldMkLst>
      </pc:sldChg>
      <pc:sldChg chg="add">
        <pc:chgData name="Sophie Jones" userId="8e4fe0237064111b" providerId="LiveId" clId="{E051AD62-1B6A-4CAC-A48D-37A90A858C2F}" dt="2026-01-04T15:30:11.837" v="269"/>
        <pc:sldMkLst>
          <pc:docMk/>
          <pc:sldMk cId="1630044747" sldId="283"/>
        </pc:sldMkLst>
      </pc:sldChg>
      <pc:sldChg chg="add">
        <pc:chgData name="Sophie Jones" userId="8e4fe0237064111b" providerId="LiveId" clId="{E051AD62-1B6A-4CAC-A48D-37A90A858C2F}" dt="2026-01-04T15:30:11.837" v="269"/>
        <pc:sldMkLst>
          <pc:docMk/>
          <pc:sldMk cId="2783332766" sldId="284"/>
        </pc:sldMkLst>
      </pc:sldChg>
      <pc:sldChg chg="add">
        <pc:chgData name="Sophie Jones" userId="8e4fe0237064111b" providerId="LiveId" clId="{E051AD62-1B6A-4CAC-A48D-37A90A858C2F}" dt="2026-01-04T15:30:11.837" v="269"/>
        <pc:sldMkLst>
          <pc:docMk/>
          <pc:sldMk cId="2813636783" sldId="285"/>
        </pc:sldMkLst>
      </pc:sldChg>
      <pc:sldChg chg="add">
        <pc:chgData name="Sophie Jones" userId="8e4fe0237064111b" providerId="LiveId" clId="{E051AD62-1B6A-4CAC-A48D-37A90A858C2F}" dt="2026-01-04T15:30:11.837" v="269"/>
        <pc:sldMkLst>
          <pc:docMk/>
          <pc:sldMk cId="505662496" sldId="286"/>
        </pc:sldMkLst>
      </pc:sldChg>
      <pc:sldChg chg="add">
        <pc:chgData name="Sophie Jones" userId="8e4fe0237064111b" providerId="LiveId" clId="{E051AD62-1B6A-4CAC-A48D-37A90A858C2F}" dt="2026-01-04T15:30:11.837" v="269"/>
        <pc:sldMkLst>
          <pc:docMk/>
          <pc:sldMk cId="1745147455" sldId="287"/>
        </pc:sldMkLst>
      </pc:sldChg>
      <pc:sldChg chg="add">
        <pc:chgData name="Sophie Jones" userId="8e4fe0237064111b" providerId="LiveId" clId="{E051AD62-1B6A-4CAC-A48D-37A90A858C2F}" dt="2026-01-04T15:30:11.837" v="269"/>
        <pc:sldMkLst>
          <pc:docMk/>
          <pc:sldMk cId="1874564868" sldId="288"/>
        </pc:sldMkLst>
      </pc:sldChg>
      <pc:sldChg chg="add">
        <pc:chgData name="Sophie Jones" userId="8e4fe0237064111b" providerId="LiveId" clId="{E051AD62-1B6A-4CAC-A48D-37A90A858C2F}" dt="2026-01-04T15:30:11.837" v="269"/>
        <pc:sldMkLst>
          <pc:docMk/>
          <pc:sldMk cId="2074259255" sldId="289"/>
        </pc:sldMkLst>
      </pc:sldChg>
      <pc:sldChg chg="add">
        <pc:chgData name="Sophie Jones" userId="8e4fe0237064111b" providerId="LiveId" clId="{E051AD62-1B6A-4CAC-A48D-37A90A858C2F}" dt="2026-01-04T15:30:11.837" v="269"/>
        <pc:sldMkLst>
          <pc:docMk/>
          <pc:sldMk cId="2696510795" sldId="290"/>
        </pc:sldMkLst>
      </pc:sldChg>
      <pc:sldChg chg="add">
        <pc:chgData name="Sophie Jones" userId="8e4fe0237064111b" providerId="LiveId" clId="{E051AD62-1B6A-4CAC-A48D-37A90A858C2F}" dt="2026-01-04T15:30:11.837" v="269"/>
        <pc:sldMkLst>
          <pc:docMk/>
          <pc:sldMk cId="2568945135" sldId="291"/>
        </pc:sldMkLst>
      </pc:sldChg>
      <pc:sldChg chg="add">
        <pc:chgData name="Sophie Jones" userId="8e4fe0237064111b" providerId="LiveId" clId="{E051AD62-1B6A-4CAC-A48D-37A90A858C2F}" dt="2026-01-04T15:30:11.837" v="269"/>
        <pc:sldMkLst>
          <pc:docMk/>
          <pc:sldMk cId="15080429" sldId="2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28A15F-0D92-4E87-BEB0-935BD75B3A96}" type="datetimeFigureOut">
              <a:rPr lang="en-GB" smtClean="0"/>
              <a:t>04/01/2026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2A87A7-7B79-4C7B-AF76-D3C63D554236}" type="slidenum">
              <a:rPr lang="en-GB" smtClean="0"/>
              <a:t>‹#›</a:t>
            </a:fld>
            <a:endParaRPr lang="en-GB"/>
          </a:p>
        </p:txBody>
      </p:sp>
    </p:spTree>
    <p:extLst>
      <p:ext uri="{BB962C8B-B14F-4D97-AF65-F5344CB8AC3E}">
        <p14:creationId xmlns:p14="http://schemas.microsoft.com/office/powerpoint/2010/main" val="3056391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Post-Traumatic Stress Disorder (PTSD) is a complex mental health condition that is influenced by psychological, social, cultural, and biological factors. To understand PTSD there must be appreciation of trauma and how it has been conceptualised over time and how treatments have developed as a response. </a:t>
            </a:r>
          </a:p>
          <a:p>
            <a:r>
              <a:rPr lang="en-GB" sz="1200" kern="1200" dirty="0">
                <a:solidFill>
                  <a:schemeClr val="tx1"/>
                </a:solidFill>
                <a:effectLst/>
                <a:latin typeface="+mn-lt"/>
                <a:ea typeface="+mn-ea"/>
                <a:cs typeface="+mn-cs"/>
              </a:rPr>
              <a:t>Treatments require an interdisciplinary approach which involves psychology, psychiatry, counselling, neuroscience, social work, and public health.</a:t>
            </a:r>
          </a:p>
          <a:p>
            <a:r>
              <a:rPr lang="en-GB" sz="1200" kern="1200" dirty="0">
                <a:solidFill>
                  <a:schemeClr val="tx1"/>
                </a:solidFill>
                <a:effectLst/>
                <a:latin typeface="+mn-lt"/>
                <a:ea typeface="+mn-ea"/>
                <a:cs typeface="+mn-cs"/>
              </a:rPr>
              <a:t>Today I will outline key psychological and pharmacological treatments. </a:t>
            </a:r>
          </a:p>
          <a:p>
            <a:r>
              <a:rPr lang="en-GB" sz="1200" kern="1200" dirty="0">
                <a:solidFill>
                  <a:schemeClr val="tx1"/>
                </a:solidFill>
                <a:effectLst/>
                <a:latin typeface="+mn-lt"/>
                <a:ea typeface="+mn-ea"/>
                <a:cs typeface="+mn-cs"/>
              </a:rPr>
              <a:t>And examine developing therapies and consider the role of multidisciplinary care. Using guidelines such as NICE (2018) and NHS England clinical frameworks (2022).</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62072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Changing attitudes towards trauma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Throughout history trauma was interpreted as a moral weakness. “Shell shock”, during WWI, was treated as a disciplinary issue rather than a clinical issue (Jones &amp; Wessely, 2005). WWII saw “battle fatigue” being similarly dismissed. Activism after the Vietnam War caused trauma to be reframed as a psychological injury (Young, 1995).</a:t>
            </a:r>
          </a:p>
          <a:p>
            <a:r>
              <a:rPr lang="en-GB" sz="1200" kern="1200" dirty="0">
                <a:solidFill>
                  <a:schemeClr val="tx1"/>
                </a:solidFill>
                <a:effectLst/>
                <a:latin typeface="+mn-lt"/>
                <a:ea typeface="+mn-ea"/>
                <a:cs typeface="+mn-cs"/>
              </a:rPr>
              <a:t>Formal classification of PTSD in the DSM-III (1980) legitimised trauma as a condition that is treatable. Paving the way for structured interventions. The UK followed this evolution, the NHS gradually adopted trauma informed practices throughout the late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26918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Social and cultural influences today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Cultural factors strongly shape how trauma is experienced and communicated, with research showing that many immigrant and refugee groups express psychological distress through physical symptoms (Cheah et al., 2020; Oppedal et al., 2021). Stigma, discrimination, mistrust, language barriers, and concerns about immigration status further delay or prevent help-seeking, creating significant obstacles to accessing care (</a:t>
            </a:r>
            <a:r>
              <a:rPr lang="en-GB" sz="1200" kern="1200" dirty="0" err="1">
                <a:solidFill>
                  <a:schemeClr val="tx1"/>
                </a:solidFill>
                <a:effectLst/>
                <a:latin typeface="+mn-lt"/>
                <a:ea typeface="+mn-ea"/>
                <a:cs typeface="+mn-cs"/>
              </a:rPr>
              <a:t>Byrow</a:t>
            </a:r>
            <a:r>
              <a:rPr lang="en-GB" sz="1200" kern="1200" dirty="0">
                <a:solidFill>
                  <a:schemeClr val="tx1"/>
                </a:solidFill>
                <a:effectLst/>
                <a:latin typeface="+mn-lt"/>
                <a:ea typeface="+mn-ea"/>
                <a:cs typeface="+mn-cs"/>
              </a:rPr>
              <a:t> et al., 2020; Oppedal et al., 2021). </a:t>
            </a:r>
          </a:p>
          <a:p>
            <a:r>
              <a:rPr lang="en-GB" sz="1200" kern="1200" dirty="0">
                <a:solidFill>
                  <a:schemeClr val="tx1"/>
                </a:solidFill>
                <a:effectLst/>
                <a:latin typeface="+mn-lt"/>
                <a:ea typeface="+mn-ea"/>
                <a:cs typeface="+mn-cs"/>
              </a:rPr>
              <a:t>These challenges intersect with gender, ethnicity, class, and migration histories, meaning that refugee and immigrant status often heightens vulnerability and complicates pathways to support (Due et al., 2020). In response, UK mental-health services increasingly adopt culturally competent, multi-agency and trauma-informed approaches, recognising that effective support depends not only on clinical need but also on the broader social and cultural contexts shaping care (Oppedal et al., 2021; Siman-Tov et al., 2019).</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9185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Trauma Focused Cognitive Behavioural Therapy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Originally based on behavioural exposure theories of the 1970s, TF-CBT evolved into an integrated model incorporating cognitive restructuring, attachment theory, and developmental psychology (Ehlers &amp; Clark, 2000). </a:t>
            </a:r>
          </a:p>
          <a:p>
            <a:r>
              <a:rPr lang="en-GB" sz="1200" b="1" kern="1200" dirty="0">
                <a:solidFill>
                  <a:schemeClr val="tx1"/>
                </a:solidFill>
                <a:effectLst/>
                <a:latin typeface="+mn-lt"/>
                <a:ea typeface="+mn-ea"/>
                <a:cs typeface="+mn-cs"/>
              </a:rPr>
              <a:t>NICE (NG116, 2018)</a:t>
            </a:r>
            <a:r>
              <a:rPr lang="en-GB" sz="1200" kern="1200" dirty="0">
                <a:solidFill>
                  <a:schemeClr val="tx1"/>
                </a:solidFill>
                <a:effectLst/>
                <a:latin typeface="+mn-lt"/>
                <a:ea typeface="+mn-ea"/>
                <a:cs typeface="+mn-cs"/>
              </a:rPr>
              <a:t> recommends TF-CBT as a first-line treatment for adults and young people. </a:t>
            </a:r>
          </a:p>
          <a:p>
            <a:r>
              <a:rPr lang="en-GB" sz="1200" kern="1200" dirty="0">
                <a:solidFill>
                  <a:schemeClr val="tx1"/>
                </a:solidFill>
                <a:effectLst/>
                <a:latin typeface="+mn-lt"/>
                <a:ea typeface="+mn-ea"/>
                <a:cs typeface="+mn-cs"/>
              </a:rPr>
              <a:t>Early versions were exposure-focused; modern TF-CBT includes grounding, stabilisation, and cognitive approaches.</a:t>
            </a:r>
          </a:p>
          <a:p>
            <a:r>
              <a:rPr lang="en-GB" sz="1200" kern="1200" dirty="0">
                <a:solidFill>
                  <a:schemeClr val="tx1"/>
                </a:solidFill>
                <a:effectLst/>
                <a:latin typeface="+mn-lt"/>
                <a:ea typeface="+mn-ea"/>
                <a:cs typeface="+mn-cs"/>
              </a:rPr>
              <a:t>Adaptations for children, refugees, and survivors of domestic abuse reflect social and cultural awareness.</a:t>
            </a:r>
          </a:p>
          <a:p>
            <a:r>
              <a:rPr lang="en-GB" sz="1200" kern="1200" dirty="0">
                <a:solidFill>
                  <a:schemeClr val="tx1"/>
                </a:solidFill>
                <a:effectLst/>
                <a:latin typeface="+mn-lt"/>
                <a:ea typeface="+mn-ea"/>
                <a:cs typeface="+mn-cs"/>
              </a:rPr>
              <a:t>In the UK, TF-CBT is widely delivered by multidisciplinary teams, including counsellors, clinical psychologists, and mental health practitioners.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00595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Prolonged Exposure Therapy (PE)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Emerged in the 1980s from the emotional processing theory (Foa &amp; Kozak, 1986). PE evolved into a structured therapy designed to reduce avoidance. It involves gradually confronting trauma memories, feelings and/or situations that would normally be avoided. Which teaches management of anxiety and fear responses.</a:t>
            </a:r>
          </a:p>
          <a:p>
            <a:r>
              <a:rPr lang="en-GB" sz="1200" kern="1200" dirty="0">
                <a:solidFill>
                  <a:schemeClr val="tx1"/>
                </a:solidFill>
                <a:effectLst/>
                <a:latin typeface="+mn-lt"/>
                <a:ea typeface="+mn-ea"/>
                <a:cs typeface="+mn-cs"/>
              </a:rPr>
              <a:t>NICE (2018) recommends PE as a trauma based intervention.</a:t>
            </a:r>
          </a:p>
          <a:p>
            <a:r>
              <a:rPr lang="en-GB" sz="1200" kern="1200" dirty="0">
                <a:solidFill>
                  <a:schemeClr val="tx1"/>
                </a:solidFill>
                <a:effectLst/>
                <a:latin typeface="+mn-lt"/>
                <a:ea typeface="+mn-ea"/>
                <a:cs typeface="+mn-cs"/>
              </a:rPr>
              <a:t>Modern PE uses ethical safeguards, pacing, and collaborative decision making. The UK services emphasise cultural sensitivity adapting tasks for people with trauma linked to migration, war and/or systematic racism.</a:t>
            </a:r>
          </a:p>
          <a:p>
            <a:r>
              <a:rPr lang="en-GB" sz="1200" kern="1200" dirty="0">
                <a:solidFill>
                  <a:schemeClr val="tx1"/>
                </a:solidFill>
                <a:effectLst/>
                <a:latin typeface="+mn-lt"/>
                <a:ea typeface="+mn-ea"/>
                <a:cs typeface="+mn-cs"/>
              </a:rPr>
              <a:t>Treatment is coordinated with;</a:t>
            </a:r>
          </a:p>
          <a:p>
            <a:r>
              <a:rPr lang="en-GB" sz="1200" kern="1200" dirty="0">
                <a:solidFill>
                  <a:schemeClr val="tx1"/>
                </a:solidFill>
                <a:effectLst/>
                <a:latin typeface="+mn-lt"/>
                <a:ea typeface="+mn-ea"/>
                <a:cs typeface="+mn-cs"/>
              </a:rPr>
              <a:t>Psychiatry, to manage risk.</a:t>
            </a:r>
          </a:p>
          <a:p>
            <a:r>
              <a:rPr lang="en-GB" sz="1200" kern="1200" dirty="0">
                <a:solidFill>
                  <a:schemeClr val="tx1"/>
                </a:solidFill>
                <a:effectLst/>
                <a:latin typeface="+mn-lt"/>
                <a:ea typeface="+mn-ea"/>
                <a:cs typeface="+mn-cs"/>
              </a:rPr>
              <a:t>Social care, for safety planning in domestic abuse contexts.</a:t>
            </a:r>
          </a:p>
          <a:p>
            <a:r>
              <a:rPr lang="en-GB" sz="1200" kern="1200" dirty="0">
                <a:solidFill>
                  <a:schemeClr val="tx1"/>
                </a:solidFill>
                <a:effectLst/>
                <a:latin typeface="+mn-lt"/>
                <a:ea typeface="+mn-ea"/>
                <a:cs typeface="+mn-cs"/>
              </a:rPr>
              <a:t>And mediators or interpreters specifically for asylum and refugee care.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30011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Eye Movement Desensitisation and Reprocessing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EMDR was created in the 80s, it initially lacked theoretical basis. It evolved over time to incorporate neuroscience, memory theory, and attachment informed approaches.</a:t>
            </a:r>
          </a:p>
          <a:p>
            <a:r>
              <a:rPr lang="en-GB" sz="1200" kern="1200" dirty="0">
                <a:solidFill>
                  <a:schemeClr val="tx1"/>
                </a:solidFill>
                <a:effectLst/>
                <a:latin typeface="+mn-lt"/>
                <a:ea typeface="+mn-ea"/>
                <a:cs typeface="+mn-cs"/>
              </a:rPr>
              <a:t>Recommended for adults and children 7+ as a first line treatment by NICE (2018)</a:t>
            </a:r>
          </a:p>
          <a:p>
            <a:r>
              <a:rPr lang="en-GB" sz="1200" kern="1200" dirty="0">
                <a:solidFill>
                  <a:schemeClr val="tx1"/>
                </a:solidFill>
                <a:effectLst/>
                <a:latin typeface="+mn-lt"/>
                <a:ea typeface="+mn-ea"/>
                <a:cs typeface="+mn-cs"/>
              </a:rPr>
              <a:t>Using eye movement (following lights) while focusing on difficult memories to help reprocess them and help lead to reduced stress. </a:t>
            </a:r>
          </a:p>
          <a:p>
            <a:r>
              <a:rPr lang="en-GB" sz="1200" kern="1200" dirty="0">
                <a:solidFill>
                  <a:schemeClr val="tx1"/>
                </a:solidFill>
                <a:effectLst/>
                <a:latin typeface="+mn-lt"/>
                <a:ea typeface="+mn-ea"/>
                <a:cs typeface="+mn-cs"/>
              </a:rPr>
              <a:t>EMDR has expanded beyond eye movement and now includes bilateral tapping and tones. It is delivered as a phased model, emphasising safety (EMDR Institute, n.d.; Shapiro, 1987/1989).</a:t>
            </a:r>
          </a:p>
          <a:p>
            <a:r>
              <a:rPr lang="en-GB" sz="1200" kern="1200" dirty="0">
                <a:solidFill>
                  <a:schemeClr val="tx1"/>
                </a:solidFill>
                <a:effectLst/>
                <a:latin typeface="+mn-lt"/>
                <a:ea typeface="+mn-ea"/>
                <a:cs typeface="+mn-cs"/>
              </a:rPr>
              <a:t>In the UK EMDR practices increasingly includes working with refugees, trafficking survivors and frontline workers (van den Hout et al., 2016).</a:t>
            </a:r>
          </a:p>
          <a:p>
            <a:r>
              <a:rPr lang="en-GB" sz="1200" kern="1200" dirty="0">
                <a:solidFill>
                  <a:schemeClr val="tx1"/>
                </a:solidFill>
                <a:effectLst/>
                <a:latin typeface="+mn-lt"/>
                <a:ea typeface="+mn-ea"/>
                <a:cs typeface="+mn-cs"/>
              </a:rPr>
              <a:t>Practitioners collaborate with:</a:t>
            </a:r>
          </a:p>
          <a:p>
            <a:r>
              <a:rPr lang="en-GB" sz="1200" kern="1200" dirty="0">
                <a:solidFill>
                  <a:schemeClr val="tx1"/>
                </a:solidFill>
                <a:effectLst/>
                <a:latin typeface="+mn-lt"/>
                <a:ea typeface="+mn-ea"/>
                <a:cs typeface="+mn-cs"/>
              </a:rPr>
              <a:t>Neuroscience for memory reconsolidation research.</a:t>
            </a:r>
          </a:p>
          <a:p>
            <a:r>
              <a:rPr lang="en-GB" sz="1200" kern="1200" dirty="0">
                <a:solidFill>
                  <a:schemeClr val="tx1"/>
                </a:solidFill>
                <a:effectLst/>
                <a:latin typeface="+mn-lt"/>
                <a:ea typeface="+mn-ea"/>
                <a:cs typeface="+mn-cs"/>
              </a:rPr>
              <a:t>Counselling for person-centred and relational components.</a:t>
            </a:r>
          </a:p>
          <a:p>
            <a:r>
              <a:rPr lang="en-GB" sz="1200" kern="1200" dirty="0">
                <a:solidFill>
                  <a:schemeClr val="tx1"/>
                </a:solidFill>
                <a:effectLst/>
                <a:latin typeface="+mn-lt"/>
                <a:ea typeface="+mn-ea"/>
                <a:cs typeface="+mn-cs"/>
              </a:rPr>
              <a:t>Social care to safeguarding.</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8112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Pharmacological Treatments</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Benzodiazepines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Benzodiazepines like </a:t>
            </a:r>
            <a:r>
              <a:rPr lang="en-GB" sz="1200" kern="1200" dirty="0" err="1">
                <a:solidFill>
                  <a:schemeClr val="tx1"/>
                </a:solidFill>
                <a:effectLst/>
                <a:latin typeface="+mn-lt"/>
                <a:ea typeface="+mn-ea"/>
                <a:cs typeface="+mn-cs"/>
              </a:rPr>
              <a:t>Xanas</a:t>
            </a:r>
            <a:r>
              <a:rPr lang="en-GB" sz="1200" kern="1200" dirty="0">
                <a:solidFill>
                  <a:schemeClr val="tx1"/>
                </a:solidFill>
                <a:effectLst/>
                <a:latin typeface="+mn-lt"/>
                <a:ea typeface="+mn-ea"/>
                <a:cs typeface="+mn-cs"/>
              </a:rPr>
              <a:t> (alprazolam) and Valium (diazepam) were once widely prescribed for symptoms of trauma.</a:t>
            </a:r>
          </a:p>
          <a:p>
            <a:r>
              <a:rPr lang="en-GB" sz="1200" kern="1200" dirty="0">
                <a:solidFill>
                  <a:schemeClr val="tx1"/>
                </a:solidFill>
                <a:effectLst/>
                <a:latin typeface="+mn-lt"/>
                <a:ea typeface="+mn-ea"/>
                <a:cs typeface="+mn-cs"/>
              </a:rPr>
              <a:t>However NICE (2018) guidelines now explicitly advise against using benzodiazepines and recommend safer, less addictive options instead. </a:t>
            </a:r>
          </a:p>
          <a:p>
            <a:r>
              <a:rPr lang="en-GB" sz="1200" b="1" u="sng" kern="1200" dirty="0">
                <a:solidFill>
                  <a:schemeClr val="tx1"/>
                </a:solidFill>
                <a:effectLst/>
                <a:latin typeface="+mn-lt"/>
                <a:ea typeface="+mn-ea"/>
                <a:cs typeface="+mn-cs"/>
              </a:rPr>
              <a:t>SSRIs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1990s saw SSRIs (antidepressants) like Sertraline and Paroxetine replace benzodiazepines as the primary pharmacological treatment.</a:t>
            </a:r>
          </a:p>
          <a:p>
            <a:r>
              <a:rPr lang="en-GB" sz="1200" kern="1200" dirty="0">
                <a:solidFill>
                  <a:schemeClr val="tx1"/>
                </a:solidFill>
                <a:effectLst/>
                <a:latin typeface="+mn-lt"/>
                <a:ea typeface="+mn-ea"/>
                <a:cs typeface="+mn-cs"/>
              </a:rPr>
              <a:t>NICE (2018) recommend SSRIs when therapy has been declined, is unavailable or when symptoms are severe.</a:t>
            </a:r>
          </a:p>
          <a:p>
            <a:r>
              <a:rPr lang="en-GB" sz="1200" kern="1200" dirty="0">
                <a:solidFill>
                  <a:schemeClr val="tx1"/>
                </a:solidFill>
                <a:effectLst/>
                <a:latin typeface="+mn-lt"/>
                <a:ea typeface="+mn-ea"/>
                <a:cs typeface="+mn-cs"/>
              </a:rPr>
              <a:t>SSRIs are no longer used as a standalone treatment avenue, they are used alongside counselling to manage emotional impact while psychiatry manages the medication.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6953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Emerging Therapies</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Virtual Reality Exposure Therapy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Originally an idea thought of in the 90s but has become viable in recent years due to the development of technology.</a:t>
            </a:r>
          </a:p>
          <a:p>
            <a:r>
              <a:rPr lang="en-GB" sz="1200" kern="1200" dirty="0">
                <a:solidFill>
                  <a:schemeClr val="tx1"/>
                </a:solidFill>
                <a:effectLst/>
                <a:latin typeface="+mn-lt"/>
                <a:ea typeface="+mn-ea"/>
                <a:cs typeface="+mn-cs"/>
              </a:rPr>
              <a:t>NICE don’t recommend it as of now however NHS England supports ongoing research. Particularly to support first responders and military personnel (NHS England &amp; HEE, 2023).</a:t>
            </a:r>
          </a:p>
          <a:p>
            <a:r>
              <a:rPr lang="en-GB" sz="1200" kern="1200" dirty="0">
                <a:solidFill>
                  <a:schemeClr val="tx1"/>
                </a:solidFill>
                <a:effectLst/>
                <a:latin typeface="+mn-lt"/>
                <a:ea typeface="+mn-ea"/>
                <a:cs typeface="+mn-cs"/>
              </a:rPr>
              <a:t>It has developed from simulations to immersive, personal environments.</a:t>
            </a:r>
          </a:p>
          <a:p>
            <a:r>
              <a:rPr lang="en-GB" sz="1200" kern="1200" dirty="0">
                <a:solidFill>
                  <a:schemeClr val="tx1"/>
                </a:solidFill>
                <a:effectLst/>
                <a:latin typeface="+mn-lt"/>
                <a:ea typeface="+mn-ea"/>
                <a:cs typeface="+mn-cs"/>
              </a:rPr>
              <a:t>It is an interdisciplinary effort that includes psychology, computer science, sociology and ethical framework to ensure safeguarding and informed consent.</a:t>
            </a:r>
          </a:p>
          <a:p>
            <a:r>
              <a:rPr lang="en-GB" sz="1200" b="1" u="sng" kern="1200" dirty="0">
                <a:solidFill>
                  <a:schemeClr val="tx1"/>
                </a:solidFill>
                <a:effectLst/>
                <a:latin typeface="+mn-lt"/>
                <a:ea typeface="+mn-ea"/>
                <a:cs typeface="+mn-cs"/>
              </a:rPr>
              <a:t>MDMA-Assisted Therapy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MDMA assisted therapy was originally used in the 70s but subsequently paused due to the criminalisation of the drug. However, it is now being used in controlled research trials.</a:t>
            </a:r>
          </a:p>
          <a:p>
            <a:r>
              <a:rPr lang="en-GB" sz="1200" kern="1200" dirty="0">
                <a:solidFill>
                  <a:schemeClr val="tx1"/>
                </a:solidFill>
                <a:effectLst/>
                <a:latin typeface="+mn-lt"/>
                <a:ea typeface="+mn-ea"/>
                <a:cs typeface="+mn-cs"/>
              </a:rPr>
              <a:t>It is not yet licensed and is heavily controlled by the government in the UK.  </a:t>
            </a:r>
          </a:p>
          <a:p>
            <a:r>
              <a:rPr lang="en-GB" sz="1200" kern="1200" dirty="0">
                <a:solidFill>
                  <a:schemeClr val="tx1"/>
                </a:solidFill>
                <a:effectLst/>
                <a:latin typeface="+mn-lt"/>
                <a:ea typeface="+mn-ea"/>
                <a:cs typeface="+mn-cs"/>
              </a:rPr>
              <a:t> Kings College (2022) hopes to replicate studies carried out by the Multidisciplinary Association for Psychedelic Studies (MAPS), which found that 67% of participants no longer fit the criteria for a PTSD diagnosis following three MDMA assisted therapy sessions.</a:t>
            </a:r>
          </a:p>
          <a:p>
            <a:r>
              <a:rPr lang="en-GB" sz="1200" kern="1200" dirty="0">
                <a:solidFill>
                  <a:schemeClr val="tx1"/>
                </a:solidFill>
                <a:effectLst/>
                <a:latin typeface="+mn-lt"/>
                <a:ea typeface="+mn-ea"/>
                <a:cs typeface="+mn-cs"/>
              </a:rPr>
              <a:t>Understanding MDMA-assisted therapy requires an interdisciplinary perspective, as the intervention intersects with psychiatry, neuroscience, ethics, and social care.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19051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Multidisciplinary and Culturally Informed 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Modern understanding of PTSD recognises that it does not happen in isolation of a person’s social environment.</a:t>
            </a:r>
          </a:p>
          <a:p>
            <a:r>
              <a:rPr lang="en-GB" sz="1200" kern="1200" dirty="0">
                <a:solidFill>
                  <a:schemeClr val="tx1"/>
                </a:solidFill>
                <a:effectLst/>
                <a:latin typeface="+mn-lt"/>
                <a:ea typeface="+mn-ea"/>
                <a:cs typeface="+mn-cs"/>
              </a:rPr>
              <a:t>UK guidance for PTSD stresses that care should extend beyond immediate symptoms to address broader social and systemic needs. According to NICE guidelines for PTSD (NG116), treatment should include psychoeducation for individuals and their families or carers, providing clear information about PTSD, its symptoms, and available interventions. It also recommends support through social networks and peer or family involvement, recognising that having reliable social support can significantly aid recovery and help engagement with services. Importantly, NICE (2018) calls for trauma-informed practice across all public services, including mental health, social care, and other relevant agencies, to ensure that care is sensitive, inclusive and coordinated. </a:t>
            </a:r>
          </a:p>
          <a:p>
            <a:r>
              <a:rPr lang="en-GB" sz="1200" kern="1200" dirty="0">
                <a:solidFill>
                  <a:schemeClr val="tx1"/>
                </a:solidFill>
                <a:effectLst/>
                <a:latin typeface="+mn-lt"/>
                <a:ea typeface="+mn-ea"/>
                <a:cs typeface="+mn-cs"/>
              </a:rPr>
              <a:t>Finally, interventions for PTSD should involve a multi-agency approach — addressing not only psychological treatment but also social determinants of health such as housing instability, financial hardship, safeguarding, and community-based care services.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54018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treatment of PTSD has evolved considerably due to changing societal attitudes, advances in psychology and neuroscience, and a growing appreciation of social and cultural influences on wellbeing. UK guidelines emphasise evidence-based, trauma-informed, and multidisciplinary approaches that reflect this complexity. Ongoing research into emerging therapies continues to broaden the future of PTSD care.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2A87A7-7B79-4C7B-AF76-D3C63D55423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55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14F9E-AC43-9299-08E7-9046F40717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A14E7C0-6FE8-C6A2-A43D-F9654593BD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230A332-DB4B-1D58-BC07-F4B8DE46A3E5}"/>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5" name="Footer Placeholder 4">
            <a:extLst>
              <a:ext uri="{FF2B5EF4-FFF2-40B4-BE49-F238E27FC236}">
                <a16:creationId xmlns:a16="http://schemas.microsoft.com/office/drawing/2014/main" id="{B882FCC3-A204-29D8-E83E-BA71D4F124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36EFA5-0263-1228-BCCA-71F8E7151FE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665862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806AD-0DA0-5AA5-5CB0-2C980FFD3A2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F24EB3-26DD-C03A-E268-0CB36B5640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C348B7-C2BB-A90A-7C51-2EEEC2AF3EEC}"/>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5" name="Footer Placeholder 4">
            <a:extLst>
              <a:ext uri="{FF2B5EF4-FFF2-40B4-BE49-F238E27FC236}">
                <a16:creationId xmlns:a16="http://schemas.microsoft.com/office/drawing/2014/main" id="{735F26B8-B1A8-A98A-6B3D-ED1FD6EE67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9677C6-4631-3C01-3BA6-3FF44142A27E}"/>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19842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4D570-C93A-81DE-4D7F-A45D27C83D4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5390BC6-6FEE-5482-8746-DF43BD6732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1E65AA6-B2C6-81D7-4AF8-F3129C3C0877}"/>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5" name="Footer Placeholder 4">
            <a:extLst>
              <a:ext uri="{FF2B5EF4-FFF2-40B4-BE49-F238E27FC236}">
                <a16:creationId xmlns:a16="http://schemas.microsoft.com/office/drawing/2014/main" id="{BFCC0CAC-2410-3604-CB7B-8E06EBE4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51084-3CF4-12D8-7911-3085732BC846}"/>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286252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B2C10-F282-A6EB-63B9-EF9637692C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FAB171F-0B84-27AC-3F97-1E7FE46F32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F8852A-2BB1-1F5A-EEB5-F43CD39AD3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6A75C45-2735-AAF2-C833-48EF6713A256}"/>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6" name="Footer Placeholder 5">
            <a:extLst>
              <a:ext uri="{FF2B5EF4-FFF2-40B4-BE49-F238E27FC236}">
                <a16:creationId xmlns:a16="http://schemas.microsoft.com/office/drawing/2014/main" id="{03F64F2B-92EA-F0A4-DC33-842584C78A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1EDE86-42C4-28D5-289C-68BC8684DB0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59933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5E48-ACAD-F7E1-ECE2-F61BC5D275D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C782A13-9A78-5BF7-1A13-1BD65F17FA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3A2F9B-EC9C-09B0-EEDF-3F091100BE0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C3CD487-AF99-74D3-87F7-1EDE04E421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38A1B5-87B0-FE7B-3197-8A6EB571A1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B5A5E7A-B8E7-84DD-A379-E0A063BC7826}"/>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8" name="Footer Placeholder 7">
            <a:extLst>
              <a:ext uri="{FF2B5EF4-FFF2-40B4-BE49-F238E27FC236}">
                <a16:creationId xmlns:a16="http://schemas.microsoft.com/office/drawing/2014/main" id="{21644942-D9A1-647E-049A-A6C81024E6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13F75A-1532-8527-7643-5DA7E116040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24590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09837-10B4-4D0D-C23C-C768C1C633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3DDA196-7A7D-F08E-6242-DFADC6FF4056}"/>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4" name="Footer Placeholder 3">
            <a:extLst>
              <a:ext uri="{FF2B5EF4-FFF2-40B4-BE49-F238E27FC236}">
                <a16:creationId xmlns:a16="http://schemas.microsoft.com/office/drawing/2014/main" id="{122CE27C-A592-7A56-6D2C-96FA11008A9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8C6295-3E73-0966-C1E8-B37D1AFF5DB8}"/>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14928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AF0FB2-2802-D3D4-634C-88A84BD607B7}"/>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3" name="Footer Placeholder 2">
            <a:extLst>
              <a:ext uri="{FF2B5EF4-FFF2-40B4-BE49-F238E27FC236}">
                <a16:creationId xmlns:a16="http://schemas.microsoft.com/office/drawing/2014/main" id="{9C5A7288-0266-02B5-A646-E371C011BD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40A8009-1BB9-850F-9F66-8DC0180802F5}"/>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074346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66D5-A8D1-C031-983E-B68BE9286C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15AB1E-08F9-A1EE-8B56-D256CAB6BA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AAD93BC-5108-BE9F-88CF-0B6B2D07B2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A694D2-08F9-7458-B361-56B6896D15CA}"/>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6" name="Footer Placeholder 5">
            <a:extLst>
              <a:ext uri="{FF2B5EF4-FFF2-40B4-BE49-F238E27FC236}">
                <a16:creationId xmlns:a16="http://schemas.microsoft.com/office/drawing/2014/main" id="{3DE2803F-EE88-DED6-72FD-F74E9E571C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56A29C-4231-1A2D-03A7-AF3EF05CE080}"/>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89176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E9597-ED73-BB72-FA31-BEFA5A5D7A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6970AE3-AABB-7656-8019-5330C92EBC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15FC4D-A61F-0224-9FFE-8332F0ABD5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8D965C-9C45-9F40-9087-28239E6D9962}"/>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6" name="Footer Placeholder 5">
            <a:extLst>
              <a:ext uri="{FF2B5EF4-FFF2-40B4-BE49-F238E27FC236}">
                <a16:creationId xmlns:a16="http://schemas.microsoft.com/office/drawing/2014/main" id="{E6F5041D-305E-F493-4CDA-9E8F48F3DC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A94F51-747D-85FB-905C-226384A6B8B8}"/>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09875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9B13-328C-AB25-F7D9-851C181BA1B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55736D0-CEAD-CB83-81F0-88E5FBD4766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F1E11F-A85F-7C8E-37F2-67F85C737172}"/>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5" name="Footer Placeholder 4">
            <a:extLst>
              <a:ext uri="{FF2B5EF4-FFF2-40B4-BE49-F238E27FC236}">
                <a16:creationId xmlns:a16="http://schemas.microsoft.com/office/drawing/2014/main" id="{FC7E0737-9146-76E6-5508-A334FD822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BF02B-B308-85BF-C016-EDD8F76D3FB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56578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378CF-B54D-93F2-405B-6FBE9D4CB45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A41F03D-2E51-586F-F357-4CE78D82BB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90B5F5B-5E69-F562-FCCE-19A3B07ECCBC}"/>
              </a:ext>
            </a:extLst>
          </p:cNvPr>
          <p:cNvSpPr>
            <a:spLocks noGrp="1"/>
          </p:cNvSpPr>
          <p:nvPr>
            <p:ph type="dt" sz="half" idx="10"/>
          </p:nvPr>
        </p:nvSpPr>
        <p:spPr/>
        <p:txBody>
          <a:bodyPr/>
          <a:lstStyle/>
          <a:p>
            <a:fld id="{A1E45834-53BD-4C8F-B791-CD5378F4150E}" type="datetimeFigureOut">
              <a:rPr lang="en-US" smtClean="0"/>
              <a:t>1/4/2026</a:t>
            </a:fld>
            <a:endParaRPr lang="en-US"/>
          </a:p>
        </p:txBody>
      </p:sp>
      <p:sp>
        <p:nvSpPr>
          <p:cNvPr id="5" name="Footer Placeholder 4">
            <a:extLst>
              <a:ext uri="{FF2B5EF4-FFF2-40B4-BE49-F238E27FC236}">
                <a16:creationId xmlns:a16="http://schemas.microsoft.com/office/drawing/2014/main" id="{003B5535-9ECF-7EFB-355F-AAC6128A82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87478B-C933-D593-D643-764FDB98DEC0}"/>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5497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F638A3-D7F6-3B1A-BEFB-7BB6BB91DE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E0AECC9-2C56-A368-5D12-C9A3FE79C0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05A7BAB-E71F-20D5-E2AF-3A8170CF93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E45834-53BD-4C8F-B791-CD5378F4150E}" type="datetimeFigureOut">
              <a:rPr lang="en-US" smtClean="0"/>
              <a:t>1/4/2026</a:t>
            </a:fld>
            <a:endParaRPr lang="en-US"/>
          </a:p>
        </p:txBody>
      </p:sp>
      <p:sp>
        <p:nvSpPr>
          <p:cNvPr id="5" name="Footer Placeholder 4">
            <a:extLst>
              <a:ext uri="{FF2B5EF4-FFF2-40B4-BE49-F238E27FC236}">
                <a16:creationId xmlns:a16="http://schemas.microsoft.com/office/drawing/2014/main" id="{D2AC2AA1-D605-169F-0A75-022C5F20CA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8016909-CAC6-C48C-54E1-0C5FBC643A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9D7796-F675-488F-AC46-C88938C80352}" type="slidenum">
              <a:rPr lang="en-US" smtClean="0"/>
              <a:t>‹#›</a:t>
            </a:fld>
            <a:endParaRPr lang="en-US"/>
          </a:p>
        </p:txBody>
      </p:sp>
    </p:spTree>
    <p:extLst>
      <p:ext uri="{BB962C8B-B14F-4D97-AF65-F5344CB8AC3E}">
        <p14:creationId xmlns:p14="http://schemas.microsoft.com/office/powerpoint/2010/main" val="327977163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kcl.ac.uk/news/pioneering-trial-of-mdma-treatment-hopes-to-help-veterans-with-ptsd?utm_source=chatgpt.com" TargetMode="External"/><Relationship Id="rId3" Type="http://schemas.openxmlformats.org/officeDocument/2006/relationships/hyperlink" Target="https://doi.org/10.1186/s12889-020-8398-1" TargetMode="External"/><Relationship Id="rId7" Type="http://schemas.openxmlformats.org/officeDocument/2006/relationships/hyperlink" Target="https://psycnet.apa.org/doi/10.1037/0033-2909.99.1.20" TargetMode="External"/><Relationship Id="rId2" Type="http://schemas.openxmlformats.org/officeDocument/2006/relationships/hyperlink" Target="https://doi.org/10.1016/j.socscimed.2020.113195" TargetMode="External"/><Relationship Id="rId1" Type="http://schemas.openxmlformats.org/officeDocument/2006/relationships/slideLayout" Target="../slideLayouts/slideLayout7.xml"/><Relationship Id="rId6" Type="http://schemas.openxmlformats.org/officeDocument/2006/relationships/hyperlink" Target="https://www.emdr.com/history-of-emdr/?utm_source=chatgpt.com" TargetMode="External"/><Relationship Id="rId5" Type="http://schemas.openxmlformats.org/officeDocument/2006/relationships/hyperlink" Target="https://doi.org/10.1016/s0005-7967(99)00123-0" TargetMode="External"/><Relationship Id="rId4" Type="http://schemas.openxmlformats.org/officeDocument/2006/relationships/hyperlink" Target="https://doi.org/10.1186/s13033-020-00404-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86/s13033-020-00404-4" TargetMode="External"/><Relationship Id="rId7" Type="http://schemas.openxmlformats.org/officeDocument/2006/relationships/hyperlink" Target="https://doi.org/10.2307/j.ctt7swhj" TargetMode="External"/><Relationship Id="rId2" Type="http://schemas.openxmlformats.org/officeDocument/2006/relationships/hyperlink" Target="https://www.hee.nhs.uk/sites/default/files/documents/FAQs%20-%20NHS-Funded%20EMDR%20National%20Curricuum%20Training%20for%20Adult%20IAPT%2C%20Adult%20Community%20and%20Perinatal%20Mental%20Health%20Services%20-%20Final%2013.2.23.pdf?utm_source=chatgpt.com" TargetMode="External"/><Relationship Id="rId1" Type="http://schemas.openxmlformats.org/officeDocument/2006/relationships/slideLayout" Target="../slideLayouts/slideLayout7.xml"/><Relationship Id="rId6" Type="http://schemas.openxmlformats.org/officeDocument/2006/relationships/hyperlink" Target="https://www.cambridge.org/core/journals/the-british-journal-of-psychiatry/article/eye-movement-desensitisation-and-reprocessing-therapy-v-stabilisation-as-usual-for-refugees-randomised-controlled-trial/B3DAFA9D5224EBE5BDC54DB40336A26C?utm" TargetMode="External"/><Relationship Id="rId5" Type="http://schemas.openxmlformats.org/officeDocument/2006/relationships/hyperlink" Target="https://doi.org/10.1186/s13049-019-0665-8" TargetMode="External"/><Relationship Id="rId4" Type="http://schemas.openxmlformats.org/officeDocument/2006/relationships/hyperlink" Target="https://doi.org/10.1016/0005-7916(89)9002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1026190-6B62-46DB-B5FF-9E0FF9BDC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29">
            <a:extLst>
              <a:ext uri="{FF2B5EF4-FFF2-40B4-BE49-F238E27FC236}">
                <a16:creationId xmlns:a16="http://schemas.microsoft.com/office/drawing/2014/main" id="{66DA0389-D66E-4727-8EFB-E60E6C412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CFCD449-1221-3D7C-1EC0-E5A8E54074F1}"/>
              </a:ext>
            </a:extLst>
          </p:cNvPr>
          <p:cNvSpPr txBox="1"/>
          <p:nvPr/>
        </p:nvSpPr>
        <p:spPr>
          <a:xfrm>
            <a:off x="1813733" y="1058820"/>
            <a:ext cx="8273380" cy="2828925"/>
          </a:xfrm>
          <a:prstGeom prst="rect">
            <a:avLst/>
          </a:prstGeom>
        </p:spPr>
        <p:txBody>
          <a:bodyPr vert="horz" lIns="91440" tIns="45720" rIns="91440" bIns="45720" rtlCol="0">
            <a:normAutofit/>
          </a:bodyPr>
          <a:lstStyle/>
          <a:p>
            <a:pPr>
              <a:lnSpc>
                <a:spcPct val="90000"/>
              </a:lnSpc>
              <a:spcAft>
                <a:spcPts val="600"/>
              </a:spcAft>
            </a:pPr>
            <a:r>
              <a:rPr lang="en-US" sz="20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p:txBody>
      </p:sp>
    </p:spTree>
    <p:extLst>
      <p:ext uri="{BB962C8B-B14F-4D97-AF65-F5344CB8AC3E}">
        <p14:creationId xmlns:p14="http://schemas.microsoft.com/office/powerpoint/2010/main" val="1510040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p view of emergency medical kit on a dark wood">
            <a:extLst>
              <a:ext uri="{FF2B5EF4-FFF2-40B4-BE49-F238E27FC236}">
                <a16:creationId xmlns:a16="http://schemas.microsoft.com/office/drawing/2014/main" id="{DCC9E759-AC7D-0AB3-EB3A-27F25884382D}"/>
              </a:ext>
            </a:extLst>
          </p:cNvPr>
          <p:cNvPicPr>
            <a:picLocks noChangeAspect="1"/>
          </p:cNvPicPr>
          <p:nvPr/>
        </p:nvPicPr>
        <p:blipFill>
          <a:blip r:embed="rId3">
            <a:extLst>
              <a:ext uri="{28A0092B-C50C-407E-A947-70E740481C1C}">
                <a14:useLocalDpi xmlns:a14="http://schemas.microsoft.com/office/drawing/2010/main" val="0"/>
              </a:ext>
            </a:extLst>
          </a:blip>
          <a:srcRect t="15730"/>
          <a:stretch>
            <a:fillRect/>
          </a:stretch>
        </p:blipFill>
        <p:spPr>
          <a:xfrm>
            <a:off x="20" y="10"/>
            <a:ext cx="12191979" cy="6857989"/>
          </a:xfrm>
          <a:prstGeom prst="rect">
            <a:avLst/>
          </a:prstGeom>
        </p:spPr>
      </p:pic>
      <p:sp>
        <p:nvSpPr>
          <p:cNvPr id="9" name="TextBox 8">
            <a:extLst>
              <a:ext uri="{FF2B5EF4-FFF2-40B4-BE49-F238E27FC236}">
                <a16:creationId xmlns:a16="http://schemas.microsoft.com/office/drawing/2014/main" id="{A9714D5A-96CB-32D8-2730-8C943C238B86}"/>
              </a:ext>
            </a:extLst>
          </p:cNvPr>
          <p:cNvSpPr txBox="1"/>
          <p:nvPr/>
        </p:nvSpPr>
        <p:spPr>
          <a:xfrm>
            <a:off x="804195" y="1555442"/>
            <a:ext cx="6553397"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Bookman Old Style" panose="02050604050505020204" pitchFamily="18" charset="0"/>
                <a:ea typeface="+mn-ea"/>
                <a:cs typeface="+mn-cs"/>
              </a:rPr>
              <a:t>Treatment &amp; Intervention</a:t>
            </a:r>
          </a:p>
        </p:txBody>
      </p:sp>
      <p:sp>
        <p:nvSpPr>
          <p:cNvPr id="11" name="TextBox 10">
            <a:extLst>
              <a:ext uri="{FF2B5EF4-FFF2-40B4-BE49-F238E27FC236}">
                <a16:creationId xmlns:a16="http://schemas.microsoft.com/office/drawing/2014/main" id="{0302578C-1F83-2A03-DC50-DA24644042C6}"/>
              </a:ext>
            </a:extLst>
          </p:cNvPr>
          <p:cNvSpPr txBox="1"/>
          <p:nvPr/>
        </p:nvSpPr>
        <p:spPr>
          <a:xfrm>
            <a:off x="2871525" y="2263328"/>
            <a:ext cx="241873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Bookman Old Style" panose="02050604050505020204" pitchFamily="18" charset="0"/>
                <a:ea typeface="+mn-ea"/>
                <a:cs typeface="+mn-cs"/>
              </a:rPr>
              <a:t>For PTSD</a:t>
            </a:r>
          </a:p>
        </p:txBody>
      </p:sp>
      <p:sp>
        <p:nvSpPr>
          <p:cNvPr id="13" name="TextBox 12">
            <a:extLst>
              <a:ext uri="{FF2B5EF4-FFF2-40B4-BE49-F238E27FC236}">
                <a16:creationId xmlns:a16="http://schemas.microsoft.com/office/drawing/2014/main" id="{3455CA9E-7155-81C0-2246-C7496E99E27E}"/>
              </a:ext>
            </a:extLst>
          </p:cNvPr>
          <p:cNvSpPr txBox="1"/>
          <p:nvPr/>
        </p:nvSpPr>
        <p:spPr>
          <a:xfrm>
            <a:off x="3176325" y="2899826"/>
            <a:ext cx="180913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Bookman Old Style" panose="02050604050505020204" pitchFamily="18" charset="0"/>
                <a:ea typeface="+mn-ea"/>
                <a:cs typeface="+mn-cs"/>
              </a:rPr>
              <a:t>Sophie Jones</a:t>
            </a:r>
          </a:p>
        </p:txBody>
      </p:sp>
      <p:sp>
        <p:nvSpPr>
          <p:cNvPr id="2" name="TextBox 1">
            <a:extLst>
              <a:ext uri="{FF2B5EF4-FFF2-40B4-BE49-F238E27FC236}">
                <a16:creationId xmlns:a16="http://schemas.microsoft.com/office/drawing/2014/main" id="{5811F1EA-2DE8-3263-D0BA-343F72118167}"/>
              </a:ext>
            </a:extLst>
          </p:cNvPr>
          <p:cNvSpPr txBox="1"/>
          <p:nvPr/>
        </p:nvSpPr>
        <p:spPr>
          <a:xfrm>
            <a:off x="167640" y="6083492"/>
            <a:ext cx="4175760"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(NICE, 2018)</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(NHS England clinical frameworks, 2022)</a:t>
            </a:r>
          </a:p>
        </p:txBody>
      </p:sp>
      <p:sp>
        <p:nvSpPr>
          <p:cNvPr id="3" name="TextBox 2">
            <a:extLst>
              <a:ext uri="{FF2B5EF4-FFF2-40B4-BE49-F238E27FC236}">
                <a16:creationId xmlns:a16="http://schemas.microsoft.com/office/drawing/2014/main" id="{DD6DE9A2-1B38-1CCD-85FB-FC0595D2ABA7}"/>
              </a:ext>
            </a:extLst>
          </p:cNvPr>
          <p:cNvSpPr txBox="1"/>
          <p:nvPr/>
        </p:nvSpPr>
        <p:spPr>
          <a:xfrm>
            <a:off x="167640" y="5770650"/>
            <a:ext cx="175152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p>
        </p:txBody>
      </p:sp>
    </p:spTree>
    <p:extLst>
      <p:ext uri="{BB962C8B-B14F-4D97-AF65-F5344CB8AC3E}">
        <p14:creationId xmlns:p14="http://schemas.microsoft.com/office/powerpoint/2010/main" val="1496451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62000"/>
          </a:schemeClr>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432286C-1BD2-3AA2-B37E-A541F5ED9544}"/>
              </a:ext>
            </a:extLst>
          </p:cNvPr>
          <p:cNvSpPr txBox="1"/>
          <p:nvPr/>
        </p:nvSpPr>
        <p:spPr>
          <a:xfrm>
            <a:off x="5267062" y="1718150"/>
            <a:ext cx="4266296" cy="584775"/>
          </a:xfrm>
          <a:prstGeom prst="rect">
            <a:avLst/>
          </a:prstGeom>
          <a:noFill/>
        </p:spPr>
        <p:txBody>
          <a:bodyPr wrap="none" rtlCol="0" anchor="ctr">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WWI – “Shell Shock”</a:t>
            </a:r>
          </a:p>
        </p:txBody>
      </p:sp>
      <p:sp>
        <p:nvSpPr>
          <p:cNvPr id="10" name="TextBox 9">
            <a:extLst>
              <a:ext uri="{FF2B5EF4-FFF2-40B4-BE49-F238E27FC236}">
                <a16:creationId xmlns:a16="http://schemas.microsoft.com/office/drawing/2014/main" id="{C891C66A-581D-9EDA-46E3-5FBCF3161302}"/>
              </a:ext>
            </a:extLst>
          </p:cNvPr>
          <p:cNvSpPr txBox="1"/>
          <p:nvPr/>
        </p:nvSpPr>
        <p:spPr>
          <a:xfrm>
            <a:off x="5267062" y="3571964"/>
            <a:ext cx="4732386" cy="584775"/>
          </a:xfrm>
          <a:prstGeom prst="rect">
            <a:avLst/>
          </a:prstGeom>
          <a:noFill/>
        </p:spPr>
        <p:txBody>
          <a:bodyPr wrap="non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WWII – “Battle Fatigue”</a:t>
            </a:r>
          </a:p>
        </p:txBody>
      </p:sp>
      <p:sp>
        <p:nvSpPr>
          <p:cNvPr id="11" name="TextBox 10">
            <a:extLst>
              <a:ext uri="{FF2B5EF4-FFF2-40B4-BE49-F238E27FC236}">
                <a16:creationId xmlns:a16="http://schemas.microsoft.com/office/drawing/2014/main" id="{FAA07FC7-9855-F55A-314D-05DD4111A5C7}"/>
              </a:ext>
            </a:extLst>
          </p:cNvPr>
          <p:cNvSpPr txBox="1"/>
          <p:nvPr/>
        </p:nvSpPr>
        <p:spPr>
          <a:xfrm>
            <a:off x="5267062" y="5525808"/>
            <a:ext cx="5992923" cy="584775"/>
          </a:xfrm>
          <a:prstGeom prst="rect">
            <a:avLst/>
          </a:prstGeom>
          <a:noFill/>
        </p:spPr>
        <p:txBody>
          <a:bodyPr wrap="none" rtlCol="0">
            <a:spAutoFit/>
          </a:bodyPr>
          <a:lstStyle/>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Vietnam – Psychological Injury</a:t>
            </a:r>
          </a:p>
        </p:txBody>
      </p:sp>
      <p:pic>
        <p:nvPicPr>
          <p:cNvPr id="21" name="Picture 20" descr="Line of soldiers in polished boots">
            <a:extLst>
              <a:ext uri="{FF2B5EF4-FFF2-40B4-BE49-F238E27FC236}">
                <a16:creationId xmlns:a16="http://schemas.microsoft.com/office/drawing/2014/main" id="{49C2C95F-64A7-27BB-85F1-8455377C6C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72000" cy="6858000"/>
          </a:xfrm>
          <a:prstGeom prst="rect">
            <a:avLst/>
          </a:prstGeom>
        </p:spPr>
      </p:pic>
      <p:sp>
        <p:nvSpPr>
          <p:cNvPr id="22" name="TextBox 21">
            <a:extLst>
              <a:ext uri="{FF2B5EF4-FFF2-40B4-BE49-F238E27FC236}">
                <a16:creationId xmlns:a16="http://schemas.microsoft.com/office/drawing/2014/main" id="{09D22FD9-E48E-81A7-03F2-37B7E33E78A4}"/>
              </a:ext>
            </a:extLst>
          </p:cNvPr>
          <p:cNvSpPr txBox="1"/>
          <p:nvPr/>
        </p:nvSpPr>
        <p:spPr>
          <a:xfrm>
            <a:off x="6248614" y="268288"/>
            <a:ext cx="419057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ptos" panose="02110004020202020204"/>
                <a:ea typeface="+mn-ea"/>
                <a:cs typeface="+mn-cs"/>
              </a:rPr>
              <a:t>Changing Attitudes</a:t>
            </a:r>
          </a:p>
        </p:txBody>
      </p:sp>
      <p:cxnSp>
        <p:nvCxnSpPr>
          <p:cNvPr id="25" name="Straight Connector 24">
            <a:extLst>
              <a:ext uri="{FF2B5EF4-FFF2-40B4-BE49-F238E27FC236}">
                <a16:creationId xmlns:a16="http://schemas.microsoft.com/office/drawing/2014/main" id="{05ACCB2D-33C2-EC6C-1DB7-BE65CE143429}"/>
              </a:ext>
            </a:extLst>
          </p:cNvPr>
          <p:cNvCxnSpPr/>
          <p:nvPr/>
        </p:nvCxnSpPr>
        <p:spPr>
          <a:xfrm>
            <a:off x="4762500" y="995412"/>
            <a:ext cx="7162800" cy="0"/>
          </a:xfrm>
          <a:prstGeom prst="line">
            <a:avLst/>
          </a:prstGeom>
          <a:ln cap="rnd">
            <a:solidFill>
              <a:schemeClr val="tx1"/>
            </a:solidFill>
          </a:ln>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9697F55C-0ED4-E5EF-2967-D7374057DDA4}"/>
              </a:ext>
            </a:extLst>
          </p:cNvPr>
          <p:cNvSpPr txBox="1"/>
          <p:nvPr/>
        </p:nvSpPr>
        <p:spPr>
          <a:xfrm>
            <a:off x="5455919" y="6405046"/>
            <a:ext cx="577596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(Jones &amp; Wessely, 2005)   (Young, 1995)   (DSM-III, 1980)</a:t>
            </a:r>
          </a:p>
        </p:txBody>
      </p:sp>
      <p:sp>
        <p:nvSpPr>
          <p:cNvPr id="4" name="TextBox 3">
            <a:extLst>
              <a:ext uri="{FF2B5EF4-FFF2-40B4-BE49-F238E27FC236}">
                <a16:creationId xmlns:a16="http://schemas.microsoft.com/office/drawing/2014/main" id="{074CDF3D-A994-136E-164F-6BDDE9B415EE}"/>
              </a:ext>
            </a:extLst>
          </p:cNvPr>
          <p:cNvSpPr txBox="1"/>
          <p:nvPr/>
        </p:nvSpPr>
        <p:spPr>
          <a:xfrm>
            <a:off x="78947" y="6492741"/>
            <a:ext cx="155015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94548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13B4A9-1C7C-4729-A016-AB42D397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3" name="Picture 2" descr="Hands forming circle">
            <a:extLst>
              <a:ext uri="{FF2B5EF4-FFF2-40B4-BE49-F238E27FC236}">
                <a16:creationId xmlns:a16="http://schemas.microsoft.com/office/drawing/2014/main" id="{48EF7521-54F2-BCB9-B8F2-7EB5DE359113}"/>
              </a:ext>
            </a:extLst>
          </p:cNvPr>
          <p:cNvPicPr>
            <a:picLocks noChangeAspect="1"/>
          </p:cNvPicPr>
          <p:nvPr/>
        </p:nvPicPr>
        <p:blipFill>
          <a:blip r:embed="rId3">
            <a:extLst>
              <a:ext uri="{28A0092B-C50C-407E-A947-70E740481C1C}">
                <a14:useLocalDpi xmlns:a14="http://schemas.microsoft.com/office/drawing/2010/main" val="0"/>
              </a:ext>
            </a:extLst>
          </a:blip>
          <a:srcRect r="1" b="21077"/>
          <a:stretch>
            <a:fillRect/>
          </a:stretch>
        </p:blipFill>
        <p:spPr>
          <a:xfrm>
            <a:off x="4110868" y="0"/>
            <a:ext cx="8081132" cy="6857990"/>
          </a:xfrm>
          <a:custGeom>
            <a:avLst/>
            <a:gdLst/>
            <a:ahLst/>
            <a:cxnLst/>
            <a:rect l="l" t="t" r="r" b="b"/>
            <a:pathLst>
              <a:path w="11862684" h="6858000">
                <a:moveTo>
                  <a:pt x="1047342" y="0"/>
                </a:moveTo>
                <a:lnTo>
                  <a:pt x="4590463" y="0"/>
                </a:lnTo>
                <a:lnTo>
                  <a:pt x="5499874" y="0"/>
                </a:lnTo>
                <a:lnTo>
                  <a:pt x="5723425" y="0"/>
                </a:lnTo>
                <a:lnTo>
                  <a:pt x="7580390" y="0"/>
                </a:lnTo>
                <a:lnTo>
                  <a:pt x="7747884" y="0"/>
                </a:lnTo>
                <a:lnTo>
                  <a:pt x="7824084" y="0"/>
                </a:lnTo>
                <a:lnTo>
                  <a:pt x="11862684" y="0"/>
                </a:lnTo>
                <a:lnTo>
                  <a:pt x="11862684" y="6858000"/>
                </a:lnTo>
                <a:lnTo>
                  <a:pt x="7824084" y="6858000"/>
                </a:lnTo>
                <a:lnTo>
                  <a:pt x="7747884" y="6858000"/>
                </a:lnTo>
                <a:lnTo>
                  <a:pt x="7580390" y="6858000"/>
                </a:lnTo>
                <a:lnTo>
                  <a:pt x="5723425" y="6858000"/>
                </a:lnTo>
                <a:lnTo>
                  <a:pt x="5499874" y="6858000"/>
                </a:lnTo>
                <a:lnTo>
                  <a:pt x="4590463" y="6858000"/>
                </a:lnTo>
                <a:lnTo>
                  <a:pt x="1654188" y="6858000"/>
                </a:lnTo>
                <a:cubicBezTo>
                  <a:pt x="1530404" y="6786859"/>
                  <a:pt x="1412658" y="6701489"/>
                  <a:pt x="1279816" y="6658805"/>
                </a:cubicBezTo>
                <a:cubicBezTo>
                  <a:pt x="1189242" y="6630349"/>
                  <a:pt x="1101686" y="6580550"/>
                  <a:pt x="1116783" y="6431153"/>
                </a:cubicBezTo>
                <a:cubicBezTo>
                  <a:pt x="1119802" y="6388469"/>
                  <a:pt x="1095648" y="6356456"/>
                  <a:pt x="1059419" y="6367127"/>
                </a:cubicBezTo>
                <a:cubicBezTo>
                  <a:pt x="989979" y="6388469"/>
                  <a:pt x="956768" y="6327999"/>
                  <a:pt x="917520" y="6281757"/>
                </a:cubicBezTo>
                <a:cubicBezTo>
                  <a:pt x="848079" y="6199945"/>
                  <a:pt x="781658" y="6114575"/>
                  <a:pt x="669950" y="6100347"/>
                </a:cubicBezTo>
                <a:cubicBezTo>
                  <a:pt x="691084" y="6036320"/>
                  <a:pt x="727312" y="6043434"/>
                  <a:pt x="760524" y="6057663"/>
                </a:cubicBezTo>
                <a:cubicBezTo>
                  <a:pt x="848079" y="6093234"/>
                  <a:pt x="935634" y="6132361"/>
                  <a:pt x="1023188" y="6167932"/>
                </a:cubicBezTo>
                <a:cubicBezTo>
                  <a:pt x="1080552" y="6189274"/>
                  <a:pt x="1137916" y="6221287"/>
                  <a:pt x="1213395" y="6196388"/>
                </a:cubicBezTo>
                <a:cubicBezTo>
                  <a:pt x="1146974" y="6068335"/>
                  <a:pt x="1035266" y="6043434"/>
                  <a:pt x="944692" y="6004307"/>
                </a:cubicBezTo>
                <a:cubicBezTo>
                  <a:pt x="832982" y="5954508"/>
                  <a:pt x="766562" y="5862025"/>
                  <a:pt x="685045" y="5755314"/>
                </a:cubicBezTo>
                <a:cubicBezTo>
                  <a:pt x="766562" y="5726858"/>
                  <a:pt x="817887" y="5805112"/>
                  <a:pt x="884310" y="5801555"/>
                </a:cubicBezTo>
                <a:cubicBezTo>
                  <a:pt x="887328" y="5790884"/>
                  <a:pt x="893366" y="5769542"/>
                  <a:pt x="893366" y="5769542"/>
                </a:cubicBezTo>
                <a:cubicBezTo>
                  <a:pt x="784676" y="5712629"/>
                  <a:pt x="736372" y="5605917"/>
                  <a:pt x="718256" y="5474306"/>
                </a:cubicBezTo>
                <a:cubicBezTo>
                  <a:pt x="712218" y="5406721"/>
                  <a:pt x="672970" y="5385379"/>
                  <a:pt x="633720" y="5353367"/>
                </a:cubicBezTo>
                <a:cubicBezTo>
                  <a:pt x="500878" y="5243097"/>
                  <a:pt x="358980" y="5143500"/>
                  <a:pt x="247270" y="4994104"/>
                </a:cubicBezTo>
                <a:cubicBezTo>
                  <a:pt x="377094" y="5011889"/>
                  <a:pt x="479744" y="5111487"/>
                  <a:pt x="615606" y="5154171"/>
                </a:cubicBezTo>
                <a:cubicBezTo>
                  <a:pt x="506917" y="4990547"/>
                  <a:pt x="365016" y="4905177"/>
                  <a:pt x="235194" y="4805580"/>
                </a:cubicBezTo>
                <a:cubicBezTo>
                  <a:pt x="174810" y="4759339"/>
                  <a:pt x="120468" y="4702425"/>
                  <a:pt x="51026" y="4677526"/>
                </a:cubicBezTo>
                <a:cubicBezTo>
                  <a:pt x="26873" y="4670412"/>
                  <a:pt x="-15396" y="4652628"/>
                  <a:pt x="5740" y="4602828"/>
                </a:cubicBezTo>
                <a:cubicBezTo>
                  <a:pt x="23854" y="4560144"/>
                  <a:pt x="57065" y="4574373"/>
                  <a:pt x="87257" y="4585042"/>
                </a:cubicBezTo>
                <a:cubicBezTo>
                  <a:pt x="159715" y="4613499"/>
                  <a:pt x="238213" y="4613499"/>
                  <a:pt x="337844" y="4613499"/>
                </a:cubicBezTo>
                <a:cubicBezTo>
                  <a:pt x="253310" y="4478331"/>
                  <a:pt x="99332" y="4521016"/>
                  <a:pt x="26873" y="4378734"/>
                </a:cubicBezTo>
                <a:cubicBezTo>
                  <a:pt x="117448" y="4353835"/>
                  <a:pt x="186888" y="4403633"/>
                  <a:pt x="259346" y="4414305"/>
                </a:cubicBezTo>
                <a:cubicBezTo>
                  <a:pt x="325769" y="4424975"/>
                  <a:pt x="340863" y="4400076"/>
                  <a:pt x="325769" y="4321821"/>
                </a:cubicBezTo>
                <a:cubicBezTo>
                  <a:pt x="301616" y="4200882"/>
                  <a:pt x="337844" y="4140411"/>
                  <a:pt x="434458" y="4172424"/>
                </a:cubicBezTo>
                <a:cubicBezTo>
                  <a:pt x="525031" y="4204438"/>
                  <a:pt x="534089" y="4158196"/>
                  <a:pt x="509936" y="4090612"/>
                </a:cubicBezTo>
                <a:cubicBezTo>
                  <a:pt x="473706" y="3991015"/>
                  <a:pt x="512954" y="3912759"/>
                  <a:pt x="540128" y="3827390"/>
                </a:cubicBezTo>
                <a:cubicBezTo>
                  <a:pt x="582395" y="3699337"/>
                  <a:pt x="564281" y="3635309"/>
                  <a:pt x="476725" y="3539269"/>
                </a:cubicBezTo>
                <a:cubicBezTo>
                  <a:pt x="425400" y="3485914"/>
                  <a:pt x="374074" y="3439672"/>
                  <a:pt x="301616" y="3393429"/>
                </a:cubicBezTo>
                <a:cubicBezTo>
                  <a:pt x="467668" y="3368530"/>
                  <a:pt x="295577" y="3283162"/>
                  <a:pt x="352940" y="3229805"/>
                </a:cubicBezTo>
                <a:cubicBezTo>
                  <a:pt x="470686" y="3208463"/>
                  <a:pt x="564281" y="3379202"/>
                  <a:pt x="724294" y="3329402"/>
                </a:cubicBezTo>
                <a:cubicBezTo>
                  <a:pt x="531070" y="3183563"/>
                  <a:pt x="313691" y="3137322"/>
                  <a:pt x="171792" y="2941684"/>
                </a:cubicBezTo>
                <a:cubicBezTo>
                  <a:pt x="205002" y="2899000"/>
                  <a:pt x="238213" y="2941684"/>
                  <a:pt x="265385" y="2923898"/>
                </a:cubicBezTo>
                <a:cubicBezTo>
                  <a:pt x="265385" y="2913227"/>
                  <a:pt x="582395" y="2980812"/>
                  <a:pt x="600510" y="2703362"/>
                </a:cubicBezTo>
                <a:cubicBezTo>
                  <a:pt x="606548" y="2703362"/>
                  <a:pt x="612587" y="2703362"/>
                  <a:pt x="618624" y="2692689"/>
                </a:cubicBezTo>
                <a:cubicBezTo>
                  <a:pt x="651834" y="2653563"/>
                  <a:pt x="621644" y="2561080"/>
                  <a:pt x="675988" y="2553965"/>
                </a:cubicBezTo>
                <a:cubicBezTo>
                  <a:pt x="736372" y="2546851"/>
                  <a:pt x="793735" y="2514837"/>
                  <a:pt x="857136" y="2532623"/>
                </a:cubicBezTo>
                <a:cubicBezTo>
                  <a:pt x="905443" y="2546851"/>
                  <a:pt x="956768" y="2564636"/>
                  <a:pt x="1008094" y="2564636"/>
                </a:cubicBezTo>
                <a:cubicBezTo>
                  <a:pt x="1062438" y="2564636"/>
                  <a:pt x="1137916" y="2685576"/>
                  <a:pt x="1171128" y="2525509"/>
                </a:cubicBezTo>
                <a:cubicBezTo>
                  <a:pt x="1171128" y="2518395"/>
                  <a:pt x="1264720" y="2536181"/>
                  <a:pt x="1316045" y="2543294"/>
                </a:cubicBezTo>
                <a:cubicBezTo>
                  <a:pt x="1358314" y="2550408"/>
                  <a:pt x="1409640" y="2582422"/>
                  <a:pt x="1439830" y="2518395"/>
                </a:cubicBezTo>
                <a:cubicBezTo>
                  <a:pt x="1454926" y="2479267"/>
                  <a:pt x="1382466" y="2408126"/>
                  <a:pt x="1319065" y="2401012"/>
                </a:cubicBezTo>
                <a:cubicBezTo>
                  <a:pt x="1261702" y="2393898"/>
                  <a:pt x="1204338" y="2386784"/>
                  <a:pt x="1149994" y="2401012"/>
                </a:cubicBezTo>
                <a:cubicBezTo>
                  <a:pt x="1083572" y="2418796"/>
                  <a:pt x="1047342" y="2390340"/>
                  <a:pt x="1029227" y="2326314"/>
                </a:cubicBezTo>
                <a:cubicBezTo>
                  <a:pt x="1008094" y="2258731"/>
                  <a:pt x="968844" y="2223159"/>
                  <a:pt x="914500" y="2191146"/>
                </a:cubicBezTo>
                <a:cubicBezTo>
                  <a:pt x="781658" y="2112891"/>
                  <a:pt x="654854" y="2020407"/>
                  <a:pt x="509936" y="1974165"/>
                </a:cubicBezTo>
                <a:cubicBezTo>
                  <a:pt x="482764" y="1967051"/>
                  <a:pt x="449553" y="1952823"/>
                  <a:pt x="437476" y="1892353"/>
                </a:cubicBezTo>
                <a:cubicBezTo>
                  <a:pt x="829964" y="1984836"/>
                  <a:pt x="1186222" y="2223159"/>
                  <a:pt x="1590788" y="2208931"/>
                </a:cubicBezTo>
                <a:cubicBezTo>
                  <a:pt x="1482098" y="2134233"/>
                  <a:pt x="1352276" y="2130676"/>
                  <a:pt x="1234528" y="2077320"/>
                </a:cubicBezTo>
                <a:cubicBezTo>
                  <a:pt x="1319065" y="2038192"/>
                  <a:pt x="1397562" y="2080877"/>
                  <a:pt x="1476060" y="2102219"/>
                </a:cubicBezTo>
                <a:cubicBezTo>
                  <a:pt x="1542482" y="2120004"/>
                  <a:pt x="1602864" y="2123562"/>
                  <a:pt x="1608902" y="2013292"/>
                </a:cubicBezTo>
                <a:cubicBezTo>
                  <a:pt x="1608902" y="2002622"/>
                  <a:pt x="1608902" y="1995507"/>
                  <a:pt x="1608902" y="1984836"/>
                </a:cubicBezTo>
                <a:cubicBezTo>
                  <a:pt x="1584749" y="1938595"/>
                  <a:pt x="1551538" y="1917252"/>
                  <a:pt x="1509271" y="1903025"/>
                </a:cubicBezTo>
                <a:cubicBezTo>
                  <a:pt x="1485118" y="1895910"/>
                  <a:pt x="1451907" y="1881683"/>
                  <a:pt x="1451907" y="1849668"/>
                </a:cubicBezTo>
                <a:cubicBezTo>
                  <a:pt x="1454926" y="1728729"/>
                  <a:pt x="1373409" y="1693158"/>
                  <a:pt x="1294912" y="1657587"/>
                </a:cubicBezTo>
                <a:cubicBezTo>
                  <a:pt x="1337180" y="1597117"/>
                  <a:pt x="1373409" y="1639802"/>
                  <a:pt x="1406620" y="1636245"/>
                </a:cubicBezTo>
                <a:cubicBezTo>
                  <a:pt x="1427754" y="1632688"/>
                  <a:pt x="1448887" y="1629132"/>
                  <a:pt x="1448887" y="1597117"/>
                </a:cubicBezTo>
                <a:cubicBezTo>
                  <a:pt x="1448887" y="1572219"/>
                  <a:pt x="1439830" y="1540204"/>
                  <a:pt x="1418696" y="1540204"/>
                </a:cubicBezTo>
                <a:cubicBezTo>
                  <a:pt x="1285854" y="1536647"/>
                  <a:pt x="1210375" y="1365909"/>
                  <a:pt x="1071494" y="1365909"/>
                </a:cubicBezTo>
                <a:cubicBezTo>
                  <a:pt x="986960" y="1365909"/>
                  <a:pt x="1113764" y="1269868"/>
                  <a:pt x="1044324" y="1230741"/>
                </a:cubicBezTo>
                <a:cubicBezTo>
                  <a:pt x="1029227" y="1220069"/>
                  <a:pt x="1086591" y="1205842"/>
                  <a:pt x="1110744" y="1209399"/>
                </a:cubicBezTo>
                <a:cubicBezTo>
                  <a:pt x="1134897" y="1212955"/>
                  <a:pt x="1156032" y="1237855"/>
                  <a:pt x="1186222" y="1220069"/>
                </a:cubicBezTo>
                <a:cubicBezTo>
                  <a:pt x="1201318" y="1156043"/>
                  <a:pt x="1162069" y="1131144"/>
                  <a:pt x="1125840" y="1113358"/>
                </a:cubicBezTo>
                <a:cubicBezTo>
                  <a:pt x="1047342" y="1070674"/>
                  <a:pt x="968844" y="1020875"/>
                  <a:pt x="881290" y="1006647"/>
                </a:cubicBezTo>
                <a:cubicBezTo>
                  <a:pt x="851099" y="1003089"/>
                  <a:pt x="832982" y="985305"/>
                  <a:pt x="836002" y="949734"/>
                </a:cubicBezTo>
                <a:cubicBezTo>
                  <a:pt x="842040" y="903491"/>
                  <a:pt x="872232" y="917720"/>
                  <a:pt x="896385" y="921277"/>
                </a:cubicBezTo>
                <a:cubicBezTo>
                  <a:pt x="911482" y="924835"/>
                  <a:pt x="926577" y="935506"/>
                  <a:pt x="941672" y="910606"/>
                </a:cubicBezTo>
                <a:cubicBezTo>
                  <a:pt x="588434" y="658055"/>
                  <a:pt x="401247" y="672284"/>
                  <a:pt x="5740" y="465975"/>
                </a:cubicBezTo>
                <a:cubicBezTo>
                  <a:pt x="93294" y="426847"/>
                  <a:pt x="156696" y="455303"/>
                  <a:pt x="217079" y="462417"/>
                </a:cubicBezTo>
                <a:cubicBezTo>
                  <a:pt x="368036" y="480203"/>
                  <a:pt x="274442" y="512216"/>
                  <a:pt x="425400" y="533558"/>
                </a:cubicBezTo>
                <a:cubicBezTo>
                  <a:pt x="497860" y="544229"/>
                  <a:pt x="564281" y="579800"/>
                  <a:pt x="645798" y="522887"/>
                </a:cubicBezTo>
                <a:cubicBezTo>
                  <a:pt x="700142" y="483759"/>
                  <a:pt x="787696" y="526444"/>
                  <a:pt x="854118" y="558458"/>
                </a:cubicBezTo>
                <a:cubicBezTo>
                  <a:pt x="908462" y="586915"/>
                  <a:pt x="962806" y="594028"/>
                  <a:pt x="1035266" y="558458"/>
                </a:cubicBezTo>
                <a:cubicBezTo>
                  <a:pt x="968844" y="537116"/>
                  <a:pt x="917520" y="519330"/>
                  <a:pt x="866193" y="505101"/>
                </a:cubicBezTo>
                <a:cubicBezTo>
                  <a:pt x="823926" y="494431"/>
                  <a:pt x="799772" y="469532"/>
                  <a:pt x="802792" y="416176"/>
                </a:cubicBezTo>
                <a:cubicBezTo>
                  <a:pt x="802792" y="387720"/>
                  <a:pt x="793735" y="348592"/>
                  <a:pt x="823926" y="334364"/>
                </a:cubicBezTo>
                <a:cubicBezTo>
                  <a:pt x="848079" y="320135"/>
                  <a:pt x="881290" y="334364"/>
                  <a:pt x="893366" y="359262"/>
                </a:cubicBezTo>
                <a:cubicBezTo>
                  <a:pt x="908462" y="405504"/>
                  <a:pt x="923557" y="448189"/>
                  <a:pt x="974883" y="451747"/>
                </a:cubicBezTo>
                <a:cubicBezTo>
                  <a:pt x="1044324" y="458860"/>
                  <a:pt x="1005074" y="430405"/>
                  <a:pt x="992998" y="394834"/>
                </a:cubicBezTo>
                <a:cubicBezTo>
                  <a:pt x="980921" y="355706"/>
                  <a:pt x="1017152" y="345034"/>
                  <a:pt x="1041304" y="352148"/>
                </a:cubicBezTo>
                <a:cubicBezTo>
                  <a:pt x="1131878" y="384162"/>
                  <a:pt x="1225472" y="327250"/>
                  <a:pt x="1319065" y="373491"/>
                </a:cubicBezTo>
                <a:cubicBezTo>
                  <a:pt x="1294912" y="259665"/>
                  <a:pt x="1243586" y="209867"/>
                  <a:pt x="1134897" y="192082"/>
                </a:cubicBezTo>
                <a:cubicBezTo>
                  <a:pt x="1095648" y="188525"/>
                  <a:pt x="1053380" y="195638"/>
                  <a:pt x="1017152" y="163625"/>
                </a:cubicBezTo>
                <a:cubicBezTo>
                  <a:pt x="996016" y="145839"/>
                  <a:pt x="974883" y="124497"/>
                  <a:pt x="989979" y="88927"/>
                </a:cubicBezTo>
                <a:cubicBezTo>
                  <a:pt x="999036" y="64027"/>
                  <a:pt x="1023188" y="64027"/>
                  <a:pt x="1044324" y="71141"/>
                </a:cubicBezTo>
                <a:cubicBezTo>
                  <a:pt x="1131878" y="110269"/>
                  <a:pt x="1225472" y="120941"/>
                  <a:pt x="1316045" y="135168"/>
                </a:cubicBezTo>
                <a:cubicBezTo>
                  <a:pt x="1331142" y="138725"/>
                  <a:pt x="1346237" y="145839"/>
                  <a:pt x="1361334" y="110269"/>
                </a:cubicBezTo>
                <a:cubicBezTo>
                  <a:pt x="1255664" y="78255"/>
                  <a:pt x="1153012" y="35571"/>
                  <a:pt x="1047342" y="0"/>
                </a:cubicBezTo>
                <a:close/>
              </a:path>
            </a:pathLst>
          </a:custGeom>
        </p:spPr>
      </p:pic>
      <p:sp>
        <p:nvSpPr>
          <p:cNvPr id="4" name="TextBox 3">
            <a:extLst>
              <a:ext uri="{FF2B5EF4-FFF2-40B4-BE49-F238E27FC236}">
                <a16:creationId xmlns:a16="http://schemas.microsoft.com/office/drawing/2014/main" id="{BE9060CD-BB41-CAC5-9970-825219CE0C5E}"/>
              </a:ext>
            </a:extLst>
          </p:cNvPr>
          <p:cNvSpPr txBox="1"/>
          <p:nvPr/>
        </p:nvSpPr>
        <p:spPr>
          <a:xfrm>
            <a:off x="0" y="2182512"/>
            <a:ext cx="4554645" cy="830997"/>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Cultural factors shape trauma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experience</a:t>
            </a:r>
          </a:p>
        </p:txBody>
      </p:sp>
      <p:sp>
        <p:nvSpPr>
          <p:cNvPr id="5" name="TextBox 4">
            <a:extLst>
              <a:ext uri="{FF2B5EF4-FFF2-40B4-BE49-F238E27FC236}">
                <a16:creationId xmlns:a16="http://schemas.microsoft.com/office/drawing/2014/main" id="{BB00A2E6-0D16-6D44-137D-B832E6E1D8E8}"/>
              </a:ext>
            </a:extLst>
          </p:cNvPr>
          <p:cNvSpPr txBox="1"/>
          <p:nvPr/>
        </p:nvSpPr>
        <p:spPr>
          <a:xfrm>
            <a:off x="-3048" y="3346961"/>
            <a:ext cx="4005777" cy="830997"/>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Immigration status delays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help seeking</a:t>
            </a:r>
          </a:p>
        </p:txBody>
      </p:sp>
      <p:sp>
        <p:nvSpPr>
          <p:cNvPr id="6" name="TextBox 5">
            <a:extLst>
              <a:ext uri="{FF2B5EF4-FFF2-40B4-BE49-F238E27FC236}">
                <a16:creationId xmlns:a16="http://schemas.microsoft.com/office/drawing/2014/main" id="{3ECF30C1-E6C3-DB8F-0C4A-C7ECAA1F51AA}"/>
              </a:ext>
            </a:extLst>
          </p:cNvPr>
          <p:cNvSpPr txBox="1"/>
          <p:nvPr/>
        </p:nvSpPr>
        <p:spPr>
          <a:xfrm>
            <a:off x="-39676" y="4511410"/>
            <a:ext cx="4431919"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Trauma informed approaches</a:t>
            </a:r>
          </a:p>
        </p:txBody>
      </p:sp>
      <p:sp>
        <p:nvSpPr>
          <p:cNvPr id="7" name="TextBox 6">
            <a:extLst>
              <a:ext uri="{FF2B5EF4-FFF2-40B4-BE49-F238E27FC236}">
                <a16:creationId xmlns:a16="http://schemas.microsoft.com/office/drawing/2014/main" id="{3BEAB786-741D-F8CC-D77F-2CE62107159D}"/>
              </a:ext>
            </a:extLst>
          </p:cNvPr>
          <p:cNvSpPr txBox="1"/>
          <p:nvPr/>
        </p:nvSpPr>
        <p:spPr>
          <a:xfrm>
            <a:off x="0" y="5278036"/>
            <a:ext cx="4189801" cy="830997"/>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Social and cultural aspects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shaping care</a:t>
            </a:r>
          </a:p>
        </p:txBody>
      </p:sp>
      <p:sp>
        <p:nvSpPr>
          <p:cNvPr id="9" name="TextBox 8">
            <a:extLst>
              <a:ext uri="{FF2B5EF4-FFF2-40B4-BE49-F238E27FC236}">
                <a16:creationId xmlns:a16="http://schemas.microsoft.com/office/drawing/2014/main" id="{75D130C6-7A0F-BE3F-3F5B-869898BCA4F0}"/>
              </a:ext>
            </a:extLst>
          </p:cNvPr>
          <p:cNvSpPr txBox="1"/>
          <p:nvPr/>
        </p:nvSpPr>
        <p:spPr>
          <a:xfrm>
            <a:off x="241698" y="533400"/>
            <a:ext cx="4309899" cy="120032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ptos" panose="02110004020202020204"/>
                <a:ea typeface="+mn-ea"/>
                <a:cs typeface="+mn-cs"/>
              </a:rPr>
              <a:t>Social And Cultural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ptos" panose="02110004020202020204"/>
                <a:ea typeface="+mn-ea"/>
                <a:cs typeface="+mn-cs"/>
              </a:rPr>
              <a:t>Influences</a:t>
            </a:r>
          </a:p>
        </p:txBody>
      </p:sp>
      <p:cxnSp>
        <p:nvCxnSpPr>
          <p:cNvPr id="11" name="Straight Connector 10">
            <a:extLst>
              <a:ext uri="{FF2B5EF4-FFF2-40B4-BE49-F238E27FC236}">
                <a16:creationId xmlns:a16="http://schemas.microsoft.com/office/drawing/2014/main" id="{9345D965-CB10-7064-51A0-C34BE6552A2C}"/>
              </a:ext>
            </a:extLst>
          </p:cNvPr>
          <p:cNvCxnSpPr>
            <a:stCxn id="9" idx="1"/>
            <a:endCxn id="9" idx="3"/>
          </p:cNvCxnSpPr>
          <p:nvPr/>
        </p:nvCxnSpPr>
        <p:spPr>
          <a:xfrm>
            <a:off x="241698" y="1133565"/>
            <a:ext cx="4309899" cy="0"/>
          </a:xfrm>
          <a:prstGeom prst="line">
            <a:avLst/>
          </a:prstGeom>
          <a:ln>
            <a:solidFill>
              <a:schemeClr val="tx1"/>
            </a:solidFill>
          </a:ln>
        </p:spPr>
        <p:style>
          <a:lnRef idx="2">
            <a:schemeClr val="dk1"/>
          </a:lnRef>
          <a:fillRef idx="0">
            <a:schemeClr val="dk1"/>
          </a:fillRef>
          <a:effectRef idx="1">
            <a:schemeClr val="dk1"/>
          </a:effectRef>
          <a:fontRef idx="minor">
            <a:schemeClr val="tx1"/>
          </a:fontRef>
        </p:style>
      </p:cxnSp>
      <p:sp>
        <p:nvSpPr>
          <p:cNvPr id="2" name="TextBox 1">
            <a:extLst>
              <a:ext uri="{FF2B5EF4-FFF2-40B4-BE49-F238E27FC236}">
                <a16:creationId xmlns:a16="http://schemas.microsoft.com/office/drawing/2014/main" id="{F8C887D5-CB34-2F6D-E677-571A14E0AA28}"/>
              </a:ext>
            </a:extLst>
          </p:cNvPr>
          <p:cNvSpPr txBox="1"/>
          <p:nvPr/>
        </p:nvSpPr>
        <p:spPr>
          <a:xfrm>
            <a:off x="7455228" y="5508868"/>
            <a:ext cx="473372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 (Cheah et al., 2020; Oppedal et al., 2021)</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a:t>
            </a:r>
            <a:r>
              <a:rPr kumimoji="0" lang="en-GB" sz="1800" b="0" i="0" u="none" strike="noStrike" kern="1200" cap="none" spc="0" normalizeH="0" baseline="0" noProof="0" dirty="0" err="1">
                <a:ln>
                  <a:noFill/>
                </a:ln>
                <a:solidFill>
                  <a:prstClr val="white"/>
                </a:solidFill>
                <a:effectLst/>
                <a:uLnTx/>
                <a:uFillTx/>
                <a:latin typeface="Aptos" panose="02110004020202020204"/>
                <a:ea typeface="+mn-ea"/>
                <a:cs typeface="+mn-cs"/>
              </a:rPr>
              <a:t>Byrow</a:t>
            </a: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 et al., 2020; Oppedal et al., 2021)</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(Due et al., 2020)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(Oppedal et al., 2021; Siman-Tov et al., 2019)</a:t>
            </a:r>
          </a:p>
        </p:txBody>
      </p:sp>
      <p:sp>
        <p:nvSpPr>
          <p:cNvPr id="10" name="TextBox 9">
            <a:extLst>
              <a:ext uri="{FF2B5EF4-FFF2-40B4-BE49-F238E27FC236}">
                <a16:creationId xmlns:a16="http://schemas.microsoft.com/office/drawing/2014/main" id="{664567BE-5D31-AAB4-E42B-8FD82BE4CA31}"/>
              </a:ext>
            </a:extLst>
          </p:cNvPr>
          <p:cNvSpPr txBox="1"/>
          <p:nvPr/>
        </p:nvSpPr>
        <p:spPr>
          <a:xfrm>
            <a:off x="10487568" y="148803"/>
            <a:ext cx="156902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p>
        </p:txBody>
      </p:sp>
    </p:spTree>
    <p:extLst>
      <p:ext uri="{BB962C8B-B14F-4D97-AF65-F5344CB8AC3E}">
        <p14:creationId xmlns:p14="http://schemas.microsoft.com/office/powerpoint/2010/main" val="3313494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9" name="Rectangle 8">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3" name="Picture 2" descr="3D face graphic">
            <a:extLst>
              <a:ext uri="{FF2B5EF4-FFF2-40B4-BE49-F238E27FC236}">
                <a16:creationId xmlns:a16="http://schemas.microsoft.com/office/drawing/2014/main" id="{0E0707A8-B13C-72B3-CDD2-1041BAF875FD}"/>
              </a:ext>
            </a:extLst>
          </p:cNvPr>
          <p:cNvPicPr>
            <a:picLocks noChangeAspect="1"/>
          </p:cNvPicPr>
          <p:nvPr/>
        </p:nvPicPr>
        <p:blipFill>
          <a:blip r:embed="rId3">
            <a:alphaModFix amt="59000"/>
            <a:extLst>
              <a:ext uri="{28A0092B-C50C-407E-A947-70E740481C1C}">
                <a14:useLocalDpi xmlns:a14="http://schemas.microsoft.com/office/drawing/2010/main" val="0"/>
              </a:ext>
            </a:extLst>
          </a:blip>
          <a:srcRect b="9615"/>
          <a:stretch>
            <a:fillRect/>
          </a:stretch>
        </p:blipFill>
        <p:spPr>
          <a:xfrm>
            <a:off x="-380" y="-561"/>
            <a:ext cx="12191981" cy="6887365"/>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24A3FAFE-A136-EF6C-0152-8E4E32F07AD6}"/>
              </a:ext>
            </a:extLst>
          </p:cNvPr>
          <p:cNvSpPr txBox="1"/>
          <p:nvPr/>
        </p:nvSpPr>
        <p:spPr>
          <a:xfrm>
            <a:off x="803744" y="3028997"/>
            <a:ext cx="3785588"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Exposure theories 1970s</a:t>
            </a:r>
          </a:p>
        </p:txBody>
      </p:sp>
      <p:sp>
        <p:nvSpPr>
          <p:cNvPr id="5" name="TextBox 4">
            <a:extLst>
              <a:ext uri="{FF2B5EF4-FFF2-40B4-BE49-F238E27FC236}">
                <a16:creationId xmlns:a16="http://schemas.microsoft.com/office/drawing/2014/main" id="{D03648E8-9E71-F971-58C5-3FC5C4CFC9C1}"/>
              </a:ext>
            </a:extLst>
          </p:cNvPr>
          <p:cNvSpPr txBox="1"/>
          <p:nvPr/>
        </p:nvSpPr>
        <p:spPr>
          <a:xfrm>
            <a:off x="808339" y="3820102"/>
            <a:ext cx="3300519" cy="461665"/>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First line of treatment</a:t>
            </a:r>
          </a:p>
        </p:txBody>
      </p:sp>
      <p:sp>
        <p:nvSpPr>
          <p:cNvPr id="6" name="TextBox 5">
            <a:extLst>
              <a:ext uri="{FF2B5EF4-FFF2-40B4-BE49-F238E27FC236}">
                <a16:creationId xmlns:a16="http://schemas.microsoft.com/office/drawing/2014/main" id="{5DDE3094-966C-755F-7835-60905135C898}"/>
              </a:ext>
            </a:extLst>
          </p:cNvPr>
          <p:cNvSpPr txBox="1"/>
          <p:nvPr/>
        </p:nvSpPr>
        <p:spPr>
          <a:xfrm>
            <a:off x="803744" y="4611207"/>
            <a:ext cx="7212680" cy="461665"/>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Grounding, stabilisation, and cognitive approaches</a:t>
            </a:r>
          </a:p>
        </p:txBody>
      </p:sp>
      <p:sp>
        <p:nvSpPr>
          <p:cNvPr id="7" name="TextBox 6">
            <a:extLst>
              <a:ext uri="{FF2B5EF4-FFF2-40B4-BE49-F238E27FC236}">
                <a16:creationId xmlns:a16="http://schemas.microsoft.com/office/drawing/2014/main" id="{B5B8988E-8D0B-6AB5-228F-1D909D7E81BD}"/>
              </a:ext>
            </a:extLst>
          </p:cNvPr>
          <p:cNvSpPr txBox="1"/>
          <p:nvPr/>
        </p:nvSpPr>
        <p:spPr>
          <a:xfrm>
            <a:off x="803744" y="5402312"/>
            <a:ext cx="9400715"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Counsellors, clinical psychologists, and mental health practitioners</a:t>
            </a:r>
          </a:p>
        </p:txBody>
      </p:sp>
      <p:sp>
        <p:nvSpPr>
          <p:cNvPr id="13" name="TextBox 12">
            <a:extLst>
              <a:ext uri="{FF2B5EF4-FFF2-40B4-BE49-F238E27FC236}">
                <a16:creationId xmlns:a16="http://schemas.microsoft.com/office/drawing/2014/main" id="{B1A3C6CD-9862-C3C2-AF60-0CE2C1FADDD5}"/>
              </a:ext>
            </a:extLst>
          </p:cNvPr>
          <p:cNvSpPr txBox="1"/>
          <p:nvPr/>
        </p:nvSpPr>
        <p:spPr>
          <a:xfrm>
            <a:off x="1067182" y="195336"/>
            <a:ext cx="10056856"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Aptos" panose="02110004020202020204"/>
                <a:ea typeface="+mn-ea"/>
                <a:cs typeface="+mn-cs"/>
              </a:rPr>
              <a:t>Trauma Focused Cognitive Behavioural Therapy</a:t>
            </a:r>
            <a:endParaRPr kumimoji="0" lang="en-GB" sz="36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2" name="TextBox 1">
            <a:extLst>
              <a:ext uri="{FF2B5EF4-FFF2-40B4-BE49-F238E27FC236}">
                <a16:creationId xmlns:a16="http://schemas.microsoft.com/office/drawing/2014/main" id="{80ECDD12-7567-E210-E367-ADEA350DF43C}"/>
              </a:ext>
            </a:extLst>
          </p:cNvPr>
          <p:cNvSpPr txBox="1"/>
          <p:nvPr/>
        </p:nvSpPr>
        <p:spPr>
          <a:xfrm>
            <a:off x="9324506" y="6063934"/>
            <a:ext cx="2632391"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(Ehlers &amp; Clark, 2000)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(NICE, 2018)</a:t>
            </a:r>
          </a:p>
        </p:txBody>
      </p:sp>
      <p:sp>
        <p:nvSpPr>
          <p:cNvPr id="14" name="TextBox 13">
            <a:extLst>
              <a:ext uri="{FF2B5EF4-FFF2-40B4-BE49-F238E27FC236}">
                <a16:creationId xmlns:a16="http://schemas.microsoft.com/office/drawing/2014/main" id="{BB602B38-9D0A-94E8-F700-F1DABC10E422}"/>
              </a:ext>
            </a:extLst>
          </p:cNvPr>
          <p:cNvSpPr txBox="1"/>
          <p:nvPr/>
        </p:nvSpPr>
        <p:spPr>
          <a:xfrm>
            <a:off x="235103" y="6387099"/>
            <a:ext cx="1799532"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30044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5" name="Rectangle 14">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9" name="Picture 8" descr="3D art of a person">
            <a:extLst>
              <a:ext uri="{FF2B5EF4-FFF2-40B4-BE49-F238E27FC236}">
                <a16:creationId xmlns:a16="http://schemas.microsoft.com/office/drawing/2014/main" id="{3AEE6D06-8DD8-B3AE-AAB3-E849BC5A752B}"/>
              </a:ext>
            </a:extLst>
          </p:cNvPr>
          <p:cNvPicPr>
            <a:picLocks noChangeAspect="1"/>
          </p:cNvPicPr>
          <p:nvPr/>
        </p:nvPicPr>
        <p:blipFill>
          <a:blip r:embed="rId3">
            <a:alphaModFix amt="59000"/>
            <a:extLst>
              <a:ext uri="{28A0092B-C50C-407E-A947-70E740481C1C}">
                <a14:useLocalDpi xmlns:a14="http://schemas.microsoft.com/office/drawing/2010/main" val="0"/>
              </a:ext>
            </a:extLst>
          </a:blip>
          <a:srcRect t="17745" b="25764"/>
          <a:stretch>
            <a:fillRect/>
          </a:stretch>
        </p:blipFill>
        <p:spPr>
          <a:xfrm>
            <a:off x="19" y="-36424"/>
            <a:ext cx="12191981" cy="6887365"/>
          </a:xfrm>
          <a:prstGeom prst="rect">
            <a:avLst/>
          </a:prstGeom>
        </p:spPr>
      </p:pic>
      <p:sp>
        <p:nvSpPr>
          <p:cNvPr id="10" name="TextBox 9">
            <a:extLst>
              <a:ext uri="{FF2B5EF4-FFF2-40B4-BE49-F238E27FC236}">
                <a16:creationId xmlns:a16="http://schemas.microsoft.com/office/drawing/2014/main" id="{34C0CD01-82C3-774F-2318-7A3769D6F387}"/>
              </a:ext>
            </a:extLst>
          </p:cNvPr>
          <p:cNvSpPr txBox="1"/>
          <p:nvPr/>
        </p:nvSpPr>
        <p:spPr>
          <a:xfrm>
            <a:off x="361346" y="2159000"/>
            <a:ext cx="3378232"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Emerged in the 1980s</a:t>
            </a:r>
          </a:p>
        </p:txBody>
      </p:sp>
      <p:sp>
        <p:nvSpPr>
          <p:cNvPr id="11" name="TextBox 10">
            <a:extLst>
              <a:ext uri="{FF2B5EF4-FFF2-40B4-BE49-F238E27FC236}">
                <a16:creationId xmlns:a16="http://schemas.microsoft.com/office/drawing/2014/main" id="{0A94171A-9521-ADE7-29A7-B296826FE835}"/>
              </a:ext>
            </a:extLst>
          </p:cNvPr>
          <p:cNvSpPr txBox="1"/>
          <p:nvPr/>
        </p:nvSpPr>
        <p:spPr>
          <a:xfrm>
            <a:off x="361346" y="2832100"/>
            <a:ext cx="3999428" cy="461665"/>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Trauma based intervention</a:t>
            </a:r>
          </a:p>
        </p:txBody>
      </p:sp>
      <p:sp>
        <p:nvSpPr>
          <p:cNvPr id="12" name="TextBox 11">
            <a:extLst>
              <a:ext uri="{FF2B5EF4-FFF2-40B4-BE49-F238E27FC236}">
                <a16:creationId xmlns:a16="http://schemas.microsoft.com/office/drawing/2014/main" id="{DFDE14B1-A7D0-A49D-AF60-DA9AB74D2450}"/>
              </a:ext>
            </a:extLst>
          </p:cNvPr>
          <p:cNvSpPr txBox="1"/>
          <p:nvPr/>
        </p:nvSpPr>
        <p:spPr>
          <a:xfrm>
            <a:off x="361346" y="3505200"/>
            <a:ext cx="8124788" cy="738664"/>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Trauma linked to migration, war and/or systematic racism.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3" name="TextBox 12">
            <a:extLst>
              <a:ext uri="{FF2B5EF4-FFF2-40B4-BE49-F238E27FC236}">
                <a16:creationId xmlns:a16="http://schemas.microsoft.com/office/drawing/2014/main" id="{FB39E15D-9EFF-190B-9256-904D5851C9CC}"/>
              </a:ext>
            </a:extLst>
          </p:cNvPr>
          <p:cNvSpPr txBox="1"/>
          <p:nvPr/>
        </p:nvSpPr>
        <p:spPr>
          <a:xfrm>
            <a:off x="360947" y="4135638"/>
            <a:ext cx="1894237"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Psychiatry</a:t>
            </a:r>
          </a:p>
        </p:txBody>
      </p:sp>
      <p:sp>
        <p:nvSpPr>
          <p:cNvPr id="19" name="TextBox 18">
            <a:extLst>
              <a:ext uri="{FF2B5EF4-FFF2-40B4-BE49-F238E27FC236}">
                <a16:creationId xmlns:a16="http://schemas.microsoft.com/office/drawing/2014/main" id="{6A3BF93D-4478-DE77-83CB-2B7B27FB3A74}"/>
              </a:ext>
            </a:extLst>
          </p:cNvPr>
          <p:cNvSpPr txBox="1"/>
          <p:nvPr/>
        </p:nvSpPr>
        <p:spPr>
          <a:xfrm>
            <a:off x="360947" y="4678185"/>
            <a:ext cx="2001253"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Social care</a:t>
            </a:r>
          </a:p>
        </p:txBody>
      </p:sp>
      <p:sp>
        <p:nvSpPr>
          <p:cNvPr id="20" name="TextBox 19">
            <a:extLst>
              <a:ext uri="{FF2B5EF4-FFF2-40B4-BE49-F238E27FC236}">
                <a16:creationId xmlns:a16="http://schemas.microsoft.com/office/drawing/2014/main" id="{5DB710C8-F5C3-BA03-004F-BDE4DA2AD72B}"/>
              </a:ext>
            </a:extLst>
          </p:cNvPr>
          <p:cNvSpPr txBox="1"/>
          <p:nvPr/>
        </p:nvSpPr>
        <p:spPr>
          <a:xfrm>
            <a:off x="360947" y="5227741"/>
            <a:ext cx="3868623"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Mediators or interpreters </a:t>
            </a:r>
          </a:p>
        </p:txBody>
      </p:sp>
      <p:sp>
        <p:nvSpPr>
          <p:cNvPr id="21" name="TextBox 20">
            <a:extLst>
              <a:ext uri="{FF2B5EF4-FFF2-40B4-BE49-F238E27FC236}">
                <a16:creationId xmlns:a16="http://schemas.microsoft.com/office/drawing/2014/main" id="{BB08747A-72B9-0C9F-7B4A-3EFEA7892D2B}"/>
              </a:ext>
            </a:extLst>
          </p:cNvPr>
          <p:cNvSpPr txBox="1"/>
          <p:nvPr/>
        </p:nvSpPr>
        <p:spPr>
          <a:xfrm>
            <a:off x="3064720" y="490914"/>
            <a:ext cx="6271973"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Aptos" panose="02110004020202020204"/>
                <a:ea typeface="+mn-ea"/>
                <a:cs typeface="+mn-cs"/>
              </a:rPr>
              <a:t>Prolonged Exposure Therapy (PE)</a:t>
            </a:r>
            <a:endParaRPr kumimoji="0" lang="en-GB" sz="32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71DDBB54-06EF-1F7A-A99D-13CD86DE2301}"/>
              </a:ext>
            </a:extLst>
          </p:cNvPr>
          <p:cNvSpPr txBox="1"/>
          <p:nvPr/>
        </p:nvSpPr>
        <p:spPr>
          <a:xfrm>
            <a:off x="9220791" y="6043920"/>
            <a:ext cx="3880773"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(Foa &amp; Kozak, 1986)</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(NICE, 2018)</a:t>
            </a:r>
          </a:p>
        </p:txBody>
      </p:sp>
      <p:sp>
        <p:nvSpPr>
          <p:cNvPr id="4" name="TextBox 3">
            <a:extLst>
              <a:ext uri="{FF2B5EF4-FFF2-40B4-BE49-F238E27FC236}">
                <a16:creationId xmlns:a16="http://schemas.microsoft.com/office/drawing/2014/main" id="{49C81CAE-951B-5752-7EEA-A8525F53C0C2}"/>
              </a:ext>
            </a:extLst>
          </p:cNvPr>
          <p:cNvSpPr txBox="1"/>
          <p:nvPr/>
        </p:nvSpPr>
        <p:spPr>
          <a:xfrm>
            <a:off x="227879" y="6386971"/>
            <a:ext cx="164212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83332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3" name="Picture 2" descr="Eye reflecting fibre optic lights">
            <a:extLst>
              <a:ext uri="{FF2B5EF4-FFF2-40B4-BE49-F238E27FC236}">
                <a16:creationId xmlns:a16="http://schemas.microsoft.com/office/drawing/2014/main" id="{41C638C4-F6B7-93BD-483F-0B1AC3FAB21A}"/>
              </a:ext>
            </a:extLst>
          </p:cNvPr>
          <p:cNvPicPr>
            <a:picLocks noChangeAspect="1"/>
          </p:cNvPicPr>
          <p:nvPr/>
        </p:nvPicPr>
        <p:blipFill>
          <a:blip r:embed="rId3">
            <a:extLst>
              <a:ext uri="{28A0092B-C50C-407E-A947-70E740481C1C}">
                <a14:useLocalDpi xmlns:a14="http://schemas.microsoft.com/office/drawing/2010/main" val="0"/>
              </a:ext>
            </a:extLst>
          </a:blip>
          <a:srcRect b="6268"/>
          <a:stretch>
            <a:fillRect/>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C7A00C96-C0EB-0D3D-9A87-965CD3A42EB9}"/>
              </a:ext>
            </a:extLst>
          </p:cNvPr>
          <p:cNvSpPr txBox="1"/>
          <p:nvPr/>
        </p:nvSpPr>
        <p:spPr>
          <a:xfrm>
            <a:off x="2768217" y="127000"/>
            <a:ext cx="9422259" cy="86177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Aptos" panose="02110004020202020204"/>
                <a:ea typeface="+mn-ea"/>
                <a:cs typeface="+mn-cs"/>
              </a:rPr>
              <a:t>Eye Movement Desensitisation and Reprocessing </a:t>
            </a:r>
            <a:endParaRPr kumimoji="0" lang="en-GB" sz="32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5" name="TextBox 4">
            <a:extLst>
              <a:ext uri="{FF2B5EF4-FFF2-40B4-BE49-F238E27FC236}">
                <a16:creationId xmlns:a16="http://schemas.microsoft.com/office/drawing/2014/main" id="{189460C7-A77F-796F-A8A3-5E6F12975D66}"/>
              </a:ext>
            </a:extLst>
          </p:cNvPr>
          <p:cNvSpPr txBox="1"/>
          <p:nvPr/>
        </p:nvSpPr>
        <p:spPr>
          <a:xfrm>
            <a:off x="8267700" y="988774"/>
            <a:ext cx="2939844"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Created in the 80s</a:t>
            </a:r>
          </a:p>
        </p:txBody>
      </p:sp>
      <p:sp>
        <p:nvSpPr>
          <p:cNvPr id="6" name="TextBox 5">
            <a:extLst>
              <a:ext uri="{FF2B5EF4-FFF2-40B4-BE49-F238E27FC236}">
                <a16:creationId xmlns:a16="http://schemas.microsoft.com/office/drawing/2014/main" id="{98A973C8-6666-0B88-DC25-E4E6A11717C5}"/>
              </a:ext>
            </a:extLst>
          </p:cNvPr>
          <p:cNvSpPr txBox="1"/>
          <p:nvPr/>
        </p:nvSpPr>
        <p:spPr>
          <a:xfrm>
            <a:off x="8267700" y="1619715"/>
            <a:ext cx="3497432"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Adults and children 7+</a:t>
            </a:r>
          </a:p>
        </p:txBody>
      </p:sp>
      <p:sp>
        <p:nvSpPr>
          <p:cNvPr id="7" name="TextBox 6">
            <a:extLst>
              <a:ext uri="{FF2B5EF4-FFF2-40B4-BE49-F238E27FC236}">
                <a16:creationId xmlns:a16="http://schemas.microsoft.com/office/drawing/2014/main" id="{0DF9AB5F-04A4-DA04-147A-27711AD53769}"/>
              </a:ext>
            </a:extLst>
          </p:cNvPr>
          <p:cNvSpPr txBox="1"/>
          <p:nvPr/>
        </p:nvSpPr>
        <p:spPr>
          <a:xfrm>
            <a:off x="8267700" y="2250656"/>
            <a:ext cx="3730445" cy="461665"/>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err="1">
                <a:ln>
                  <a:noFill/>
                </a:ln>
                <a:solidFill>
                  <a:prstClr val="white"/>
                </a:solidFill>
                <a:effectLst/>
                <a:uLnTx/>
                <a:uFillTx/>
                <a:latin typeface="Aptos" panose="02110004020202020204"/>
                <a:ea typeface="+mn-ea"/>
                <a:cs typeface="+mn-cs"/>
              </a:rPr>
              <a:t>Reprosess</a:t>
            </a: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 reduce stress</a:t>
            </a:r>
          </a:p>
        </p:txBody>
      </p:sp>
      <p:sp>
        <p:nvSpPr>
          <p:cNvPr id="13" name="TextBox 12">
            <a:extLst>
              <a:ext uri="{FF2B5EF4-FFF2-40B4-BE49-F238E27FC236}">
                <a16:creationId xmlns:a16="http://schemas.microsoft.com/office/drawing/2014/main" id="{0F7C68CD-3785-9BB3-03F8-D61D48CDB3FD}"/>
              </a:ext>
            </a:extLst>
          </p:cNvPr>
          <p:cNvSpPr txBox="1"/>
          <p:nvPr/>
        </p:nvSpPr>
        <p:spPr>
          <a:xfrm>
            <a:off x="8267700" y="2881597"/>
            <a:ext cx="2429063"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Now includes:</a:t>
            </a:r>
          </a:p>
        </p:txBody>
      </p:sp>
      <p:sp>
        <p:nvSpPr>
          <p:cNvPr id="19" name="TextBox 18">
            <a:extLst>
              <a:ext uri="{FF2B5EF4-FFF2-40B4-BE49-F238E27FC236}">
                <a16:creationId xmlns:a16="http://schemas.microsoft.com/office/drawing/2014/main" id="{007AE743-6BFD-8EEE-C3E3-A9E3595C74DB}"/>
              </a:ext>
            </a:extLst>
          </p:cNvPr>
          <p:cNvSpPr txBox="1"/>
          <p:nvPr/>
        </p:nvSpPr>
        <p:spPr>
          <a:xfrm>
            <a:off x="9046824" y="3343262"/>
            <a:ext cx="2951321" cy="830997"/>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Bilateral tapping &amp;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Tones</a:t>
            </a:r>
          </a:p>
        </p:txBody>
      </p:sp>
      <p:sp>
        <p:nvSpPr>
          <p:cNvPr id="20" name="TextBox 19">
            <a:extLst>
              <a:ext uri="{FF2B5EF4-FFF2-40B4-BE49-F238E27FC236}">
                <a16:creationId xmlns:a16="http://schemas.microsoft.com/office/drawing/2014/main" id="{BD1057E5-9072-359C-95B6-0C41465F071E}"/>
              </a:ext>
            </a:extLst>
          </p:cNvPr>
          <p:cNvSpPr txBox="1"/>
          <p:nvPr/>
        </p:nvSpPr>
        <p:spPr>
          <a:xfrm>
            <a:off x="8412443" y="4174259"/>
            <a:ext cx="2390976"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Neuroscience</a:t>
            </a:r>
          </a:p>
        </p:txBody>
      </p:sp>
      <p:sp>
        <p:nvSpPr>
          <p:cNvPr id="21" name="TextBox 20">
            <a:extLst>
              <a:ext uri="{FF2B5EF4-FFF2-40B4-BE49-F238E27FC236}">
                <a16:creationId xmlns:a16="http://schemas.microsoft.com/office/drawing/2014/main" id="{25208D31-F440-588A-D63F-81DBA3580697}"/>
              </a:ext>
            </a:extLst>
          </p:cNvPr>
          <p:cNvSpPr txBox="1"/>
          <p:nvPr/>
        </p:nvSpPr>
        <p:spPr>
          <a:xfrm>
            <a:off x="8402993" y="4774423"/>
            <a:ext cx="2119491"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Counselling</a:t>
            </a:r>
          </a:p>
        </p:txBody>
      </p:sp>
      <p:sp>
        <p:nvSpPr>
          <p:cNvPr id="22" name="TextBox 21">
            <a:extLst>
              <a:ext uri="{FF2B5EF4-FFF2-40B4-BE49-F238E27FC236}">
                <a16:creationId xmlns:a16="http://schemas.microsoft.com/office/drawing/2014/main" id="{80A38AD6-1430-63E1-5B86-9A75A3031EF6}"/>
              </a:ext>
            </a:extLst>
          </p:cNvPr>
          <p:cNvSpPr txBox="1"/>
          <p:nvPr/>
        </p:nvSpPr>
        <p:spPr>
          <a:xfrm>
            <a:off x="8402993" y="5407561"/>
            <a:ext cx="2001253"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Social care</a:t>
            </a:r>
          </a:p>
        </p:txBody>
      </p:sp>
      <p:sp>
        <p:nvSpPr>
          <p:cNvPr id="2" name="TextBox 1">
            <a:extLst>
              <a:ext uri="{FF2B5EF4-FFF2-40B4-BE49-F238E27FC236}">
                <a16:creationId xmlns:a16="http://schemas.microsoft.com/office/drawing/2014/main" id="{8C0BD56B-6536-252A-337A-70916E76CEF9}"/>
              </a:ext>
            </a:extLst>
          </p:cNvPr>
          <p:cNvSpPr txBox="1"/>
          <p:nvPr/>
        </p:nvSpPr>
        <p:spPr>
          <a:xfrm>
            <a:off x="259080" y="5703838"/>
            <a:ext cx="4465320"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(NICE, 2018)</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(EMDR Institute, n.d.; Shapiro, 1987/1989)</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(van den Hout et al., 2016)</a:t>
            </a:r>
          </a:p>
        </p:txBody>
      </p:sp>
      <p:sp>
        <p:nvSpPr>
          <p:cNvPr id="8" name="TextBox 7">
            <a:extLst>
              <a:ext uri="{FF2B5EF4-FFF2-40B4-BE49-F238E27FC236}">
                <a16:creationId xmlns:a16="http://schemas.microsoft.com/office/drawing/2014/main" id="{01DAC84C-F218-26AA-E4AC-3F57D2BBD5F4}"/>
              </a:ext>
            </a:extLst>
          </p:cNvPr>
          <p:cNvSpPr txBox="1"/>
          <p:nvPr/>
        </p:nvSpPr>
        <p:spPr>
          <a:xfrm>
            <a:off x="10522484" y="6297917"/>
            <a:ext cx="1555531"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13636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9" name="Rectangle 8">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3" name="Picture 2" descr="Assorted pills and tablets">
            <a:extLst>
              <a:ext uri="{FF2B5EF4-FFF2-40B4-BE49-F238E27FC236}">
                <a16:creationId xmlns:a16="http://schemas.microsoft.com/office/drawing/2014/main" id="{DD289EA7-40BC-A296-9CF1-6DB0A09A898F}"/>
              </a:ext>
            </a:extLst>
          </p:cNvPr>
          <p:cNvPicPr>
            <a:picLocks noChangeAspect="1"/>
          </p:cNvPicPr>
          <p:nvPr/>
        </p:nvPicPr>
        <p:blipFill>
          <a:blip r:embed="rId3">
            <a:alphaModFix amt="59000"/>
            <a:extLst>
              <a:ext uri="{28A0092B-C50C-407E-A947-70E740481C1C}">
                <a14:useLocalDpi xmlns:a14="http://schemas.microsoft.com/office/drawing/2010/main" val="0"/>
              </a:ext>
            </a:extLst>
          </a:blip>
          <a:srcRect t="140" b="15229"/>
          <a:stretch>
            <a:fillRect/>
          </a:stretch>
        </p:blipFill>
        <p:spPr>
          <a:xfrm>
            <a:off x="20" y="-7624"/>
            <a:ext cx="12191981" cy="6887365"/>
          </a:xfrm>
          <a:prstGeom prst="rect">
            <a:avLst/>
          </a:prstGeom>
        </p:spPr>
      </p:pic>
      <p:sp>
        <p:nvSpPr>
          <p:cNvPr id="4" name="TextBox 3">
            <a:extLst>
              <a:ext uri="{FF2B5EF4-FFF2-40B4-BE49-F238E27FC236}">
                <a16:creationId xmlns:a16="http://schemas.microsoft.com/office/drawing/2014/main" id="{1AF04CEB-38C6-3BD1-DA3E-CD2073D509FB}"/>
              </a:ext>
            </a:extLst>
          </p:cNvPr>
          <p:cNvSpPr txBox="1"/>
          <p:nvPr/>
        </p:nvSpPr>
        <p:spPr>
          <a:xfrm>
            <a:off x="2665315" y="195943"/>
            <a:ext cx="622022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Aptos" panose="02110004020202020204"/>
                <a:ea typeface="+mn-ea"/>
                <a:cs typeface="+mn-cs"/>
              </a:rPr>
              <a:t>Pharmacological Treatments</a:t>
            </a:r>
            <a:endParaRPr kumimoji="0" lang="en-GB" sz="36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5" name="TextBox 4">
            <a:extLst>
              <a:ext uri="{FF2B5EF4-FFF2-40B4-BE49-F238E27FC236}">
                <a16:creationId xmlns:a16="http://schemas.microsoft.com/office/drawing/2014/main" id="{A6D8B8D6-E12A-1AE3-E8BD-57E0A90ABF03}"/>
              </a:ext>
            </a:extLst>
          </p:cNvPr>
          <p:cNvSpPr txBox="1"/>
          <p:nvPr/>
        </p:nvSpPr>
        <p:spPr>
          <a:xfrm>
            <a:off x="314455" y="1322838"/>
            <a:ext cx="3007811"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Benzodiazepines - </a:t>
            </a:r>
          </a:p>
        </p:txBody>
      </p:sp>
      <p:sp>
        <p:nvSpPr>
          <p:cNvPr id="6" name="TextBox 5">
            <a:extLst>
              <a:ext uri="{FF2B5EF4-FFF2-40B4-BE49-F238E27FC236}">
                <a16:creationId xmlns:a16="http://schemas.microsoft.com/office/drawing/2014/main" id="{F1ABCEF2-681C-5035-1840-0EAA34C367E2}"/>
              </a:ext>
            </a:extLst>
          </p:cNvPr>
          <p:cNvSpPr txBox="1"/>
          <p:nvPr/>
        </p:nvSpPr>
        <p:spPr>
          <a:xfrm>
            <a:off x="2938964" y="1632857"/>
            <a:ext cx="5026825" cy="1200329"/>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Xanex and Valium</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Once widely prescribed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NICE now explicitly advise against </a:t>
            </a:r>
          </a:p>
        </p:txBody>
      </p:sp>
      <p:sp>
        <p:nvSpPr>
          <p:cNvPr id="7" name="TextBox 6">
            <a:extLst>
              <a:ext uri="{FF2B5EF4-FFF2-40B4-BE49-F238E27FC236}">
                <a16:creationId xmlns:a16="http://schemas.microsoft.com/office/drawing/2014/main" id="{768C6B2E-5BF4-E6A7-688B-2588E3DFC2A3}"/>
              </a:ext>
            </a:extLst>
          </p:cNvPr>
          <p:cNvSpPr txBox="1"/>
          <p:nvPr/>
        </p:nvSpPr>
        <p:spPr>
          <a:xfrm>
            <a:off x="345223" y="3429000"/>
            <a:ext cx="1524776"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SSRIs - </a:t>
            </a:r>
          </a:p>
        </p:txBody>
      </p:sp>
      <p:sp>
        <p:nvSpPr>
          <p:cNvPr id="13" name="TextBox 12">
            <a:extLst>
              <a:ext uri="{FF2B5EF4-FFF2-40B4-BE49-F238E27FC236}">
                <a16:creationId xmlns:a16="http://schemas.microsoft.com/office/drawing/2014/main" id="{89A04F97-4741-40F5-2765-3F37E2A66167}"/>
              </a:ext>
            </a:extLst>
          </p:cNvPr>
          <p:cNvSpPr txBox="1"/>
          <p:nvPr/>
        </p:nvSpPr>
        <p:spPr>
          <a:xfrm>
            <a:off x="2938964" y="3662064"/>
            <a:ext cx="5431552" cy="3046988"/>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Sertraline and Paroxetine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Replaced benzodiazepines in the 90s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Recommended when therapy 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                      Declined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                      Unavailable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                      Symptoms are severe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Counselling</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Psychiatry</a:t>
            </a:r>
          </a:p>
        </p:txBody>
      </p:sp>
      <p:sp>
        <p:nvSpPr>
          <p:cNvPr id="2" name="TextBox 1">
            <a:extLst>
              <a:ext uri="{FF2B5EF4-FFF2-40B4-BE49-F238E27FC236}">
                <a16:creationId xmlns:a16="http://schemas.microsoft.com/office/drawing/2014/main" id="{555F832E-705E-E0CC-458C-F173C48B877B}"/>
              </a:ext>
            </a:extLst>
          </p:cNvPr>
          <p:cNvSpPr txBox="1"/>
          <p:nvPr/>
        </p:nvSpPr>
        <p:spPr>
          <a:xfrm>
            <a:off x="9324728" y="6466369"/>
            <a:ext cx="278536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(NICE, 2018)</a:t>
            </a:r>
          </a:p>
        </p:txBody>
      </p:sp>
      <p:sp>
        <p:nvSpPr>
          <p:cNvPr id="14" name="TextBox 13">
            <a:extLst>
              <a:ext uri="{FF2B5EF4-FFF2-40B4-BE49-F238E27FC236}">
                <a16:creationId xmlns:a16="http://schemas.microsoft.com/office/drawing/2014/main" id="{2BE836A2-090C-4A98-00DF-70ED1108400E}"/>
              </a:ext>
            </a:extLst>
          </p:cNvPr>
          <p:cNvSpPr txBox="1"/>
          <p:nvPr/>
        </p:nvSpPr>
        <p:spPr>
          <a:xfrm>
            <a:off x="167247" y="6466369"/>
            <a:ext cx="180347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5662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9" name="Picture 8" descr="Close-up unopened pill packets">
            <a:extLst>
              <a:ext uri="{FF2B5EF4-FFF2-40B4-BE49-F238E27FC236}">
                <a16:creationId xmlns:a16="http://schemas.microsoft.com/office/drawing/2014/main" id="{D5D139BB-2AE5-8CBD-B720-D4A33D3B556B}"/>
              </a:ext>
            </a:extLst>
          </p:cNvPr>
          <p:cNvPicPr>
            <a:picLocks noChangeAspect="1"/>
          </p:cNvPicPr>
          <p:nvPr/>
        </p:nvPicPr>
        <p:blipFill>
          <a:blip r:embed="rId3">
            <a:extLst>
              <a:ext uri="{28A0092B-C50C-407E-A947-70E740481C1C}">
                <a14:useLocalDpi xmlns:a14="http://schemas.microsoft.com/office/drawing/2010/main" val="0"/>
              </a:ext>
            </a:extLst>
          </a:blip>
          <a:srcRect l="23833" r="17723"/>
          <a:stretch>
            <a:fillRect/>
          </a:stretch>
        </p:blipFill>
        <p:spPr>
          <a:xfrm>
            <a:off x="6094496" y="10"/>
            <a:ext cx="6095980" cy="6857990"/>
          </a:xfrm>
          <a:prstGeom prst="rect">
            <a:avLst/>
          </a:prstGeom>
        </p:spPr>
      </p:pic>
      <p:pic>
        <p:nvPicPr>
          <p:cNvPr id="11" name="Picture 10" descr="Abstract picture of the brain made up of patterns">
            <a:extLst>
              <a:ext uri="{FF2B5EF4-FFF2-40B4-BE49-F238E27FC236}">
                <a16:creationId xmlns:a16="http://schemas.microsoft.com/office/drawing/2014/main" id="{10B51BA1-FCC2-DDCC-2B11-B701AF1A3657}"/>
              </a:ext>
            </a:extLst>
          </p:cNvPr>
          <p:cNvPicPr>
            <a:picLocks noChangeAspect="1"/>
          </p:cNvPicPr>
          <p:nvPr/>
        </p:nvPicPr>
        <p:blipFill>
          <a:blip r:embed="rId4">
            <a:extLst>
              <a:ext uri="{28A0092B-C50C-407E-A947-70E740481C1C}">
                <a14:useLocalDpi xmlns:a14="http://schemas.microsoft.com/office/drawing/2010/main" val="0"/>
              </a:ext>
            </a:extLst>
          </a:blip>
          <a:srcRect l="17008" r="13215" b="1"/>
          <a:stretch>
            <a:fillRect/>
          </a:stretch>
        </p:blipFill>
        <p:spPr>
          <a:xfrm>
            <a:off x="-126673" y="0"/>
            <a:ext cx="6379029" cy="6857990"/>
          </a:xfrm>
          <a:prstGeom prst="rect">
            <a:avLst/>
          </a:prstGeom>
        </p:spPr>
      </p:pic>
      <p:sp>
        <p:nvSpPr>
          <p:cNvPr id="12" name="TextBox 11">
            <a:extLst>
              <a:ext uri="{FF2B5EF4-FFF2-40B4-BE49-F238E27FC236}">
                <a16:creationId xmlns:a16="http://schemas.microsoft.com/office/drawing/2014/main" id="{A7A09815-F630-B618-7A74-24871FD31FBF}"/>
              </a:ext>
            </a:extLst>
          </p:cNvPr>
          <p:cNvSpPr txBox="1"/>
          <p:nvPr/>
        </p:nvSpPr>
        <p:spPr>
          <a:xfrm>
            <a:off x="4027714" y="0"/>
            <a:ext cx="429604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ptos" panose="02110004020202020204"/>
                <a:ea typeface="+mn-ea"/>
                <a:cs typeface="+mn-cs"/>
              </a:rPr>
              <a:t>Emerging Therapies</a:t>
            </a:r>
          </a:p>
        </p:txBody>
      </p:sp>
      <p:sp>
        <p:nvSpPr>
          <p:cNvPr id="13" name="TextBox 12">
            <a:extLst>
              <a:ext uri="{FF2B5EF4-FFF2-40B4-BE49-F238E27FC236}">
                <a16:creationId xmlns:a16="http://schemas.microsoft.com/office/drawing/2014/main" id="{B2BC92A3-EE4D-0238-23C1-BFFA6AED8AFE}"/>
              </a:ext>
            </a:extLst>
          </p:cNvPr>
          <p:cNvSpPr txBox="1"/>
          <p:nvPr/>
        </p:nvSpPr>
        <p:spPr>
          <a:xfrm>
            <a:off x="842364" y="783771"/>
            <a:ext cx="4694298"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ptos" panose="02110004020202020204"/>
                <a:ea typeface="+mn-ea"/>
                <a:cs typeface="+mn-cs"/>
              </a:rPr>
              <a:t>Virtual Reality Exposure Therapy</a:t>
            </a: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531F04E4-7075-5353-0CC9-1C378949F3C4}"/>
              </a:ext>
            </a:extLst>
          </p:cNvPr>
          <p:cNvSpPr txBox="1"/>
          <p:nvPr/>
        </p:nvSpPr>
        <p:spPr>
          <a:xfrm>
            <a:off x="7603444" y="783770"/>
            <a:ext cx="3586303"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ptos" panose="02110004020202020204"/>
                <a:ea typeface="+mn-ea"/>
                <a:cs typeface="+mn-cs"/>
              </a:rPr>
              <a:t>MDMA-Assisted Therapy</a:t>
            </a: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5" name="TextBox 14">
            <a:extLst>
              <a:ext uri="{FF2B5EF4-FFF2-40B4-BE49-F238E27FC236}">
                <a16:creationId xmlns:a16="http://schemas.microsoft.com/office/drawing/2014/main" id="{D8D3C7EB-63CF-58AC-4C04-A9B3E9A3FC6F}"/>
              </a:ext>
            </a:extLst>
          </p:cNvPr>
          <p:cNvSpPr txBox="1"/>
          <p:nvPr/>
        </p:nvSpPr>
        <p:spPr>
          <a:xfrm>
            <a:off x="842364" y="2029207"/>
            <a:ext cx="4274888" cy="2677656"/>
          </a:xfrm>
          <a:prstGeom prst="rect">
            <a:avLst/>
          </a:prstGeom>
          <a:noFill/>
        </p:spPr>
        <p:txBody>
          <a:bodyPr wrap="none" rtlCol="0">
            <a:spAutoFit/>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008080"/>
                </a:highlight>
                <a:uLnTx/>
                <a:uFillTx/>
                <a:latin typeface="Aptos" panose="02110004020202020204"/>
                <a:ea typeface="+mn-ea"/>
                <a:cs typeface="+mn-cs"/>
              </a:rPr>
              <a:t>First thought of in the 90s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008080"/>
                </a:highlight>
                <a:uLnTx/>
                <a:uFillTx/>
                <a:latin typeface="Aptos" panose="02110004020202020204"/>
                <a:ea typeface="+mn-ea"/>
                <a:cs typeface="+mn-cs"/>
              </a:rPr>
              <a:t>Developed from simulations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008080"/>
                </a:highlight>
                <a:uLnTx/>
                <a:uFillTx/>
                <a:latin typeface="Aptos" panose="02110004020202020204"/>
                <a:ea typeface="+mn-ea"/>
                <a:cs typeface="+mn-cs"/>
              </a:rPr>
              <a:t>Psychology</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008080"/>
                </a:highlight>
                <a:uLnTx/>
                <a:uFillTx/>
                <a:latin typeface="Aptos" panose="02110004020202020204"/>
                <a:ea typeface="+mn-ea"/>
                <a:cs typeface="+mn-cs"/>
              </a:rPr>
              <a:t>Computer science</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008080"/>
                </a:highlight>
                <a:uLnTx/>
                <a:uFillTx/>
                <a:latin typeface="Aptos" panose="02110004020202020204"/>
                <a:ea typeface="+mn-ea"/>
                <a:cs typeface="+mn-cs"/>
              </a:rPr>
              <a:t>Sociology</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008080"/>
                </a:highlight>
                <a:uLnTx/>
                <a:uFillTx/>
                <a:latin typeface="Aptos" panose="02110004020202020204"/>
                <a:ea typeface="+mn-ea"/>
                <a:cs typeface="+mn-cs"/>
              </a:rPr>
              <a:t>Ethical framework</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008080"/>
                </a:highlight>
                <a:uLnTx/>
                <a:uFillTx/>
                <a:latin typeface="Aptos" panose="02110004020202020204"/>
                <a:ea typeface="+mn-ea"/>
                <a:cs typeface="+mn-cs"/>
              </a:rPr>
              <a:t>Safeguarding</a:t>
            </a:r>
          </a:p>
        </p:txBody>
      </p:sp>
      <p:sp>
        <p:nvSpPr>
          <p:cNvPr id="17" name="TextBox 16">
            <a:extLst>
              <a:ext uri="{FF2B5EF4-FFF2-40B4-BE49-F238E27FC236}">
                <a16:creationId xmlns:a16="http://schemas.microsoft.com/office/drawing/2014/main" id="{AAE08623-E1E4-E9B7-6542-8A787185B5CF}"/>
              </a:ext>
            </a:extLst>
          </p:cNvPr>
          <p:cNvSpPr txBox="1"/>
          <p:nvPr/>
        </p:nvSpPr>
        <p:spPr>
          <a:xfrm>
            <a:off x="6531273" y="1844541"/>
            <a:ext cx="5506957" cy="3046988"/>
          </a:xfrm>
          <a:prstGeom prst="rect">
            <a:avLst/>
          </a:prstGeom>
          <a:noFill/>
        </p:spPr>
        <p:txBody>
          <a:bodyPr wrap="none" rtlCol="0">
            <a:spAutoFit/>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C0C0C0"/>
                </a:highlight>
                <a:uLnTx/>
                <a:uFillTx/>
                <a:latin typeface="Aptos" panose="02110004020202020204"/>
                <a:ea typeface="+mn-ea"/>
                <a:cs typeface="+mn-cs"/>
              </a:rPr>
              <a:t>Originally used in the 70s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C0C0C0"/>
                </a:highlight>
                <a:uLnTx/>
                <a:uFillTx/>
                <a:latin typeface="Aptos" panose="02110004020202020204"/>
                <a:ea typeface="+mn-ea"/>
                <a:cs typeface="+mn-cs"/>
              </a:rPr>
              <a:t>Not licensed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C0C0C0"/>
                </a:highlight>
                <a:uLnTx/>
                <a:uFillTx/>
                <a:latin typeface="Aptos" panose="02110004020202020204"/>
                <a:ea typeface="+mn-ea"/>
                <a:cs typeface="+mn-cs"/>
              </a:rPr>
              <a:t>Heavily controlled</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C0C0C0"/>
                </a:highlight>
                <a:uLnTx/>
                <a:uFillTx/>
                <a:latin typeface="Aptos" panose="02110004020202020204"/>
                <a:ea typeface="+mn-ea"/>
                <a:cs typeface="+mn-cs"/>
              </a:rPr>
              <a:t>Kings College hopes to replicate study</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C0C0C0"/>
                </a:highlight>
                <a:uLnTx/>
                <a:uFillTx/>
                <a:latin typeface="Aptos" panose="02110004020202020204"/>
                <a:ea typeface="+mn-ea"/>
                <a:cs typeface="+mn-cs"/>
              </a:rPr>
              <a:t>Psychiatry</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C0C0C0"/>
                </a:highlight>
                <a:uLnTx/>
                <a:uFillTx/>
                <a:latin typeface="Aptos" panose="02110004020202020204"/>
                <a:ea typeface="+mn-ea"/>
                <a:cs typeface="+mn-cs"/>
              </a:rPr>
              <a:t>Neuroscience</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C0C0C0"/>
                </a:highlight>
                <a:uLnTx/>
                <a:uFillTx/>
                <a:latin typeface="Aptos" panose="02110004020202020204"/>
                <a:ea typeface="+mn-ea"/>
                <a:cs typeface="+mn-cs"/>
              </a:rPr>
              <a:t>Ethics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C0C0C0"/>
                </a:highlight>
                <a:uLnTx/>
                <a:uFillTx/>
                <a:latin typeface="Aptos" panose="02110004020202020204"/>
                <a:ea typeface="+mn-ea"/>
                <a:cs typeface="+mn-cs"/>
              </a:rPr>
              <a:t>Social care</a:t>
            </a:r>
          </a:p>
        </p:txBody>
      </p:sp>
      <p:sp>
        <p:nvSpPr>
          <p:cNvPr id="2" name="TextBox 1">
            <a:extLst>
              <a:ext uri="{FF2B5EF4-FFF2-40B4-BE49-F238E27FC236}">
                <a16:creationId xmlns:a16="http://schemas.microsoft.com/office/drawing/2014/main" id="{2B6975DB-5DE6-B689-939D-025F9ECBCCCD}"/>
              </a:ext>
            </a:extLst>
          </p:cNvPr>
          <p:cNvSpPr txBox="1"/>
          <p:nvPr/>
        </p:nvSpPr>
        <p:spPr>
          <a:xfrm>
            <a:off x="1837994" y="6074229"/>
            <a:ext cx="4256502"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(NHS England &amp; HEE, 2023)</a:t>
            </a:r>
          </a:p>
        </p:txBody>
      </p:sp>
      <p:sp>
        <p:nvSpPr>
          <p:cNvPr id="3" name="TextBox 2">
            <a:extLst>
              <a:ext uri="{FF2B5EF4-FFF2-40B4-BE49-F238E27FC236}">
                <a16:creationId xmlns:a16="http://schemas.microsoft.com/office/drawing/2014/main" id="{8D4C2660-D963-ABAB-E54F-C0F89CB8442E}"/>
              </a:ext>
            </a:extLst>
          </p:cNvPr>
          <p:cNvSpPr txBox="1"/>
          <p:nvPr/>
        </p:nvSpPr>
        <p:spPr>
          <a:xfrm>
            <a:off x="8319138" y="5320766"/>
            <a:ext cx="2407920"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(Kings College,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4" name="TextBox 3">
            <a:extLst>
              <a:ext uri="{FF2B5EF4-FFF2-40B4-BE49-F238E27FC236}">
                <a16:creationId xmlns:a16="http://schemas.microsoft.com/office/drawing/2014/main" id="{29F48735-8945-C12A-742C-0E80DF6A1319}"/>
              </a:ext>
            </a:extLst>
          </p:cNvPr>
          <p:cNvSpPr txBox="1"/>
          <p:nvPr/>
        </p:nvSpPr>
        <p:spPr>
          <a:xfrm>
            <a:off x="10508858" y="6422063"/>
            <a:ext cx="1984664"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5" name="TextBox 4">
            <a:extLst>
              <a:ext uri="{FF2B5EF4-FFF2-40B4-BE49-F238E27FC236}">
                <a16:creationId xmlns:a16="http://schemas.microsoft.com/office/drawing/2014/main" id="{B70D61DE-83D2-445E-5C7C-0D90A5420B71}"/>
              </a:ext>
            </a:extLst>
          </p:cNvPr>
          <p:cNvSpPr txBox="1"/>
          <p:nvPr/>
        </p:nvSpPr>
        <p:spPr>
          <a:xfrm>
            <a:off x="-120499" y="6422063"/>
            <a:ext cx="1631373"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45147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6" name="Rectangle 15">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5" name="Picture 4" descr="Hands holding puzzle pieces">
            <a:extLst>
              <a:ext uri="{FF2B5EF4-FFF2-40B4-BE49-F238E27FC236}">
                <a16:creationId xmlns:a16="http://schemas.microsoft.com/office/drawing/2014/main" id="{B3581E7F-D504-9921-DC77-BD6C3AB1DA69}"/>
              </a:ext>
            </a:extLst>
          </p:cNvPr>
          <p:cNvPicPr>
            <a:picLocks noChangeAspect="1"/>
          </p:cNvPicPr>
          <p:nvPr/>
        </p:nvPicPr>
        <p:blipFill>
          <a:blip r:embed="rId3">
            <a:alphaModFix amt="59000"/>
            <a:extLst>
              <a:ext uri="{28A0092B-C50C-407E-A947-70E740481C1C}">
                <a14:useLocalDpi xmlns:a14="http://schemas.microsoft.com/office/drawing/2010/main" val="0"/>
              </a:ext>
            </a:extLst>
          </a:blip>
          <a:srcRect t="11395" b="10417"/>
          <a:stretch>
            <a:fillRect/>
          </a:stretch>
        </p:blipFill>
        <p:spPr>
          <a:xfrm>
            <a:off x="-7574" y="7621"/>
            <a:ext cx="12191981" cy="6887365"/>
          </a:xfrm>
          <a:prstGeom prst="rect">
            <a:avLst/>
          </a:prstGeom>
        </p:spPr>
      </p:pic>
      <p:sp>
        <p:nvSpPr>
          <p:cNvPr id="6" name="TextBox 5">
            <a:extLst>
              <a:ext uri="{FF2B5EF4-FFF2-40B4-BE49-F238E27FC236}">
                <a16:creationId xmlns:a16="http://schemas.microsoft.com/office/drawing/2014/main" id="{54260DEF-0F8C-E560-B2DC-36AE47A0468A}"/>
              </a:ext>
            </a:extLst>
          </p:cNvPr>
          <p:cNvSpPr txBox="1"/>
          <p:nvPr/>
        </p:nvSpPr>
        <p:spPr>
          <a:xfrm>
            <a:off x="1149517" y="247650"/>
            <a:ext cx="9892965"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ptos" panose="02110004020202020204"/>
                <a:ea typeface="+mn-ea"/>
                <a:cs typeface="+mn-cs"/>
              </a:rPr>
              <a:t>Multidisciplinary and Culturally Informed Care</a:t>
            </a:r>
            <a:endParaRPr kumimoji="0" lang="en-GB" sz="36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7" name="TextBox 6">
            <a:extLst>
              <a:ext uri="{FF2B5EF4-FFF2-40B4-BE49-F238E27FC236}">
                <a16:creationId xmlns:a16="http://schemas.microsoft.com/office/drawing/2014/main" id="{F3F8D016-D6AA-73FF-D18B-FC0C58CD5534}"/>
              </a:ext>
            </a:extLst>
          </p:cNvPr>
          <p:cNvSpPr txBox="1"/>
          <p:nvPr/>
        </p:nvSpPr>
        <p:spPr>
          <a:xfrm>
            <a:off x="1796969" y="1178867"/>
            <a:ext cx="8598059" cy="461665"/>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Does not happen in isolation of a person’s social environment</a:t>
            </a:r>
          </a:p>
        </p:txBody>
      </p:sp>
      <p:sp>
        <p:nvSpPr>
          <p:cNvPr id="8" name="TextBox 7">
            <a:extLst>
              <a:ext uri="{FF2B5EF4-FFF2-40B4-BE49-F238E27FC236}">
                <a16:creationId xmlns:a16="http://schemas.microsoft.com/office/drawing/2014/main" id="{DA62EEF6-72C6-887E-0523-3FE1AC0E4034}"/>
              </a:ext>
            </a:extLst>
          </p:cNvPr>
          <p:cNvSpPr txBox="1"/>
          <p:nvPr/>
        </p:nvSpPr>
        <p:spPr>
          <a:xfrm>
            <a:off x="3739578" y="1810001"/>
            <a:ext cx="4731039"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NICE (2018) guidelines for PTSD</a:t>
            </a:r>
          </a:p>
        </p:txBody>
      </p:sp>
      <p:sp>
        <p:nvSpPr>
          <p:cNvPr id="9" name="TextBox 8">
            <a:extLst>
              <a:ext uri="{FF2B5EF4-FFF2-40B4-BE49-F238E27FC236}">
                <a16:creationId xmlns:a16="http://schemas.microsoft.com/office/drawing/2014/main" id="{FBD01F16-2D93-0F49-D205-DA2CC25FC9A5}"/>
              </a:ext>
            </a:extLst>
          </p:cNvPr>
          <p:cNvSpPr txBox="1"/>
          <p:nvPr/>
        </p:nvSpPr>
        <p:spPr>
          <a:xfrm>
            <a:off x="2571750" y="2441135"/>
            <a:ext cx="7381764"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Trauma-informed practice across all public services</a:t>
            </a:r>
          </a:p>
        </p:txBody>
      </p:sp>
      <p:sp>
        <p:nvSpPr>
          <p:cNvPr id="18" name="TextBox 17">
            <a:extLst>
              <a:ext uri="{FF2B5EF4-FFF2-40B4-BE49-F238E27FC236}">
                <a16:creationId xmlns:a16="http://schemas.microsoft.com/office/drawing/2014/main" id="{59E1AC60-49A0-F3E9-C9D0-F63C563DD45C}"/>
              </a:ext>
            </a:extLst>
          </p:cNvPr>
          <p:cNvSpPr txBox="1"/>
          <p:nvPr/>
        </p:nvSpPr>
        <p:spPr>
          <a:xfrm>
            <a:off x="3672903" y="3072269"/>
            <a:ext cx="3736600"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Psychological treatment</a:t>
            </a:r>
          </a:p>
        </p:txBody>
      </p:sp>
      <p:sp>
        <p:nvSpPr>
          <p:cNvPr id="19" name="TextBox 18">
            <a:extLst>
              <a:ext uri="{FF2B5EF4-FFF2-40B4-BE49-F238E27FC236}">
                <a16:creationId xmlns:a16="http://schemas.microsoft.com/office/drawing/2014/main" id="{E861BB2B-328B-BF42-59FA-753BCC167B98}"/>
              </a:ext>
            </a:extLst>
          </p:cNvPr>
          <p:cNvSpPr txBox="1"/>
          <p:nvPr/>
        </p:nvSpPr>
        <p:spPr>
          <a:xfrm>
            <a:off x="3381457" y="3703403"/>
            <a:ext cx="4774320" cy="2677656"/>
          </a:xfrm>
          <a:prstGeom prst="rect">
            <a:avLst/>
          </a:prstGeom>
          <a:noFill/>
        </p:spPr>
        <p:txBody>
          <a:bodyPr wrap="none" rtlCol="0">
            <a:spAutoFit/>
          </a:bodyPr>
          <a:lstStyle/>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Housing instability </a:t>
            </a: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Financial hardship </a:t>
            </a: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Safeguarding</a:t>
            </a: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85750" algn="ctr"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Community-based care services</a:t>
            </a:r>
          </a:p>
        </p:txBody>
      </p:sp>
      <p:sp>
        <p:nvSpPr>
          <p:cNvPr id="2" name="TextBox 1">
            <a:extLst>
              <a:ext uri="{FF2B5EF4-FFF2-40B4-BE49-F238E27FC236}">
                <a16:creationId xmlns:a16="http://schemas.microsoft.com/office/drawing/2014/main" id="{25CAFF01-E4E5-A123-8515-58577F901405}"/>
              </a:ext>
            </a:extLst>
          </p:cNvPr>
          <p:cNvSpPr txBox="1"/>
          <p:nvPr/>
        </p:nvSpPr>
        <p:spPr>
          <a:xfrm>
            <a:off x="10580088" y="6381059"/>
            <a:ext cx="1604319"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74564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4" name="Picture 3" descr="Human brain nerve cells">
            <a:extLst>
              <a:ext uri="{FF2B5EF4-FFF2-40B4-BE49-F238E27FC236}">
                <a16:creationId xmlns:a16="http://schemas.microsoft.com/office/drawing/2014/main" id="{280B1B1C-BB8D-8402-897F-A3D849CDCBB5}"/>
              </a:ext>
            </a:extLst>
          </p:cNvPr>
          <p:cNvPicPr>
            <a:picLocks noChangeAspect="1"/>
          </p:cNvPicPr>
          <p:nvPr/>
        </p:nvPicPr>
        <p:blipFill>
          <a:blip r:embed="rId3">
            <a:extLst>
              <a:ext uri="{28A0092B-C50C-407E-A947-70E740481C1C}">
                <a14:useLocalDpi xmlns:a14="http://schemas.microsoft.com/office/drawing/2010/main" val="0"/>
              </a:ext>
            </a:extLst>
          </a:blip>
          <a:srcRect t="25014"/>
          <a:stretch>
            <a:fillRect/>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2A2326A4-A2ED-CB90-4132-87F85EDF57A1}"/>
              </a:ext>
            </a:extLst>
          </p:cNvPr>
          <p:cNvSpPr txBox="1"/>
          <p:nvPr/>
        </p:nvSpPr>
        <p:spPr>
          <a:xfrm>
            <a:off x="707572" y="457200"/>
            <a:ext cx="2593980"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Aptos" panose="02110004020202020204"/>
                <a:ea typeface="+mn-ea"/>
                <a:cs typeface="+mn-cs"/>
              </a:rPr>
              <a:t>Conclusion</a:t>
            </a:r>
          </a:p>
        </p:txBody>
      </p:sp>
      <p:sp>
        <p:nvSpPr>
          <p:cNvPr id="6" name="TextBox 5">
            <a:extLst>
              <a:ext uri="{FF2B5EF4-FFF2-40B4-BE49-F238E27FC236}">
                <a16:creationId xmlns:a16="http://schemas.microsoft.com/office/drawing/2014/main" id="{007ED7FB-0FF3-803D-B5D3-A82F0CBBF84A}"/>
              </a:ext>
            </a:extLst>
          </p:cNvPr>
          <p:cNvSpPr txBox="1"/>
          <p:nvPr/>
        </p:nvSpPr>
        <p:spPr>
          <a:xfrm>
            <a:off x="491448" y="1559449"/>
            <a:ext cx="4584397" cy="461665"/>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 Treatment of PTSD has evolved</a:t>
            </a:r>
          </a:p>
        </p:txBody>
      </p:sp>
      <p:sp>
        <p:nvSpPr>
          <p:cNvPr id="7" name="TextBox 6">
            <a:extLst>
              <a:ext uri="{FF2B5EF4-FFF2-40B4-BE49-F238E27FC236}">
                <a16:creationId xmlns:a16="http://schemas.microsoft.com/office/drawing/2014/main" id="{3825EA51-DC4D-C3E1-9E3F-301EE160997C}"/>
              </a:ext>
            </a:extLst>
          </p:cNvPr>
          <p:cNvSpPr txBox="1"/>
          <p:nvPr/>
        </p:nvSpPr>
        <p:spPr>
          <a:xfrm>
            <a:off x="491448" y="2477032"/>
            <a:ext cx="2570704" cy="461665"/>
          </a:xfrm>
          <a:prstGeom prst="rect">
            <a:avLst/>
          </a:prstGeom>
          <a:noFill/>
        </p:spPr>
        <p:txBody>
          <a:bodyPr wrap="non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Evidence based</a:t>
            </a:r>
          </a:p>
        </p:txBody>
      </p:sp>
      <p:sp>
        <p:nvSpPr>
          <p:cNvPr id="8" name="TextBox 7">
            <a:extLst>
              <a:ext uri="{FF2B5EF4-FFF2-40B4-BE49-F238E27FC236}">
                <a16:creationId xmlns:a16="http://schemas.microsoft.com/office/drawing/2014/main" id="{E62C719C-D38E-AC46-B433-5492D492E119}"/>
              </a:ext>
            </a:extLst>
          </p:cNvPr>
          <p:cNvSpPr txBox="1"/>
          <p:nvPr/>
        </p:nvSpPr>
        <p:spPr>
          <a:xfrm>
            <a:off x="467980" y="3394615"/>
            <a:ext cx="2785058"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Trauma informed</a:t>
            </a:r>
          </a:p>
        </p:txBody>
      </p:sp>
      <p:sp>
        <p:nvSpPr>
          <p:cNvPr id="14" name="TextBox 13">
            <a:extLst>
              <a:ext uri="{FF2B5EF4-FFF2-40B4-BE49-F238E27FC236}">
                <a16:creationId xmlns:a16="http://schemas.microsoft.com/office/drawing/2014/main" id="{59103889-ECA6-2B12-F3AE-C43C08DCBC8E}"/>
              </a:ext>
            </a:extLst>
          </p:cNvPr>
          <p:cNvSpPr txBox="1"/>
          <p:nvPr/>
        </p:nvSpPr>
        <p:spPr>
          <a:xfrm>
            <a:off x="491448" y="4312198"/>
            <a:ext cx="2738122"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Multidisciplinary</a:t>
            </a:r>
          </a:p>
        </p:txBody>
      </p:sp>
      <p:sp>
        <p:nvSpPr>
          <p:cNvPr id="20" name="TextBox 19">
            <a:extLst>
              <a:ext uri="{FF2B5EF4-FFF2-40B4-BE49-F238E27FC236}">
                <a16:creationId xmlns:a16="http://schemas.microsoft.com/office/drawing/2014/main" id="{03E3621E-E830-BC88-303B-4DADDB16E6D5}"/>
              </a:ext>
            </a:extLst>
          </p:cNvPr>
          <p:cNvSpPr txBox="1"/>
          <p:nvPr/>
        </p:nvSpPr>
        <p:spPr>
          <a:xfrm>
            <a:off x="491448" y="5229781"/>
            <a:ext cx="2863797" cy="461665"/>
          </a:xfrm>
          <a:prstGeom prst="rect">
            <a:avLst/>
          </a:prstGeom>
          <a:noFill/>
        </p:spPr>
        <p:txBody>
          <a:bodyPr wrap="non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dirty="0">
                <a:ln>
                  <a:noFill/>
                </a:ln>
                <a:solidFill>
                  <a:prstClr val="white"/>
                </a:solidFill>
                <a:effectLst/>
                <a:uLnTx/>
                <a:uFillTx/>
                <a:latin typeface="Aptos" panose="02110004020202020204"/>
                <a:ea typeface="+mn-ea"/>
                <a:cs typeface="+mn-cs"/>
              </a:rPr>
              <a:t>Ongoing research</a:t>
            </a:r>
          </a:p>
        </p:txBody>
      </p:sp>
      <p:sp>
        <p:nvSpPr>
          <p:cNvPr id="2" name="TextBox 1">
            <a:extLst>
              <a:ext uri="{FF2B5EF4-FFF2-40B4-BE49-F238E27FC236}">
                <a16:creationId xmlns:a16="http://schemas.microsoft.com/office/drawing/2014/main" id="{182C1C83-D296-23C5-976F-0AFFFF23A3E4}"/>
              </a:ext>
            </a:extLst>
          </p:cNvPr>
          <p:cNvSpPr txBox="1"/>
          <p:nvPr/>
        </p:nvSpPr>
        <p:spPr>
          <a:xfrm>
            <a:off x="10542831" y="6309334"/>
            <a:ext cx="1806824"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7425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3" name="Picture 2" descr="'The End' typed on a typewriter">
            <a:extLst>
              <a:ext uri="{FF2B5EF4-FFF2-40B4-BE49-F238E27FC236}">
                <a16:creationId xmlns:a16="http://schemas.microsoft.com/office/drawing/2014/main" id="{2ED4DE86-7A70-26AB-B341-362CD6482969}"/>
              </a:ext>
            </a:extLst>
          </p:cNvPr>
          <p:cNvPicPr>
            <a:picLocks noChangeAspect="1"/>
          </p:cNvPicPr>
          <p:nvPr/>
        </p:nvPicPr>
        <p:blipFill>
          <a:blip r:embed="rId2">
            <a:extLst>
              <a:ext uri="{28A0092B-C50C-407E-A947-70E740481C1C}">
                <a14:useLocalDpi xmlns:a14="http://schemas.microsoft.com/office/drawing/2010/main" val="0"/>
              </a:ext>
            </a:extLst>
          </a:blip>
          <a:srcRect t="15429"/>
          <a:stretch>
            <a:fillRect/>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757B7C78-44E1-4CB7-3B2E-922D47A166F5}"/>
              </a:ext>
            </a:extLst>
          </p:cNvPr>
          <p:cNvSpPr txBox="1"/>
          <p:nvPr/>
        </p:nvSpPr>
        <p:spPr>
          <a:xfrm>
            <a:off x="10453255" y="6317672"/>
            <a:ext cx="195349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[Stock Image]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96510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3D121C-A257-6D30-ED88-DEE86D25CAD3}"/>
              </a:ext>
            </a:extLst>
          </p:cNvPr>
          <p:cNvSpPr txBox="1"/>
          <p:nvPr/>
        </p:nvSpPr>
        <p:spPr>
          <a:xfrm>
            <a:off x="136071" y="228600"/>
            <a:ext cx="11919857" cy="59093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Aptos" panose="02110004020202020204"/>
                <a:ea typeface="+mn-ea"/>
                <a:cs typeface="+mn-cs"/>
              </a:rPr>
              <a:t>References</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American Psychiatric Association. (1980).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Diagnostic and statistical manual of mental disorders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(3rd 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Aptos" panose="02110004020202020204"/>
                <a:ea typeface="+mn-ea"/>
                <a:cs typeface="+mn-cs"/>
              </a:rPr>
              <a:t>Byrow</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Y., Pajak, R., Rae, M., Moussa, S., </a:t>
            </a:r>
            <a:r>
              <a:rPr kumimoji="0" lang="en-GB" sz="1800" b="0" i="0" u="none" strike="noStrike" kern="1200" cap="none" spc="0" normalizeH="0" baseline="0" noProof="0" dirty="0" err="1">
                <a:ln>
                  <a:noFill/>
                </a:ln>
                <a:solidFill>
                  <a:prstClr val="black"/>
                </a:solidFill>
                <a:effectLst/>
                <a:uLnTx/>
                <a:uFillTx/>
                <a:latin typeface="Aptos" panose="02110004020202020204"/>
                <a:ea typeface="+mn-ea"/>
                <a:cs typeface="+mn-cs"/>
              </a:rPr>
              <a:t>Ziaian</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T., &amp; Smith, M. (2020).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Perceptions of mental health and perceived barriers to mental health help-seeking amongst refugees: A systematic review.</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Social Science &amp; Medicine, 261, 113–195.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2"/>
              </a:rPr>
              <a:t>https://doi.org/10.1016/j.socscimed.2020.113195</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Cheah, C. S. L., Oppedal, B., &amp; Keles, S. (2020).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Culture competence and mental health across different immigrant and refugee groups.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BMC Public Health, 20, Article 292.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3"/>
              </a:rPr>
              <a:t>https://doi.org/10.1186/s12889-020-8398-1</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Cohen, J. A., Mannarino, A. P., &amp; Deblinger, E. (2006).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Treating trauma and traumatic grief in children and adolescents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Guilford Press.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Due, C., Green, E. &amp; Ziersch, A. Psychological trauma and access to primary healthcare for people from refugee and asylum-seeker backgrounds: a mixed methods systematic review.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Int J Ment Health </a:t>
            </a:r>
            <a:r>
              <a:rPr kumimoji="0" lang="en-GB" sz="1800" b="0" i="1" u="none" strike="noStrike" kern="1200" cap="none" spc="0" normalizeH="0" baseline="0" noProof="0" dirty="0" err="1">
                <a:ln>
                  <a:noFill/>
                </a:ln>
                <a:solidFill>
                  <a:prstClr val="black"/>
                </a:solidFill>
                <a:effectLst/>
                <a:uLnTx/>
                <a:uFillTx/>
                <a:latin typeface="Aptos" panose="02110004020202020204"/>
                <a:ea typeface="+mn-ea"/>
                <a:cs typeface="+mn-cs"/>
              </a:rPr>
              <a:t>Syst</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mn-cs"/>
              </a:rPr>
              <a:t>14</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71 (2020).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4"/>
              </a:rPr>
              <a:t>https://doi.org/10.1186/s13033-020-00404-4</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Ehlers, A., &amp; Clark, D. M. (2000). A cognitive model of posttraumatic stress disorder.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Behaviour research and therapy</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38</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(4), 319–345.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5"/>
              </a:rPr>
              <a:t>https://doi.org/10.1016/s0005-7967(99)00123-0</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EMDR Institute. (n.d.).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History of EMDR</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6"/>
              </a:rPr>
              <a:t>https://www.emdr.com/history-of-emdr/</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Foa, E. B., &amp; Kozak, M. J. (1986). Emotional processing of fear: Exposure to corrective information.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Psychological Bulletin, 99</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(1), 20–35.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7"/>
              </a:rPr>
              <a:t>https://doi.org/10.1037/0033-2909.99.1.20</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Jones, E., &amp; Wessely, S. (2005).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Shell shock to PTSD: military psychiatry from 1900 to the Gulf War</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Psychology Press.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King’s College London. (2022, April 11).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Pioneering trial of MDMA treatment hopes to help veterans with PTSD.</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8"/>
              </a:rPr>
              <a:t>https://www.kcl.ac.uk/news/pioneering-trial-of-mdma-treatment-hopes-to-help-veterans-with-ptsd</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8945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997645-5639-0736-B756-3458108FE2B1}"/>
              </a:ext>
            </a:extLst>
          </p:cNvPr>
          <p:cNvSpPr txBox="1"/>
          <p:nvPr/>
        </p:nvSpPr>
        <p:spPr>
          <a:xfrm>
            <a:off x="108857" y="217714"/>
            <a:ext cx="11941629" cy="61863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NHS England &amp; Health Education England (HEE). (2023).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Briefing and FAQs: EMDR national curriculum training for adult IAPT, adult community and perinatal mental health services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HEE / NHS England.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2"/>
              </a:rPr>
              <a:t>https://www.hee.nhs.uk/sites/default/files/documents/FAQs%20-%20NHS-Funded%20EMDR%20National%20Curricuum%20Training%20for%20Adult%20IAPT%2C%20Adult%20Community%20and%20Perinatal%20Mental%20Health%20Services%20-%20Final%2013.2.23.pdf</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NHS England. (2022).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Trauma-Informed Care Framework</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NICE. (2018).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Post-Traumatic Stress Disorder: NICE Guideline NG116</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Oppedal, B., Cheah, C., &amp; others. (2021).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Psychological trauma and access to primary healthcare for people from refugee and asylum-seeker backgrounds: A mixed-methods systematic review.</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International Journal of Mental Health Systems, 14, Article 51.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3"/>
              </a:rPr>
              <a:t>https://doi.org/10.1186/s13033-020-00404-4</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Shapiro, F. (1989). Eye movement desensitization: A new treatment for post-traumatic stress disorder.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Journal of </a:t>
            </a:r>
            <a:r>
              <a:rPr kumimoji="0" lang="en-GB" sz="1800" b="0" i="1" u="none" strike="noStrike" kern="1200" cap="none" spc="0" normalizeH="0" baseline="0" noProof="0" dirty="0" err="1">
                <a:ln>
                  <a:noFill/>
                </a:ln>
                <a:solidFill>
                  <a:prstClr val="black"/>
                </a:solidFill>
                <a:effectLst/>
                <a:uLnTx/>
                <a:uFillTx/>
                <a:latin typeface="Aptos" panose="02110004020202020204"/>
                <a:ea typeface="+mn-ea"/>
                <a:cs typeface="+mn-cs"/>
              </a:rPr>
              <a:t>Behavior</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 Therapy and Experimental Psychiatry, 20</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(3), 211–217.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4"/>
              </a:rPr>
              <a:t>https://doi.org/10.1016/0005-7916(89)90025-6</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Siman-Tov, M., Bodas, M., Wang, A., &amp; others. (2019).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Impact of traumatic events incurred by asylum-seekers on mental health and utilization of medical services.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Scandinavian Journal of Trauma, Resuscitation and Emergency Medicine, 27, Article 85.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5"/>
              </a:rPr>
              <a:t>https://doi.org/10.1186/s13049-019-0665-8</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van den Hout, M., Engelhard, I., &amp; McNally, R. J. (2016). Eye movement desensitisation and reprocessing therapy versus stabilisation as usual for refugees: Randomised controlled trial.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The British Journal of Psychiatry, 208</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(5), 470–478.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6"/>
              </a:rPr>
              <a:t>Eye movement desensitisation and reprocessing therapy v. stabilisation as usual for refugees: randomised controlled trial | The British Journal of Psychiatry | Cambridge Core</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Young, A. (1995). </a:t>
            </a:r>
            <a:r>
              <a:rPr kumimoji="0" lang="en-GB" sz="1800" b="0" i="1" u="none" strike="noStrike" kern="1200" cap="none" spc="0" normalizeH="0" baseline="0" noProof="0" dirty="0">
                <a:ln>
                  <a:noFill/>
                </a:ln>
                <a:solidFill>
                  <a:prstClr val="black"/>
                </a:solidFill>
                <a:effectLst/>
                <a:uLnTx/>
                <a:uFillTx/>
                <a:latin typeface="Aptos" panose="02110004020202020204"/>
                <a:ea typeface="+mn-ea"/>
                <a:cs typeface="+mn-cs"/>
              </a:rPr>
              <a:t>The Harmony of Illusions: Inventing Post-Traumatic Stress Disorder</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Princeton University Press. </a:t>
            </a:r>
            <a:r>
              <a:rPr kumimoji="0" lang="en-GB" sz="1800" b="0" i="0" u="sng" strike="noStrike" kern="1200" cap="none" spc="0" normalizeH="0" baseline="0" noProof="0" dirty="0">
                <a:ln>
                  <a:noFill/>
                </a:ln>
                <a:solidFill>
                  <a:prstClr val="black"/>
                </a:solidFill>
                <a:effectLst/>
                <a:uLnTx/>
                <a:uFillTx/>
                <a:latin typeface="Aptos" panose="02110004020202020204"/>
                <a:ea typeface="+mn-ea"/>
                <a:cs typeface="+mn-cs"/>
                <a:hlinkClick r:id="rId7"/>
              </a:rPr>
              <a:t>https://doi.org/10.2307/j.ctt7swhj</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0804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27726</TotalTime>
  <Words>2666</Words>
  <Application>Microsoft Office PowerPoint</Application>
  <PresentationFormat>Widescreen</PresentationFormat>
  <Paragraphs>207</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Bookman Old Style</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Jones</dc:creator>
  <cp:lastModifiedBy>Sophie Jones</cp:lastModifiedBy>
  <cp:revision>1</cp:revision>
  <dcterms:created xsi:type="dcterms:W3CDTF">2025-12-15T09:13:39Z</dcterms:created>
  <dcterms:modified xsi:type="dcterms:W3CDTF">2026-01-04T15:30:32Z</dcterms:modified>
</cp:coreProperties>
</file>