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9D0529-7489-4E15-A162-10AE3D66DDE7}" type="datetimeFigureOut">
              <a:rPr lang="en-GB" smtClean="0"/>
              <a:t>30/06/2025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D8B5A0-49F7-431F-8814-98A92D7A06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836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8B5A0-49F7-431F-8814-98A92D7A06C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7493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8B5A0-49F7-431F-8814-98A92D7A06C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58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D8B5A0-49F7-431F-8814-98A92D7A06C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531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22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74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7154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1516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159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470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750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4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210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2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6/30/2025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648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6/30/2025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361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" TargetMode="External"/><Relationship Id="rId2" Type="http://schemas.openxmlformats.org/officeDocument/2006/relationships/hyperlink" Target="https://forms.google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bing.com/search?pglt=299&amp;q=candles+pictures&amp;cvid=5b4d82a4b0d44657983e9f5fbb77970e&amp;gs_lcrp=EgRlZGdlKgYIABBFGDkyBggAEEUYOTIGCAEQABhAMgYIAhAAGEAyBggDEAAYQDIGCAQQABhAMgYIBRAAGEAyBggGEAAYQDIGCAcQABhAMgYICBBFGDzSAQg1NzgyajBqMagCALACAA&amp;FORM=ANNTA1&amp;PC=LCTS" TargetMode="External"/><Relationship Id="rId4" Type="http://schemas.openxmlformats.org/officeDocument/2006/relationships/hyperlink" Target="https://www.canv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ized light photo effects">
            <a:extLst>
              <a:ext uri="{FF2B5EF4-FFF2-40B4-BE49-F238E27FC236}">
                <a16:creationId xmlns:a16="http://schemas.microsoft.com/office/drawing/2014/main" id="{AED169D6-2653-1890-62FD-41FC4AA2B04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979" r="-1" b="1372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10B9C9-E5FD-1321-024F-2F34D8729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1"/>
            <a:ext cx="6900839" cy="4498335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Digital Skills for Personal Development and Business Growth BMSW4008</a:t>
            </a:r>
            <a:br>
              <a:rPr lang="en-US" sz="4000" b="1" dirty="0"/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90C723-EF96-1E3B-261E-D9AC6D3D8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endParaRPr lang="en-GB" dirty="0">
              <a:solidFill>
                <a:srgbClr val="FFFFFF"/>
              </a:solidFill>
            </a:endParaRPr>
          </a:p>
          <a:p>
            <a:pPr algn="r"/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AB5F797-975A-6EE0-B8EB-1696B6B40ACD}"/>
              </a:ext>
            </a:extLst>
          </p:cNvPr>
          <p:cNvSpPr txBox="1"/>
          <p:nvPr/>
        </p:nvSpPr>
        <p:spPr>
          <a:xfrm>
            <a:off x="6976418" y="4454824"/>
            <a:ext cx="55156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Monika Janiszewska</a:t>
            </a:r>
          </a:p>
          <a:p>
            <a:r>
              <a:rPr lang="en-GB" dirty="0">
                <a:solidFill>
                  <a:schemeClr val="bg1"/>
                </a:solidFill>
              </a:rPr>
              <a:t>Student number:2413466</a:t>
            </a:r>
          </a:p>
          <a:p>
            <a:r>
              <a:rPr lang="en-GB" dirty="0">
                <a:solidFill>
                  <a:schemeClr val="bg1"/>
                </a:solidFill>
              </a:rPr>
              <a:t>June 2025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919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3DB60-661F-B4ED-CAB6-EABA73840B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07" y="4134848"/>
            <a:ext cx="5481579" cy="20062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Monique Candles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48DE3-9F69-7F85-7F15-68ED8ABA7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3946" y="4134848"/>
            <a:ext cx="4862473" cy="2006220"/>
          </a:xfrm>
        </p:spPr>
        <p:txBody>
          <a:bodyPr anchor="ctr">
            <a:normAutofit/>
          </a:bodyPr>
          <a:lstStyle/>
          <a:p>
            <a:r>
              <a:rPr lang="en-US" dirty="0"/>
              <a:t>Market Research to Build My Candle Business</a:t>
            </a:r>
            <a:endParaRPr lang="en-GB" dirty="0"/>
          </a:p>
        </p:txBody>
      </p:sp>
      <p:pic>
        <p:nvPicPr>
          <p:cNvPr id="5" name="Picture 4" descr="A logo with a flower and text&#10;&#10;AI-generated content may be incorrect.">
            <a:extLst>
              <a:ext uri="{FF2B5EF4-FFF2-40B4-BE49-F238E27FC236}">
                <a16:creationId xmlns:a16="http://schemas.microsoft.com/office/drawing/2014/main" id="{2DB909AB-421B-5EF3-67CB-751D41A8324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2" r="12664" b="-1"/>
          <a:stretch>
            <a:fillRect/>
          </a:stretch>
        </p:blipFill>
        <p:spPr>
          <a:xfrm>
            <a:off x="482601" y="495090"/>
            <a:ext cx="5573536" cy="3432682"/>
          </a:xfrm>
          <a:prstGeom prst="rect">
            <a:avLst/>
          </a:prstGeom>
        </p:spPr>
      </p:pic>
      <p:pic>
        <p:nvPicPr>
          <p:cNvPr id="7" name="Picture 6" descr="A candle in a green container&#10;&#10;AI-generated content may be incorrect.">
            <a:extLst>
              <a:ext uri="{FF2B5EF4-FFF2-40B4-BE49-F238E27FC236}">
                <a16:creationId xmlns:a16="http://schemas.microsoft.com/office/drawing/2014/main" id="{8EE17DC4-00B1-30E1-C981-262F5C6FC2E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64" r="-2" b="27158"/>
          <a:stretch>
            <a:fillRect/>
          </a:stretch>
        </p:blipFill>
        <p:spPr>
          <a:xfrm>
            <a:off x="6056135" y="495090"/>
            <a:ext cx="5573536" cy="343268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6E2CF54-DDE2-42D2-9956-401750E57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66B72E5-BD81-4B4A-A95D-B0C90722E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0720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1E67CC-F4E3-4CF8-0FDD-3D67670BB5F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9552" r="-1" b="42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9DA99C4A-5F8B-2CAB-24D5-A85BE57A6A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3728775"/>
            <a:ext cx="5533671" cy="2299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1700" b="1">
                <a:solidFill>
                  <a:srgbClr val="FFFFFF"/>
                </a:solidFill>
              </a:rPr>
              <a:t>Designing Questionnaire</a:t>
            </a:r>
            <a:r>
              <a:rPr lang="en-US" sz="1700">
                <a:solidFill>
                  <a:srgbClr val="FFFFFF"/>
                </a:solidFill>
              </a:rPr>
              <a:t>: </a:t>
            </a:r>
          </a:p>
          <a:p>
            <a:pPr marL="285750" indent="-28575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Created with Microsoft Forms</a:t>
            </a:r>
          </a:p>
          <a:p>
            <a:pPr marL="285750" indent="-28575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Included multiple choice questions </a:t>
            </a:r>
          </a:p>
          <a:p>
            <a:pPr marL="285750" indent="-28575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Focused on: scent preferences, packaging, pricing, shopping habits and values </a:t>
            </a:r>
          </a:p>
          <a:p>
            <a:pPr marL="285750" indent="-285750" algn="r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FFFFFF"/>
                </a:solidFill>
              </a:rPr>
              <a:t>Objective: Understand what customers want in a candle brand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7485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DF5DDD6-C269-D40C-6900-FC434264480F}"/>
              </a:ext>
            </a:extLst>
          </p:cNvPr>
          <p:cNvSpPr txBox="1"/>
          <p:nvPr/>
        </p:nvSpPr>
        <p:spPr>
          <a:xfrm>
            <a:off x="457200" y="1014984"/>
            <a:ext cx="1001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Analysing Data: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55% prefer pleasant scent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64% willing to pay 10£ per candle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64% prefer unique scents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82% buying seasonal candles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90% prefer fresh and floral scents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41D713-665F-E6F7-A2E5-5C49073182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750" t="28254" r="17758" b="36667"/>
          <a:stretch>
            <a:fillRect/>
          </a:stretch>
        </p:blipFill>
        <p:spPr>
          <a:xfrm>
            <a:off x="905691" y="3200400"/>
            <a:ext cx="8064137" cy="24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871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942A69-EE5B-C447-D6AB-3D0FFF07D9E1}"/>
              </a:ext>
            </a:extLst>
          </p:cNvPr>
          <p:cNvSpPr txBox="1"/>
          <p:nvPr/>
        </p:nvSpPr>
        <p:spPr>
          <a:xfrm>
            <a:off x="1005840" y="1271016"/>
            <a:ext cx="8302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Website Design Based on Research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947279-9BFD-9521-8826-510CD08C0E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30" t="10318" r="8234" b="22222"/>
          <a:stretch>
            <a:fillRect/>
          </a:stretch>
        </p:blipFill>
        <p:spPr>
          <a:xfrm>
            <a:off x="903514" y="1719942"/>
            <a:ext cx="9122229" cy="462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691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D91416-D17C-7531-F313-CF64A2E8AF13}"/>
              </a:ext>
            </a:extLst>
          </p:cNvPr>
          <p:cNvSpPr txBox="1"/>
          <p:nvPr/>
        </p:nvSpPr>
        <p:spPr>
          <a:xfrm>
            <a:off x="482600" y="976160"/>
            <a:ext cx="3964251" cy="22379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Marketing Materials Informed by Data:</a:t>
            </a: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>
              <a:latin typeface="+mj-lt"/>
              <a:ea typeface="+mj-ea"/>
              <a:cs typeface="+mj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6C94D8E-65AA-6481-0A50-F47A07B07430}"/>
              </a:ext>
            </a:extLst>
          </p:cNvPr>
          <p:cNvSpPr txBox="1"/>
          <p:nvPr/>
        </p:nvSpPr>
        <p:spPr>
          <a:xfrm>
            <a:off x="482600" y="3408254"/>
            <a:ext cx="3964250" cy="2470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Eco-friendly keywords: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natural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,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relaxing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, </a:t>
            </a:r>
            <a:r>
              <a:rPr kumimoji="0" lang="en-US" altLang="en-US" sz="1400" b="0" i="1" u="none" strike="noStrike" cap="none" normalizeH="0" baseline="0">
                <a:ln>
                  <a:noFill/>
                </a:ln>
                <a:effectLst/>
              </a:rPr>
              <a:t>clean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Soft colours and nature-themed backgrounds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Designed for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Instagram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: square posts, minimal text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Used language from customer responses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400"/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</a:pPr>
            <a:r>
              <a:rPr lang="en-US" sz="1400"/>
              <a:t>Visual suggestion:</a:t>
            </a:r>
            <a:br>
              <a:rPr lang="en-US" sz="1400"/>
            </a:br>
            <a:r>
              <a:rPr lang="en-US" sz="1400"/>
              <a:t>Instagram post mockups, flyer/postcard visuals</a:t>
            </a:r>
          </a:p>
          <a:p>
            <a:pPr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</p:txBody>
      </p:sp>
      <p:pic>
        <p:nvPicPr>
          <p:cNvPr id="7" name="Picture 6" descr="A collage of different candles&#10;&#10;AI-generated content may be incorrect.">
            <a:extLst>
              <a:ext uri="{FF2B5EF4-FFF2-40B4-BE49-F238E27FC236}">
                <a16:creationId xmlns:a16="http://schemas.microsoft.com/office/drawing/2014/main" id="{256D0136-F639-2927-97D4-1C1AF7CC6716}"/>
              </a:ext>
            </a:extLst>
          </p:cNvPr>
          <p:cNvPicPr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486461" y="659381"/>
            <a:ext cx="3697442" cy="5539240"/>
          </a:xfrm>
          <a:prstGeom prst="rect">
            <a:avLst/>
          </a:prstGeom>
          <a:noFill/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953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A292E8-3ECE-FDA2-26F8-6A393ED42A56}"/>
              </a:ext>
            </a:extLst>
          </p:cNvPr>
          <p:cNvSpPr txBox="1"/>
          <p:nvPr/>
        </p:nvSpPr>
        <p:spPr>
          <a:xfrm>
            <a:off x="482600" y="976161"/>
            <a:ext cx="3964251" cy="907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latin typeface="+mj-lt"/>
                <a:ea typeface="+mj-ea"/>
                <a:cs typeface="+mj-cs"/>
              </a:rPr>
              <a:t>Creating the Video Advert:</a:t>
            </a:r>
            <a:endParaRPr lang="en-US" sz="4600" b="1" dirty="0"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60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096E6F-1B8E-F75C-8932-AC53EC2F4455}"/>
              </a:ext>
            </a:extLst>
          </p:cNvPr>
          <p:cNvSpPr txBox="1"/>
          <p:nvPr/>
        </p:nvSpPr>
        <p:spPr>
          <a:xfrm>
            <a:off x="482600" y="3408255"/>
            <a:ext cx="3964250" cy="1882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1337217-A7E4-E32C-1293-79B81FC099A8}"/>
              </a:ext>
            </a:extLst>
          </p:cNvPr>
          <p:cNvPicPr/>
          <p:nvPr/>
        </p:nvPicPr>
        <p:blipFill>
          <a:blip r:embed="rId2">
            <a:alphaModFix/>
          </a:blip>
          <a:srcRect l="13382" t="18703" r="16561"/>
          <a:stretch>
            <a:fillRect/>
          </a:stretch>
        </p:blipFill>
        <p:spPr>
          <a:xfrm>
            <a:off x="4929450" y="976160"/>
            <a:ext cx="6588977" cy="4778827"/>
          </a:xfrm>
          <a:prstGeom prst="rect">
            <a:avLst/>
          </a:prstGeom>
          <a:noFill/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0BC49C3-F8F7-B213-20EE-E117125C78AE}"/>
              </a:ext>
            </a:extLst>
          </p:cNvPr>
          <p:cNvSpPr txBox="1"/>
          <p:nvPr/>
        </p:nvSpPr>
        <p:spPr>
          <a:xfrm>
            <a:off x="341376" y="1512696"/>
            <a:ext cx="4105474" cy="50321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Message based on customer values: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relaxation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&amp;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sustainability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Scenes: home setting, lighting a candle, </a:t>
            </a:r>
            <a:r>
              <a:rPr lang="en-US" altLang="en-US" sz="1800" dirty="0"/>
              <a:t>luxury packaging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Focus: Emotion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brand identity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, not hard selling</a:t>
            </a:r>
          </a:p>
          <a:p>
            <a:r>
              <a:rPr lang="en-US" b="1" dirty="0"/>
              <a:t>Effectiveness of the Video</a:t>
            </a:r>
          </a:p>
          <a:p>
            <a:r>
              <a:rPr lang="en-US" b="1" dirty="0"/>
              <a:t>Bullet Points:</a:t>
            </a:r>
            <a:endParaRPr lang="en-US" dirty="0"/>
          </a:p>
          <a:p>
            <a:r>
              <a:rPr lang="en-US" dirty="0"/>
              <a:t>Matches customer desires (self-care, calmness, eco-consciousness)</a:t>
            </a:r>
          </a:p>
          <a:p>
            <a:r>
              <a:rPr lang="en-US" dirty="0"/>
              <a:t>Builds </a:t>
            </a:r>
            <a:r>
              <a:rPr lang="en-US" b="1" dirty="0"/>
              <a:t>trust</a:t>
            </a:r>
            <a:r>
              <a:rPr lang="en-US" dirty="0"/>
              <a:t> and brand tone: gentle, authentic, natural</a:t>
            </a:r>
          </a:p>
          <a:p>
            <a:r>
              <a:rPr lang="en-US" dirty="0"/>
              <a:t>Emotional storytelling rather than sales-focused</a:t>
            </a:r>
          </a:p>
          <a:p>
            <a:r>
              <a:rPr lang="en-US" dirty="0"/>
              <a:t>Visually appealing and consistent with brand identity</a:t>
            </a:r>
          </a:p>
          <a:p>
            <a:pPr lvl="0" fontAlgn="base">
              <a:spcBef>
                <a:spcPct val="0"/>
              </a:spcBef>
              <a:spcAft>
                <a:spcPts val="60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79868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" name="Picture 11" descr="A candle with a flame&#10;&#10;AI-generated content may be incorrect.">
            <a:extLst>
              <a:ext uri="{FF2B5EF4-FFF2-40B4-BE49-F238E27FC236}">
                <a16:creationId xmlns:a16="http://schemas.microsoft.com/office/drawing/2014/main" id="{C9C537F3-7A69-ACBE-5955-7668970E0EF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1" r="-2" b="-2"/>
          <a:stretch>
            <a:fillRect/>
          </a:stretch>
        </p:blipFill>
        <p:spPr>
          <a:xfrm>
            <a:off x="481007" y="2133599"/>
            <a:ext cx="5335134" cy="4234539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CDA6CB6-7354-383E-4E42-F226696DCC2E}"/>
              </a:ext>
            </a:extLst>
          </p:cNvPr>
          <p:cNvSpPr txBox="1"/>
          <p:nvPr/>
        </p:nvSpPr>
        <p:spPr>
          <a:xfrm>
            <a:off x="6216171" y="2247497"/>
            <a:ext cx="5394141" cy="38885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700" b="1"/>
              <a:t>Reflection on the Process</a:t>
            </a:r>
            <a:endParaRPr lang="en-US" sz="170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700" b="1"/>
              <a:t>What I Learned:</a:t>
            </a:r>
            <a:endParaRPr lang="en-US" sz="1700"/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Research shapes strong business decisions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User insight improves design impact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700" b="1"/>
              <a:t>New Skills Developed:</a:t>
            </a:r>
            <a:endParaRPr lang="en-US" sz="1700"/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Data analysis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Customer-first design thinking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Video storytelling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700" b="1"/>
              <a:t>Skills to Develop Next:</a:t>
            </a:r>
            <a:endParaRPr lang="en-US" sz="1700"/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Paid ad strategy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SEO &amp; digital marketing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Using Excel/Tableau for data insights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9454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group of candles on a table&#10;&#10;AI-generated content may be incorrect.">
            <a:extLst>
              <a:ext uri="{FF2B5EF4-FFF2-40B4-BE49-F238E27FC236}">
                <a16:creationId xmlns:a16="http://schemas.microsoft.com/office/drawing/2014/main" id="{31E68180-C4DF-87FD-B3A9-CF8D0974514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408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0C88053-A823-0D2F-AA19-7F097FFBEA03}"/>
              </a:ext>
            </a:extLst>
          </p:cNvPr>
          <p:cNvSpPr txBox="1"/>
          <p:nvPr/>
        </p:nvSpPr>
        <p:spPr>
          <a:xfrm>
            <a:off x="6095999" y="3728775"/>
            <a:ext cx="5533671" cy="22996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900" b="1">
                <a:solidFill>
                  <a:srgbClr val="FFFFFF"/>
                </a:solidFill>
              </a:rPr>
              <a:t>Conclusion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FFFFF"/>
                </a:solidFill>
              </a:rPr>
              <a:t>Market research shaped my </a:t>
            </a:r>
            <a:r>
              <a:rPr lang="en-US" sz="1900" b="1">
                <a:solidFill>
                  <a:srgbClr val="FFFFFF"/>
                </a:solidFill>
              </a:rPr>
              <a:t>product, brand, and strategy</a:t>
            </a:r>
            <a:endParaRPr lang="en-US" sz="1900">
              <a:solidFill>
                <a:srgbClr val="FFFFFF"/>
              </a:solidFill>
            </a:endParaRP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FFFFF"/>
                </a:solidFill>
              </a:rPr>
              <a:t>Website, marketing, and video aligned with real customer preferences</a:t>
            </a: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FFFFF"/>
                </a:solidFill>
              </a:rPr>
              <a:t>A clear example of </a:t>
            </a:r>
            <a:r>
              <a:rPr lang="en-US" sz="1900" b="1">
                <a:solidFill>
                  <a:srgbClr val="FFFFFF"/>
                </a:solidFill>
              </a:rPr>
              <a:t>turning data into action</a:t>
            </a:r>
            <a:endParaRPr lang="en-US" sz="1900">
              <a:solidFill>
                <a:srgbClr val="FFFFFF"/>
              </a:solidFill>
            </a:endParaRPr>
          </a:p>
          <a:p>
            <a:pPr marL="285750" indent="-285750"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>
                <a:solidFill>
                  <a:srgbClr val="FFFFFF"/>
                </a:solidFill>
              </a:rPr>
              <a:t>Research = the foundation of smart design</a:t>
            </a:r>
          </a:p>
          <a:p>
            <a:pPr algn="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1900">
              <a:solidFill>
                <a:srgbClr val="FFFFFF"/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327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6414ED-EB45-7FF4-CA7E-A32455FB6792}"/>
              </a:ext>
            </a:extLst>
          </p:cNvPr>
          <p:cNvSpPr txBox="1"/>
          <p:nvPr/>
        </p:nvSpPr>
        <p:spPr>
          <a:xfrm>
            <a:off x="877824" y="1166842"/>
            <a:ext cx="93085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References: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Microsoft forms (2024). </a:t>
            </a:r>
            <a:r>
              <a:rPr lang="en-US" i="1" dirty="0"/>
              <a:t>Market Research Questionnaire.</a:t>
            </a:r>
            <a:br>
              <a:rPr lang="en-US" dirty="0"/>
            </a:br>
            <a:r>
              <a:rPr lang="en-US" dirty="0">
                <a:hlinkClick r:id="rId2"/>
              </a:rPr>
              <a:t>https://forms.google.com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Unsplash</a:t>
            </a:r>
            <a:r>
              <a:rPr lang="en-US" dirty="0"/>
              <a:t> (2024). </a:t>
            </a:r>
            <a:r>
              <a:rPr lang="en-US" i="1" dirty="0"/>
              <a:t>Candle and lifestyle images.</a:t>
            </a:r>
            <a:br>
              <a:rPr lang="en-US" dirty="0"/>
            </a:br>
            <a:r>
              <a:rPr lang="en-US" dirty="0">
                <a:hlinkClick r:id="rId3"/>
              </a:rPr>
              <a:t>https://unsplash.com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Canva (2024). </a:t>
            </a:r>
            <a:r>
              <a:rPr lang="en-US" i="1" dirty="0"/>
              <a:t>Instagram templates.</a:t>
            </a:r>
            <a:br>
              <a:rPr lang="en-US" dirty="0"/>
            </a:br>
            <a:r>
              <a:rPr lang="en-US" dirty="0">
                <a:hlinkClick r:id="rId4"/>
              </a:rPr>
              <a:t>https://www.canva.com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Google pictures:</a:t>
            </a:r>
            <a:r>
              <a:rPr lang="en-GB" dirty="0">
                <a:hlinkClick r:id="rId5"/>
              </a:rPr>
              <a:t>candles pictures – Search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 music TikTok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Video link:  https://youtube.com/shorts/NRdS_maSQ5A?si=Q97R1jOWGMU3QLL_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122728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hilipa PowerPoint Presentation" id="{E52A1063-7133-407C-BF39-31496F9B9A1D}" vid="{BD7E8400-C871-4611-8AFC-792A99FC1DA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387</Words>
  <Application>Microsoft Office PowerPoint</Application>
  <PresentationFormat>Widescreen</PresentationFormat>
  <Paragraphs>66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Seaford</vt:lpstr>
      <vt:lpstr>LevelVTI</vt:lpstr>
      <vt:lpstr>Digital Skills for Personal Development and Business Growth BMSW4008 </vt:lpstr>
      <vt:lpstr>Monique Candles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Monika Janiszewska</dc:creator>
  <cp:lastModifiedBy>Monika Janiszewska</cp:lastModifiedBy>
  <cp:revision>1</cp:revision>
  <dcterms:created xsi:type="dcterms:W3CDTF">2025-06-30T17:56:04Z</dcterms:created>
  <dcterms:modified xsi:type="dcterms:W3CDTF">2025-06-30T21:30:27Z</dcterms:modified>
</cp:coreProperties>
</file>