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9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114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932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967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477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784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704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23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049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601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335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716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142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633CFE-465F-4B02-8193-F0BFCFBDA33B}" type="datetimeFigureOut">
              <a:rPr lang="en-GB" smtClean="0"/>
              <a:t>18/02/2016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877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Divide and conquer</a:t>
            </a:r>
            <a:br>
              <a:rPr lang="en-GB" dirty="0" smtClean="0"/>
            </a:br>
            <a:r>
              <a:rPr lang="en-GB" smtClean="0"/>
              <a:t>Flynn’s taxonomy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Distributed Enterprise Applications</a:t>
            </a:r>
          </a:p>
          <a:p>
            <a:r>
              <a:rPr lang="en-GB" smtClean="0"/>
              <a:t>Tim Bashford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34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Divide and conquer is an important subclass of parallel problems.</a:t>
            </a:r>
          </a:p>
          <a:p>
            <a:pPr lvl="1"/>
            <a:r>
              <a:rPr lang="en-GB" dirty="0" smtClean="0"/>
              <a:t>Many, if not most processing problems are a parallel problem.</a:t>
            </a:r>
          </a:p>
          <a:p>
            <a:r>
              <a:rPr lang="en-GB" dirty="0" smtClean="0"/>
              <a:t>Important to get the most out of the hardware we have.</a:t>
            </a:r>
          </a:p>
          <a:p>
            <a:r>
              <a:rPr lang="en-GB" dirty="0" smtClean="0"/>
              <a:t>In essence, “divide” implies splitting the problem.  </a:t>
            </a:r>
          </a:p>
          <a:p>
            <a:pPr lvl="1"/>
            <a:r>
              <a:rPr lang="en-GB" dirty="0" smtClean="0"/>
              <a:t>Many, varied ways of achieving this.</a:t>
            </a:r>
          </a:p>
          <a:p>
            <a:r>
              <a:rPr lang="en-GB" dirty="0" smtClean="0"/>
              <a:t>If you have 10,000 calculations, but 8 cores, why not have each core work on 1,250?</a:t>
            </a:r>
          </a:p>
          <a:p>
            <a:pPr lvl="1"/>
            <a:r>
              <a:rPr lang="en-GB" dirty="0" smtClean="0"/>
              <a:t>Unfortunately, not always this simple.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969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a series very computationally expensive set of operations.  Let’s say that we have 10,000,000 random numbers, and we want to find the square root of each one.</a:t>
            </a:r>
          </a:p>
          <a:p>
            <a:pPr lvl="1"/>
            <a:r>
              <a:rPr lang="en-GB" dirty="0" smtClean="0"/>
              <a:t>In practice, some simple code: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However, time consuming, and currently only operating on a single core (around 30 seconds) where </a:t>
            </a:r>
            <a:r>
              <a:rPr lang="en-GB" dirty="0" err="1" smtClean="0"/>
              <a:t>numRandoms</a:t>
            </a:r>
            <a:r>
              <a:rPr lang="en-GB" dirty="0" smtClean="0"/>
              <a:t> = 10</a:t>
            </a:r>
            <a:r>
              <a:rPr lang="en-GB" baseline="30000" dirty="0" smtClean="0"/>
              <a:t>8</a:t>
            </a:r>
            <a:r>
              <a:rPr lang="en-GB" dirty="0" smtClean="0"/>
              <a:t>.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80123" y="3626338"/>
            <a:ext cx="93003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=0;i&lt;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numRandoms;i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++)</a:t>
            </a:r>
          </a:p>
          <a:p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randomList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 = </a:t>
            </a:r>
            <a:r>
              <a:rPr lang="en-GB" dirty="0" err="1" smtClean="0">
                <a:solidFill>
                  <a:srgbClr val="2B91A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Math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.Sqrt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randomList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]);</a:t>
            </a:r>
          </a:p>
          <a:p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37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could we improve this runtime?</a:t>
            </a:r>
          </a:p>
          <a:p>
            <a:r>
              <a:rPr lang="en-GB" dirty="0" smtClean="0"/>
              <a:t>Does the order of these operations matter?  Is one square root operation somehow tied to the next?</a:t>
            </a:r>
          </a:p>
          <a:p>
            <a:r>
              <a:rPr lang="en-GB" dirty="0" smtClean="0"/>
              <a:t>Does any single operation take longer than the next, or do they all take about the same amount of time?</a:t>
            </a:r>
          </a:p>
          <a:p>
            <a:r>
              <a:rPr lang="en-GB" dirty="0" smtClean="0"/>
              <a:t>If each operation is distinct, can these operations be threaded?</a:t>
            </a:r>
          </a:p>
          <a:p>
            <a:pPr lvl="1"/>
            <a:r>
              <a:rPr lang="en-GB" dirty="0" smtClean="0"/>
              <a:t>How much can be improve the time by?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4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operation takes about the same amount of time.</a:t>
            </a:r>
          </a:p>
          <a:p>
            <a:r>
              <a:rPr lang="en-GB" dirty="0" smtClean="0"/>
              <a:t>No operation follows any other (square roots can occur in any order).</a:t>
            </a:r>
          </a:p>
          <a:p>
            <a:r>
              <a:rPr lang="en-GB" dirty="0" smtClean="0"/>
              <a:t>We can almost achieve a huge increase in speed by splitting the loop up into different threads.  There are a few schemes for doing this.</a:t>
            </a:r>
          </a:p>
          <a:p>
            <a:pPr lvl="1"/>
            <a:r>
              <a:rPr lang="en-GB" dirty="0" smtClean="0"/>
              <a:t>Thread 1 takes 0 – 124999999.  Thread 2  takes 125000000 – 249999999 etc.</a:t>
            </a:r>
          </a:p>
          <a:p>
            <a:pPr lvl="1"/>
            <a:r>
              <a:rPr lang="en-GB" dirty="0" smtClean="0"/>
              <a:t>Thread 1 takes 0, 8, 16, 24, 32 etc.  Thread 2 takes 1, 9, 17, 25, 33 etc.</a:t>
            </a:r>
          </a:p>
          <a:p>
            <a:pPr lvl="1"/>
            <a:r>
              <a:rPr lang="en-GB" dirty="0" smtClean="0"/>
              <a:t>Which one is best for this situation?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6646" y="4915876"/>
            <a:ext cx="93003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6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threadStart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&lt;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threadEnd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++) </a:t>
            </a:r>
          </a:p>
          <a:p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randomList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 = </a:t>
            </a:r>
            <a:r>
              <a:rPr lang="en-GB" sz="1600" dirty="0" err="1" smtClean="0">
                <a:solidFill>
                  <a:srgbClr val="2B91A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Math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.Sqrt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randomList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]);</a:t>
            </a:r>
          </a:p>
          <a:p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5739431" y="4915876"/>
            <a:ext cx="93003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6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threadID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&lt;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numRandoms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+= 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numThreads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</a:t>
            </a:r>
          </a:p>
          <a:p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randomList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 = </a:t>
            </a:r>
            <a:r>
              <a:rPr lang="en-GB" sz="1600" dirty="0" err="1" smtClean="0">
                <a:solidFill>
                  <a:srgbClr val="2B91A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Math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.Sqrt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randomList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</a:t>
            </a:r>
            <a:r>
              <a:rPr lang="en-GB" sz="1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]);</a:t>
            </a:r>
          </a:p>
          <a:p>
            <a:r>
              <a:rPr lang="en-GB" sz="1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5603631" y="4876801"/>
            <a:ext cx="0" cy="133643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435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Divide and conquer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operations may be trivially subdivided into chunks for different threads.</a:t>
            </a:r>
          </a:p>
          <a:p>
            <a:pPr lvl="1"/>
            <a:r>
              <a:rPr lang="en-GB" dirty="0" smtClean="0"/>
              <a:t>SIMD – we’ll discuss this shortly.</a:t>
            </a:r>
          </a:p>
          <a:p>
            <a:r>
              <a:rPr lang="en-GB" dirty="0" smtClean="0"/>
              <a:t>Up to you as the developer to decide how to split those chunks, and process the data.</a:t>
            </a:r>
          </a:p>
          <a:p>
            <a:pPr lvl="1"/>
            <a:r>
              <a:rPr lang="en-GB" dirty="0" smtClean="0"/>
              <a:t>We’ll define some simple rules for this on the next slide.</a:t>
            </a:r>
          </a:p>
          <a:p>
            <a:r>
              <a:rPr lang="en-GB" dirty="0" smtClean="0"/>
              <a:t>This is an extremely common problem, and only becoming more so.  Get familiar with it, it’s increasingly a junior developer interview question.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774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Divide and conquer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simple rules:</a:t>
            </a:r>
          </a:p>
          <a:p>
            <a:pPr lvl="1"/>
            <a:r>
              <a:rPr lang="en-GB" dirty="0" smtClean="0"/>
              <a:t>All threads should be processing all of the time until the task is complete.  If a thread finishes a meaningful amount before the others, processing is being wasted.</a:t>
            </a:r>
          </a:p>
          <a:p>
            <a:pPr lvl="1"/>
            <a:r>
              <a:rPr lang="en-GB" dirty="0" smtClean="0"/>
              <a:t>Modify your approach to accommodate the situation you’re currently </a:t>
            </a:r>
            <a:r>
              <a:rPr lang="en-GB" smtClean="0"/>
              <a:t>working with.</a:t>
            </a:r>
            <a:endParaRPr lang="en-GB" dirty="0" smtClean="0"/>
          </a:p>
          <a:p>
            <a:pPr lvl="1"/>
            <a:r>
              <a:rPr lang="en-GB" dirty="0" smtClean="0"/>
              <a:t>Clock/response time is key.  Don’t lose track of WHY you parallelise something.</a:t>
            </a:r>
          </a:p>
          <a:p>
            <a:pPr lvl="1"/>
            <a:r>
              <a:rPr lang="en-GB" dirty="0" smtClean="0"/>
              <a:t>Don’t parallelise unless you have an issue with performance, but don’t be shy to when you do.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683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Flynn’s taxonomy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Defines different kinds of computer system, and their relationship with data processing.  4 main types:</a:t>
            </a:r>
          </a:p>
          <a:p>
            <a:pPr lvl="1"/>
            <a:r>
              <a:rPr lang="en-GB" dirty="0" smtClean="0"/>
              <a:t>Single instruction, multiple data.</a:t>
            </a:r>
          </a:p>
          <a:p>
            <a:pPr lvl="1"/>
            <a:r>
              <a:rPr lang="en-GB" dirty="0" smtClean="0"/>
              <a:t>Single instruction, single data.</a:t>
            </a:r>
          </a:p>
          <a:p>
            <a:pPr lvl="1"/>
            <a:r>
              <a:rPr lang="en-GB" dirty="0" smtClean="0"/>
              <a:t>Multiple instruction, multiple data.</a:t>
            </a:r>
          </a:p>
          <a:p>
            <a:pPr lvl="1"/>
            <a:r>
              <a:rPr lang="en-GB" dirty="0" smtClean="0"/>
              <a:t>Multiple instruction, single data.</a:t>
            </a:r>
          </a:p>
          <a:p>
            <a:r>
              <a:rPr lang="en-GB" dirty="0" smtClean="0"/>
              <a:t>Two different terms here:</a:t>
            </a:r>
          </a:p>
          <a:p>
            <a:pPr lvl="1"/>
            <a:r>
              <a:rPr lang="en-GB" dirty="0" smtClean="0"/>
              <a:t>Instruction – this implies everything we want to do to a piece of data.  This nearly always happens in a specific order.</a:t>
            </a:r>
          </a:p>
          <a:p>
            <a:pPr lvl="1"/>
            <a:r>
              <a:rPr lang="en-GB" dirty="0" smtClean="0"/>
              <a:t>Data – the number of things we want to perform this instruction 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35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Flynn’s taxonomy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Single instruction single data (SISD) implies that there’s a single operation to be performed on a single piece of data.</a:t>
            </a:r>
          </a:p>
          <a:p>
            <a:pPr lvl="1"/>
            <a:r>
              <a:rPr lang="en-GB" dirty="0" smtClean="0"/>
              <a:t>A “single instruction” itself </a:t>
            </a:r>
            <a:r>
              <a:rPr lang="en-GB" b="1" u="sng" dirty="0" smtClean="0"/>
              <a:t>can never be parallelised</a:t>
            </a:r>
            <a:r>
              <a:rPr lang="en-GB" dirty="0" smtClean="0"/>
              <a:t>.  This is an operation, or set of operations which must happen in a specific order, thus cannot be broken down into a smaller unit of processing.</a:t>
            </a:r>
          </a:p>
          <a:p>
            <a:pPr lvl="1"/>
            <a:r>
              <a:rPr lang="en-GB" dirty="0" smtClean="0"/>
              <a:t>“Single data” </a:t>
            </a:r>
            <a:r>
              <a:rPr lang="en-GB" b="1" u="sng" dirty="0" smtClean="0"/>
              <a:t>can never be parallelised</a:t>
            </a:r>
            <a:r>
              <a:rPr lang="en-GB" dirty="0" smtClean="0"/>
              <a:t>.  A single piece of data may never be subdivided.</a:t>
            </a:r>
          </a:p>
          <a:p>
            <a:pPr lvl="1"/>
            <a:r>
              <a:rPr lang="en-GB" dirty="0" smtClean="0"/>
              <a:t>SISD operations are impossible to make parallel.</a:t>
            </a:r>
          </a:p>
          <a:p>
            <a:pPr lvl="1"/>
            <a:r>
              <a:rPr lang="en-GB" dirty="0" smtClean="0"/>
              <a:t>Very few systems are truly SISD.</a:t>
            </a:r>
          </a:p>
          <a:p>
            <a:pPr lvl="1"/>
            <a:r>
              <a:rPr lang="en-GB" dirty="0" smtClean="0"/>
              <a:t>SISD systems may possibly use other techniques, such as superscalar or pipeline processors to achieve </a:t>
            </a:r>
            <a:r>
              <a:rPr lang="en-GB" dirty="0" err="1" smtClean="0"/>
              <a:t>pseudoparallelism</a:t>
            </a:r>
            <a:r>
              <a:rPr lang="en-GB" dirty="0" smtClean="0"/>
              <a:t>, however this is </a:t>
            </a:r>
            <a:r>
              <a:rPr lang="en-GB" dirty="0" smtClean="0"/>
              <a:t>beyond </a:t>
            </a:r>
            <a:r>
              <a:rPr lang="en-GB" dirty="0" smtClean="0"/>
              <a:t>the scope of this module.</a:t>
            </a:r>
          </a:p>
        </p:txBody>
      </p:sp>
    </p:spTree>
    <p:extLst>
      <p:ext uri="{BB962C8B-B14F-4D97-AF65-F5344CB8AC3E}">
        <p14:creationId xmlns:p14="http://schemas.microsoft.com/office/powerpoint/2010/main" val="3715878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Flynn’s taxonomy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Single instruction multiple data (SIMD) implies that there’s a single operation to perform on multiple pieces of data.</a:t>
            </a:r>
          </a:p>
          <a:p>
            <a:pPr lvl="1"/>
            <a:r>
              <a:rPr lang="en-GB" dirty="0" smtClean="0"/>
              <a:t>The instruction may not be broken up into smaller component parts, however the data may be.</a:t>
            </a:r>
          </a:p>
          <a:p>
            <a:pPr lvl="1"/>
            <a:r>
              <a:rPr lang="en-GB" dirty="0" smtClean="0"/>
              <a:t>A large number of distinct pieces of information which we want to perform the same operation, or set of operations on.</a:t>
            </a:r>
          </a:p>
          <a:p>
            <a:pPr lvl="1"/>
            <a:r>
              <a:rPr lang="en-GB" dirty="0" smtClean="0"/>
              <a:t>The data may therefore be parallelised, but the instruction may not.</a:t>
            </a:r>
          </a:p>
          <a:p>
            <a:pPr lvl="1"/>
            <a:r>
              <a:rPr lang="en-GB" dirty="0" smtClean="0"/>
              <a:t>One of the most common forms of parallel problem.</a:t>
            </a:r>
          </a:p>
          <a:p>
            <a:pPr lvl="1"/>
            <a:r>
              <a:rPr lang="en-GB" dirty="0" smtClean="0"/>
              <a:t>Nearly always an extremely easy problem to solve.  Often called a “trivially parallel problem”.</a:t>
            </a:r>
          </a:p>
          <a:p>
            <a:pPr lvl="1"/>
            <a:r>
              <a:rPr lang="en-GB" dirty="0" smtClean="0"/>
              <a:t>Many CPUs are actually designed to facilitate the solving of SIMD problems.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395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Flynn’s taxonomy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Multiple instruction single data (MISD) is a form of parallelism which implies that multiple instructions are performed on a single piece of data.</a:t>
            </a:r>
          </a:p>
          <a:p>
            <a:pPr lvl="1"/>
            <a:r>
              <a:rPr lang="en-GB" dirty="0" smtClean="0"/>
              <a:t>The instruction may be broken up into multiple component parts, however the data may not.</a:t>
            </a:r>
          </a:p>
          <a:p>
            <a:pPr lvl="1"/>
            <a:r>
              <a:rPr lang="en-GB" dirty="0" smtClean="0"/>
              <a:t>A very rare form of parallel problem, and often quite difficult to solve when it arises; requires intelligent use of synchronisation</a:t>
            </a:r>
            <a:r>
              <a:rPr lang="en-GB" dirty="0"/>
              <a:t>.</a:t>
            </a:r>
            <a:endParaRPr lang="en-GB" dirty="0" smtClean="0"/>
          </a:p>
          <a:p>
            <a:pPr lvl="1"/>
            <a:r>
              <a:rPr lang="en-GB" dirty="0" smtClean="0"/>
              <a:t>Can require some very specific hardware.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2918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Flynn’s taxonomy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Multiple instruction multiple data (MIMD) is an architecture and form of parallelism which permits parallelisation of both the instruction and the data.</a:t>
            </a:r>
          </a:p>
          <a:p>
            <a:pPr lvl="1"/>
            <a:r>
              <a:rPr lang="en-GB" dirty="0" smtClean="0"/>
              <a:t>Operations are usually small and highly granular.</a:t>
            </a:r>
          </a:p>
          <a:p>
            <a:pPr lvl="2"/>
            <a:r>
              <a:rPr lang="en-GB" dirty="0" smtClean="0"/>
              <a:t>Usually implies an architecture with shared memory.</a:t>
            </a:r>
          </a:p>
          <a:p>
            <a:pPr lvl="1"/>
            <a:r>
              <a:rPr lang="en-GB" dirty="0" smtClean="0"/>
              <a:t>Generally requires you to use a specific programming style or toolkit to utilise fully.</a:t>
            </a:r>
          </a:p>
          <a:p>
            <a:pPr lvl="1"/>
            <a:r>
              <a:rPr lang="en-GB" dirty="0" smtClean="0"/>
              <a:t>Most (very) modern computers are MIMD compliant.</a:t>
            </a:r>
          </a:p>
          <a:p>
            <a:pPr lvl="1"/>
            <a:r>
              <a:rPr lang="en-GB" dirty="0" smtClean="0"/>
              <a:t>Not as easy to parallelise as SIMD.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9182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Flynn’s taxonomy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little beyond the scope of this module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processors we use are MIMD, but trend towards </a:t>
            </a:r>
            <a:r>
              <a:rPr lang="en-GB" smtClean="0"/>
              <a:t>SIMD operations.</a:t>
            </a:r>
            <a:endParaRPr lang="en-GB" dirty="0" smtClean="0"/>
          </a:p>
          <a:p>
            <a:pPr lvl="1"/>
            <a:r>
              <a:rPr lang="en-GB" dirty="0" smtClean="0"/>
              <a:t>We’ll focus on parallelisation of SIMD operations – usually the easiest, both in concept and practice.</a:t>
            </a:r>
          </a:p>
          <a:p>
            <a:pPr lvl="1"/>
            <a:r>
              <a:rPr lang="en-GB" dirty="0" smtClean="0"/>
              <a:t>Currently a focal point for high-performance computing, with large steps being taken in MIMD co-processors, such as the Xeon Phi.</a:t>
            </a:r>
          </a:p>
          <a:p>
            <a:pPr lvl="2"/>
            <a:r>
              <a:rPr lang="en-GB" dirty="0" smtClean="0"/>
              <a:t>Uses a pre-existing HPC toolkit called “Message Passing Interface” (MPI).</a:t>
            </a:r>
          </a:p>
          <a:p>
            <a:pPr lvl="1"/>
            <a:r>
              <a:rPr lang="en-GB" dirty="0" smtClean="0"/>
              <a:t>A good starting point for additional reading.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714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1112</Words>
  <Application>Microsoft Office PowerPoint</Application>
  <PresentationFormat>Widescreen</PresentationFormat>
  <Paragraphs>99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Consolas</vt:lpstr>
      <vt:lpstr>Office Theme</vt:lpstr>
      <vt:lpstr>Divide and conquer Flynn’s taxonomy </vt:lpstr>
      <vt:lpstr>Introduction</vt:lpstr>
      <vt:lpstr>Basic example</vt:lpstr>
      <vt:lpstr>Basic example</vt:lpstr>
      <vt:lpstr>Basic example</vt:lpstr>
      <vt:lpstr>Divide and conquer</vt:lpstr>
      <vt:lpstr>Divide and conquer</vt:lpstr>
      <vt:lpstr>Flynn’s taxonomy</vt:lpstr>
      <vt:lpstr>Flynn’s taxonomy</vt:lpstr>
      <vt:lpstr>Flynn’s taxonomy</vt:lpstr>
      <vt:lpstr>Flynn’s taxonomy</vt:lpstr>
      <vt:lpstr>Flynn’s taxonomy</vt:lpstr>
      <vt:lpstr>Flynn’s taxonomy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Divide and conquer Parallel debugging</dc:title>
  <dc:creator>Tim Bashford</dc:creator>
  <cp:lastModifiedBy>Tim Bashford</cp:lastModifiedBy>
  <cp:revision>21</cp:revision>
  <dcterms:created xsi:type="dcterms:W3CDTF">2016-02-05T15:49:03Z</dcterms:created>
  <dcterms:modified xsi:type="dcterms:W3CDTF">2016-02-18T12:52:22Z</dcterms:modified>
</cp:coreProperties>
</file>