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hyperlink" Target="https://doi.org/10.1287/orms.2021.05.25" TargetMode="External"/><Relationship Id="rId3" Type="http://schemas.openxmlformats.org/officeDocument/2006/relationships/hyperlink" Target="https://doi.org/10.34193/ei-a-6329" TargetMode="External"/><Relationship Id="rId2" Type="http://schemas.openxmlformats.org/officeDocument/2006/relationships/hyperlink" Target="https://doi.org/10.1891/9780826177247.0018" TargetMode="External"/><Relationship Id="rId1" Type="http://schemas.openxmlformats.org/officeDocument/2006/relationships/hyperlink" Target="https://blogs.microsoft.com/blog/2020/10/21/microsofts-2020-diversity-inclusion-report-a-commitment-to-" TargetMode="External"/></Relationships>
</file>

<file path=ppt/slides/_rels/slide1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7.png"/><Relationship Id="rId3" Type="http://schemas.openxmlformats.org/officeDocument/2006/relationships/tags" Target="../tags/tag1.xml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0" y="0"/>
            <a:ext cx="12192000" cy="6858000"/>
            <a:chOff x="0" y="0"/>
            <a:chExt cx="12192000" cy="6858000"/>
          </a:xfrm>
        </p:grpSpPr>
        <p:sp>
          <p:nvSpPr>
            <p:cNvPr id="3" name="path"/>
            <p:cNvSpPr/>
            <p:nvPr/>
          </p:nvSpPr>
          <p:spPr>
            <a:xfrm>
              <a:off x="0" y="0"/>
              <a:ext cx="12192000" cy="6858000"/>
            </a:xfrm>
            <a:custGeom>
              <a:avLst/>
              <a:gdLst/>
              <a:ahLst/>
              <a:cxnLst/>
              <a:rect l="0" t="0" r="0" b="0"/>
              <a:pathLst>
                <a:path w="19200" h="10800">
                  <a:moveTo>
                    <a:pt x="19200" y="7140"/>
                  </a:moveTo>
                  <a:lnTo>
                    <a:pt x="18592" y="7140"/>
                  </a:lnTo>
                  <a:lnTo>
                    <a:pt x="18592" y="10164"/>
                  </a:lnTo>
                  <a:lnTo>
                    <a:pt x="15240" y="10164"/>
                  </a:lnTo>
                  <a:lnTo>
                    <a:pt x="15240" y="10800"/>
                  </a:lnTo>
                  <a:lnTo>
                    <a:pt x="19200" y="10800"/>
                  </a:lnTo>
                  <a:lnTo>
                    <a:pt x="19200" y="7140"/>
                  </a:lnTo>
                </a:path>
                <a:path w="19200" h="10800">
                  <a:moveTo>
                    <a:pt x="0" y="3660"/>
                  </a:moveTo>
                  <a:lnTo>
                    <a:pt x="607" y="3660"/>
                  </a:lnTo>
                  <a:lnTo>
                    <a:pt x="607" y="635"/>
                  </a:lnTo>
                  <a:lnTo>
                    <a:pt x="3960" y="635"/>
                  </a:lnTo>
                  <a:lnTo>
                    <a:pt x="3960" y="0"/>
                  </a:lnTo>
                  <a:lnTo>
                    <a:pt x="0" y="0"/>
                  </a:lnTo>
                  <a:lnTo>
                    <a:pt x="0" y="3660"/>
                  </a:lnTo>
                </a:path>
              </a:pathLst>
            </a:custGeom>
            <a:solidFill>
              <a:srgbClr val="FEB72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/>
            <a:p>
              <a:pPr algn="ctr"/>
              <a:endParaRPr lang="zh-CN" altLang="en-US"/>
            </a:p>
          </p:txBody>
        </p:sp>
        <p:sp>
          <p:nvSpPr>
            <p:cNvPr id="4" name="path"/>
            <p:cNvSpPr/>
            <p:nvPr/>
          </p:nvSpPr>
          <p:spPr>
            <a:xfrm>
              <a:off x="682752" y="673608"/>
              <a:ext cx="10826496" cy="5510783"/>
            </a:xfrm>
            <a:custGeom>
              <a:avLst/>
              <a:gdLst/>
              <a:ahLst/>
              <a:cxnLst/>
              <a:rect l="0" t="0" r="0" b="0"/>
              <a:pathLst>
                <a:path w="17049" h="8678">
                  <a:moveTo>
                    <a:pt x="0" y="0"/>
                  </a:moveTo>
                  <a:lnTo>
                    <a:pt x="17049" y="0"/>
                  </a:lnTo>
                  <a:lnTo>
                    <a:pt x="17049" y="8678"/>
                  </a:lnTo>
                  <a:lnTo>
                    <a:pt x="0" y="867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F2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/>
            <a:p>
              <a:pPr algn="ctr"/>
              <a:endParaRPr lang="zh-CN" altLang="en-US"/>
            </a:p>
          </p:txBody>
        </p:sp>
        <p:sp>
          <p:nvSpPr>
            <p:cNvPr id="5" name="path"/>
            <p:cNvSpPr/>
            <p:nvPr/>
          </p:nvSpPr>
          <p:spPr>
            <a:xfrm>
              <a:off x="2935224" y="3226307"/>
              <a:ext cx="6946392" cy="771144"/>
            </a:xfrm>
            <a:custGeom>
              <a:avLst/>
              <a:gdLst/>
              <a:ahLst/>
              <a:cxnLst/>
              <a:rect l="0" t="0" r="0" b="0"/>
              <a:pathLst>
                <a:path w="10939" h="1214">
                  <a:moveTo>
                    <a:pt x="0" y="314"/>
                  </a:moveTo>
                  <a:moveTo>
                    <a:pt x="0" y="314"/>
                  </a:moveTo>
                  <a:cubicBezTo>
                    <a:pt x="0" y="141"/>
                    <a:pt x="141" y="0"/>
                    <a:pt x="314" y="0"/>
                  </a:cubicBezTo>
                  <a:lnTo>
                    <a:pt x="10624" y="0"/>
                  </a:lnTo>
                  <a:cubicBezTo>
                    <a:pt x="10797" y="0"/>
                    <a:pt x="10938" y="141"/>
                    <a:pt x="10939" y="314"/>
                  </a:cubicBezTo>
                  <a:lnTo>
                    <a:pt x="10939" y="900"/>
                  </a:lnTo>
                  <a:cubicBezTo>
                    <a:pt x="10938" y="1073"/>
                    <a:pt x="10797" y="1214"/>
                    <a:pt x="10624" y="1214"/>
                  </a:cubicBezTo>
                  <a:lnTo>
                    <a:pt x="314" y="1214"/>
                  </a:lnTo>
                  <a:cubicBezTo>
                    <a:pt x="141" y="1214"/>
                    <a:pt x="0" y="1073"/>
                    <a:pt x="0" y="900"/>
                  </a:cubicBezTo>
                  <a:lnTo>
                    <a:pt x="0" y="314"/>
                  </a:lnTo>
                </a:path>
              </a:pathLst>
            </a:custGeom>
            <a:solidFill>
              <a:srgbClr val="00265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/>
            <a:p>
              <a:pPr algn="ctr"/>
              <a:endParaRPr lang="zh-CN" altLang="en-US"/>
            </a:p>
          </p:txBody>
        </p:sp>
      </p:grpSp>
      <p:sp>
        <p:nvSpPr>
          <p:cNvPr id="6" name="textbox 4"/>
          <p:cNvSpPr/>
          <p:nvPr/>
        </p:nvSpPr>
        <p:spPr>
          <a:xfrm>
            <a:off x="4107111" y="1810080"/>
            <a:ext cx="4507865" cy="2096770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3000"/>
              </a:lnSpc>
            </a:pPr>
            <a:endParaRPr lang="en-US" altLang="en-US" sz="100" dirty="0"/>
          </a:p>
          <a:p>
            <a:pPr marL="622300" algn="l" rtl="0" eaLnBrk="0">
              <a:lnSpc>
                <a:spcPts val="8875"/>
              </a:lnSpc>
            </a:pPr>
            <a:r>
              <a:rPr sz="65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HR</a:t>
            </a:r>
            <a:r>
              <a:rPr sz="6500" spc="2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65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Skills</a:t>
            </a:r>
            <a:endParaRPr lang="en-US" altLang="en-US" sz="6500" dirty="0"/>
          </a:p>
          <a:p>
            <a:pPr algn="l" rtl="0" eaLnBrk="0">
              <a:lnSpc>
                <a:spcPct val="106000"/>
              </a:lnSpc>
            </a:pPr>
            <a:endParaRPr lang="en-US" altLang="en-US" sz="1000" dirty="0"/>
          </a:p>
          <a:p>
            <a:pPr algn="l" rtl="0" eaLnBrk="0">
              <a:lnSpc>
                <a:spcPct val="107000"/>
              </a:lnSpc>
            </a:pPr>
            <a:endParaRPr lang="en-US" altLang="en-US" sz="1000" dirty="0"/>
          </a:p>
          <a:p>
            <a:pPr algn="l" rtl="0" eaLnBrk="0">
              <a:lnSpc>
                <a:spcPct val="108000"/>
              </a:lnSpc>
            </a:pPr>
            <a:endParaRPr lang="en-US" altLang="en-US" sz="900" dirty="0"/>
          </a:p>
          <a:p>
            <a:pPr algn="l" rtl="0" eaLnBrk="0">
              <a:lnSpc>
                <a:spcPct val="9000"/>
              </a:lnSpc>
            </a:pPr>
            <a:endParaRPr lang="en-US" altLang="en-US" sz="100" dirty="0"/>
          </a:p>
          <a:p>
            <a:pPr marL="12700" algn="l" rtl="0" eaLnBrk="0">
              <a:lnSpc>
                <a:spcPct val="79000"/>
              </a:lnSpc>
            </a:pPr>
            <a:r>
              <a:rPr sz="39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Amazon</a:t>
            </a:r>
            <a:r>
              <a:rPr sz="3900" spc="528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9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company</a:t>
            </a:r>
            <a:endParaRPr lang="en-US" altLang="en-US" sz="3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 rot="21600000">
            <a:off x="589788" y="1837944"/>
            <a:ext cx="7264907" cy="4299203"/>
            <a:chOff x="0" y="0"/>
            <a:chExt cx="7264907" cy="4299203"/>
          </a:xfrm>
        </p:grpSpPr>
        <p:sp>
          <p:nvSpPr>
            <p:cNvPr id="5" name="textbox 5"/>
            <p:cNvSpPr/>
            <p:nvPr/>
          </p:nvSpPr>
          <p:spPr>
            <a:xfrm>
              <a:off x="0" y="0"/>
              <a:ext cx="7265034" cy="4299584"/>
            </a:xfrm>
            <a:prstGeom prst="rect">
              <a:avLst/>
            </a:prstGeom>
            <a:solidFill>
              <a:srgbClr val="FFFF00"/>
            </a:solidFill>
          </p:spPr>
          <p:txBody>
            <a:bodyPr vert="horz" wrap="square" lIns="0" tIns="0" rIns="0" bIns="0"/>
            <a:lstStyle/>
            <a:p>
              <a:pPr algn="l" rtl="0" eaLnBrk="0">
                <a:lnSpc>
                  <a:spcPct val="111000"/>
                </a:lnSpc>
              </a:pPr>
              <a:endParaRPr lang="en-US" altLang="en-US" sz="1000" dirty="0"/>
            </a:p>
            <a:p>
              <a:pPr marL="328930" algn="l" rtl="0" eaLnBrk="0">
                <a:lnSpc>
                  <a:spcPts val="2900"/>
                </a:lnSpc>
                <a:spcBef>
                  <a:spcPts val="0"/>
                </a:spcBef>
              </a:pP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organizational</a:t>
              </a:r>
              <a:r>
                <a:rPr sz="2100" spc="47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success</a:t>
              </a:r>
              <a:r>
                <a:rPr sz="2100" spc="45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.</a:t>
              </a:r>
              <a:endParaRPr lang="en-US" altLang="en-US" sz="2100" dirty="0"/>
            </a:p>
            <a:p>
              <a:pPr marL="114300" algn="l" rtl="0" eaLnBrk="0">
                <a:lnSpc>
                  <a:spcPts val="2900"/>
                </a:lnSpc>
              </a:pP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§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The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Human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Resource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Management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function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is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critical</a:t>
              </a:r>
              <a:r>
                <a:rPr sz="2100" spc="7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in</a:t>
              </a:r>
              <a:endParaRPr lang="en-US" altLang="en-US" sz="2100" dirty="0"/>
            </a:p>
            <a:p>
              <a:pPr algn="l" rtl="0" eaLnBrk="0">
                <a:lnSpc>
                  <a:spcPct val="123000"/>
                </a:lnSpc>
              </a:pPr>
              <a:endParaRPr lang="en-US" altLang="en-US" sz="1000" dirty="0"/>
            </a:p>
            <a:p>
              <a:pPr algn="l" rtl="0" eaLnBrk="0">
                <a:lnSpc>
                  <a:spcPct val="123000"/>
                </a:lnSpc>
              </a:pPr>
              <a:endParaRPr lang="en-US" altLang="en-US" sz="1000" dirty="0"/>
            </a:p>
            <a:p>
              <a:pPr marL="114300" algn="l" rtl="0" eaLnBrk="0">
                <a:lnSpc>
                  <a:spcPts val="2900"/>
                </a:lnSpc>
                <a:spcBef>
                  <a:spcPts val="630"/>
                </a:spcBef>
              </a:pP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§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Focus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on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diversity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and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inclusion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has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increased</a:t>
              </a:r>
              <a:r>
                <a:rPr sz="2100" spc="1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recently</a:t>
              </a:r>
              <a:endParaRPr lang="en-US" altLang="en-US" sz="2100" dirty="0"/>
            </a:p>
            <a:p>
              <a:pPr marL="114300" algn="l" rtl="0" eaLnBrk="0">
                <a:lnSpc>
                  <a:spcPts val="2845"/>
                </a:lnSpc>
              </a:pP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§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HRM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function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has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become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integral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to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achieving</a:t>
              </a:r>
              <a:r>
                <a:rPr sz="2100" spc="9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this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goal</a:t>
              </a:r>
              <a:endParaRPr lang="en-US" altLang="en-US" sz="2100" dirty="0"/>
            </a:p>
            <a:p>
              <a:pPr marL="114300" algn="l" rtl="0" eaLnBrk="0">
                <a:lnSpc>
                  <a:spcPts val="2900"/>
                </a:lnSpc>
              </a:pPr>
              <a:r>
                <a:rPr sz="2100" spc="110" dirty="0">
                  <a:solidFill>
                    <a:srgbClr val="0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§</a:t>
              </a:r>
              <a:r>
                <a:rPr sz="2100" spc="110" dirty="0">
                  <a:solidFill>
                    <a:srgbClr val="0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Inclusion</a:t>
              </a:r>
              <a:r>
                <a:rPr sz="2100" spc="11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initiatives</a:t>
              </a:r>
              <a:r>
                <a:rPr sz="2100" spc="11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help</a:t>
              </a:r>
              <a:r>
                <a:rPr sz="2100" spc="11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organizations</a:t>
              </a:r>
              <a:r>
                <a:rPr sz="2100" spc="11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expand</a:t>
              </a:r>
              <a:r>
                <a:rPr sz="2100" spc="11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their</a:t>
              </a:r>
              <a:r>
                <a:rPr sz="2100" spc="3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talent</a:t>
              </a:r>
              <a:endParaRPr lang="en-US" altLang="en-US" sz="2100" dirty="0"/>
            </a:p>
            <a:p>
              <a:pPr algn="l" rtl="0" eaLnBrk="0">
                <a:lnSpc>
                  <a:spcPct val="123000"/>
                </a:lnSpc>
              </a:pPr>
              <a:endParaRPr lang="en-US" altLang="en-US" sz="1000" dirty="0"/>
            </a:p>
            <a:p>
              <a:pPr algn="l" rtl="0" eaLnBrk="0">
                <a:lnSpc>
                  <a:spcPct val="123000"/>
                </a:lnSpc>
              </a:pPr>
              <a:endParaRPr lang="en-US" altLang="en-US" sz="1000" dirty="0"/>
            </a:p>
            <a:p>
              <a:pPr algn="l" rtl="0" eaLnBrk="0">
                <a:lnSpc>
                  <a:spcPct val="105000"/>
                </a:lnSpc>
              </a:pPr>
              <a:endParaRPr lang="en-US" altLang="en-US" sz="500" dirty="0"/>
            </a:p>
            <a:p>
              <a:pPr marL="114300" algn="l" rtl="0" eaLnBrk="0">
                <a:lnSpc>
                  <a:spcPts val="2950"/>
                </a:lnSpc>
                <a:spcBef>
                  <a:spcPts val="0"/>
                </a:spcBef>
              </a:pPr>
              <a:r>
                <a:rPr sz="2100" spc="80" dirty="0">
                  <a:solidFill>
                    <a:srgbClr val="0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§</a:t>
              </a:r>
              <a:r>
                <a:rPr sz="2100" spc="80" dirty="0">
                  <a:solidFill>
                    <a:srgbClr val="0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This</a:t>
              </a:r>
              <a:r>
                <a:rPr sz="2100" spc="8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presentation</a:t>
              </a:r>
              <a:r>
                <a:rPr sz="2100" spc="8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will</a:t>
              </a:r>
              <a:r>
                <a:rPr sz="2100" spc="8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critically</a:t>
              </a:r>
              <a:r>
                <a:rPr sz="2100" spc="8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evaluate</a:t>
              </a:r>
              <a:r>
                <a:rPr sz="2100" spc="8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the</a:t>
              </a:r>
              <a:r>
                <a:rPr sz="2100" spc="8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skills</a:t>
              </a:r>
              <a:r>
                <a:rPr sz="2100" spc="1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the</a:t>
              </a:r>
              <a:endParaRPr lang="en-US" altLang="en-US" sz="2100" dirty="0"/>
            </a:p>
          </p:txBody>
        </p:sp>
        <p:sp>
          <p:nvSpPr>
            <p:cNvPr id="6" name="textbox 6"/>
            <p:cNvSpPr/>
            <p:nvPr/>
          </p:nvSpPr>
          <p:spPr>
            <a:xfrm>
              <a:off x="2992757" y="81373"/>
              <a:ext cx="356234" cy="220345"/>
            </a:xfrm>
            <a:prstGeom prst="rect">
              <a:avLst/>
            </a:prstGeom>
          </p:spPr>
          <p:txBody>
            <a:bodyPr vert="horz" wrap="square" lIns="0" tIns="0" rIns="0" bIns="0"/>
            <a:lstStyle/>
            <a:p>
              <a:pPr algn="l" rtl="0" eaLnBrk="0">
                <a:lnSpc>
                  <a:spcPct val="83000"/>
                </a:lnSpc>
              </a:pPr>
              <a:endParaRPr lang="en-US" altLang="en-US" sz="100" dirty="0"/>
            </a:p>
            <a:p>
              <a:pPr marL="12700" algn="l" rtl="0" eaLnBrk="0">
                <a:lnSpc>
                  <a:spcPts val="1530"/>
                </a:lnSpc>
              </a:pPr>
              <a:r>
                <a:rPr sz="2100" spc="2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a</a:t>
              </a:r>
              <a:r>
                <a:rPr sz="2100" spc="1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r</a:t>
              </a:r>
              <a:r>
                <a:rPr sz="2100" spc="0" dirty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e</a:t>
              </a:r>
              <a:endParaRPr lang="en-US" altLang="en-US" sz="2100" dirty="0"/>
            </a:p>
          </p:txBody>
        </p:sp>
      </p:grpSp>
      <p:sp>
        <p:nvSpPr>
          <p:cNvPr id="7" name="path"/>
          <p:cNvSpPr/>
          <p:nvPr/>
        </p:nvSpPr>
        <p:spPr>
          <a:xfrm>
            <a:off x="9677400" y="4533900"/>
            <a:ext cx="2514600" cy="2324100"/>
          </a:xfrm>
          <a:custGeom>
            <a:avLst/>
            <a:gdLst/>
            <a:ahLst/>
            <a:cxnLst/>
            <a:rect l="0" t="0" r="0" b="0"/>
            <a:pathLst>
              <a:path w="3960" h="3660">
                <a:moveTo>
                  <a:pt x="3960" y="0"/>
                </a:moveTo>
                <a:lnTo>
                  <a:pt x="3352" y="0"/>
                </a:lnTo>
                <a:lnTo>
                  <a:pt x="3352" y="3024"/>
                </a:lnTo>
                <a:lnTo>
                  <a:pt x="0" y="3024"/>
                </a:lnTo>
                <a:lnTo>
                  <a:pt x="0" y="3660"/>
                </a:lnTo>
                <a:lnTo>
                  <a:pt x="3960" y="3660"/>
                </a:lnTo>
                <a:lnTo>
                  <a:pt x="3960" y="0"/>
                </a:lnTo>
              </a:path>
            </a:pathLst>
          </a:custGeom>
          <a:solidFill>
            <a:srgbClr val="FEB72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/>
          <a:p>
            <a:pPr algn="ctr"/>
            <a:endParaRPr lang="zh-CN" altLang="en-US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rot="21600000">
            <a:off x="7854696" y="1837944"/>
            <a:ext cx="3747516" cy="4248911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658368" y="676655"/>
            <a:ext cx="6772275" cy="799465"/>
          </a:xfrm>
          <a:prstGeom prst="rect">
            <a:avLst/>
          </a:prstGeom>
          <a:solidFill>
            <a:srgbClr val="00265D"/>
          </a:solidFill>
        </p:spPr>
        <p:txBody>
          <a:bodyPr vert="horz" wrap="square" lIns="0" tIns="0" rIns="0" bIns="0"/>
          <a:lstStyle/>
          <a:p>
            <a:pPr algn="l" rtl="0" eaLnBrk="0">
              <a:lnSpc>
                <a:spcPct val="110000"/>
              </a:lnSpc>
            </a:pPr>
            <a:endParaRPr lang="en-US" altLang="en-US" sz="200" dirty="0"/>
          </a:p>
          <a:p>
            <a:pPr marL="351790" algn="l" rtl="0" eaLnBrk="0">
              <a:lnSpc>
                <a:spcPts val="4975"/>
              </a:lnSpc>
            </a:pP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Introduction</a:t>
            </a:r>
            <a:r>
              <a:rPr sz="3500" spc="14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3500" spc="14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Background</a:t>
            </a:r>
            <a:endParaRPr lang="en-US" altLang="en-US" sz="3500" dirty="0"/>
          </a:p>
        </p:txBody>
      </p:sp>
      <p:sp>
        <p:nvSpPr>
          <p:cNvPr id="10" name="textbox 10"/>
          <p:cNvSpPr/>
          <p:nvPr/>
        </p:nvSpPr>
        <p:spPr>
          <a:xfrm>
            <a:off x="691436" y="1760142"/>
            <a:ext cx="5671184" cy="400684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3000"/>
              </a:lnSpc>
            </a:pPr>
            <a:endParaRPr lang="en-US" altLang="en-US" sz="100" dirty="0"/>
          </a:p>
          <a:p>
            <a:pPr marL="12700" algn="l" rtl="0" eaLnBrk="0">
              <a:lnSpc>
                <a:spcPts val="2950"/>
              </a:lnSpc>
            </a:pPr>
            <a:r>
              <a:rPr sz="2100" spc="5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§</a:t>
            </a:r>
            <a:r>
              <a:rPr sz="2100" spc="5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Diversity</a:t>
            </a:r>
            <a:r>
              <a:rPr sz="2100" spc="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100" spc="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inclusion</a:t>
            </a:r>
            <a:r>
              <a:rPr sz="2100" spc="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essential</a:t>
            </a:r>
            <a:r>
              <a:rPr sz="2100" spc="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elements</a:t>
            </a:r>
            <a:r>
              <a:rPr sz="2100" spc="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endParaRPr lang="en-US" altLang="en-US" sz="2100" dirty="0"/>
          </a:p>
        </p:txBody>
      </p:sp>
      <p:sp>
        <p:nvSpPr>
          <p:cNvPr id="11" name="path"/>
          <p:cNvSpPr/>
          <p:nvPr/>
        </p:nvSpPr>
        <p:spPr>
          <a:xfrm>
            <a:off x="0" y="0"/>
            <a:ext cx="2514600" cy="2324100"/>
          </a:xfrm>
          <a:custGeom>
            <a:avLst/>
            <a:gdLst/>
            <a:ahLst/>
            <a:cxnLst/>
            <a:rect l="0" t="0" r="0" b="0"/>
            <a:pathLst>
              <a:path w="3960" h="3660">
                <a:moveTo>
                  <a:pt x="0" y="3660"/>
                </a:moveTo>
                <a:lnTo>
                  <a:pt x="607" y="3660"/>
                </a:lnTo>
                <a:lnTo>
                  <a:pt x="607" y="635"/>
                </a:lnTo>
                <a:lnTo>
                  <a:pt x="3960" y="635"/>
                </a:lnTo>
                <a:lnTo>
                  <a:pt x="3960" y="0"/>
                </a:lnTo>
                <a:lnTo>
                  <a:pt x="0" y="0"/>
                </a:lnTo>
                <a:lnTo>
                  <a:pt x="0" y="3660"/>
                </a:lnTo>
              </a:path>
            </a:pathLst>
          </a:custGeom>
          <a:solidFill>
            <a:srgbClr val="FEB72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/>
          <a:p>
            <a:pPr algn="ctr"/>
            <a:endParaRPr lang="zh-CN" altLang="en-US"/>
          </a:p>
        </p:txBody>
      </p:sp>
      <p:sp>
        <p:nvSpPr>
          <p:cNvPr id="12" name="textbox 12"/>
          <p:cNvSpPr/>
          <p:nvPr/>
        </p:nvSpPr>
        <p:spPr>
          <a:xfrm>
            <a:off x="898850" y="4972608"/>
            <a:ext cx="6931025" cy="400684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3000"/>
              </a:lnSpc>
            </a:pPr>
            <a:endParaRPr lang="en-US" altLang="en-US" sz="100" dirty="0"/>
          </a:p>
          <a:p>
            <a:pPr marL="12700" algn="l" rtl="0" eaLnBrk="0">
              <a:lnSpc>
                <a:spcPts val="2950"/>
              </a:lnSpc>
            </a:pP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Amazon</a:t>
            </a:r>
            <a:r>
              <a:rPr sz="21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HRM</a:t>
            </a:r>
            <a:r>
              <a:rPr sz="21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function</a:t>
            </a:r>
            <a:r>
              <a:rPr sz="21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needs</a:t>
            </a:r>
            <a:r>
              <a:rPr sz="21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1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develop</a:t>
            </a:r>
            <a:r>
              <a:rPr sz="21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1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improve</a:t>
            </a:r>
            <a:r>
              <a:rPr sz="21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equality</a:t>
            </a:r>
            <a:r>
              <a:rPr sz="21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endParaRPr lang="en-US" altLang="en-US" sz="2100" dirty="0"/>
          </a:p>
        </p:txBody>
      </p:sp>
      <p:sp>
        <p:nvSpPr>
          <p:cNvPr id="13" name="textbox 13"/>
          <p:cNvSpPr/>
          <p:nvPr/>
        </p:nvSpPr>
        <p:spPr>
          <a:xfrm>
            <a:off x="896062" y="4142663"/>
            <a:ext cx="6785609" cy="400684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3000"/>
              </a:lnSpc>
            </a:pPr>
            <a:endParaRPr lang="en-US" altLang="en-US" sz="100" dirty="0"/>
          </a:p>
          <a:p>
            <a:pPr marL="12700" algn="l" rtl="0" eaLnBrk="0">
              <a:lnSpc>
                <a:spcPts val="2950"/>
              </a:lnSpc>
            </a:pP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pool</a:t>
            </a:r>
            <a:r>
              <a:rPr sz="2100" spc="2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100" spc="2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improve</a:t>
            </a:r>
            <a:r>
              <a:rPr sz="2100" spc="2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employee</a:t>
            </a:r>
            <a:r>
              <a:rPr sz="2100" spc="2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engagement</a:t>
            </a:r>
            <a:r>
              <a:rPr sz="2100" spc="2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100" spc="2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100" spc="2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foster</a:t>
            </a:r>
            <a:r>
              <a:rPr sz="2100" spc="2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2100" spc="2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culture</a:t>
            </a:r>
            <a:r>
              <a:rPr sz="2100" spc="1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endParaRPr lang="en-US" altLang="en-US" sz="2100" dirty="0"/>
          </a:p>
        </p:txBody>
      </p:sp>
      <p:sp>
        <p:nvSpPr>
          <p:cNvPr id="14" name="textbox 14"/>
          <p:cNvSpPr/>
          <p:nvPr/>
        </p:nvSpPr>
        <p:spPr>
          <a:xfrm>
            <a:off x="896062" y="2590088"/>
            <a:ext cx="6412229" cy="400684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3000"/>
              </a:lnSpc>
            </a:pPr>
            <a:endParaRPr lang="en-US" altLang="en-US" sz="100" dirty="0"/>
          </a:p>
          <a:p>
            <a:pPr marL="12700" algn="l" rtl="0" eaLnBrk="0">
              <a:lnSpc>
                <a:spcPts val="2950"/>
              </a:lnSpc>
            </a:pP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promoting</a:t>
            </a:r>
            <a:r>
              <a:rPr sz="2100" spc="3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organizational</a:t>
            </a:r>
            <a:r>
              <a:rPr sz="2100" spc="3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diversity</a:t>
            </a:r>
            <a:r>
              <a:rPr sz="2100" spc="3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100" spc="3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inclusion</a:t>
            </a:r>
            <a:r>
              <a:rPr sz="2100" spc="3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Cherif</a:t>
            </a:r>
            <a:r>
              <a:rPr sz="2100" spc="3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2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endParaRPr lang="en-US" altLang="en-US" sz="2100" dirty="0"/>
          </a:p>
        </p:txBody>
      </p:sp>
      <p:sp>
        <p:nvSpPr>
          <p:cNvPr id="15" name="textbox 15"/>
          <p:cNvSpPr/>
          <p:nvPr/>
        </p:nvSpPr>
        <p:spPr>
          <a:xfrm>
            <a:off x="905819" y="5206923"/>
            <a:ext cx="6124575" cy="400684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3000"/>
              </a:lnSpc>
            </a:pPr>
            <a:endParaRPr lang="en-US" altLang="en-US" sz="100" dirty="0"/>
          </a:p>
          <a:p>
            <a:pPr marL="12700" algn="l" rtl="0" eaLnBrk="0">
              <a:lnSpc>
                <a:spcPts val="2950"/>
              </a:lnSpc>
            </a:pP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diversity</a:t>
            </a:r>
            <a:r>
              <a:rPr sz="21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1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1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equity</a:t>
            </a:r>
            <a:r>
              <a:rPr sz="21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within</a:t>
            </a:r>
            <a:r>
              <a:rPr sz="21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organizations</a:t>
            </a:r>
            <a:r>
              <a:rPr sz="21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successfully</a:t>
            </a:r>
            <a:r>
              <a:rPr sz="21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2100" dirty="0"/>
          </a:p>
        </p:txBody>
      </p:sp>
      <p:sp>
        <p:nvSpPr>
          <p:cNvPr id="16" name="textbox 16"/>
          <p:cNvSpPr/>
          <p:nvPr/>
        </p:nvSpPr>
        <p:spPr>
          <a:xfrm>
            <a:off x="898292" y="4376977"/>
            <a:ext cx="4676775" cy="400684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3000"/>
              </a:lnSpc>
            </a:pPr>
            <a:endParaRPr lang="en-US" altLang="en-US" sz="100" dirty="0"/>
          </a:p>
          <a:p>
            <a:pPr marL="12700" algn="l" rtl="0" eaLnBrk="0">
              <a:lnSpc>
                <a:spcPts val="2950"/>
              </a:lnSpc>
            </a:pP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respect</a:t>
            </a:r>
            <a:r>
              <a:rPr sz="2100" spc="1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100" spc="1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inclusion</a:t>
            </a:r>
            <a:r>
              <a:rPr sz="2100" spc="1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1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Aslam</a:t>
            </a:r>
            <a:r>
              <a:rPr sz="2100" spc="1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et</a:t>
            </a:r>
            <a:r>
              <a:rPr sz="2100" spc="1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</a:t>
            </a:r>
            <a:r>
              <a:rPr sz="2100" spc="1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.,</a:t>
            </a:r>
            <a:r>
              <a:rPr sz="2100" spc="1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100" spc="1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2021</a:t>
            </a:r>
            <a:r>
              <a:rPr sz="2100" spc="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)</a:t>
            </a:r>
            <a:endParaRPr lang="en-US" altLang="en-US" sz="2100" dirty="0"/>
          </a:p>
        </p:txBody>
      </p:sp>
      <p:sp>
        <p:nvSpPr>
          <p:cNvPr id="17" name="textbox 17"/>
          <p:cNvSpPr/>
          <p:nvPr/>
        </p:nvSpPr>
        <p:spPr>
          <a:xfrm>
            <a:off x="902474" y="2824403"/>
            <a:ext cx="741680" cy="400684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3000"/>
              </a:lnSpc>
            </a:pPr>
            <a:endParaRPr lang="en-US" altLang="en-US" sz="100" dirty="0"/>
          </a:p>
          <a:p>
            <a:pPr marL="12700" algn="l" rtl="0" eaLnBrk="0">
              <a:lnSpc>
                <a:spcPts val="2950"/>
              </a:lnSpc>
            </a:pPr>
            <a:r>
              <a:rPr sz="2100" spc="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2020)</a:t>
            </a:r>
            <a:r>
              <a:rPr sz="2100" spc="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2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"/>
          <p:cNvSpPr/>
          <p:nvPr/>
        </p:nvSpPr>
        <p:spPr>
          <a:xfrm>
            <a:off x="658368" y="676655"/>
            <a:ext cx="3486911" cy="799084"/>
          </a:xfrm>
          <a:prstGeom prst="rect">
            <a:avLst/>
          </a:prstGeom>
          <a:solidFill>
            <a:srgbClr val="00265D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/>
          <a:p>
            <a:pPr algn="ctr"/>
            <a:endParaRPr lang="zh-CN" altLang="en-US"/>
          </a:p>
        </p:txBody>
      </p:sp>
      <p:sp>
        <p:nvSpPr>
          <p:cNvPr id="19" name="textbox 19"/>
          <p:cNvSpPr/>
          <p:nvPr/>
        </p:nvSpPr>
        <p:spPr>
          <a:xfrm>
            <a:off x="1256108" y="579881"/>
            <a:ext cx="2809875" cy="502919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3000"/>
              </a:lnSpc>
            </a:pPr>
            <a:endParaRPr lang="en-US" altLang="en-US" sz="100" dirty="0"/>
          </a:p>
          <a:p>
            <a:pPr marL="12700" algn="l" rtl="0" eaLnBrk="0">
              <a:lnSpc>
                <a:spcPts val="3760"/>
              </a:lnSpc>
            </a:pP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ni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at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</a:t>
            </a:r>
            <a:r>
              <a:rPr sz="2700" spc="-1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-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</a:t>
            </a:r>
            <a:endParaRPr lang="en-US" altLang="en-US" sz="2700" dirty="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1" name="textbox 21"/>
          <p:cNvSpPr/>
          <p:nvPr/>
        </p:nvSpPr>
        <p:spPr>
          <a:xfrm>
            <a:off x="919779" y="1725421"/>
            <a:ext cx="9142094" cy="3055620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3000"/>
              </a:lnSpc>
            </a:pPr>
            <a:endParaRPr lang="en-US" altLang="en-US" sz="100" dirty="0"/>
          </a:p>
          <a:p>
            <a:pPr marL="12700" algn="l" rtl="0" eaLnBrk="0">
              <a:lnSpc>
                <a:spcPts val="3760"/>
              </a:lnSpc>
            </a:pP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Amazon</a:t>
            </a:r>
            <a:r>
              <a:rPr sz="2700" spc="3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HR</a:t>
            </a:r>
            <a:r>
              <a:rPr sz="2700" spc="3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must</a:t>
            </a:r>
            <a:endParaRPr lang="en-US" altLang="en-US" sz="2700" dirty="0"/>
          </a:p>
          <a:p>
            <a:pPr marL="39370" algn="l" rtl="0" eaLnBrk="0">
              <a:lnSpc>
                <a:spcPts val="3760"/>
              </a:lnSpc>
              <a:spcBef>
                <a:spcPts val="260"/>
              </a:spcBef>
            </a:pPr>
            <a:r>
              <a:rPr sz="2700" spc="220" dirty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口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Communicate</a:t>
            </a:r>
            <a:r>
              <a:rPr sz="2700" spc="2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with</a:t>
            </a:r>
            <a:r>
              <a:rPr sz="2700" spc="2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all</a:t>
            </a:r>
            <a:r>
              <a:rPr sz="2700" spc="2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levels</a:t>
            </a:r>
            <a:r>
              <a:rPr sz="2700" spc="2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2700" spc="2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700" spc="1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organization</a:t>
            </a:r>
            <a:endParaRPr lang="en-US" altLang="en-US" sz="2700" dirty="0"/>
          </a:p>
          <a:p>
            <a:pPr marL="39370" algn="l" rtl="0" eaLnBrk="0">
              <a:lnSpc>
                <a:spcPct val="128000"/>
              </a:lnSpc>
              <a:spcBef>
                <a:spcPts val="5"/>
              </a:spcBef>
            </a:pPr>
            <a:r>
              <a:rPr sz="2700" spc="160" dirty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口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Utilize</a:t>
            </a:r>
            <a:r>
              <a:rPr sz="2700" spc="1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various</a:t>
            </a:r>
            <a:r>
              <a:rPr sz="2700" spc="1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mediums</a:t>
            </a:r>
            <a:r>
              <a:rPr sz="2700" spc="1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2700" spc="1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communication</a:t>
            </a:r>
            <a:r>
              <a:rPr sz="2700" spc="1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Muldoon</a:t>
            </a:r>
            <a:r>
              <a:rPr sz="2700" spc="1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700" spc="1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1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2022</a:t>
            </a:r>
            <a:r>
              <a:rPr sz="2700" spc="9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)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</a:t>
            </a:r>
            <a:r>
              <a:rPr sz="2700" spc="180" dirty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口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Listen</a:t>
            </a:r>
            <a:r>
              <a:rPr sz="2700" spc="1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700" spc="1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understand</a:t>
            </a:r>
            <a:r>
              <a:rPr sz="2700" spc="1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what</a:t>
            </a:r>
            <a:r>
              <a:rPr sz="2700" spc="1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2700" spc="1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being</a:t>
            </a:r>
            <a:r>
              <a:rPr sz="2700" spc="1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said</a:t>
            </a:r>
            <a:endParaRPr lang="en-US" altLang="en-US" sz="2700" dirty="0"/>
          </a:p>
          <a:p>
            <a:pPr marL="39370" algn="l" rtl="0" eaLnBrk="0">
              <a:lnSpc>
                <a:spcPts val="3760"/>
              </a:lnSpc>
            </a:pPr>
            <a:r>
              <a:rPr sz="2700" spc="130" dirty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口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Make</a:t>
            </a:r>
            <a:r>
              <a:rPr sz="2700" spc="1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sure</a:t>
            </a:r>
            <a:r>
              <a:rPr sz="2700" spc="1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700" spc="1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provide</a:t>
            </a:r>
            <a:r>
              <a:rPr sz="2700" spc="1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clear</a:t>
            </a:r>
            <a:r>
              <a:rPr sz="2700" spc="1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expectationsm</a:t>
            </a:r>
            <a:r>
              <a:rPr sz="2700" spc="1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1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Wolfgruber</a:t>
            </a:r>
            <a:r>
              <a:rPr sz="2700" spc="1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700" spc="1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1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2021</a:t>
            </a:r>
            <a:r>
              <a:rPr sz="2700" spc="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)</a:t>
            </a:r>
            <a:endParaRPr lang="en-US" altLang="en-US" sz="2700" dirty="0"/>
          </a:p>
          <a:p>
            <a:pPr marL="39370" algn="l" rtl="0" eaLnBrk="0">
              <a:lnSpc>
                <a:spcPts val="3760"/>
              </a:lnSpc>
              <a:spcBef>
                <a:spcPts val="260"/>
              </a:spcBef>
            </a:pPr>
            <a:r>
              <a:rPr sz="2700" spc="120" dirty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口</a:t>
            </a:r>
            <a:r>
              <a:rPr sz="2700" spc="120" dirty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Be</a:t>
            </a:r>
            <a:r>
              <a:rPr sz="2700" spc="1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concise</a:t>
            </a:r>
            <a:r>
              <a:rPr sz="2700" spc="1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700" spc="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respectful</a:t>
            </a:r>
            <a:endParaRPr lang="en-US" alt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"/>
          <p:cNvSpPr/>
          <p:nvPr/>
        </p:nvSpPr>
        <p:spPr>
          <a:xfrm>
            <a:off x="658368" y="676655"/>
            <a:ext cx="7190866" cy="799084"/>
          </a:xfrm>
          <a:prstGeom prst="rect">
            <a:avLst/>
          </a:prstGeom>
          <a:solidFill>
            <a:srgbClr val="00265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/>
          <a:p>
            <a:pPr algn="ctr"/>
            <a:endParaRPr lang="zh-CN" altLang="en-US"/>
          </a:p>
        </p:txBody>
      </p:sp>
      <p:sp>
        <p:nvSpPr>
          <p:cNvPr id="23" name="textbox 23"/>
          <p:cNvSpPr/>
          <p:nvPr/>
        </p:nvSpPr>
        <p:spPr>
          <a:xfrm>
            <a:off x="645668" y="679577"/>
            <a:ext cx="7216775" cy="868044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3000"/>
              </a:lnSpc>
            </a:pPr>
            <a:endParaRPr lang="en-US" altLang="en-US" sz="100" dirty="0"/>
          </a:p>
          <a:p>
            <a:pPr marL="12700" algn="l" rtl="0" eaLnBrk="0">
              <a:lnSpc>
                <a:spcPts val="6635"/>
              </a:lnSpc>
              <a:tabLst>
                <a:tab pos="213995" algn="l"/>
              </a:tabLst>
            </a:pPr>
            <a:r>
              <a:rPr sz="4700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	</a:t>
            </a:r>
            <a:r>
              <a:rPr sz="47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4700" spc="3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47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</a:t>
            </a:r>
            <a:r>
              <a:rPr sz="4700" spc="3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47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</a:t>
            </a:r>
            <a:r>
              <a:rPr sz="4700" spc="3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47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4700" spc="3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47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</a:t>
            </a:r>
            <a:r>
              <a:rPr sz="4700" spc="3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47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</a:t>
            </a:r>
            <a:r>
              <a:rPr sz="4700" spc="3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47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</a:t>
            </a:r>
            <a:r>
              <a:rPr sz="4700" spc="3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47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4700" spc="3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47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</a:t>
            </a:r>
            <a:r>
              <a:rPr sz="4700" spc="3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</a:t>
            </a:r>
            <a:r>
              <a:rPr sz="47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4700" spc="3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47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k</a:t>
            </a:r>
            <a:r>
              <a:rPr sz="4700" spc="3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47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4700" spc="3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47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</a:t>
            </a:r>
            <a:r>
              <a:rPr sz="4700" spc="3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47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</a:t>
            </a:r>
            <a:r>
              <a:rPr sz="4700" spc="20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47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4700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endParaRPr lang="en-US" altLang="en-US" sz="4700" dirty="0"/>
          </a:p>
        </p:txBody>
      </p:sp>
      <p:sp>
        <p:nvSpPr>
          <p:cNvPr id="24" name="path"/>
          <p:cNvSpPr/>
          <p:nvPr/>
        </p:nvSpPr>
        <p:spPr>
          <a:xfrm>
            <a:off x="0" y="0"/>
            <a:ext cx="7993380" cy="6355079"/>
          </a:xfrm>
          <a:custGeom>
            <a:avLst/>
            <a:gdLst/>
            <a:ahLst/>
            <a:cxnLst/>
            <a:rect l="0" t="0" r="0" b="0"/>
            <a:pathLst>
              <a:path w="12588" h="10007">
                <a:moveTo>
                  <a:pt x="0" y="3660"/>
                </a:moveTo>
                <a:lnTo>
                  <a:pt x="607" y="3660"/>
                </a:lnTo>
                <a:lnTo>
                  <a:pt x="607" y="635"/>
                </a:lnTo>
                <a:lnTo>
                  <a:pt x="3960" y="635"/>
                </a:lnTo>
                <a:lnTo>
                  <a:pt x="3960" y="0"/>
                </a:lnTo>
                <a:lnTo>
                  <a:pt x="0" y="0"/>
                </a:lnTo>
                <a:lnTo>
                  <a:pt x="0" y="3660"/>
                </a:lnTo>
              </a:path>
              <a:path w="12588" h="10007">
                <a:moveTo>
                  <a:pt x="808" y="2551"/>
                </a:moveTo>
                <a:lnTo>
                  <a:pt x="12588" y="2551"/>
                </a:lnTo>
                <a:lnTo>
                  <a:pt x="12588" y="10007"/>
                </a:lnTo>
                <a:lnTo>
                  <a:pt x="808" y="10007"/>
                </a:lnTo>
                <a:lnTo>
                  <a:pt x="808" y="2551"/>
                </a:lnTo>
                <a:close/>
              </a:path>
            </a:pathLst>
          </a:custGeom>
          <a:solidFill>
            <a:srgbClr val="FEB72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/>
          <a:p>
            <a:pPr algn="ctr"/>
            <a:endParaRPr lang="zh-CN" altLang="en-US"/>
          </a:p>
        </p:txBody>
      </p:sp>
      <p:sp>
        <p:nvSpPr>
          <p:cNvPr id="25" name="textbox 25"/>
          <p:cNvSpPr/>
          <p:nvPr/>
        </p:nvSpPr>
        <p:spPr>
          <a:xfrm>
            <a:off x="594492" y="1601699"/>
            <a:ext cx="7078980" cy="2649220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91000"/>
              </a:lnSpc>
            </a:pPr>
            <a:endParaRPr lang="en-US" altLang="en-US" sz="100" dirty="0"/>
          </a:p>
          <a:p>
            <a:pPr marL="17780" indent="-5080" algn="l" rtl="0" eaLnBrk="0">
              <a:lnSpc>
                <a:spcPct val="102000"/>
              </a:lnSpc>
            </a:pP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Ama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zon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should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adopt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strategic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skills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improve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diversity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equity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sion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by</a:t>
            </a:r>
            <a:endParaRPr lang="en-US" altLang="en-US" sz="2000" dirty="0"/>
          </a:p>
          <a:p>
            <a:pPr marL="31750" algn="l" rtl="0" eaLnBrk="0">
              <a:lnSpc>
                <a:spcPts val="2695"/>
              </a:lnSpc>
              <a:spcBef>
                <a:spcPts val="415"/>
              </a:spcBef>
            </a:pP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v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Developing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strategic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plan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Gleason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2020)</a:t>
            </a:r>
            <a:endParaRPr lang="en-US" altLang="en-US" sz="2000" dirty="0"/>
          </a:p>
          <a:p>
            <a:pPr marL="31750" algn="l" rtl="0" eaLnBrk="0">
              <a:lnSpc>
                <a:spcPts val="3160"/>
              </a:lnSpc>
            </a:pP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v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Creating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adequate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budget</a:t>
            </a:r>
            <a:endParaRPr lang="en-US" altLang="en-US" sz="2000" dirty="0"/>
          </a:p>
          <a:p>
            <a:pPr marL="31750" algn="l" rtl="0" eaLnBrk="0">
              <a:lnSpc>
                <a:spcPts val="2695"/>
              </a:lnSpc>
              <a:spcBef>
                <a:spcPts val="465"/>
              </a:spcBef>
            </a:pP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v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Monitoring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progress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(Ahmad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et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al.,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2019).</a:t>
            </a:r>
            <a:endParaRPr lang="en-US" altLang="en-US" sz="2000" dirty="0"/>
          </a:p>
          <a:p>
            <a:pPr marL="31750" algn="l" rtl="0" eaLnBrk="0">
              <a:lnSpc>
                <a:spcPts val="3160"/>
              </a:lnSpc>
            </a:pP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v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Analyzing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data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evaluating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performance</a:t>
            </a:r>
            <a:endParaRPr lang="en-US" altLang="en-US" sz="2000" dirty="0"/>
          </a:p>
          <a:p>
            <a:pPr marL="31750" algn="l" rtl="0" eaLnBrk="0">
              <a:lnSpc>
                <a:spcPts val="3160"/>
              </a:lnSpc>
            </a:pP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v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Anticipa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ting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responding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potential</a:t>
            </a:r>
            <a:r>
              <a:rPr sz="20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challenges</a:t>
            </a:r>
            <a:endParaRPr lang="en-US" altLang="en-US" sz="2000" dirty="0"/>
          </a:p>
        </p:txBody>
      </p:sp>
      <p:sp>
        <p:nvSpPr>
          <p:cNvPr id="26" name="path"/>
          <p:cNvSpPr/>
          <p:nvPr/>
        </p:nvSpPr>
        <p:spPr>
          <a:xfrm>
            <a:off x="9677400" y="4533900"/>
            <a:ext cx="2514600" cy="2324100"/>
          </a:xfrm>
          <a:custGeom>
            <a:avLst/>
            <a:gdLst/>
            <a:ahLst/>
            <a:cxnLst/>
            <a:rect l="0" t="0" r="0" b="0"/>
            <a:pathLst>
              <a:path w="3960" h="3660">
                <a:moveTo>
                  <a:pt x="3960" y="0"/>
                </a:moveTo>
                <a:lnTo>
                  <a:pt x="3352" y="0"/>
                </a:lnTo>
                <a:lnTo>
                  <a:pt x="3352" y="3024"/>
                </a:lnTo>
                <a:lnTo>
                  <a:pt x="0" y="3024"/>
                </a:lnTo>
                <a:lnTo>
                  <a:pt x="0" y="3660"/>
                </a:lnTo>
                <a:lnTo>
                  <a:pt x="3960" y="3660"/>
                </a:lnTo>
                <a:lnTo>
                  <a:pt x="3960" y="0"/>
                </a:lnTo>
              </a:path>
            </a:pathLst>
          </a:custGeom>
          <a:solidFill>
            <a:srgbClr val="FEB72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/>
          <a:p>
            <a:pPr algn="ctr"/>
            <a:endParaRPr lang="zh-CN" altLang="en-US"/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rot="21600000">
            <a:off x="7993380" y="1620011"/>
            <a:ext cx="3685032" cy="471373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box 28"/>
          <p:cNvSpPr/>
          <p:nvPr/>
        </p:nvSpPr>
        <p:spPr>
          <a:xfrm>
            <a:off x="658368" y="676655"/>
            <a:ext cx="7191375" cy="799465"/>
          </a:xfrm>
          <a:prstGeom prst="rect">
            <a:avLst/>
          </a:prstGeom>
          <a:solidFill>
            <a:srgbClr val="00265D"/>
          </a:solidFill>
        </p:spPr>
        <p:txBody>
          <a:bodyPr vert="horz" wrap="square" lIns="0" tIns="0" rIns="0" bIns="0"/>
          <a:lstStyle/>
          <a:p>
            <a:pPr algn="l" rtl="0" eaLnBrk="0">
              <a:lnSpc>
                <a:spcPct val="110000"/>
              </a:lnSpc>
            </a:pPr>
            <a:endParaRPr lang="en-US" altLang="en-US" sz="200" dirty="0"/>
          </a:p>
          <a:p>
            <a:pPr marL="179705" algn="l" rtl="0" eaLnBrk="0">
              <a:lnSpc>
                <a:spcPts val="4975"/>
              </a:lnSpc>
            </a:pP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Emotional</a:t>
            </a:r>
            <a:r>
              <a:rPr sz="3500" spc="94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Int</a:t>
            </a:r>
            <a:r>
              <a:rPr sz="3500" spc="94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</a:t>
            </a:r>
            <a:r>
              <a:rPr sz="3500" spc="94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lligence</a:t>
            </a:r>
            <a:r>
              <a:rPr sz="3500" spc="94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</a:t>
            </a: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3500" spc="91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kills</a:t>
            </a:r>
            <a:endParaRPr lang="en-US" altLang="en-US" sz="3500" dirty="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0" y="0"/>
            <a:ext cx="7830312" cy="6155435"/>
            <a:chOff x="0" y="0"/>
            <a:chExt cx="7830312" cy="6155435"/>
          </a:xfrm>
        </p:grpSpPr>
        <p:sp>
          <p:nvSpPr>
            <p:cNvPr id="29" name="path"/>
            <p:cNvSpPr/>
            <p:nvPr/>
          </p:nvSpPr>
          <p:spPr>
            <a:xfrm>
              <a:off x="0" y="0"/>
              <a:ext cx="2514600" cy="2324100"/>
            </a:xfrm>
            <a:custGeom>
              <a:avLst/>
              <a:gdLst/>
              <a:ahLst/>
              <a:cxnLst/>
              <a:rect l="0" t="0" r="0" b="0"/>
              <a:pathLst>
                <a:path w="3960" h="3660">
                  <a:moveTo>
                    <a:pt x="0" y="3660"/>
                  </a:moveTo>
                  <a:lnTo>
                    <a:pt x="607" y="3660"/>
                  </a:lnTo>
                  <a:lnTo>
                    <a:pt x="607" y="635"/>
                  </a:lnTo>
                  <a:lnTo>
                    <a:pt x="3960" y="635"/>
                  </a:lnTo>
                  <a:lnTo>
                    <a:pt x="3960" y="0"/>
                  </a:lnTo>
                  <a:lnTo>
                    <a:pt x="0" y="0"/>
                  </a:lnTo>
                  <a:lnTo>
                    <a:pt x="0" y="3660"/>
                  </a:lnTo>
                </a:path>
              </a:pathLst>
            </a:custGeom>
            <a:solidFill>
              <a:srgbClr val="FEB72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/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658368" y="1789176"/>
              <a:ext cx="7171944" cy="4366259"/>
            </a:xfrm>
            <a:custGeom>
              <a:avLst/>
              <a:gdLst/>
              <a:ahLst/>
              <a:cxnLst/>
              <a:rect l="0" t="0" r="0" b="0"/>
              <a:pathLst>
                <a:path w="11294" h="6875">
                  <a:moveTo>
                    <a:pt x="0" y="0"/>
                  </a:moveTo>
                  <a:lnTo>
                    <a:pt x="11294" y="0"/>
                  </a:lnTo>
                  <a:lnTo>
                    <a:pt x="11294" y="6875"/>
                  </a:lnTo>
                  <a:lnTo>
                    <a:pt x="0" y="687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B05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/>
            <a:p>
              <a:pPr algn="ctr"/>
              <a:endParaRPr lang="zh-CN" altLang="en-US"/>
            </a:p>
          </p:txBody>
        </p:sp>
      </p:grpSp>
      <p:sp>
        <p:nvSpPr>
          <p:cNvPr id="31" name="textbox 31"/>
          <p:cNvSpPr/>
          <p:nvPr/>
        </p:nvSpPr>
        <p:spPr>
          <a:xfrm>
            <a:off x="742416" y="1761668"/>
            <a:ext cx="6673215" cy="3373120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78000"/>
              </a:lnSpc>
            </a:pPr>
            <a:endParaRPr lang="en-US" altLang="en-US" sz="100" dirty="0"/>
          </a:p>
          <a:p>
            <a:pPr marL="12700" indent="1270" algn="l" rtl="0" eaLnBrk="0">
              <a:lnSpc>
                <a:spcPct val="106000"/>
              </a:lnSpc>
            </a:pP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Emotional</a:t>
            </a:r>
            <a:r>
              <a:rPr sz="2300" spc="2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intelligence</a:t>
            </a:r>
            <a:r>
              <a:rPr sz="2300" spc="2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2300" spc="2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2300" spc="2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critical</a:t>
            </a:r>
            <a:r>
              <a:rPr sz="2300" spc="2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skill</a:t>
            </a:r>
            <a:r>
              <a:rPr sz="2300" spc="2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2300" spc="2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Amazon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HRM</a:t>
            </a:r>
            <a:r>
              <a:rPr sz="23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3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implement</a:t>
            </a:r>
            <a:r>
              <a:rPr sz="23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3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maintain</a:t>
            </a:r>
            <a:r>
              <a:rPr sz="23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diversity</a:t>
            </a:r>
            <a:r>
              <a:rPr sz="23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3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equity</a:t>
            </a:r>
            <a:r>
              <a:rPr sz="23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300" spc="1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inclusion</a:t>
            </a:r>
            <a:r>
              <a:rPr sz="2300" spc="3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initiatives</a:t>
            </a:r>
            <a:r>
              <a:rPr sz="2300" spc="3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successfully</a:t>
            </a:r>
            <a:r>
              <a:rPr sz="2300" spc="3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2300" spc="3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Amazon</a:t>
            </a:r>
            <a:r>
              <a:rPr sz="2300" spc="3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must</a:t>
            </a:r>
            <a:r>
              <a:rPr sz="23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</a:t>
            </a:r>
            <a:endParaRPr lang="en-US" altLang="en-US" sz="2300" dirty="0"/>
          </a:p>
          <a:p>
            <a:pPr marL="23495" algn="l" rtl="0" eaLnBrk="0">
              <a:lnSpc>
                <a:spcPts val="3225"/>
              </a:lnSpc>
            </a:pPr>
            <a:r>
              <a:rPr sz="2300" spc="3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2300" spc="3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Recognize</a:t>
            </a:r>
            <a:r>
              <a:rPr sz="2300" spc="3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300" spc="3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address</a:t>
            </a:r>
            <a:r>
              <a:rPr sz="2300" spc="2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emotions</a:t>
            </a:r>
            <a:endParaRPr lang="en-US" altLang="en-US" sz="2300" dirty="0"/>
          </a:p>
          <a:p>
            <a:pPr marL="23495" algn="l" rtl="0" eaLnBrk="0">
              <a:lnSpc>
                <a:spcPts val="3225"/>
              </a:lnSpc>
              <a:spcBef>
                <a:spcPts val="360"/>
              </a:spcBef>
            </a:pPr>
            <a:r>
              <a:rPr sz="2300" spc="1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2300" spc="1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Identify</a:t>
            </a:r>
            <a:r>
              <a:rPr sz="2300" spc="1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potential</a:t>
            </a:r>
            <a:r>
              <a:rPr sz="2300" spc="1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challenges</a:t>
            </a:r>
            <a:r>
              <a:rPr sz="2300" spc="1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1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Vadrevu</a:t>
            </a:r>
            <a:r>
              <a:rPr sz="2300" spc="1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300" spc="1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1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2021)</a:t>
            </a:r>
            <a:r>
              <a:rPr sz="2300" spc="1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2300" dirty="0"/>
          </a:p>
          <a:p>
            <a:pPr marL="23495" algn="l" rtl="0" eaLnBrk="0">
              <a:lnSpc>
                <a:spcPts val="3225"/>
              </a:lnSpc>
              <a:spcBef>
                <a:spcPts val="360"/>
              </a:spcBef>
            </a:pPr>
            <a:r>
              <a:rPr sz="2300" spc="28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2300" spc="28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Respect</a:t>
            </a:r>
            <a:r>
              <a:rPr sz="2300" spc="2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emotions</a:t>
            </a:r>
            <a:r>
              <a:rPr sz="2300" spc="2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2300" spc="2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those</a:t>
            </a:r>
            <a:r>
              <a:rPr sz="2300" spc="2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involved</a:t>
            </a:r>
            <a:endParaRPr lang="en-US" altLang="en-US" sz="2300" dirty="0"/>
          </a:p>
          <a:p>
            <a:pPr marL="23495" algn="l" rtl="0" eaLnBrk="0">
              <a:lnSpc>
                <a:spcPts val="3225"/>
              </a:lnSpc>
              <a:spcBef>
                <a:spcPts val="360"/>
              </a:spcBef>
            </a:pPr>
            <a:r>
              <a:rPr sz="2300" spc="33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2300" spc="33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Provide</a:t>
            </a:r>
            <a:r>
              <a:rPr sz="2300" spc="3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necessary</a:t>
            </a:r>
            <a:r>
              <a:rPr sz="2300" spc="29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support</a:t>
            </a:r>
            <a:endParaRPr lang="en-US" altLang="en-US" sz="2300" dirty="0"/>
          </a:p>
          <a:p>
            <a:pPr marL="23495" algn="l" rtl="0" eaLnBrk="0">
              <a:lnSpc>
                <a:spcPts val="3225"/>
              </a:lnSpc>
              <a:spcBef>
                <a:spcPts val="360"/>
              </a:spcBef>
            </a:pPr>
            <a:r>
              <a:rPr sz="2300" spc="33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2300" spc="33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Respond</a:t>
            </a:r>
            <a:r>
              <a:rPr sz="2300" spc="3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appropriately</a:t>
            </a:r>
            <a:r>
              <a:rPr sz="2300" spc="3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300" spc="29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emotions</a:t>
            </a:r>
            <a:endParaRPr lang="en-US" altLang="en-US" sz="2300" dirty="0"/>
          </a:p>
        </p:txBody>
      </p:sp>
      <p:sp>
        <p:nvSpPr>
          <p:cNvPr id="32" name="path"/>
          <p:cNvSpPr/>
          <p:nvPr/>
        </p:nvSpPr>
        <p:spPr>
          <a:xfrm>
            <a:off x="9677400" y="4533900"/>
            <a:ext cx="2514600" cy="2324100"/>
          </a:xfrm>
          <a:custGeom>
            <a:avLst/>
            <a:gdLst/>
            <a:ahLst/>
            <a:cxnLst/>
            <a:rect l="0" t="0" r="0" b="0"/>
            <a:pathLst>
              <a:path w="3960" h="3660">
                <a:moveTo>
                  <a:pt x="3960" y="0"/>
                </a:moveTo>
                <a:lnTo>
                  <a:pt x="3352" y="0"/>
                </a:lnTo>
                <a:lnTo>
                  <a:pt x="3352" y="3024"/>
                </a:lnTo>
                <a:lnTo>
                  <a:pt x="0" y="3024"/>
                </a:lnTo>
                <a:lnTo>
                  <a:pt x="0" y="3660"/>
                </a:lnTo>
                <a:lnTo>
                  <a:pt x="3960" y="3660"/>
                </a:lnTo>
                <a:lnTo>
                  <a:pt x="3960" y="0"/>
                </a:lnTo>
              </a:path>
            </a:pathLst>
          </a:custGeom>
          <a:solidFill>
            <a:srgbClr val="FEB72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/>
          <a:p>
            <a:pPr algn="ctr"/>
            <a:endParaRPr lang="zh-CN" altLang="en-US"/>
          </a:p>
        </p:txBody>
      </p:sp>
      <p:pic>
        <p:nvPicPr>
          <p:cNvPr id="33" name="picture 3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rot="21600000">
            <a:off x="7676388" y="1789176"/>
            <a:ext cx="4044695" cy="436625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box 34"/>
          <p:cNvSpPr/>
          <p:nvPr/>
        </p:nvSpPr>
        <p:spPr>
          <a:xfrm>
            <a:off x="658368" y="676655"/>
            <a:ext cx="7191375" cy="799465"/>
          </a:xfrm>
          <a:prstGeom prst="rect">
            <a:avLst/>
          </a:prstGeom>
          <a:solidFill>
            <a:srgbClr val="00265D"/>
          </a:solidFill>
        </p:spPr>
        <p:txBody>
          <a:bodyPr vert="horz" wrap="square" lIns="0" tIns="0" rIns="0" bIns="0"/>
          <a:lstStyle/>
          <a:p>
            <a:pPr algn="l" rtl="0" eaLnBrk="0">
              <a:lnSpc>
                <a:spcPct val="110000"/>
              </a:lnSpc>
            </a:pPr>
            <a:endParaRPr lang="en-US" altLang="en-US" sz="200" dirty="0"/>
          </a:p>
          <a:p>
            <a:pPr marL="188595" algn="l" rtl="0" eaLnBrk="0">
              <a:lnSpc>
                <a:spcPts val="4975"/>
              </a:lnSpc>
            </a:pPr>
            <a:r>
              <a:rPr sz="3500" b="1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ul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tu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</a:t>
            </a:r>
            <a:r>
              <a:rPr sz="3500" b="1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et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</a:t>
            </a:r>
            <a:r>
              <a:rPr sz="3500" b="1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k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11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</a:t>
            </a:r>
            <a:r>
              <a:rPr sz="3500" spc="-1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endParaRPr lang="en-US" altLang="en-US" sz="3500" dirty="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0" y="0"/>
            <a:ext cx="12192000" cy="6858000"/>
            <a:chOff x="0" y="0"/>
            <a:chExt cx="12192000" cy="6858000"/>
          </a:xfrm>
        </p:grpSpPr>
        <p:sp>
          <p:nvSpPr>
            <p:cNvPr id="35" name="path"/>
            <p:cNvSpPr/>
            <p:nvPr/>
          </p:nvSpPr>
          <p:spPr>
            <a:xfrm>
              <a:off x="0" y="0"/>
              <a:ext cx="12192000" cy="6858000"/>
            </a:xfrm>
            <a:custGeom>
              <a:avLst/>
              <a:gdLst/>
              <a:ahLst/>
              <a:cxnLst/>
              <a:rect l="0" t="0" r="0" b="0"/>
              <a:pathLst>
                <a:path w="19200" h="10800">
                  <a:moveTo>
                    <a:pt x="19200" y="7140"/>
                  </a:moveTo>
                  <a:lnTo>
                    <a:pt x="18592" y="7140"/>
                  </a:lnTo>
                  <a:lnTo>
                    <a:pt x="18592" y="10164"/>
                  </a:lnTo>
                  <a:lnTo>
                    <a:pt x="15240" y="10164"/>
                  </a:lnTo>
                  <a:lnTo>
                    <a:pt x="15240" y="10800"/>
                  </a:lnTo>
                  <a:lnTo>
                    <a:pt x="19200" y="10800"/>
                  </a:lnTo>
                  <a:lnTo>
                    <a:pt x="19200" y="7140"/>
                  </a:lnTo>
                </a:path>
                <a:path w="19200" h="10800">
                  <a:moveTo>
                    <a:pt x="0" y="3660"/>
                  </a:moveTo>
                  <a:lnTo>
                    <a:pt x="607" y="3660"/>
                  </a:lnTo>
                  <a:lnTo>
                    <a:pt x="607" y="635"/>
                  </a:lnTo>
                  <a:lnTo>
                    <a:pt x="3960" y="635"/>
                  </a:lnTo>
                  <a:lnTo>
                    <a:pt x="3960" y="0"/>
                  </a:lnTo>
                  <a:lnTo>
                    <a:pt x="0" y="0"/>
                  </a:lnTo>
                  <a:lnTo>
                    <a:pt x="0" y="3660"/>
                  </a:lnTo>
                </a:path>
              </a:pathLst>
            </a:custGeom>
            <a:solidFill>
              <a:srgbClr val="FEB72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/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670559" y="1626107"/>
              <a:ext cx="10386059" cy="4543044"/>
            </a:xfrm>
            <a:custGeom>
              <a:avLst/>
              <a:gdLst/>
              <a:ahLst/>
              <a:cxnLst/>
              <a:rect l="0" t="0" r="0" b="0"/>
              <a:pathLst>
                <a:path w="16355" h="7154">
                  <a:moveTo>
                    <a:pt x="0" y="0"/>
                  </a:moveTo>
                  <a:lnTo>
                    <a:pt x="16355" y="0"/>
                  </a:lnTo>
                  <a:lnTo>
                    <a:pt x="16355" y="7154"/>
                  </a:lnTo>
                  <a:lnTo>
                    <a:pt x="0" y="71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5A5A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/>
            <a:p>
              <a:pPr algn="ctr"/>
              <a:endParaRPr lang="zh-CN" altLang="en-US"/>
            </a:p>
          </p:txBody>
        </p:sp>
      </p:grpSp>
      <p:sp>
        <p:nvSpPr>
          <p:cNvPr id="37" name="textbox 37"/>
          <p:cNvSpPr/>
          <p:nvPr/>
        </p:nvSpPr>
        <p:spPr>
          <a:xfrm>
            <a:off x="755969" y="1588896"/>
            <a:ext cx="9625330" cy="4333240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3000"/>
              </a:lnSpc>
            </a:pPr>
            <a:endParaRPr lang="en-US" altLang="en-US" sz="100" dirty="0"/>
          </a:p>
          <a:p>
            <a:pPr marL="19685" algn="l" rtl="0" eaLnBrk="0">
              <a:lnSpc>
                <a:spcPts val="3760"/>
              </a:lnSpc>
            </a:pP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Cultural</a:t>
            </a:r>
            <a:r>
              <a:rPr sz="27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Competence</a:t>
            </a:r>
            <a:r>
              <a:rPr sz="27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27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27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27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7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critical</a:t>
            </a:r>
            <a:r>
              <a:rPr sz="27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skills</a:t>
            </a:r>
            <a:r>
              <a:rPr sz="27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needed</a:t>
            </a:r>
            <a:r>
              <a:rPr sz="27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by</a:t>
            </a:r>
            <a:r>
              <a:rPr sz="2700" spc="1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Amazon</a:t>
            </a:r>
            <a:endParaRPr lang="en-US" altLang="en-US" sz="2700" dirty="0"/>
          </a:p>
          <a:p>
            <a:pPr marL="12700" algn="l" rtl="0" eaLnBrk="0">
              <a:lnSpc>
                <a:spcPct val="79000"/>
              </a:lnSpc>
              <a:spcBef>
                <a:spcPts val="290"/>
              </a:spcBef>
            </a:pP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HRM</a:t>
            </a:r>
            <a:r>
              <a:rPr sz="2700" spc="3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2700" dirty="0"/>
          </a:p>
          <a:p>
            <a:pPr marL="17145" algn="l" rtl="0" eaLnBrk="0">
              <a:lnSpc>
                <a:spcPts val="3760"/>
              </a:lnSpc>
              <a:spcBef>
                <a:spcPts val="430"/>
              </a:spcBef>
            </a:pP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700" spc="19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skill</a:t>
            </a:r>
            <a:r>
              <a:rPr sz="2700" spc="19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will</a:t>
            </a:r>
            <a:r>
              <a:rPr sz="2700" spc="19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help</a:t>
            </a:r>
            <a:r>
              <a:rPr sz="2700" spc="19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Amazon</a:t>
            </a:r>
            <a:r>
              <a:rPr sz="2700" spc="1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</a:t>
            </a:r>
            <a:endParaRPr lang="en-US" altLang="en-US" sz="2700" dirty="0"/>
          </a:p>
          <a:p>
            <a:pPr marL="36195" algn="l" rtl="0" eaLnBrk="0">
              <a:lnSpc>
                <a:spcPts val="3760"/>
              </a:lnSpc>
              <a:spcBef>
                <a:spcPts val="260"/>
              </a:spcBef>
            </a:pPr>
            <a:r>
              <a:rPr sz="2700" spc="-2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§</a:t>
            </a:r>
            <a:r>
              <a:rPr sz="2700" spc="-2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27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Recognize</a:t>
            </a:r>
            <a:r>
              <a:rPr sz="27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diff</a:t>
            </a:r>
            <a:r>
              <a:rPr sz="27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rences</a:t>
            </a:r>
            <a:r>
              <a:rPr sz="27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27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cultures</a:t>
            </a:r>
            <a:endParaRPr lang="en-US" altLang="en-US" sz="2700" dirty="0"/>
          </a:p>
          <a:p>
            <a:pPr marL="36195" algn="l" rtl="0" eaLnBrk="0">
              <a:lnSpc>
                <a:spcPts val="3760"/>
              </a:lnSpc>
              <a:spcBef>
                <a:spcPts val="260"/>
              </a:spcBef>
            </a:pPr>
            <a:r>
              <a:rPr sz="2700" spc="40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§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Address</a:t>
            </a:r>
            <a:r>
              <a:rPr sz="2700" spc="4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potential</a:t>
            </a:r>
            <a:r>
              <a:rPr sz="2700" spc="4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biases</a:t>
            </a:r>
            <a:r>
              <a:rPr sz="2700" spc="4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700" spc="3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stereotypes</a:t>
            </a:r>
            <a:endParaRPr lang="en-US" altLang="en-US" sz="2700" dirty="0"/>
          </a:p>
          <a:p>
            <a:pPr marL="36195" algn="l" rtl="0" eaLnBrk="0">
              <a:lnSpc>
                <a:spcPts val="3760"/>
              </a:lnSpc>
              <a:spcBef>
                <a:spcPts val="260"/>
              </a:spcBef>
            </a:pP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§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Respect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cultural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</a:t>
            </a:r>
            <a:r>
              <a:rPr sz="27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ferences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Shaw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2020)</a:t>
            </a:r>
            <a:endParaRPr lang="en-US" altLang="en-US" sz="2700" dirty="0"/>
          </a:p>
          <a:p>
            <a:pPr marL="249555" indent="-213360" algn="l" rtl="0" eaLnBrk="0">
              <a:lnSpc>
                <a:spcPct val="106000"/>
              </a:lnSpc>
              <a:spcBef>
                <a:spcPts val="240"/>
              </a:spcBef>
            </a:pPr>
            <a:r>
              <a:rPr sz="2700" spc="30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§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Utilize</a:t>
            </a:r>
            <a:r>
              <a:rPr sz="2700" spc="3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Microsoft</a:t>
            </a:r>
            <a:r>
              <a:rPr sz="2700" spc="3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2700" spc="3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brand</a:t>
            </a:r>
            <a:r>
              <a:rPr sz="2700" spc="3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awareness</a:t>
            </a:r>
            <a:r>
              <a:rPr sz="2700" spc="3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strategy</a:t>
            </a:r>
            <a:r>
              <a:rPr sz="2700" spc="3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700" spc="3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be</a:t>
            </a:r>
            <a:r>
              <a:rPr sz="2700" spc="2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successful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  </a:t>
            </a:r>
            <a:r>
              <a:rPr sz="2700" spc="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Microsoft</a:t>
            </a:r>
            <a:r>
              <a:rPr sz="2700" spc="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700" spc="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2020</a:t>
            </a:r>
            <a:r>
              <a:rPr sz="2700" spc="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)</a:t>
            </a:r>
            <a:endParaRPr lang="en-US" altLang="en-US" sz="2700" dirty="0"/>
          </a:p>
          <a:p>
            <a:pPr marL="36195" algn="l" rtl="0" eaLnBrk="0">
              <a:lnSpc>
                <a:spcPts val="3760"/>
              </a:lnSpc>
              <a:spcBef>
                <a:spcPts val="190"/>
              </a:spcBef>
            </a:pP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§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Leverage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existing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</a:t>
            </a:r>
            <a:r>
              <a:rPr sz="27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ty</a:t>
            </a:r>
            <a:r>
              <a:rPr sz="27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7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initiatives</a:t>
            </a:r>
            <a:endParaRPr lang="en-US" altLang="en-US" sz="2700" dirty="0"/>
          </a:p>
        </p:txBody>
      </p:sp>
      <p:pic>
        <p:nvPicPr>
          <p:cNvPr id="38" name="picture 3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rot="21600000">
            <a:off x="7848600" y="2077211"/>
            <a:ext cx="4221480" cy="238048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extbox 39"/>
          <p:cNvSpPr/>
          <p:nvPr/>
        </p:nvSpPr>
        <p:spPr>
          <a:xfrm>
            <a:off x="658368" y="676655"/>
            <a:ext cx="7191375" cy="799465"/>
          </a:xfrm>
          <a:prstGeom prst="rect">
            <a:avLst/>
          </a:prstGeom>
          <a:solidFill>
            <a:srgbClr val="00265D"/>
          </a:solidFill>
        </p:spPr>
        <p:txBody>
          <a:bodyPr vert="horz" wrap="square" lIns="0" tIns="0" rIns="0" bIns="0"/>
          <a:lstStyle/>
          <a:p>
            <a:pPr algn="l" rtl="0" eaLnBrk="0">
              <a:lnSpc>
                <a:spcPct val="110000"/>
              </a:lnSpc>
            </a:pPr>
            <a:endParaRPr lang="en-US" altLang="en-US" sz="200" dirty="0"/>
          </a:p>
          <a:p>
            <a:pPr marL="179070" algn="l" rtl="0" eaLnBrk="0">
              <a:lnSpc>
                <a:spcPts val="4975"/>
              </a:lnSpc>
            </a:pP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Rel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tio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ip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ui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k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ls</a:t>
            </a:r>
            <a:endParaRPr lang="en-US" altLang="en-US" sz="3500" dirty="0"/>
          </a:p>
        </p:txBody>
      </p:sp>
      <p:pic>
        <p:nvPicPr>
          <p:cNvPr id="40" name="picture 4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1" name="textbox 41"/>
          <p:cNvSpPr/>
          <p:nvPr/>
        </p:nvSpPr>
        <p:spPr>
          <a:xfrm>
            <a:off x="922121" y="1779447"/>
            <a:ext cx="10119359" cy="3500120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2000"/>
              </a:lnSpc>
            </a:pPr>
            <a:endParaRPr lang="en-US" altLang="en-US" sz="100" dirty="0"/>
          </a:p>
          <a:p>
            <a:pPr marL="18415" indent="-5715" algn="l" rtl="0" eaLnBrk="0">
              <a:lnSpc>
                <a:spcPct val="112000"/>
              </a:lnSpc>
            </a:pP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Relationship</a:t>
            </a:r>
            <a:r>
              <a:rPr sz="23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Building</a:t>
            </a:r>
            <a:r>
              <a:rPr sz="23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23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23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among</a:t>
            </a:r>
            <a:r>
              <a:rPr sz="23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3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critical</a:t>
            </a:r>
            <a:r>
              <a:rPr sz="23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skills</a:t>
            </a:r>
            <a:r>
              <a:rPr sz="23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23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managing</a:t>
            </a:r>
            <a:r>
              <a:rPr sz="23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diversity</a:t>
            </a:r>
            <a:r>
              <a:rPr sz="2300" spc="2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3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equity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300" spc="3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inclusion</a:t>
            </a:r>
            <a:r>
              <a:rPr sz="2300" spc="3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2300" dirty="0"/>
          </a:p>
          <a:p>
            <a:pPr marL="16510" algn="l" rtl="0" eaLnBrk="0">
              <a:lnSpc>
                <a:spcPts val="3225"/>
              </a:lnSpc>
            </a:pP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300" spc="19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skill</a:t>
            </a:r>
            <a:r>
              <a:rPr sz="2300" spc="19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will</a:t>
            </a:r>
            <a:r>
              <a:rPr sz="2300" spc="19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help</a:t>
            </a:r>
            <a:r>
              <a:rPr sz="2300" spc="19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Amazon</a:t>
            </a:r>
            <a:r>
              <a:rPr sz="2300" spc="1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</a:t>
            </a:r>
            <a:endParaRPr lang="en-US" altLang="en-US" sz="2300" dirty="0"/>
          </a:p>
          <a:p>
            <a:pPr marL="33020" algn="l" rtl="0" eaLnBrk="0">
              <a:lnSpc>
                <a:spcPts val="3225"/>
              </a:lnSpc>
              <a:spcBef>
                <a:spcPts val="360"/>
              </a:spcBef>
            </a:pP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§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Develop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relationship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with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employees</a:t>
            </a:r>
            <a:endParaRPr lang="en-US" altLang="en-US" sz="2300" dirty="0"/>
          </a:p>
          <a:p>
            <a:pPr marL="33020" algn="l" rtl="0" eaLnBrk="0">
              <a:lnSpc>
                <a:spcPts val="3225"/>
              </a:lnSpc>
              <a:spcBef>
                <a:spcPts val="360"/>
              </a:spcBef>
            </a:pPr>
            <a:r>
              <a:rPr sz="2300" spc="-2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§</a:t>
            </a:r>
            <a:r>
              <a:rPr sz="2300" spc="-2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23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Recognize</a:t>
            </a:r>
            <a:r>
              <a:rPr sz="23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3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value</a:t>
            </a:r>
            <a:r>
              <a:rPr sz="23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</a:t>
            </a:r>
            <a:r>
              <a:rPr sz="23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diversity</a:t>
            </a:r>
            <a:endParaRPr lang="en-US" altLang="en-US" sz="2300" dirty="0"/>
          </a:p>
          <a:p>
            <a:pPr marL="33020" algn="l" rtl="0" eaLnBrk="0">
              <a:lnSpc>
                <a:spcPts val="3225"/>
              </a:lnSpc>
              <a:spcBef>
                <a:spcPts val="360"/>
              </a:spcBef>
            </a:pPr>
            <a:r>
              <a:rPr sz="2300" spc="2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§</a:t>
            </a:r>
            <a:r>
              <a:rPr sz="2300" spc="2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Foster</a:t>
            </a:r>
            <a:r>
              <a:rPr sz="2300" spc="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</a:t>
            </a:r>
            <a:r>
              <a:rPr sz="2300" spc="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environment</a:t>
            </a:r>
            <a:r>
              <a:rPr sz="2300" spc="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2300" spc="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respect</a:t>
            </a:r>
            <a:r>
              <a:rPr sz="2300" spc="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El</a:t>
            </a:r>
            <a:r>
              <a:rPr sz="2300" spc="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-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Amin</a:t>
            </a:r>
            <a:r>
              <a:rPr sz="2300" spc="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300" spc="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021)</a:t>
            </a:r>
            <a:endParaRPr lang="en-US" altLang="en-US" sz="2300" dirty="0"/>
          </a:p>
          <a:p>
            <a:pPr marL="33020" algn="l" rtl="0" eaLnBrk="0">
              <a:lnSpc>
                <a:spcPts val="3225"/>
              </a:lnSpc>
              <a:spcBef>
                <a:spcPts val="360"/>
              </a:spcBef>
            </a:pP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§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ffer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equal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opportunities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all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employees</a:t>
            </a:r>
            <a:endParaRPr lang="en-US" altLang="en-US" sz="2300" dirty="0"/>
          </a:p>
          <a:p>
            <a:pPr marL="33020" algn="l" rtl="0" eaLnBrk="0">
              <a:lnSpc>
                <a:spcPts val="3230"/>
              </a:lnSpc>
              <a:spcBef>
                <a:spcPts val="360"/>
              </a:spcBef>
            </a:pP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§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Utilize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ositive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reinforcement</a:t>
            </a:r>
            <a:r>
              <a:rPr sz="23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techniques</a:t>
            </a:r>
            <a:endParaRPr lang="en-US" alt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extbox 42"/>
          <p:cNvSpPr/>
          <p:nvPr/>
        </p:nvSpPr>
        <p:spPr>
          <a:xfrm>
            <a:off x="658368" y="676655"/>
            <a:ext cx="7191375" cy="799465"/>
          </a:xfrm>
          <a:prstGeom prst="rect">
            <a:avLst/>
          </a:prstGeom>
          <a:solidFill>
            <a:srgbClr val="00265D"/>
          </a:solidFill>
        </p:spPr>
        <p:txBody>
          <a:bodyPr vert="horz" wrap="square" lIns="0" tIns="0" rIns="0" bIns="0"/>
          <a:lstStyle/>
          <a:p>
            <a:pPr algn="l" rtl="0" eaLnBrk="0">
              <a:lnSpc>
                <a:spcPct val="110000"/>
              </a:lnSpc>
            </a:pPr>
            <a:endParaRPr lang="en-US" altLang="en-US" sz="200" dirty="0"/>
          </a:p>
          <a:p>
            <a:pPr marL="173990" algn="l" rtl="0" eaLnBrk="0">
              <a:lnSpc>
                <a:spcPts val="4975"/>
              </a:lnSpc>
            </a:pP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k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</a:t>
            </a:r>
            <a:r>
              <a:rPr sz="3500" spc="-6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endParaRPr lang="en-US" altLang="en-US" sz="3500" dirty="0"/>
          </a:p>
        </p:txBody>
      </p:sp>
      <p:sp>
        <p:nvSpPr>
          <p:cNvPr id="43" name="path"/>
          <p:cNvSpPr/>
          <p:nvPr/>
        </p:nvSpPr>
        <p:spPr>
          <a:xfrm>
            <a:off x="0" y="0"/>
            <a:ext cx="2514600" cy="2324100"/>
          </a:xfrm>
          <a:custGeom>
            <a:avLst/>
            <a:gdLst/>
            <a:ahLst/>
            <a:cxnLst/>
            <a:rect l="0" t="0" r="0" b="0"/>
            <a:pathLst>
              <a:path w="3960" h="3660">
                <a:moveTo>
                  <a:pt x="0" y="3660"/>
                </a:moveTo>
                <a:lnTo>
                  <a:pt x="607" y="3660"/>
                </a:lnTo>
                <a:lnTo>
                  <a:pt x="607" y="635"/>
                </a:lnTo>
                <a:lnTo>
                  <a:pt x="3960" y="635"/>
                </a:lnTo>
                <a:lnTo>
                  <a:pt x="3960" y="0"/>
                </a:lnTo>
                <a:lnTo>
                  <a:pt x="0" y="0"/>
                </a:lnTo>
                <a:lnTo>
                  <a:pt x="0" y="3660"/>
                </a:lnTo>
              </a:path>
            </a:pathLst>
          </a:custGeom>
          <a:solidFill>
            <a:srgbClr val="FEB72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/>
          <a:p>
            <a:pPr algn="ctr"/>
            <a:endParaRPr lang="zh-CN" altLang="en-US"/>
          </a:p>
        </p:txBody>
      </p:sp>
      <p:sp>
        <p:nvSpPr>
          <p:cNvPr id="44" name="path"/>
          <p:cNvSpPr/>
          <p:nvPr/>
        </p:nvSpPr>
        <p:spPr>
          <a:xfrm>
            <a:off x="9677400" y="4533900"/>
            <a:ext cx="2514600" cy="2324100"/>
          </a:xfrm>
          <a:custGeom>
            <a:avLst/>
            <a:gdLst/>
            <a:ahLst/>
            <a:cxnLst/>
            <a:rect l="0" t="0" r="0" b="0"/>
            <a:pathLst>
              <a:path w="3960" h="3660">
                <a:moveTo>
                  <a:pt x="3960" y="0"/>
                </a:moveTo>
                <a:lnTo>
                  <a:pt x="3352" y="0"/>
                </a:lnTo>
                <a:lnTo>
                  <a:pt x="3352" y="3024"/>
                </a:lnTo>
                <a:lnTo>
                  <a:pt x="0" y="3024"/>
                </a:lnTo>
                <a:lnTo>
                  <a:pt x="0" y="3660"/>
                </a:lnTo>
                <a:lnTo>
                  <a:pt x="3960" y="3660"/>
                </a:lnTo>
                <a:lnTo>
                  <a:pt x="3960" y="0"/>
                </a:lnTo>
              </a:path>
            </a:pathLst>
          </a:custGeom>
          <a:solidFill>
            <a:srgbClr val="FEB72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/>
          <a:p>
            <a:pPr algn="ctr"/>
            <a:endParaRPr lang="zh-CN" altLang="en-US"/>
          </a:p>
        </p:txBody>
      </p:sp>
      <p:sp>
        <p:nvSpPr>
          <p:cNvPr id="45" name="rect"/>
          <p:cNvSpPr/>
          <p:nvPr/>
        </p:nvSpPr>
        <p:spPr>
          <a:xfrm>
            <a:off x="658368" y="1772411"/>
            <a:ext cx="10919459" cy="4521708"/>
          </a:xfrm>
          <a:prstGeom prst="rect">
            <a:avLst/>
          </a:prstGeom>
          <a:solidFill>
            <a:srgbClr val="A5A5A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/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658368" y="1792223"/>
            <a:ext cx="10919459" cy="4760976"/>
            <a:chOff x="0" y="0"/>
            <a:chExt cx="10919459" cy="4760976"/>
          </a:xfrm>
        </p:grpSpPr>
        <p:sp>
          <p:nvSpPr>
            <p:cNvPr id="46" name="path"/>
            <p:cNvSpPr/>
            <p:nvPr/>
          </p:nvSpPr>
          <p:spPr>
            <a:xfrm>
              <a:off x="0" y="0"/>
              <a:ext cx="10919459" cy="656844"/>
            </a:xfrm>
            <a:custGeom>
              <a:avLst/>
              <a:gdLst/>
              <a:ahLst/>
              <a:cxnLst/>
              <a:rect l="0" t="0" r="0" b="0"/>
              <a:pathLst>
                <a:path w="17195" h="1034">
                  <a:moveTo>
                    <a:pt x="0" y="0"/>
                  </a:moveTo>
                  <a:lnTo>
                    <a:pt x="3439" y="0"/>
                  </a:lnTo>
                  <a:lnTo>
                    <a:pt x="3439" y="1034"/>
                  </a:lnTo>
                  <a:lnTo>
                    <a:pt x="0" y="1034"/>
                  </a:lnTo>
                  <a:lnTo>
                    <a:pt x="0" y="0"/>
                  </a:lnTo>
                  <a:close/>
                </a:path>
                <a:path w="17195" h="1034">
                  <a:moveTo>
                    <a:pt x="3439" y="0"/>
                  </a:moveTo>
                  <a:lnTo>
                    <a:pt x="8174" y="0"/>
                  </a:lnTo>
                  <a:lnTo>
                    <a:pt x="8174" y="1034"/>
                  </a:lnTo>
                  <a:lnTo>
                    <a:pt x="3439" y="1034"/>
                  </a:lnTo>
                  <a:lnTo>
                    <a:pt x="3439" y="0"/>
                  </a:lnTo>
                  <a:close/>
                </a:path>
                <a:path w="17195" h="1034">
                  <a:moveTo>
                    <a:pt x="8174" y="0"/>
                  </a:moveTo>
                  <a:lnTo>
                    <a:pt x="9947" y="0"/>
                  </a:lnTo>
                  <a:lnTo>
                    <a:pt x="9947" y="1034"/>
                  </a:lnTo>
                  <a:lnTo>
                    <a:pt x="8174" y="1034"/>
                  </a:lnTo>
                  <a:lnTo>
                    <a:pt x="8174" y="0"/>
                  </a:lnTo>
                  <a:close/>
                </a:path>
                <a:path w="17195" h="1034">
                  <a:moveTo>
                    <a:pt x="9947" y="0"/>
                  </a:moveTo>
                  <a:lnTo>
                    <a:pt x="12340" y="0"/>
                  </a:lnTo>
                  <a:lnTo>
                    <a:pt x="12340" y="1034"/>
                  </a:lnTo>
                  <a:lnTo>
                    <a:pt x="9947" y="1034"/>
                  </a:lnTo>
                  <a:lnTo>
                    <a:pt x="9947" y="0"/>
                  </a:lnTo>
                  <a:close/>
                </a:path>
                <a:path w="17195" h="1034">
                  <a:moveTo>
                    <a:pt x="12340" y="0"/>
                  </a:moveTo>
                  <a:lnTo>
                    <a:pt x="17195" y="0"/>
                  </a:lnTo>
                  <a:lnTo>
                    <a:pt x="17195" y="1034"/>
                  </a:lnTo>
                  <a:lnTo>
                    <a:pt x="12340" y="1034"/>
                  </a:lnTo>
                  <a:lnTo>
                    <a:pt x="12340" y="0"/>
                  </a:lnTo>
                  <a:close/>
                </a:path>
              </a:pathLst>
            </a:custGeom>
            <a:solidFill>
              <a:srgbClr val="00265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/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0" y="656844"/>
              <a:ext cx="10919459" cy="4104132"/>
            </a:xfrm>
            <a:custGeom>
              <a:avLst/>
              <a:gdLst/>
              <a:ahLst/>
              <a:cxnLst/>
              <a:rect l="0" t="0" r="0" b="0"/>
              <a:pathLst>
                <a:path w="17195" h="6463">
                  <a:moveTo>
                    <a:pt x="0" y="0"/>
                  </a:moveTo>
                  <a:lnTo>
                    <a:pt x="3439" y="0"/>
                  </a:lnTo>
                  <a:lnTo>
                    <a:pt x="3439" y="1440"/>
                  </a:lnTo>
                  <a:lnTo>
                    <a:pt x="0" y="1440"/>
                  </a:lnTo>
                  <a:lnTo>
                    <a:pt x="0" y="0"/>
                  </a:lnTo>
                  <a:close/>
                </a:path>
                <a:path w="17195" h="6463">
                  <a:moveTo>
                    <a:pt x="3439" y="0"/>
                  </a:moveTo>
                  <a:lnTo>
                    <a:pt x="8174" y="0"/>
                  </a:lnTo>
                  <a:lnTo>
                    <a:pt x="8174" y="1440"/>
                  </a:lnTo>
                  <a:lnTo>
                    <a:pt x="3439" y="1440"/>
                  </a:lnTo>
                  <a:lnTo>
                    <a:pt x="3439" y="0"/>
                  </a:lnTo>
                  <a:close/>
                </a:path>
                <a:path w="17195" h="6463">
                  <a:moveTo>
                    <a:pt x="8174" y="0"/>
                  </a:moveTo>
                  <a:lnTo>
                    <a:pt x="9947" y="0"/>
                  </a:lnTo>
                  <a:lnTo>
                    <a:pt x="9947" y="1440"/>
                  </a:lnTo>
                  <a:lnTo>
                    <a:pt x="8174" y="1440"/>
                  </a:lnTo>
                  <a:lnTo>
                    <a:pt x="8174" y="0"/>
                  </a:lnTo>
                  <a:close/>
                </a:path>
                <a:path w="17195" h="6463">
                  <a:moveTo>
                    <a:pt x="9947" y="0"/>
                  </a:moveTo>
                  <a:lnTo>
                    <a:pt x="12340" y="0"/>
                  </a:lnTo>
                  <a:lnTo>
                    <a:pt x="12340" y="1440"/>
                  </a:lnTo>
                  <a:lnTo>
                    <a:pt x="9947" y="1440"/>
                  </a:lnTo>
                  <a:lnTo>
                    <a:pt x="9947" y="0"/>
                  </a:lnTo>
                  <a:close/>
                </a:path>
                <a:path w="17195" h="6463">
                  <a:moveTo>
                    <a:pt x="12340" y="0"/>
                  </a:moveTo>
                  <a:lnTo>
                    <a:pt x="17195" y="0"/>
                  </a:lnTo>
                  <a:lnTo>
                    <a:pt x="17195" y="1440"/>
                  </a:lnTo>
                  <a:lnTo>
                    <a:pt x="12340" y="1440"/>
                  </a:lnTo>
                  <a:lnTo>
                    <a:pt x="12340" y="0"/>
                  </a:lnTo>
                  <a:close/>
                </a:path>
                <a:path w="17195" h="6463">
                  <a:moveTo>
                    <a:pt x="0" y="2472"/>
                  </a:moveTo>
                  <a:lnTo>
                    <a:pt x="3439" y="2472"/>
                  </a:lnTo>
                  <a:lnTo>
                    <a:pt x="3439" y="3506"/>
                  </a:lnTo>
                  <a:lnTo>
                    <a:pt x="0" y="3506"/>
                  </a:lnTo>
                  <a:lnTo>
                    <a:pt x="0" y="2472"/>
                  </a:lnTo>
                  <a:close/>
                </a:path>
                <a:path w="17195" h="6463">
                  <a:moveTo>
                    <a:pt x="3439" y="2472"/>
                  </a:moveTo>
                  <a:lnTo>
                    <a:pt x="8174" y="2472"/>
                  </a:lnTo>
                  <a:lnTo>
                    <a:pt x="8174" y="3506"/>
                  </a:lnTo>
                  <a:lnTo>
                    <a:pt x="3439" y="3506"/>
                  </a:lnTo>
                  <a:lnTo>
                    <a:pt x="3439" y="2472"/>
                  </a:lnTo>
                  <a:close/>
                </a:path>
                <a:path w="17195" h="6463">
                  <a:moveTo>
                    <a:pt x="8174" y="2472"/>
                  </a:moveTo>
                  <a:lnTo>
                    <a:pt x="9947" y="2472"/>
                  </a:lnTo>
                  <a:lnTo>
                    <a:pt x="9947" y="3506"/>
                  </a:lnTo>
                  <a:lnTo>
                    <a:pt x="8174" y="3506"/>
                  </a:lnTo>
                  <a:lnTo>
                    <a:pt x="8174" y="2472"/>
                  </a:lnTo>
                  <a:close/>
                </a:path>
                <a:path w="17195" h="6463">
                  <a:moveTo>
                    <a:pt x="9947" y="2472"/>
                  </a:moveTo>
                  <a:lnTo>
                    <a:pt x="12340" y="2472"/>
                  </a:lnTo>
                  <a:lnTo>
                    <a:pt x="12340" y="3506"/>
                  </a:lnTo>
                  <a:lnTo>
                    <a:pt x="9947" y="3506"/>
                  </a:lnTo>
                  <a:lnTo>
                    <a:pt x="9947" y="2472"/>
                  </a:lnTo>
                  <a:close/>
                </a:path>
                <a:path w="17195" h="6463">
                  <a:moveTo>
                    <a:pt x="12340" y="2472"/>
                  </a:moveTo>
                  <a:lnTo>
                    <a:pt x="17195" y="2472"/>
                  </a:lnTo>
                  <a:lnTo>
                    <a:pt x="17195" y="3506"/>
                  </a:lnTo>
                  <a:lnTo>
                    <a:pt x="12340" y="3506"/>
                  </a:lnTo>
                  <a:lnTo>
                    <a:pt x="12340" y="2472"/>
                  </a:lnTo>
                  <a:close/>
                </a:path>
                <a:path w="17195" h="6463">
                  <a:moveTo>
                    <a:pt x="0" y="4984"/>
                  </a:moveTo>
                  <a:lnTo>
                    <a:pt x="3439" y="4984"/>
                  </a:lnTo>
                  <a:lnTo>
                    <a:pt x="3439" y="6463"/>
                  </a:lnTo>
                  <a:lnTo>
                    <a:pt x="0" y="6463"/>
                  </a:lnTo>
                  <a:lnTo>
                    <a:pt x="0" y="4984"/>
                  </a:lnTo>
                  <a:close/>
                </a:path>
                <a:path w="17195" h="6463">
                  <a:moveTo>
                    <a:pt x="3439" y="4984"/>
                  </a:moveTo>
                  <a:lnTo>
                    <a:pt x="8174" y="4984"/>
                  </a:lnTo>
                  <a:lnTo>
                    <a:pt x="8174" y="6463"/>
                  </a:lnTo>
                  <a:lnTo>
                    <a:pt x="3439" y="6463"/>
                  </a:lnTo>
                  <a:lnTo>
                    <a:pt x="3439" y="4984"/>
                  </a:lnTo>
                  <a:close/>
                </a:path>
                <a:path w="17195" h="6463">
                  <a:moveTo>
                    <a:pt x="8174" y="4984"/>
                  </a:moveTo>
                  <a:lnTo>
                    <a:pt x="9947" y="4984"/>
                  </a:lnTo>
                  <a:lnTo>
                    <a:pt x="9947" y="6463"/>
                  </a:lnTo>
                  <a:lnTo>
                    <a:pt x="8174" y="6463"/>
                  </a:lnTo>
                  <a:lnTo>
                    <a:pt x="8174" y="4984"/>
                  </a:lnTo>
                  <a:close/>
                </a:path>
                <a:path w="17195" h="6463">
                  <a:moveTo>
                    <a:pt x="9947" y="4984"/>
                  </a:moveTo>
                  <a:lnTo>
                    <a:pt x="12340" y="4984"/>
                  </a:lnTo>
                  <a:lnTo>
                    <a:pt x="12340" y="6463"/>
                  </a:lnTo>
                  <a:lnTo>
                    <a:pt x="9947" y="6463"/>
                  </a:lnTo>
                  <a:lnTo>
                    <a:pt x="9947" y="4984"/>
                  </a:lnTo>
                  <a:close/>
                </a:path>
                <a:path w="17195" h="6463">
                  <a:moveTo>
                    <a:pt x="12340" y="4984"/>
                  </a:moveTo>
                  <a:lnTo>
                    <a:pt x="17195" y="4984"/>
                  </a:lnTo>
                  <a:lnTo>
                    <a:pt x="17195" y="6463"/>
                  </a:lnTo>
                  <a:lnTo>
                    <a:pt x="12340" y="6463"/>
                  </a:lnTo>
                  <a:lnTo>
                    <a:pt x="12340" y="4984"/>
                  </a:lnTo>
                  <a:close/>
                </a:path>
              </a:pathLst>
            </a:custGeom>
            <a:solidFill>
              <a:srgbClr val="CBCDD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/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0" y="1571244"/>
              <a:ext cx="10919459" cy="2250948"/>
            </a:xfrm>
            <a:custGeom>
              <a:avLst/>
              <a:gdLst/>
              <a:ahLst/>
              <a:cxnLst/>
              <a:rect l="0" t="0" r="0" b="0"/>
              <a:pathLst>
                <a:path w="17195" h="3544">
                  <a:moveTo>
                    <a:pt x="0" y="0"/>
                  </a:moveTo>
                  <a:lnTo>
                    <a:pt x="3439" y="0"/>
                  </a:lnTo>
                  <a:lnTo>
                    <a:pt x="3439" y="1032"/>
                  </a:lnTo>
                  <a:lnTo>
                    <a:pt x="0" y="1032"/>
                  </a:lnTo>
                  <a:lnTo>
                    <a:pt x="0" y="0"/>
                  </a:lnTo>
                  <a:close/>
                </a:path>
                <a:path w="17195" h="3544">
                  <a:moveTo>
                    <a:pt x="3439" y="0"/>
                  </a:moveTo>
                  <a:lnTo>
                    <a:pt x="8174" y="0"/>
                  </a:lnTo>
                  <a:lnTo>
                    <a:pt x="8174" y="1032"/>
                  </a:lnTo>
                  <a:lnTo>
                    <a:pt x="3439" y="1032"/>
                  </a:lnTo>
                  <a:lnTo>
                    <a:pt x="3439" y="0"/>
                  </a:lnTo>
                  <a:close/>
                </a:path>
                <a:path w="17195" h="3544">
                  <a:moveTo>
                    <a:pt x="8174" y="0"/>
                  </a:moveTo>
                  <a:lnTo>
                    <a:pt x="9947" y="0"/>
                  </a:lnTo>
                  <a:lnTo>
                    <a:pt x="9947" y="1032"/>
                  </a:lnTo>
                  <a:lnTo>
                    <a:pt x="8174" y="1032"/>
                  </a:lnTo>
                  <a:lnTo>
                    <a:pt x="8174" y="0"/>
                  </a:lnTo>
                  <a:close/>
                </a:path>
                <a:path w="17195" h="3544">
                  <a:moveTo>
                    <a:pt x="9947" y="0"/>
                  </a:moveTo>
                  <a:lnTo>
                    <a:pt x="12340" y="0"/>
                  </a:lnTo>
                  <a:lnTo>
                    <a:pt x="12340" y="1032"/>
                  </a:lnTo>
                  <a:lnTo>
                    <a:pt x="9947" y="1032"/>
                  </a:lnTo>
                  <a:lnTo>
                    <a:pt x="9947" y="0"/>
                  </a:lnTo>
                  <a:close/>
                </a:path>
                <a:path w="17195" h="3544">
                  <a:moveTo>
                    <a:pt x="12340" y="0"/>
                  </a:moveTo>
                  <a:lnTo>
                    <a:pt x="17195" y="0"/>
                  </a:lnTo>
                  <a:lnTo>
                    <a:pt x="17195" y="1032"/>
                  </a:lnTo>
                  <a:lnTo>
                    <a:pt x="12340" y="1032"/>
                  </a:lnTo>
                  <a:lnTo>
                    <a:pt x="12340" y="0"/>
                  </a:lnTo>
                  <a:close/>
                </a:path>
                <a:path w="17195" h="3544">
                  <a:moveTo>
                    <a:pt x="0" y="2066"/>
                  </a:moveTo>
                  <a:lnTo>
                    <a:pt x="3439" y="2066"/>
                  </a:lnTo>
                  <a:lnTo>
                    <a:pt x="3439" y="3544"/>
                  </a:lnTo>
                  <a:lnTo>
                    <a:pt x="0" y="3544"/>
                  </a:lnTo>
                  <a:lnTo>
                    <a:pt x="0" y="2066"/>
                  </a:lnTo>
                  <a:close/>
                </a:path>
                <a:path w="17195" h="3544">
                  <a:moveTo>
                    <a:pt x="3439" y="2066"/>
                  </a:moveTo>
                  <a:lnTo>
                    <a:pt x="8174" y="2066"/>
                  </a:lnTo>
                  <a:lnTo>
                    <a:pt x="8174" y="3544"/>
                  </a:lnTo>
                  <a:lnTo>
                    <a:pt x="3439" y="3544"/>
                  </a:lnTo>
                  <a:lnTo>
                    <a:pt x="3439" y="2066"/>
                  </a:lnTo>
                  <a:close/>
                </a:path>
                <a:path w="17195" h="3544">
                  <a:moveTo>
                    <a:pt x="8174" y="2066"/>
                  </a:moveTo>
                  <a:lnTo>
                    <a:pt x="9947" y="2066"/>
                  </a:lnTo>
                  <a:lnTo>
                    <a:pt x="9947" y="3544"/>
                  </a:lnTo>
                  <a:lnTo>
                    <a:pt x="8174" y="3544"/>
                  </a:lnTo>
                  <a:lnTo>
                    <a:pt x="8174" y="2066"/>
                  </a:lnTo>
                  <a:close/>
                </a:path>
                <a:path w="17195" h="3544">
                  <a:moveTo>
                    <a:pt x="9947" y="2066"/>
                  </a:moveTo>
                  <a:lnTo>
                    <a:pt x="12340" y="2066"/>
                  </a:lnTo>
                  <a:lnTo>
                    <a:pt x="12340" y="3544"/>
                  </a:lnTo>
                  <a:lnTo>
                    <a:pt x="9947" y="3544"/>
                  </a:lnTo>
                  <a:lnTo>
                    <a:pt x="9947" y="2066"/>
                  </a:lnTo>
                  <a:close/>
                </a:path>
                <a:path w="17195" h="3544">
                  <a:moveTo>
                    <a:pt x="12340" y="2066"/>
                  </a:moveTo>
                  <a:lnTo>
                    <a:pt x="17195" y="2066"/>
                  </a:lnTo>
                  <a:lnTo>
                    <a:pt x="17195" y="3544"/>
                  </a:lnTo>
                  <a:lnTo>
                    <a:pt x="12340" y="3544"/>
                  </a:lnTo>
                  <a:lnTo>
                    <a:pt x="12340" y="2066"/>
                  </a:lnTo>
                  <a:close/>
                </a:path>
              </a:pathLst>
            </a:custGeom>
            <a:solidFill>
              <a:srgbClr val="E7E8E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/>
            <a:p>
              <a:pPr algn="ctr"/>
              <a:endParaRPr lang="zh-CN" altLang="en-US"/>
            </a:p>
          </p:txBody>
        </p:sp>
      </p:grpSp>
      <p:graphicFrame>
        <p:nvGraphicFramePr>
          <p:cNvPr id="49" name="table 49"/>
          <p:cNvGraphicFramePr>
            <a:graphicFrameLocks noGrp="1"/>
          </p:cNvGraphicFramePr>
          <p:nvPr/>
        </p:nvGraphicFramePr>
        <p:xfrm>
          <a:off x="652144" y="1785620"/>
          <a:ext cx="10931525" cy="4773295"/>
        </p:xfrm>
        <a:graphic>
          <a:graphicData uri="http://schemas.openxmlformats.org/drawingml/2006/table">
            <a:tbl>
              <a:tblPr/>
              <a:tblGrid>
                <a:gridCol w="2190114"/>
                <a:gridCol w="3007360"/>
                <a:gridCol w="1126490"/>
                <a:gridCol w="1518919"/>
                <a:gridCol w="3088639"/>
              </a:tblGrid>
              <a:tr h="662940"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71000"/>
                        </a:lnSpc>
                      </a:pPr>
                      <a:endParaRPr lang="en-US" altLang="en-US" sz="100" dirty="0"/>
                    </a:p>
                    <a:p>
                      <a:pPr marL="112395" algn="l" rtl="0" eaLnBrk="0">
                        <a:lnSpc>
                          <a:spcPts val="2485"/>
                        </a:lnSpc>
                        <a:spcBef>
                          <a:spcPts val="0"/>
                        </a:spcBef>
                      </a:pPr>
                      <a:r>
                        <a:rPr sz="1700" spc="2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700" b="1" spc="2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kill</a:t>
                      </a:r>
                      <a:r>
                        <a:rPr sz="1700" b="1" spc="1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71000"/>
                        </a:lnSpc>
                      </a:pPr>
                      <a:endParaRPr lang="en-US" altLang="en-US" sz="100" dirty="0"/>
                    </a:p>
                    <a:p>
                      <a:pPr marL="93345" algn="l" rtl="0" eaLnBrk="0">
                        <a:lnSpc>
                          <a:spcPts val="2485"/>
                        </a:lnSpc>
                        <a:spcBef>
                          <a:spcPts val="0"/>
                        </a:spcBef>
                      </a:pPr>
                      <a:r>
                        <a:rPr sz="1700" b="1" spc="5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Actio</a:t>
                      </a:r>
                      <a:r>
                        <a:rPr sz="1700" b="1" spc="2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n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71000"/>
                        </a:lnSpc>
                      </a:pPr>
                      <a:endParaRPr lang="en-US" altLang="en-US" sz="100" dirty="0"/>
                    </a:p>
                    <a:p>
                      <a:pPr marL="99695" algn="l" rtl="0" eaLnBrk="0">
                        <a:lnSpc>
                          <a:spcPts val="2485"/>
                        </a:lnSpc>
                        <a:spcBef>
                          <a:spcPts val="0"/>
                        </a:spcBef>
                      </a:pPr>
                      <a:r>
                        <a:rPr sz="1700" b="1" spc="4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Timeli</a:t>
                      </a:r>
                      <a:r>
                        <a:rPr sz="1700" b="1" spc="3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700" b="1" spc="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69000"/>
                        </a:lnSpc>
                      </a:pPr>
                      <a:endParaRPr lang="en-US" altLang="en-US" sz="100" dirty="0"/>
                    </a:p>
                    <a:p>
                      <a:pPr marL="97155" indent="-1270" algn="l" rtl="0" eaLnBrk="0">
                        <a:lnSpc>
                          <a:spcPct val="115000"/>
                        </a:lnSpc>
                      </a:pPr>
                      <a:r>
                        <a:rPr sz="1700" b="1" spc="5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Responsib</a:t>
                      </a:r>
                      <a:r>
                        <a:rPr sz="1700" b="1" spc="2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700" b="1" spc="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700" spc="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    </a:t>
                      </a:r>
                      <a:r>
                        <a:rPr sz="1700" b="1" spc="4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Part</a:t>
                      </a:r>
                      <a:r>
                        <a:rPr sz="1700" b="1" spc="3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y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700" dirty="0"/>
                    </a:p>
                    <a:p>
                      <a:pPr marL="95885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1700" b="1" spc="5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Resourc</a:t>
                      </a:r>
                      <a:r>
                        <a:rPr sz="1700" b="1" spc="1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700" b="1" spc="0" dirty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4400"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en-US" altLang="en-US" sz="100" dirty="0"/>
                    </a:p>
                    <a:p>
                      <a:pPr marL="106045" algn="l" rtl="0" eaLnBrk="0">
                        <a:lnSpc>
                          <a:spcPts val="2420"/>
                        </a:lnSpc>
                      </a:pPr>
                      <a:r>
                        <a:rPr sz="1700" spc="5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Communicati</a:t>
                      </a:r>
                      <a:r>
                        <a:rPr sz="1700" spc="3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n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64000"/>
                        </a:lnSpc>
                      </a:pPr>
                      <a:endParaRPr lang="en-US" altLang="en-US" sz="100" dirty="0"/>
                    </a:p>
                    <a:p>
                      <a:pPr marL="99060" indent="-3810" algn="l" rtl="0" eaLnBrk="0">
                        <a:lnSpc>
                          <a:spcPct val="113000"/>
                        </a:lnSpc>
                      </a:pP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Develop</a:t>
                      </a:r>
                      <a:r>
                        <a:rPr sz="1700" spc="51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700" spc="50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comprehensive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        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communication</a:t>
                      </a:r>
                      <a:r>
                        <a:rPr sz="1700" spc="83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policy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en-US" altLang="en-US" sz="100" dirty="0"/>
                    </a:p>
                    <a:p>
                      <a:pPr marL="99695" algn="l" rtl="0" eaLnBrk="0">
                        <a:lnSpc>
                          <a:spcPts val="2420"/>
                        </a:lnSpc>
                      </a:pPr>
                      <a:r>
                        <a:rPr sz="1700" spc="4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Quarterl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y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700" dirty="0"/>
                    </a:p>
                    <a:p>
                      <a:pPr marL="95250" algn="l" rtl="0" eaLnBrk="0">
                        <a:lnSpc>
                          <a:spcPts val="1235"/>
                        </a:lnSpc>
                        <a:spcBef>
                          <a:spcPts val="5"/>
                        </a:spcBef>
                      </a:pPr>
                      <a:r>
                        <a:rPr sz="1700" spc="6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Huma</a:t>
                      </a:r>
                      <a:r>
                        <a:rPr sz="1700" spc="2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n</a:t>
                      </a:r>
                      <a:endParaRPr lang="en-US" altLang="en-US" sz="1700" dirty="0"/>
                    </a:p>
                    <a:p>
                      <a:pPr marL="95250" algn="l" rtl="0" eaLnBrk="0">
                        <a:lnSpc>
                          <a:spcPts val="2160"/>
                        </a:lnSpc>
                      </a:pPr>
                      <a:r>
                        <a:rPr sz="1700" spc="5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Resour</a:t>
                      </a:r>
                      <a:r>
                        <a:rPr sz="1700" spc="4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en-US" altLang="en-US" sz="100" dirty="0"/>
                    </a:p>
                    <a:p>
                      <a:pPr marL="99060" indent="635" algn="l" rtl="0" eaLnBrk="0">
                        <a:lnSpc>
                          <a:spcPct val="111000"/>
                        </a:lnSpc>
                      </a:pP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Communication</a:t>
                      </a:r>
                      <a:r>
                        <a:rPr sz="1700" spc="48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training</a:t>
                      </a:r>
                      <a:r>
                        <a:rPr sz="1700" spc="46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,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           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feedback</a:t>
                      </a:r>
                      <a:r>
                        <a:rPr sz="1700" spc="29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sessions</a:t>
                      </a:r>
                      <a:r>
                        <a:rPr sz="1700" spc="29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,</a:t>
                      </a:r>
                      <a:r>
                        <a:rPr sz="1700" spc="27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and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               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communication</a:t>
                      </a:r>
                      <a:r>
                        <a:rPr sz="1700" spc="100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guidelines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6590"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en-US" altLang="en-US" sz="100" dirty="0"/>
                    </a:p>
                    <a:p>
                      <a:pPr marL="112395" algn="l" rtl="0" eaLnBrk="0">
                        <a:lnSpc>
                          <a:spcPts val="2420"/>
                        </a:lnSpc>
                      </a:pP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Strategic</a:t>
                      </a:r>
                      <a:r>
                        <a:rPr sz="1700" spc="62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Planning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en-US" altLang="en-US" sz="100" dirty="0"/>
                    </a:p>
                    <a:p>
                      <a:pPr marL="95250" algn="l" rtl="0" eaLnBrk="0">
                        <a:lnSpc>
                          <a:spcPts val="2420"/>
                        </a:lnSpc>
                      </a:pP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Develop</a:t>
                      </a:r>
                      <a:r>
                        <a:rPr sz="1700" spc="32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700" spc="32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strategic</a:t>
                      </a:r>
                      <a:r>
                        <a:rPr sz="1700" spc="30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plan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en-US" altLang="en-US" sz="100" dirty="0"/>
                    </a:p>
                    <a:p>
                      <a:pPr marL="100965" algn="l" rtl="0" eaLnBrk="0">
                        <a:lnSpc>
                          <a:spcPts val="2420"/>
                        </a:lnSpc>
                      </a:pPr>
                      <a:r>
                        <a:rPr sz="1700" spc="15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6</a:t>
                      </a:r>
                      <a:r>
                        <a:rPr sz="1700" spc="14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months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en-US" altLang="en-US" sz="100" dirty="0"/>
                    </a:p>
                    <a:p>
                      <a:pPr marL="106045" algn="l" rtl="0" eaLnBrk="0">
                        <a:lnSpc>
                          <a:spcPts val="2420"/>
                        </a:lnSpc>
                      </a:pPr>
                      <a:r>
                        <a:rPr sz="1700" spc="3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Strategi</a:t>
                      </a:r>
                      <a:r>
                        <a:rPr sz="1700" spc="2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</a:t>
                      </a:r>
                      <a:endParaRPr lang="en-US" altLang="en-US" sz="1700" dirty="0"/>
                    </a:p>
                    <a:p>
                      <a:pPr marL="95250" algn="l" rtl="0" eaLnBrk="0">
                        <a:lnSpc>
                          <a:spcPts val="2435"/>
                        </a:lnSpc>
                        <a:spcBef>
                          <a:spcPts val="130"/>
                        </a:spcBef>
                      </a:pPr>
                      <a:r>
                        <a:rPr sz="1700" spc="5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Planni</a:t>
                      </a:r>
                      <a:r>
                        <a:rPr sz="1700" spc="2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g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en-US" altLang="en-US" sz="100" dirty="0"/>
                    </a:p>
                    <a:p>
                      <a:pPr marL="91440" indent="14605" algn="l" rtl="0" eaLnBrk="0">
                        <a:lnSpc>
                          <a:spcPct val="122000"/>
                        </a:lnSpc>
                        <a:spcBef>
                          <a:spcPts val="0"/>
                        </a:spcBef>
                      </a:pP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Strategic</a:t>
                      </a:r>
                      <a:r>
                        <a:rPr sz="1700" spc="33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planning</a:t>
                      </a:r>
                      <a:r>
                        <a:rPr sz="1700" spc="33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training</a:t>
                      </a:r>
                      <a:r>
                        <a:rPr sz="1700" spc="32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,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       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budgeting</a:t>
                      </a:r>
                      <a:r>
                        <a:rPr sz="1700" spc="77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software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6590"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en-US" altLang="en-US" sz="100" dirty="0"/>
                    </a:p>
                    <a:p>
                      <a:pPr marL="102870" algn="l" rtl="0" eaLnBrk="0">
                        <a:lnSpc>
                          <a:spcPts val="2420"/>
                        </a:lnSpc>
                      </a:pPr>
                      <a:r>
                        <a:rPr sz="1700" spc="5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Emotion</a:t>
                      </a:r>
                      <a:r>
                        <a:rPr sz="1700" spc="2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l</a:t>
                      </a:r>
                      <a:endParaRPr lang="en-US" altLang="en-US" sz="1700" dirty="0"/>
                    </a:p>
                    <a:p>
                      <a:pPr marL="103505" algn="l" rtl="0" eaLnBrk="0">
                        <a:lnSpc>
                          <a:spcPts val="2425"/>
                        </a:lnSpc>
                        <a:spcBef>
                          <a:spcPts val="130"/>
                        </a:spcBef>
                      </a:pPr>
                      <a:r>
                        <a:rPr sz="1700" spc="4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Intelligen</a:t>
                      </a:r>
                      <a:r>
                        <a:rPr sz="1700" spc="2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en-US" altLang="en-US" sz="100" dirty="0"/>
                    </a:p>
                    <a:p>
                      <a:pPr marL="95250" algn="l" rtl="0" eaLnBrk="0">
                        <a:lnSpc>
                          <a:spcPts val="2420"/>
                        </a:lnSpc>
                      </a:pP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Develop</a:t>
                      </a:r>
                      <a:r>
                        <a:rPr sz="1700" spc="36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700" spc="35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cultural</a:t>
                      </a:r>
                      <a:endParaRPr lang="en-US" altLang="en-US" sz="1700" dirty="0"/>
                    </a:p>
                    <a:p>
                      <a:pPr marL="99060" algn="l" rtl="0" eaLnBrk="0">
                        <a:lnSpc>
                          <a:spcPts val="2070"/>
                        </a:lnSpc>
                        <a:spcBef>
                          <a:spcPts val="130"/>
                        </a:spcBef>
                      </a:pP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competency</a:t>
                      </a:r>
                      <a:r>
                        <a:rPr sz="1700" spc="79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program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en-US" altLang="en-US" sz="100" dirty="0"/>
                    </a:p>
                    <a:p>
                      <a:pPr marL="95250" algn="l" rtl="0" eaLnBrk="0">
                        <a:lnSpc>
                          <a:spcPts val="2420"/>
                        </a:lnSpc>
                      </a:pPr>
                      <a:r>
                        <a:rPr sz="1700" spc="18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4</a:t>
                      </a:r>
                      <a:r>
                        <a:rPr sz="1700" spc="16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months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700" dirty="0"/>
                    </a:p>
                    <a:p>
                      <a:pPr marL="95250" algn="l" rtl="0" eaLnBrk="0">
                        <a:lnSpc>
                          <a:spcPts val="1230"/>
                        </a:lnSpc>
                        <a:spcBef>
                          <a:spcPts val="5"/>
                        </a:spcBef>
                      </a:pPr>
                      <a:r>
                        <a:rPr sz="1700" spc="6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Huma</a:t>
                      </a:r>
                      <a:r>
                        <a:rPr sz="1700" spc="2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n</a:t>
                      </a:r>
                      <a:endParaRPr lang="en-US" altLang="en-US" sz="1700" dirty="0"/>
                    </a:p>
                    <a:p>
                      <a:pPr marL="95250" algn="l" rtl="0" eaLnBrk="0">
                        <a:lnSpc>
                          <a:spcPts val="2160"/>
                        </a:lnSpc>
                      </a:pPr>
                      <a:r>
                        <a:rPr sz="1700" spc="5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Resourc</a:t>
                      </a:r>
                      <a:r>
                        <a:rPr sz="1700" spc="3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en-US" altLang="en-US" sz="100" dirty="0"/>
                    </a:p>
                    <a:p>
                      <a:pPr marL="99695" algn="l" rtl="0" eaLnBrk="0">
                        <a:lnSpc>
                          <a:spcPts val="2420"/>
                        </a:lnSpc>
                      </a:pP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Cultural</a:t>
                      </a:r>
                      <a:r>
                        <a:rPr sz="1700" spc="52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sensitivity</a:t>
                      </a:r>
                      <a:r>
                        <a:rPr sz="1700" spc="51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training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38530"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en-US" altLang="en-US" sz="100" dirty="0"/>
                    </a:p>
                    <a:p>
                      <a:pPr marL="106045" algn="l" rtl="0" eaLnBrk="0">
                        <a:lnSpc>
                          <a:spcPts val="2420"/>
                        </a:lnSpc>
                      </a:pP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Cultural</a:t>
                      </a:r>
                      <a:r>
                        <a:rPr sz="1700" spc="78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Competence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64000"/>
                        </a:lnSpc>
                      </a:pPr>
                      <a:endParaRPr lang="en-US" altLang="en-US" sz="100" dirty="0"/>
                    </a:p>
                    <a:p>
                      <a:pPr marL="97790" indent="-2540" algn="l" rtl="0" eaLnBrk="0">
                        <a:lnSpc>
                          <a:spcPct val="113000"/>
                        </a:lnSpc>
                      </a:pP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Develop</a:t>
                      </a:r>
                      <a:r>
                        <a:rPr sz="1700" spc="43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an</a:t>
                      </a:r>
                      <a:r>
                        <a:rPr sz="1700" spc="42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emotional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              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intelligence</a:t>
                      </a:r>
                      <a:r>
                        <a:rPr sz="1700" spc="56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training</a:t>
                      </a:r>
                      <a:r>
                        <a:rPr sz="1700" spc="55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program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en-US" altLang="en-US" sz="100" dirty="0"/>
                    </a:p>
                    <a:p>
                      <a:pPr marL="100965" algn="l" rtl="0" eaLnBrk="0">
                        <a:lnSpc>
                          <a:spcPts val="2420"/>
                        </a:lnSpc>
                      </a:pPr>
                      <a:r>
                        <a:rPr sz="1700" spc="15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6</a:t>
                      </a:r>
                      <a:r>
                        <a:rPr sz="1700" spc="14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months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en-US" altLang="en-US" sz="100" dirty="0"/>
                    </a:p>
                    <a:p>
                      <a:pPr marL="95250" indent="3175" algn="l" rtl="0" eaLnBrk="0">
                        <a:lnSpc>
                          <a:spcPct val="122000"/>
                        </a:lnSpc>
                        <a:spcBef>
                          <a:spcPts val="0"/>
                        </a:spcBef>
                      </a:pP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Training</a:t>
                      </a:r>
                      <a:r>
                        <a:rPr sz="1700" spc="40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and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    </a:t>
                      </a:r>
                      <a:r>
                        <a:rPr sz="1700" spc="5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Developmen</a:t>
                      </a:r>
                      <a:r>
                        <a:rPr sz="1700" spc="1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en-US" altLang="en-US" sz="100" dirty="0"/>
                    </a:p>
                    <a:p>
                      <a:pPr marL="102870" indent="-6350" algn="l" rtl="0" eaLnBrk="0">
                        <a:lnSpc>
                          <a:spcPct val="122000"/>
                        </a:lnSpc>
                        <a:spcBef>
                          <a:spcPts val="0"/>
                        </a:spcBef>
                      </a:pP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Emotional</a:t>
                      </a:r>
                      <a:r>
                        <a:rPr sz="1700" spc="42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intelligence</a:t>
                      </a:r>
                      <a:r>
                        <a:rPr sz="1700" spc="42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training</a:t>
                      </a:r>
                      <a:r>
                        <a:rPr sz="1700" spc="39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,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self</a:t>
                      </a:r>
                      <a:r>
                        <a:rPr sz="1700" spc="46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-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awareness</a:t>
                      </a:r>
                      <a:r>
                        <a:rPr sz="1700" spc="44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exercises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4244"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en-US" altLang="en-US" sz="100" dirty="0"/>
                    </a:p>
                    <a:p>
                      <a:pPr marL="101600" algn="l" rtl="0" eaLnBrk="0">
                        <a:lnSpc>
                          <a:spcPts val="2420"/>
                        </a:lnSpc>
                      </a:pPr>
                      <a:r>
                        <a:rPr sz="1700" spc="4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Relationshi</a:t>
                      </a:r>
                      <a:r>
                        <a:rPr sz="1700" spc="3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p</a:t>
                      </a:r>
                      <a:endParaRPr lang="en-US" altLang="en-US" sz="1700" dirty="0"/>
                    </a:p>
                    <a:p>
                      <a:pPr marL="101600" algn="l" rtl="0" eaLnBrk="0">
                        <a:lnSpc>
                          <a:spcPts val="2070"/>
                        </a:lnSpc>
                        <a:spcBef>
                          <a:spcPts val="130"/>
                        </a:spcBef>
                      </a:pPr>
                      <a:r>
                        <a:rPr sz="1700" spc="4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Buildin</a:t>
                      </a:r>
                      <a:r>
                        <a:rPr sz="1700" spc="3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g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en-US" altLang="en-US" sz="100" dirty="0"/>
                    </a:p>
                    <a:p>
                      <a:pPr marL="99695" indent="-4445" algn="l" rtl="0" eaLnBrk="0">
                        <a:lnSpc>
                          <a:spcPct val="111000"/>
                        </a:lnSpc>
                      </a:pP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Develop</a:t>
                      </a:r>
                      <a:r>
                        <a:rPr sz="1700" spc="53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relationships</a:t>
                      </a:r>
                      <a:r>
                        <a:rPr sz="1700" spc="52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with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      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employees</a:t>
                      </a:r>
                      <a:r>
                        <a:rPr sz="1700" spc="28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,</a:t>
                      </a:r>
                      <a:r>
                        <a:rPr sz="1700" spc="28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stakeholders</a:t>
                      </a:r>
                      <a:r>
                        <a:rPr sz="1700" spc="28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,</a:t>
                      </a:r>
                      <a:r>
                        <a:rPr sz="1700" spc="27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and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  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external</a:t>
                      </a:r>
                      <a:r>
                        <a:rPr sz="1700" spc="60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partners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en-US" altLang="en-US" sz="100" dirty="0"/>
                    </a:p>
                    <a:p>
                      <a:pPr marL="99695" algn="l" rtl="0" eaLnBrk="0">
                        <a:lnSpc>
                          <a:spcPts val="2420"/>
                        </a:lnSpc>
                      </a:pPr>
                      <a:r>
                        <a:rPr sz="1700" spc="4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Quarterl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y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en-US" altLang="en-US" sz="100" dirty="0"/>
                    </a:p>
                    <a:p>
                      <a:pPr marL="99695" algn="l" rtl="0" eaLnBrk="0">
                        <a:lnSpc>
                          <a:spcPct val="122000"/>
                        </a:lnSpc>
                        <a:spcBef>
                          <a:spcPts val="0"/>
                        </a:spcBef>
                      </a:pPr>
                      <a:r>
                        <a:rPr sz="1700" spc="4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Corporat</a:t>
                      </a:r>
                      <a:r>
                        <a:rPr sz="1700" spc="1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        </a:t>
                      </a:r>
                      <a:r>
                        <a:rPr sz="1700" spc="5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Communica</a:t>
                      </a:r>
                      <a:r>
                        <a:rPr sz="1700" spc="2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i</a:t>
                      </a:r>
                      <a:endParaRPr lang="en-US" altLang="en-US" sz="1700" dirty="0"/>
                    </a:p>
                    <a:p>
                      <a:pPr marL="99060" algn="l" rtl="0" eaLnBrk="0">
                        <a:lnSpc>
                          <a:spcPts val="1250"/>
                        </a:lnSpc>
                        <a:spcBef>
                          <a:spcPts val="385"/>
                        </a:spcBef>
                      </a:pPr>
                      <a:r>
                        <a:rPr sz="1700" spc="2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700" spc="1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n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en-US" altLang="en-US" sz="100" dirty="0"/>
                    </a:p>
                    <a:p>
                      <a:pPr marL="99060" indent="-635" algn="l" rtl="0" eaLnBrk="0">
                        <a:lnSpc>
                          <a:spcPct val="111000"/>
                        </a:lnSpc>
                      </a:pP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Team</a:t>
                      </a:r>
                      <a:r>
                        <a:rPr sz="1700" spc="28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building</a:t>
                      </a:r>
                      <a:r>
                        <a:rPr sz="1700" spc="28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activities</a:t>
                      </a:r>
                      <a:r>
                        <a:rPr sz="1700" spc="25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,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           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conflict</a:t>
                      </a:r>
                      <a:r>
                        <a:rPr sz="1700" spc="57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resolution</a:t>
                      </a:r>
                      <a:r>
                        <a:rPr sz="1700" spc="55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techniques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   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and</a:t>
                      </a:r>
                      <a:r>
                        <a:rPr sz="1700" spc="37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mentorship</a:t>
                      </a:r>
                      <a:r>
                        <a:rPr sz="1700" spc="37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programs</a:t>
                      </a:r>
                      <a:r>
                        <a:rPr sz="1700" spc="350" dirty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.</a:t>
                      </a:r>
                      <a:endParaRPr lang="en-US" altLang="en-US" sz="1700" dirty="0"/>
                    </a:p>
                  </a:txBody>
                  <a:tcPr marL="0" marR="0" marT="0" marB="0" vert="horz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extbox 50"/>
          <p:cNvSpPr/>
          <p:nvPr/>
        </p:nvSpPr>
        <p:spPr>
          <a:xfrm>
            <a:off x="658368" y="676655"/>
            <a:ext cx="7191375" cy="799465"/>
          </a:xfrm>
          <a:prstGeom prst="rect">
            <a:avLst/>
          </a:prstGeom>
          <a:solidFill>
            <a:srgbClr val="00265D"/>
          </a:solidFill>
        </p:spPr>
        <p:txBody>
          <a:bodyPr vert="horz" wrap="square" lIns="0" tIns="0" rIns="0" bIns="0"/>
          <a:lstStyle/>
          <a:p>
            <a:pPr algn="l" rtl="0" eaLnBrk="0">
              <a:lnSpc>
                <a:spcPct val="110000"/>
              </a:lnSpc>
            </a:pPr>
            <a:endParaRPr lang="en-US" altLang="en-US" sz="200" dirty="0"/>
          </a:p>
          <a:p>
            <a:pPr marL="1844675" algn="l" rtl="0" eaLnBrk="0">
              <a:lnSpc>
                <a:spcPts val="4975"/>
              </a:lnSpc>
            </a:pPr>
            <a:r>
              <a:rPr sz="3500" b="1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</a:t>
            </a:r>
            <a:r>
              <a:rPr sz="3500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</a:t>
            </a:r>
            <a:r>
              <a:rPr sz="3500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</a:t>
            </a:r>
            <a:r>
              <a:rPr sz="3500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</a:t>
            </a:r>
            <a:r>
              <a:rPr sz="3500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</a:t>
            </a:r>
            <a:r>
              <a:rPr sz="3500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</a:t>
            </a:r>
            <a:r>
              <a:rPr sz="3500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3500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3500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</a:t>
            </a:r>
            <a:r>
              <a:rPr sz="3500" spc="-7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3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</a:t>
            </a:r>
            <a:endParaRPr lang="en-US" altLang="en-US" sz="3500" dirty="0"/>
          </a:p>
        </p:txBody>
      </p:sp>
      <p:sp>
        <p:nvSpPr>
          <p:cNvPr id="51" name="path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0" t="0" r="0" b="0"/>
            <a:pathLst>
              <a:path w="19200" h="10800">
                <a:moveTo>
                  <a:pt x="19200" y="7140"/>
                </a:moveTo>
                <a:lnTo>
                  <a:pt x="18592" y="7140"/>
                </a:lnTo>
                <a:lnTo>
                  <a:pt x="18592" y="10164"/>
                </a:lnTo>
                <a:lnTo>
                  <a:pt x="15240" y="10164"/>
                </a:lnTo>
                <a:lnTo>
                  <a:pt x="15240" y="10800"/>
                </a:lnTo>
                <a:lnTo>
                  <a:pt x="19200" y="10800"/>
                </a:lnTo>
                <a:lnTo>
                  <a:pt x="19200" y="7140"/>
                </a:lnTo>
              </a:path>
              <a:path w="19200" h="10800">
                <a:moveTo>
                  <a:pt x="0" y="3660"/>
                </a:moveTo>
                <a:lnTo>
                  <a:pt x="607" y="3660"/>
                </a:lnTo>
                <a:lnTo>
                  <a:pt x="607" y="635"/>
                </a:lnTo>
                <a:lnTo>
                  <a:pt x="3960" y="635"/>
                </a:lnTo>
                <a:lnTo>
                  <a:pt x="3960" y="0"/>
                </a:lnTo>
                <a:lnTo>
                  <a:pt x="0" y="0"/>
                </a:lnTo>
                <a:lnTo>
                  <a:pt x="0" y="3660"/>
                </a:lnTo>
              </a:path>
              <a:path w="19200" h="10800">
                <a:moveTo>
                  <a:pt x="1224" y="2875"/>
                </a:moveTo>
                <a:lnTo>
                  <a:pt x="17495" y="2875"/>
                </a:lnTo>
                <a:lnTo>
                  <a:pt x="17495" y="9645"/>
                </a:lnTo>
                <a:lnTo>
                  <a:pt x="1224" y="9645"/>
                </a:lnTo>
                <a:lnTo>
                  <a:pt x="1224" y="2875"/>
                </a:lnTo>
                <a:close/>
              </a:path>
            </a:pathLst>
          </a:custGeom>
          <a:solidFill>
            <a:srgbClr val="FEB72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/>
          <a:p>
            <a:pPr algn="ctr"/>
            <a:endParaRPr lang="zh-CN" altLang="en-US"/>
          </a:p>
        </p:txBody>
      </p:sp>
      <p:sp>
        <p:nvSpPr>
          <p:cNvPr id="52" name="textbox 52"/>
          <p:cNvSpPr/>
          <p:nvPr/>
        </p:nvSpPr>
        <p:spPr>
          <a:xfrm>
            <a:off x="862239" y="1760017"/>
            <a:ext cx="9591040" cy="4147184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3000"/>
              </a:lnSpc>
            </a:pPr>
            <a:endParaRPr lang="en-US" altLang="en-US" sz="100" dirty="0"/>
          </a:p>
          <a:p>
            <a:pPr marL="12700" algn="l" rtl="0" eaLnBrk="0">
              <a:lnSpc>
                <a:spcPts val="3500"/>
              </a:lnSpc>
            </a:pPr>
            <a:r>
              <a:rPr sz="26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Diversity,</a:t>
            </a:r>
            <a:r>
              <a:rPr sz="26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6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equity</a:t>
            </a:r>
            <a:r>
              <a:rPr sz="26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6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6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6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inclusion</a:t>
            </a:r>
            <a:r>
              <a:rPr sz="26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6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26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6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im</a:t>
            </a:r>
            <a:r>
              <a:rPr sz="26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portant</a:t>
            </a:r>
            <a:r>
              <a:rPr sz="26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6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26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6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Amazon</a:t>
            </a:r>
            <a:endParaRPr lang="en-US" altLang="en-US" sz="2600" dirty="0"/>
          </a:p>
          <a:p>
            <a:pPr marL="24765" algn="l" rtl="0" eaLnBrk="0">
              <a:lnSpc>
                <a:spcPts val="2995"/>
              </a:lnSpc>
            </a:pP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Amazon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HRM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must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possess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various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skills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including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communication</a:t>
            </a:r>
            <a:r>
              <a:rPr sz="2200" spc="10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endParaRPr lang="en-US" altLang="en-US" sz="2200" dirty="0"/>
          </a:p>
          <a:p>
            <a:pPr marL="252095" algn="l" rtl="0" eaLnBrk="0">
              <a:lnSpc>
                <a:spcPts val="2495"/>
              </a:lnSpc>
            </a:pPr>
            <a:r>
              <a:rPr sz="18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strategy</a:t>
            </a:r>
            <a:r>
              <a:rPr sz="1800" spc="24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800" spc="24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8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cultural</a:t>
            </a:r>
            <a:r>
              <a:rPr sz="1800" spc="24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8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competence</a:t>
            </a:r>
            <a:r>
              <a:rPr sz="1800" spc="24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800" spc="24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8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emotional</a:t>
            </a:r>
            <a:r>
              <a:rPr sz="1800" spc="24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8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intelligence</a:t>
            </a:r>
            <a:r>
              <a:rPr sz="1800" spc="24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800" spc="24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8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800" spc="24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8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relationship</a:t>
            </a:r>
            <a:endParaRPr lang="en-US" altLang="en-US" sz="1800" dirty="0"/>
          </a:p>
          <a:p>
            <a:pPr marL="235585" algn="l" rtl="0" eaLnBrk="0">
              <a:lnSpc>
                <a:spcPts val="2995"/>
              </a:lnSpc>
            </a:pP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building</a:t>
            </a:r>
            <a:r>
              <a:rPr sz="2200" spc="15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2200" dirty="0"/>
          </a:p>
          <a:p>
            <a:pPr marL="24765" algn="l" rtl="0" eaLnBrk="0">
              <a:lnSpc>
                <a:spcPts val="2995"/>
              </a:lnSpc>
            </a:pP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Amazon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HRM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must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recognize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importance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workplace</a:t>
            </a:r>
            <a:r>
              <a:rPr sz="2200" spc="10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diversity</a:t>
            </a:r>
            <a:r>
              <a:rPr sz="2200" spc="9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endParaRPr lang="en-US" altLang="en-US" sz="2200" dirty="0"/>
          </a:p>
          <a:p>
            <a:pPr marL="247650" algn="l" rtl="0" eaLnBrk="0">
              <a:lnSpc>
                <a:spcPts val="3000"/>
              </a:lnSpc>
            </a:pP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equity</a:t>
            </a:r>
            <a:r>
              <a:rPr sz="2200" spc="10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200" spc="10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200" spc="10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inclusion</a:t>
            </a:r>
            <a:r>
              <a:rPr sz="2200" spc="10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initiatives</a:t>
            </a:r>
            <a:r>
              <a:rPr sz="2200" spc="10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200" spc="10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develop</a:t>
            </a:r>
            <a:r>
              <a:rPr sz="2200" spc="10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strategies</a:t>
            </a:r>
            <a:r>
              <a:rPr sz="2200" spc="10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200" spc="10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ensure</a:t>
            </a:r>
            <a:r>
              <a:rPr sz="2200" spc="10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their</a:t>
            </a:r>
            <a:endParaRPr lang="en-US" altLang="en-US" sz="2200" dirty="0"/>
          </a:p>
          <a:p>
            <a:pPr marL="252095" algn="l" rtl="0" eaLnBrk="0">
              <a:lnSpc>
                <a:spcPts val="1840"/>
              </a:lnSpc>
              <a:spcBef>
                <a:spcPts val="480"/>
              </a:spcBef>
            </a:pPr>
            <a:r>
              <a:rPr sz="26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success</a:t>
            </a:r>
            <a:r>
              <a:rPr sz="2600" spc="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2600" dirty="0"/>
          </a:p>
          <a:p>
            <a:pPr marL="24765" algn="l" rtl="0" eaLnBrk="0">
              <a:lnSpc>
                <a:spcPts val="3000"/>
              </a:lnSpc>
              <a:spcBef>
                <a:spcPts val="165"/>
              </a:spcBef>
            </a:pPr>
            <a:r>
              <a:rPr sz="2200" spc="106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2200" spc="106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Amazon</a:t>
            </a:r>
            <a:r>
              <a:rPr sz="2200" spc="10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HRM</a:t>
            </a:r>
            <a:r>
              <a:rPr sz="2200" spc="10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must</a:t>
            </a:r>
            <a:r>
              <a:rPr sz="2200" spc="10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anticipate</a:t>
            </a:r>
            <a:r>
              <a:rPr sz="2200" spc="10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200" spc="10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respond</a:t>
            </a:r>
            <a:r>
              <a:rPr sz="2200" spc="10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200" spc="10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potential</a:t>
            </a:r>
            <a:r>
              <a:rPr sz="2200" spc="10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challenges</a:t>
            </a:r>
            <a:r>
              <a:rPr sz="2200" spc="9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endParaRPr lang="en-US" altLang="en-US" sz="2200" dirty="0"/>
          </a:p>
          <a:p>
            <a:pPr marL="252095" algn="l" rtl="0" eaLnBrk="0">
              <a:lnSpc>
                <a:spcPts val="2995"/>
              </a:lnSpc>
            </a:pP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support</a:t>
            </a:r>
            <a:r>
              <a:rPr sz="2200" spc="13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all</a:t>
            </a:r>
            <a:r>
              <a:rPr sz="2200" spc="13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stakeholders</a:t>
            </a:r>
            <a:r>
              <a:rPr sz="2200" spc="13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involved</a:t>
            </a:r>
            <a:r>
              <a:rPr sz="2200" spc="13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2200" dirty="0"/>
          </a:p>
          <a:p>
            <a:pPr marL="24765" algn="l" rtl="0" eaLnBrk="0">
              <a:lnSpc>
                <a:spcPts val="2995"/>
              </a:lnSpc>
            </a:pPr>
            <a:r>
              <a:rPr sz="2200" spc="88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2200" spc="88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By</a:t>
            </a:r>
            <a:r>
              <a:rPr sz="2200" spc="8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developing</a:t>
            </a:r>
            <a:r>
              <a:rPr sz="2200" spc="8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these</a:t>
            </a:r>
            <a:r>
              <a:rPr sz="2200" spc="8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skills</a:t>
            </a:r>
            <a:r>
              <a:rPr sz="2200" spc="8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200" spc="8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Amazon</a:t>
            </a:r>
            <a:r>
              <a:rPr sz="2200" spc="8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HRM</a:t>
            </a:r>
            <a:r>
              <a:rPr sz="2200" spc="8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can</a:t>
            </a:r>
            <a:r>
              <a:rPr sz="2200" spc="8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create</a:t>
            </a:r>
            <a:r>
              <a:rPr sz="2200" spc="8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</a:t>
            </a:r>
            <a:r>
              <a:rPr sz="2200" spc="8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equitable</a:t>
            </a:r>
            <a:r>
              <a:rPr sz="2200" spc="7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endParaRPr lang="en-US" altLang="en-US" sz="2200" dirty="0"/>
          </a:p>
          <a:p>
            <a:pPr marL="245110" algn="l" rtl="0" eaLnBrk="0">
              <a:lnSpc>
                <a:spcPts val="3000"/>
              </a:lnSpc>
            </a:pP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inclusive</a:t>
            </a:r>
            <a:r>
              <a:rPr sz="2200" spc="10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workplace</a:t>
            </a:r>
            <a:r>
              <a:rPr sz="2200" spc="10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that</a:t>
            </a:r>
            <a:r>
              <a:rPr sz="2200" spc="10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benefits</a:t>
            </a:r>
            <a:r>
              <a:rPr sz="2200" spc="10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all</a:t>
            </a:r>
            <a:r>
              <a:rPr sz="2200" spc="100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2200" spc="96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box 53"/>
          <p:cNvSpPr/>
          <p:nvPr/>
        </p:nvSpPr>
        <p:spPr>
          <a:xfrm>
            <a:off x="841247" y="676655"/>
            <a:ext cx="7191375" cy="799465"/>
          </a:xfrm>
          <a:prstGeom prst="rect">
            <a:avLst/>
          </a:prstGeom>
          <a:solidFill>
            <a:srgbClr val="00265D"/>
          </a:solidFill>
        </p:spPr>
        <p:txBody>
          <a:bodyPr vert="horz" wrap="square" lIns="0" tIns="0" rIns="0" bIns="0"/>
          <a:lstStyle/>
          <a:p>
            <a:pPr algn="l" rtl="0" eaLnBrk="0">
              <a:lnSpc>
                <a:spcPct val="110000"/>
              </a:lnSpc>
            </a:pPr>
            <a:endParaRPr lang="en-US" altLang="en-US" sz="200" dirty="0"/>
          </a:p>
          <a:p>
            <a:pPr marL="1916430" algn="l" rtl="0" eaLnBrk="0">
              <a:lnSpc>
                <a:spcPts val="4975"/>
              </a:lnSpc>
            </a:pPr>
            <a:r>
              <a:rPr sz="3500" b="1" spc="-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</a:t>
            </a:r>
            <a:r>
              <a:rPr sz="3500" spc="-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</a:t>
            </a:r>
            <a:r>
              <a:rPr sz="3500" spc="-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</a:t>
            </a:r>
            <a:r>
              <a:rPr sz="3500" spc="-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</a:t>
            </a:r>
            <a:r>
              <a:rPr sz="3500" spc="-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</a:t>
            </a:r>
            <a:r>
              <a:rPr sz="3500" spc="-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</a:t>
            </a:r>
            <a:r>
              <a:rPr sz="3500" spc="-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-2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</a:t>
            </a:r>
            <a:r>
              <a:rPr sz="3500" spc="-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</a:t>
            </a:r>
            <a:r>
              <a:rPr sz="3500" spc="-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</a:t>
            </a:r>
            <a:r>
              <a:rPr sz="3500" spc="-5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500" b="1" spc="0" dirty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endParaRPr lang="en-US" altLang="en-US" sz="3500" dirty="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0" y="0"/>
            <a:ext cx="11565635" cy="4122420"/>
            <a:chOff x="0" y="0"/>
            <a:chExt cx="11565635" cy="4122420"/>
          </a:xfrm>
        </p:grpSpPr>
        <p:sp>
          <p:nvSpPr>
            <p:cNvPr id="54" name="path"/>
            <p:cNvSpPr/>
            <p:nvPr/>
          </p:nvSpPr>
          <p:spPr>
            <a:xfrm>
              <a:off x="0" y="0"/>
              <a:ext cx="2514600" cy="2324100"/>
            </a:xfrm>
            <a:custGeom>
              <a:avLst/>
              <a:gdLst/>
              <a:ahLst/>
              <a:cxnLst/>
              <a:rect l="0" t="0" r="0" b="0"/>
              <a:pathLst>
                <a:path w="3960" h="3660">
                  <a:moveTo>
                    <a:pt x="0" y="3660"/>
                  </a:moveTo>
                  <a:lnTo>
                    <a:pt x="607" y="3660"/>
                  </a:lnTo>
                  <a:lnTo>
                    <a:pt x="607" y="635"/>
                  </a:lnTo>
                  <a:lnTo>
                    <a:pt x="3960" y="635"/>
                  </a:lnTo>
                  <a:lnTo>
                    <a:pt x="3960" y="0"/>
                  </a:lnTo>
                  <a:lnTo>
                    <a:pt x="0" y="0"/>
                  </a:lnTo>
                  <a:lnTo>
                    <a:pt x="0" y="3660"/>
                  </a:lnTo>
                </a:path>
              </a:pathLst>
            </a:custGeom>
            <a:solidFill>
              <a:srgbClr val="FEB72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/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841247" y="1476755"/>
              <a:ext cx="10724388" cy="2645664"/>
            </a:xfrm>
            <a:custGeom>
              <a:avLst/>
              <a:gdLst/>
              <a:ahLst/>
              <a:cxnLst/>
              <a:rect l="0" t="0" r="0" b="0"/>
              <a:pathLst>
                <a:path w="16888" h="4166">
                  <a:moveTo>
                    <a:pt x="0" y="0"/>
                  </a:moveTo>
                  <a:lnTo>
                    <a:pt x="16888" y="0"/>
                  </a:lnTo>
                  <a:lnTo>
                    <a:pt x="16888" y="4166"/>
                  </a:lnTo>
                  <a:lnTo>
                    <a:pt x="0" y="41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7E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/>
            <a:p>
              <a:pPr algn="ctr"/>
              <a:endParaRPr lang="zh-CN" altLang="en-US"/>
            </a:p>
          </p:txBody>
        </p:sp>
      </p:grpSp>
      <p:sp>
        <p:nvSpPr>
          <p:cNvPr id="56" name="textbox 56"/>
          <p:cNvSpPr/>
          <p:nvPr/>
        </p:nvSpPr>
        <p:spPr>
          <a:xfrm>
            <a:off x="929572" y="1474496"/>
            <a:ext cx="10455275" cy="2503804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9000"/>
              </a:lnSpc>
            </a:pPr>
            <a:endParaRPr lang="en-US" altLang="en-US" sz="100" dirty="0"/>
          </a:p>
          <a:p>
            <a:pPr marL="234950" indent="-222250" algn="l" rtl="0" eaLnBrk="0">
              <a:lnSpc>
                <a:spcPct val="102000"/>
              </a:lnSpc>
            </a:pP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 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Ahmad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et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(2019)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"Evidence-based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strategies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improving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diversity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inclusion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Undergraduate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Research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Labs,"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Frontiers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  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Psychology,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10.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Available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at: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ht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tps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://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doi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org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/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10.3389/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fpsyg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.2019.01305.</a:t>
            </a:r>
            <a:endParaRPr lang="en-US" altLang="en-US" sz="1400" dirty="0"/>
          </a:p>
          <a:p>
            <a:pPr marL="234950" indent="-222250" algn="l" rtl="0" eaLnBrk="0">
              <a:lnSpc>
                <a:spcPct val="102000"/>
              </a:lnSpc>
              <a:spcBef>
                <a:spcPts val="595"/>
              </a:spcBef>
            </a:pPr>
            <a:r>
              <a:rPr sz="1400" spc="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1400" spc="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Aslam,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H.D.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et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(2021)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"Importance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Human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Resource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Management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21st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Century: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theoretical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perspective,"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International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Journal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Human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source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Studies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3(3),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87.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Available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at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https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://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doi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org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/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10.5296/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ijhrs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v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3.6255.</a:t>
            </a:r>
            <a:endParaRPr lang="en-US" altLang="en-US" sz="1400" dirty="0"/>
          </a:p>
          <a:p>
            <a:pPr marL="235585" indent="-222885" algn="l" rtl="0" eaLnBrk="0">
              <a:lnSpc>
                <a:spcPct val="102000"/>
              </a:lnSpc>
              <a:spcBef>
                <a:spcPts val="590"/>
              </a:spcBef>
            </a:pP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 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Cherif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(2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020)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"The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role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electronic,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human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resource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management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practices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Green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Human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Resource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Management,"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European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Journal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Business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agement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[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Preprint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].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Available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at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https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://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doi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org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/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10.7176/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ejbm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/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12-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1-06.</a:t>
            </a:r>
            <a:endParaRPr lang="en-US" altLang="en-US" sz="1400" dirty="0"/>
          </a:p>
          <a:p>
            <a:pPr marL="234950" indent="-222250" algn="l" rtl="0" eaLnBrk="0">
              <a:lnSpc>
                <a:spcPct val="102000"/>
              </a:lnSpc>
              <a:spcBef>
                <a:spcPts val="595"/>
              </a:spcBef>
            </a:pP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 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El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-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Amin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(2021)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"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Improving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organizational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commitment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diversity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equity,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inclusion,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belonging,"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Social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Justice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Research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Methods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Doctoral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Research,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pp.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208–221.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Available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at: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ht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tps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://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doi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org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/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10.4018/978-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1-7998-8479-8.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ch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010.</a:t>
            </a:r>
            <a:endParaRPr lang="en-US" altLang="en-US" sz="1400" dirty="0"/>
          </a:p>
          <a:p>
            <a:pPr algn="l" rtl="0" eaLnBrk="0">
              <a:lnSpc>
                <a:spcPct val="123000"/>
              </a:lnSpc>
            </a:pPr>
            <a:endParaRPr lang="en-US" altLang="en-US" sz="400" dirty="0"/>
          </a:p>
          <a:p>
            <a:pPr marL="234950" indent="-222250" algn="l" rtl="0" eaLnBrk="0">
              <a:lnSpc>
                <a:spcPct val="102000"/>
              </a:lnSpc>
            </a:pP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 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Gleason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(2020)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"Conclusion: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Strategic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leadership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diversity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inclusion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Higher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Education,"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Diversity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Inclusion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Global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Higher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Edu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cation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pp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285–304.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Available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at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https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://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doi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org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/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10.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1007/978-981-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15-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1628-3_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11.</a:t>
            </a:r>
            <a:endParaRPr lang="en-US" altLang="en-US" sz="1400" dirty="0"/>
          </a:p>
        </p:txBody>
      </p:sp>
      <p:sp>
        <p:nvSpPr>
          <p:cNvPr id="57" name="textbox 57"/>
          <p:cNvSpPr/>
          <p:nvPr/>
        </p:nvSpPr>
        <p:spPr>
          <a:xfrm>
            <a:off x="929572" y="4027196"/>
            <a:ext cx="10071734" cy="686434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3000"/>
              </a:lnSpc>
            </a:pPr>
            <a:endParaRPr lang="en-US" altLang="en-US" sz="100" dirty="0"/>
          </a:p>
          <a:p>
            <a:pPr marL="12700" algn="l" rtl="0" eaLnBrk="0">
              <a:lnSpc>
                <a:spcPts val="1700"/>
              </a:lnSpc>
            </a:pP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  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Microsoft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(2020)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Microsoft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'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2020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Diversity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&amp;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Inclusion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Report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commitment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accelerate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            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amidst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global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change</a:t>
            </a:r>
            <a:r>
              <a:rPr sz="1200" spc="2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200" spc="1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Official</a:t>
            </a:r>
            <a:endParaRPr lang="en-US" altLang="en-US" sz="1200" dirty="0"/>
          </a:p>
          <a:p>
            <a:pPr marL="238125" indent="2109470" algn="l" rtl="0" eaLnBrk="0">
              <a:lnSpc>
                <a:spcPct val="112000"/>
              </a:lnSpc>
              <a:spcBef>
                <a:spcPts val="10"/>
              </a:spcBef>
            </a:pP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hlinkClick r:id="rId1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</a:t>
            </a:r>
            <a:r>
              <a:rPr sz="1300" spc="1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://</a:t>
            </a: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blogs</a:t>
            </a:r>
            <a:r>
              <a:rPr sz="1300" spc="1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microsoft</a:t>
            </a:r>
            <a:r>
              <a:rPr sz="1300" spc="1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com</a:t>
            </a:r>
            <a:r>
              <a:rPr sz="1300" spc="1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/</a:t>
            </a: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blog</a:t>
            </a:r>
            <a:r>
              <a:rPr sz="1300" spc="1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/2020/10/21/</a:t>
            </a: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microsofts</a:t>
            </a:r>
            <a:r>
              <a:rPr sz="1300" spc="1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-2020-</a:t>
            </a: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diversity</a:t>
            </a:r>
            <a:r>
              <a:rPr sz="1300" spc="1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-</a:t>
            </a: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inclusion</a:t>
            </a:r>
            <a:r>
              <a:rPr sz="1300" spc="1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-</a:t>
            </a: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report</a:t>
            </a:r>
            <a:r>
              <a:rPr sz="1300" spc="1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-</a:t>
            </a: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300" spc="15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-</a:t>
            </a: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commitment</a:t>
            </a:r>
            <a:r>
              <a:rPr sz="1300" spc="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-</a:t>
            </a: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to-</a:t>
            </a: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</a:t>
            </a: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accelerate</a:t>
            </a:r>
            <a:r>
              <a:rPr sz="1300" spc="3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-</a:t>
            </a: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progress</a:t>
            </a:r>
            <a:r>
              <a:rPr sz="1300" spc="3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-</a:t>
            </a: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amidst</a:t>
            </a:r>
            <a:r>
              <a:rPr sz="1300" spc="3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-</a:t>
            </a: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global</a:t>
            </a:r>
            <a:r>
              <a:rPr sz="1300" spc="33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-</a:t>
            </a:r>
            <a:r>
              <a:rPr sz="13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change</a:t>
            </a:r>
            <a:r>
              <a:rPr sz="1300" spc="3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/</a:t>
            </a:r>
            <a:endParaRPr lang="en-US" altLang="en-US" sz="1300" dirty="0"/>
          </a:p>
        </p:txBody>
      </p:sp>
      <p:sp>
        <p:nvSpPr>
          <p:cNvPr id="58" name="textbox 58"/>
          <p:cNvSpPr/>
          <p:nvPr/>
        </p:nvSpPr>
        <p:spPr>
          <a:xfrm>
            <a:off x="929572" y="4129082"/>
            <a:ext cx="7562850" cy="844550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3000"/>
              </a:lnSpc>
            </a:pPr>
            <a:endParaRPr lang="en-US" altLang="en-US" sz="100" dirty="0"/>
          </a:p>
          <a:p>
            <a:pPr algn="r" rtl="0" eaLnBrk="0">
              <a:lnSpc>
                <a:spcPts val="835"/>
              </a:lnSpc>
            </a:pPr>
            <a:r>
              <a:rPr sz="1200" spc="9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progres</a:t>
            </a:r>
            <a:r>
              <a:rPr sz="1200" spc="4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endParaRPr lang="en-US" altLang="en-US" sz="1200" dirty="0"/>
          </a:p>
          <a:p>
            <a:pPr marL="234950" algn="l" rtl="0" eaLnBrk="0">
              <a:lnSpc>
                <a:spcPts val="1575"/>
              </a:lnSpc>
            </a:pPr>
            <a:r>
              <a:rPr sz="1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Microsoft</a:t>
            </a:r>
            <a:r>
              <a:rPr sz="1100" spc="5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Blog</a:t>
            </a:r>
            <a:r>
              <a:rPr sz="1100" spc="5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100" spc="5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Available</a:t>
            </a:r>
            <a:r>
              <a:rPr sz="1100" spc="5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1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at</a:t>
            </a:r>
            <a:r>
              <a:rPr sz="1100" spc="5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100" spc="4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</a:t>
            </a:r>
            <a:endParaRPr lang="en-US" altLang="en-US" sz="1100" dirty="0"/>
          </a:p>
          <a:p>
            <a:pPr marL="3302635" algn="l" rtl="0" eaLnBrk="0">
              <a:lnSpc>
                <a:spcPts val="1700"/>
              </a:lnSpc>
            </a:pPr>
            <a:r>
              <a:rPr sz="1200" spc="1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Accessed</a:t>
            </a:r>
            <a:r>
              <a:rPr sz="1200" spc="1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</a:t>
            </a:r>
            <a:r>
              <a:rPr sz="1200" spc="1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March</a:t>
            </a:r>
            <a:r>
              <a:rPr sz="1200" spc="1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1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22,</a:t>
            </a:r>
            <a:r>
              <a:rPr sz="1200" spc="1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200" spc="17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2023)</a:t>
            </a:r>
            <a:r>
              <a:rPr sz="1200" spc="8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200" dirty="0"/>
          </a:p>
          <a:p>
            <a:pPr algn="l" rtl="0" eaLnBrk="0">
              <a:lnSpc>
                <a:spcPct val="107000"/>
              </a:lnSpc>
            </a:pPr>
            <a:endParaRPr lang="en-US" altLang="en-US" sz="500" dirty="0"/>
          </a:p>
          <a:p>
            <a:pPr marL="12700" algn="l" rtl="0" eaLnBrk="0">
              <a:lnSpc>
                <a:spcPts val="1695"/>
              </a:lnSpc>
              <a:spcBef>
                <a:spcPts val="5"/>
              </a:spcBef>
            </a:pPr>
            <a:r>
              <a:rPr sz="1400" spc="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1400" spc="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 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ecosystem</a:t>
            </a:r>
            <a:r>
              <a:rPr sz="1400" spc="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strategy</a:t>
            </a:r>
            <a:r>
              <a:rPr sz="1400" spc="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of</a:t>
            </a:r>
            <a:r>
              <a:rPr sz="1400" spc="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Alibaba</a:t>
            </a:r>
            <a:r>
              <a:rPr sz="1400" spc="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.</a:t>
            </a:r>
            <a:r>
              <a:rPr sz="1400" spc="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com</a:t>
            </a:r>
            <a:r>
              <a:rPr sz="1400" spc="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.</a:t>
            </a:r>
            <a:r>
              <a:rPr sz="1400" spc="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</a:t>
            </a:r>
            <a:r>
              <a:rPr sz="1400" i="1" spc="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JournaloftheA</a:t>
            </a:r>
            <a:r>
              <a:rPr sz="1400" b="1" i="1" spc="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s</a:t>
            </a:r>
            <a:r>
              <a:rPr sz="1400" i="1" spc="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ociationforInformationsystems</a:t>
            </a:r>
            <a:r>
              <a:rPr sz="1400" spc="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,</a:t>
            </a:r>
            <a:r>
              <a:rPr sz="1400" spc="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</a:t>
            </a:r>
            <a:r>
              <a:rPr sz="1400" i="1" spc="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16</a:t>
            </a:r>
            <a:r>
              <a:rPr sz="1400" spc="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(4),</a:t>
            </a:r>
            <a:r>
              <a:rPr sz="1400" spc="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</a:t>
            </a:r>
            <a:r>
              <a:rPr sz="1400" spc="4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2</a:t>
            </a:r>
            <a:r>
              <a:rPr sz="1400" spc="2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.</a:t>
            </a:r>
            <a:endParaRPr lang="en-US" altLang="en-US" sz="1400" dirty="0"/>
          </a:p>
        </p:txBody>
      </p:sp>
      <p:sp>
        <p:nvSpPr>
          <p:cNvPr id="59" name="path"/>
          <p:cNvSpPr/>
          <p:nvPr/>
        </p:nvSpPr>
        <p:spPr>
          <a:xfrm>
            <a:off x="9677400" y="4533900"/>
            <a:ext cx="2514600" cy="2324100"/>
          </a:xfrm>
          <a:custGeom>
            <a:avLst/>
            <a:gdLst/>
            <a:ahLst/>
            <a:cxnLst/>
            <a:rect l="0" t="0" r="0" b="0"/>
            <a:pathLst>
              <a:path w="3960" h="3660">
                <a:moveTo>
                  <a:pt x="3960" y="0"/>
                </a:moveTo>
                <a:lnTo>
                  <a:pt x="3352" y="0"/>
                </a:lnTo>
                <a:lnTo>
                  <a:pt x="3352" y="3024"/>
                </a:lnTo>
                <a:lnTo>
                  <a:pt x="0" y="3024"/>
                </a:lnTo>
                <a:lnTo>
                  <a:pt x="0" y="3660"/>
                </a:lnTo>
                <a:lnTo>
                  <a:pt x="3960" y="3660"/>
                </a:lnTo>
                <a:lnTo>
                  <a:pt x="3960" y="0"/>
                </a:lnTo>
              </a:path>
            </a:pathLst>
          </a:custGeom>
          <a:solidFill>
            <a:srgbClr val="FEB72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/>
          <a:p>
            <a:pPr algn="ctr"/>
            <a:endParaRPr lang="zh-CN" altLang="en-US"/>
          </a:p>
        </p:txBody>
      </p:sp>
      <p:sp>
        <p:nvSpPr>
          <p:cNvPr id="60" name="textbox 60"/>
          <p:cNvSpPr/>
          <p:nvPr/>
        </p:nvSpPr>
        <p:spPr>
          <a:xfrm>
            <a:off x="841247" y="4733544"/>
            <a:ext cx="10735309" cy="1835150"/>
          </a:xfrm>
          <a:prstGeom prst="rect">
            <a:avLst/>
          </a:prstGeom>
          <a:solidFill>
            <a:srgbClr val="E7E6E6"/>
          </a:solidFill>
        </p:spPr>
        <p:txBody>
          <a:bodyPr vert="horz" wrap="square" lIns="0" tIns="0" rIns="0" bIns="0"/>
          <a:lstStyle/>
          <a:p>
            <a:pPr algn="l" rtl="0" eaLnBrk="0">
              <a:lnSpc>
                <a:spcPct val="77000"/>
              </a:lnSpc>
            </a:pPr>
            <a:endParaRPr lang="en-US" altLang="en-US" sz="100" dirty="0"/>
          </a:p>
          <a:p>
            <a:pPr marL="327660" indent="-226695" algn="l" rtl="0" eaLnBrk="0">
              <a:lnSpc>
                <a:spcPct val="102000"/>
              </a:lnSpc>
            </a:pP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 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Muldoon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K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(2022)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"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Improving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communication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about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diversity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equity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inclusion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Health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Professions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Education,"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FASEB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Journal,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36(S1).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v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ailable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at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https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://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doi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org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/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10.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1096/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fasebj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.2022.36.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1.0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1400" spc="-2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635.</a:t>
            </a:r>
            <a:endParaRPr lang="en-US" altLang="en-US" sz="1400" dirty="0"/>
          </a:p>
          <a:p>
            <a:pPr marL="321310" indent="-220345" algn="l" rtl="0" eaLnBrk="0">
              <a:lnSpc>
                <a:spcPct val="102000"/>
              </a:lnSpc>
              <a:spcBef>
                <a:spcPts val="595"/>
              </a:spcBef>
            </a:pP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 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Shaw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K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(2020)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"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role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cultural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competence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cultural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humility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achieving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health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equity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,"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Health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Equity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[Preprint].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Available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at: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   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</a:t>
            </a:r>
            <a:r>
              <a:rPr sz="1400" spc="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://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doi</a:t>
            </a:r>
            <a:r>
              <a:rPr sz="1400" spc="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org</a:t>
            </a:r>
            <a:r>
              <a:rPr sz="1400" spc="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/1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0.1891/9780826177247.0018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400" dirty="0"/>
          </a:p>
          <a:p>
            <a:pPr marL="321310" indent="-220345" algn="l" rtl="0" eaLnBrk="0">
              <a:lnSpc>
                <a:spcPct val="102000"/>
              </a:lnSpc>
              <a:spcBef>
                <a:spcPts val="595"/>
              </a:spcBef>
            </a:pP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 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V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adrevu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(2021)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"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language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editing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service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can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help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improve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writing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skills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,"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Editage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Insights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[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Preprint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].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Available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at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    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</a:t>
            </a:r>
            <a:r>
              <a:rPr sz="1400" spc="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://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doi</a:t>
            </a:r>
            <a:r>
              <a:rPr sz="1400" spc="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org</a:t>
            </a:r>
            <a:r>
              <a:rPr sz="1400" spc="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/1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0.34193/ei-a-6329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400" dirty="0"/>
          </a:p>
          <a:p>
            <a:pPr algn="l" rtl="0" eaLnBrk="0">
              <a:lnSpc>
                <a:spcPct val="122000"/>
              </a:lnSpc>
            </a:pPr>
            <a:endParaRPr lang="en-US" altLang="en-US" sz="400" dirty="0"/>
          </a:p>
          <a:p>
            <a:pPr marL="100965" algn="l" rtl="0" eaLnBrk="0">
              <a:lnSpc>
                <a:spcPts val="1890"/>
              </a:lnSpc>
              <a:spcBef>
                <a:spcPts val="0"/>
              </a:spcBef>
            </a:pP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•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  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Wolfgr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uber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(2021)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"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analytics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approach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diversity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equity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Inclusion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,"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Volume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48,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Number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5,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October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2021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[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Preprint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].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Available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at</a:t>
            </a:r>
            <a:r>
              <a:rPr sz="1400" spc="-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</a:t>
            </a:r>
            <a:endParaRPr lang="en-US" altLang="en-US" sz="1400" dirty="0"/>
          </a:p>
        </p:txBody>
      </p:sp>
      <p:sp>
        <p:nvSpPr>
          <p:cNvPr id="61" name="textbox 61"/>
          <p:cNvSpPr/>
          <p:nvPr/>
        </p:nvSpPr>
        <p:spPr>
          <a:xfrm>
            <a:off x="1149785" y="6455105"/>
            <a:ext cx="2945764" cy="265429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83000"/>
              </a:lnSpc>
            </a:pPr>
            <a:endParaRPr lang="en-US" altLang="en-US" sz="100" dirty="0"/>
          </a:p>
          <a:p>
            <a:pPr marL="12700" algn="l" rtl="0" eaLnBrk="0">
              <a:lnSpc>
                <a:spcPts val="1890"/>
              </a:lnSpc>
            </a:pP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</a:t>
            </a:r>
            <a:r>
              <a:rPr sz="1400" spc="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://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doi</a:t>
            </a:r>
            <a:r>
              <a:rPr sz="1400" spc="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org</a:t>
            </a:r>
            <a:r>
              <a:rPr sz="1400" spc="1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/1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0.1287/orms.2021.05.25</a:t>
            </a:r>
            <a:r>
              <a:rPr sz="1400" spc="0" dirty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4"/>
          <p:cNvGrpSpPr/>
          <p:nvPr/>
        </p:nvGrpSpPr>
        <p:grpSpPr>
          <a:xfrm rot="21600000">
            <a:off x="0" y="0"/>
            <a:ext cx="12192000" cy="6858000"/>
            <a:chOff x="0" y="0"/>
            <a:chExt cx="12192000" cy="6858000"/>
          </a:xfrm>
        </p:grpSpPr>
        <p:sp>
          <p:nvSpPr>
            <p:cNvPr id="62" name="path"/>
            <p:cNvSpPr/>
            <p:nvPr/>
          </p:nvSpPr>
          <p:spPr>
            <a:xfrm>
              <a:off x="0" y="0"/>
              <a:ext cx="12192000" cy="6858000"/>
            </a:xfrm>
            <a:custGeom>
              <a:avLst/>
              <a:gdLst/>
              <a:ahLst/>
              <a:cxnLst/>
              <a:rect l="0" t="0" r="0" b="0"/>
              <a:pathLst>
                <a:path w="19200" h="10800">
                  <a:moveTo>
                    <a:pt x="19200" y="7140"/>
                  </a:moveTo>
                  <a:lnTo>
                    <a:pt x="18592" y="7140"/>
                  </a:lnTo>
                  <a:lnTo>
                    <a:pt x="18592" y="10164"/>
                  </a:lnTo>
                  <a:lnTo>
                    <a:pt x="15240" y="10164"/>
                  </a:lnTo>
                  <a:lnTo>
                    <a:pt x="15240" y="10800"/>
                  </a:lnTo>
                  <a:lnTo>
                    <a:pt x="19200" y="10800"/>
                  </a:lnTo>
                  <a:lnTo>
                    <a:pt x="19200" y="7140"/>
                  </a:lnTo>
                </a:path>
                <a:path w="19200" h="10800">
                  <a:moveTo>
                    <a:pt x="0" y="3660"/>
                  </a:moveTo>
                  <a:lnTo>
                    <a:pt x="607" y="3660"/>
                  </a:lnTo>
                  <a:lnTo>
                    <a:pt x="607" y="635"/>
                  </a:lnTo>
                  <a:lnTo>
                    <a:pt x="3960" y="635"/>
                  </a:lnTo>
                  <a:lnTo>
                    <a:pt x="3960" y="0"/>
                  </a:lnTo>
                  <a:lnTo>
                    <a:pt x="0" y="0"/>
                  </a:lnTo>
                  <a:lnTo>
                    <a:pt x="0" y="3660"/>
                  </a:lnTo>
                </a:path>
              </a:pathLst>
            </a:custGeom>
            <a:solidFill>
              <a:srgbClr val="FEB72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/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682752" y="673608"/>
              <a:ext cx="10826496" cy="5510783"/>
            </a:xfrm>
            <a:custGeom>
              <a:avLst/>
              <a:gdLst/>
              <a:ahLst/>
              <a:cxnLst/>
              <a:rect l="0" t="0" r="0" b="0"/>
              <a:pathLst>
                <a:path w="17049" h="8678">
                  <a:moveTo>
                    <a:pt x="0" y="0"/>
                  </a:moveTo>
                  <a:lnTo>
                    <a:pt x="17049" y="0"/>
                  </a:lnTo>
                  <a:lnTo>
                    <a:pt x="17049" y="8678"/>
                  </a:lnTo>
                  <a:lnTo>
                    <a:pt x="0" y="867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F2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/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2622804" y="3579875"/>
              <a:ext cx="6946392" cy="338887"/>
            </a:xfrm>
            <a:custGeom>
              <a:avLst/>
              <a:gdLst/>
              <a:ahLst/>
              <a:cxnLst/>
              <a:rect l="0" t="0" r="0" b="0"/>
              <a:pathLst>
                <a:path w="10939" h="533">
                  <a:moveTo>
                    <a:pt x="0" y="139"/>
                  </a:moveTo>
                  <a:moveTo>
                    <a:pt x="0" y="139"/>
                  </a:moveTo>
                  <a:cubicBezTo>
                    <a:pt x="0" y="62"/>
                    <a:pt x="62" y="0"/>
                    <a:pt x="139" y="0"/>
                  </a:cubicBezTo>
                  <a:lnTo>
                    <a:pt x="10800" y="0"/>
                  </a:lnTo>
                  <a:cubicBezTo>
                    <a:pt x="10876" y="0"/>
                    <a:pt x="10938" y="62"/>
                    <a:pt x="10939" y="139"/>
                  </a:cubicBezTo>
                  <a:lnTo>
                    <a:pt x="10939" y="396"/>
                  </a:lnTo>
                  <a:cubicBezTo>
                    <a:pt x="10938" y="471"/>
                    <a:pt x="10876" y="533"/>
                    <a:pt x="10800" y="532"/>
                  </a:cubicBezTo>
                  <a:lnTo>
                    <a:pt x="139" y="532"/>
                  </a:lnTo>
                  <a:cubicBezTo>
                    <a:pt x="62" y="533"/>
                    <a:pt x="0" y="471"/>
                    <a:pt x="0" y="396"/>
                  </a:cubicBezTo>
                  <a:lnTo>
                    <a:pt x="0" y="139"/>
                  </a:lnTo>
                </a:path>
              </a:pathLst>
            </a:custGeom>
            <a:solidFill>
              <a:srgbClr val="00265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/>
            <a:p>
              <a:pPr algn="ctr"/>
              <a:endParaRPr lang="zh-CN" altLang="en-US"/>
            </a:p>
          </p:txBody>
        </p:sp>
      </p:grpSp>
      <p:sp>
        <p:nvSpPr>
          <p:cNvPr id="65" name="textbox 65"/>
          <p:cNvSpPr/>
          <p:nvPr/>
        </p:nvSpPr>
        <p:spPr>
          <a:xfrm>
            <a:off x="4327525" y="2289809"/>
            <a:ext cx="3535679" cy="915035"/>
          </a:xfrm>
          <a:prstGeom prst="rect">
            <a:avLst/>
          </a:prstGeom>
        </p:spPr>
        <p:txBody>
          <a:bodyPr vert="horz" wrap="square" lIns="0" tIns="0" rIns="0" bIns="0"/>
          <a:lstStyle/>
          <a:p>
            <a:pPr algn="l" rtl="0" eaLnBrk="0">
              <a:lnSpc>
                <a:spcPct val="98000"/>
              </a:lnSpc>
            </a:pPr>
            <a:endParaRPr lang="en-US" altLang="en-US" sz="100" dirty="0"/>
          </a:p>
          <a:p>
            <a:pPr marL="12700" algn="l" rtl="0" eaLnBrk="0">
              <a:lnSpc>
                <a:spcPct val="82000"/>
              </a:lnSpc>
            </a:pPr>
            <a:r>
              <a:rPr sz="7100" spc="-200" dirty="0">
                <a:ln w="26151" cap="flat" cmpd="sng">
                  <a:solidFill>
                    <a:srgbClr val="404040">
                      <a:alpha val="100000"/>
                    </a:srgbClr>
                  </a:solidFill>
                  <a:prstDash val="solid"/>
                  <a:bevel/>
                </a:ln>
                <a:solidFill>
                  <a:srgbClr val="40404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THANK</a:t>
            </a:r>
            <a:r>
              <a:rPr sz="7100" spc="-170" dirty="0">
                <a:ln w="26151" cap="flat" cmpd="sng">
                  <a:solidFill>
                    <a:srgbClr val="404040">
                      <a:alpha val="100000"/>
                    </a:srgbClr>
                  </a:solidFill>
                  <a:prstDash val="solid"/>
                  <a:bevel/>
                </a:ln>
                <a:solidFill>
                  <a:srgbClr val="404040">
                    <a:alpha val="100000"/>
                  </a:srgbClr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S</a:t>
            </a:r>
            <a:endParaRPr lang="en-US" altLang="en-US" sz="7100" dirty="0"/>
          </a:p>
        </p:txBody>
      </p:sp>
      <p:pic>
        <p:nvPicPr>
          <p:cNvPr id="2" name="BMMB7007ZHAORUOHAN2234009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51205" y="3751580"/>
            <a:ext cx="1783080" cy="22872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p="http://schemas.openxmlformats.org/presentationml/2006/main">
  <p:tag name="KSO_WM_MEDIACOVER_FLAG" val="1"/>
  <p:tag name="KSO_WM_UNIT_MEDIACOVER_BTN_STATE" val="1"/>
</p:tagLst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6447</Words>
  <Application>WPS 文字</Application>
  <PresentationFormat/>
  <Paragraphs>195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26" baseType="lpstr">
      <vt:lpstr>Arial</vt:lpstr>
      <vt:lpstr>宋体</vt:lpstr>
      <vt:lpstr>Wingdings</vt:lpstr>
      <vt:lpstr>Times New Roman</vt:lpstr>
      <vt:lpstr>Wingdings</vt:lpstr>
      <vt:lpstr>微软雅黑</vt:lpstr>
      <vt:lpstr>汉仪旗黑</vt:lpstr>
      <vt:lpstr>Arial</vt:lpstr>
      <vt:lpstr>微软雅黑</vt:lpstr>
      <vt:lpstr>宋体</vt:lpstr>
      <vt:lpstr>Arial Unicode MS</vt:lpstr>
      <vt:lpstr>Calibri</vt:lpstr>
      <vt:lpstr>Helvetica Neue</vt:lpstr>
      <vt:lpstr>汉仪书宋二KW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赵若涵</cp:lastModifiedBy>
  <cp:revision>2</cp:revision>
  <dcterms:created xsi:type="dcterms:W3CDTF">2023-05-04T14:05:48Z</dcterms:created>
  <dcterms:modified xsi:type="dcterms:W3CDTF">2023-05-04T14:05:48Z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O">
    <vt:lpwstr>wqlLaW5nc29mdCBQREYgdG8gV1BTIDgw</vt:lpwstr>
  </property>
  <property fmtid="{D5CDD505-2E9C-101B-9397-08002B2CF9AE}" pid="3" name="Created">
    <vt:filetime>2023-05-04T22:03:57Z</vt:filetime>
  </property>
  <property fmtid="{D5CDD505-2E9C-101B-9397-08002B2CF9AE}" pid="4" name="UsrData">
    <vt:lpwstr>6453bb3a4e2c48b522ef4821</vt:lpwstr>
  </property>
  <property fmtid="{D5CDD505-2E9C-101B-9397-08002B2CF9AE}" pid="5" name="ICV">
    <vt:lpwstr>0841E445F20383ABBCBB5364BD31C6EA_43</vt:lpwstr>
  </property>
  <property fmtid="{D5CDD505-2E9C-101B-9397-08002B2CF9AE}" pid="6" name="KSOProductBuildVer">
    <vt:lpwstr>2052-5.2.1.7798</vt:lpwstr>
  </property>
</Properties>
</file>