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notesMasterIdLst>
    <p:notesMasterId r:id="rId16"/>
  </p:notesMasterIdLst>
  <p:sldIdLst>
    <p:sldId id="257" r:id="rId2"/>
    <p:sldId id="258" r:id="rId3"/>
    <p:sldId id="259" r:id="rId4"/>
    <p:sldId id="260" r:id="rId5"/>
    <p:sldId id="261" r:id="rId6"/>
    <p:sldId id="594" r:id="rId7"/>
    <p:sldId id="263" r:id="rId8"/>
    <p:sldId id="262" r:id="rId9"/>
    <p:sldId id="264" r:id="rId10"/>
    <p:sldId id="266" r:id="rId11"/>
    <p:sldId id="596" r:id="rId12"/>
    <p:sldId id="268" r:id="rId13"/>
    <p:sldId id="595" r:id="rId14"/>
    <p:sldId id="59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81908" autoAdjust="0"/>
  </p:normalViewPr>
  <p:slideViewPr>
    <p:cSldViewPr snapToGrid="0">
      <p:cViewPr varScale="1">
        <p:scale>
          <a:sx n="91" d="100"/>
          <a:sy n="91" d="100"/>
        </p:scale>
        <p:origin x="50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AD9081-CB79-4632-998B-CB04DF4583A1}"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371593E7-A245-499C-8676-F1E226E495F0}">
      <dgm:prSet/>
      <dgm:spPr/>
      <dgm:t>
        <a:bodyPr/>
        <a:lstStyle/>
        <a:p>
          <a:r>
            <a:rPr lang="en-GB" b="1"/>
            <a:t>Introduction</a:t>
          </a:r>
          <a:endParaRPr lang="en-US"/>
        </a:p>
      </dgm:t>
    </dgm:pt>
    <dgm:pt modelId="{81681B04-6C95-43A8-94F4-EF485084E7CA}" type="parTrans" cxnId="{0ECC79AE-38A1-4502-9420-0310FB4A6FE9}">
      <dgm:prSet/>
      <dgm:spPr/>
      <dgm:t>
        <a:bodyPr/>
        <a:lstStyle/>
        <a:p>
          <a:endParaRPr lang="en-US"/>
        </a:p>
      </dgm:t>
    </dgm:pt>
    <dgm:pt modelId="{FE56311C-8898-4C80-8DF8-6CF9884A409C}" type="sibTrans" cxnId="{0ECC79AE-38A1-4502-9420-0310FB4A6FE9}">
      <dgm:prSet/>
      <dgm:spPr/>
      <dgm:t>
        <a:bodyPr/>
        <a:lstStyle/>
        <a:p>
          <a:endParaRPr lang="en-US"/>
        </a:p>
      </dgm:t>
    </dgm:pt>
    <dgm:pt modelId="{DF3B5147-0B29-40C9-AEF5-01F369658752}">
      <dgm:prSet/>
      <dgm:spPr/>
      <dgm:t>
        <a:bodyPr/>
        <a:lstStyle/>
        <a:p>
          <a:r>
            <a:rPr lang="en-GB" b="1"/>
            <a:t>Business Concept</a:t>
          </a:r>
          <a:endParaRPr lang="en-US"/>
        </a:p>
      </dgm:t>
    </dgm:pt>
    <dgm:pt modelId="{F4C9ADEA-820A-4C5F-A100-4897DD72E529}" type="parTrans" cxnId="{6697C925-8575-45A7-9814-D0811EDC472B}">
      <dgm:prSet/>
      <dgm:spPr/>
      <dgm:t>
        <a:bodyPr/>
        <a:lstStyle/>
        <a:p>
          <a:endParaRPr lang="en-US"/>
        </a:p>
      </dgm:t>
    </dgm:pt>
    <dgm:pt modelId="{83D26AC9-4D65-4248-ADB0-E459EBE9B7FC}" type="sibTrans" cxnId="{6697C925-8575-45A7-9814-D0811EDC472B}">
      <dgm:prSet/>
      <dgm:spPr/>
      <dgm:t>
        <a:bodyPr/>
        <a:lstStyle/>
        <a:p>
          <a:endParaRPr lang="en-US"/>
        </a:p>
      </dgm:t>
    </dgm:pt>
    <dgm:pt modelId="{1F77587B-C28A-4558-8A85-5FC8F43FBFA8}">
      <dgm:prSet/>
      <dgm:spPr/>
      <dgm:t>
        <a:bodyPr/>
        <a:lstStyle/>
        <a:p>
          <a:r>
            <a:rPr lang="en-GB" b="1"/>
            <a:t>Legal Format and Management Structure </a:t>
          </a:r>
          <a:endParaRPr lang="en-US"/>
        </a:p>
      </dgm:t>
    </dgm:pt>
    <dgm:pt modelId="{7688F0A9-8B05-45F7-BD7E-D11E4899288D}" type="parTrans" cxnId="{F6887FFC-F4D7-484E-8C4C-2AF63BB34BAE}">
      <dgm:prSet/>
      <dgm:spPr/>
      <dgm:t>
        <a:bodyPr/>
        <a:lstStyle/>
        <a:p>
          <a:endParaRPr lang="en-US"/>
        </a:p>
      </dgm:t>
    </dgm:pt>
    <dgm:pt modelId="{5D2D4D9F-AB9C-4888-B5D6-44D3B7AF6DE6}" type="sibTrans" cxnId="{F6887FFC-F4D7-484E-8C4C-2AF63BB34BAE}">
      <dgm:prSet/>
      <dgm:spPr/>
      <dgm:t>
        <a:bodyPr/>
        <a:lstStyle/>
        <a:p>
          <a:endParaRPr lang="en-US"/>
        </a:p>
      </dgm:t>
    </dgm:pt>
    <dgm:pt modelId="{1DC2A67E-7F47-401B-AD67-BED28991A82D}">
      <dgm:prSet/>
      <dgm:spPr/>
      <dgm:t>
        <a:bodyPr/>
        <a:lstStyle/>
        <a:p>
          <a:r>
            <a:rPr lang="en-GB" b="1"/>
            <a:t>Organisational chart</a:t>
          </a:r>
          <a:endParaRPr lang="en-US"/>
        </a:p>
      </dgm:t>
    </dgm:pt>
    <dgm:pt modelId="{CC392392-6EA9-4A6D-8070-3B4C5874F7F6}" type="parTrans" cxnId="{37E5014F-D20A-415D-8C3A-C90CB270C268}">
      <dgm:prSet/>
      <dgm:spPr/>
      <dgm:t>
        <a:bodyPr/>
        <a:lstStyle/>
        <a:p>
          <a:endParaRPr lang="en-US"/>
        </a:p>
      </dgm:t>
    </dgm:pt>
    <dgm:pt modelId="{C07D4AAA-92C1-46C2-903F-1044BF46C736}" type="sibTrans" cxnId="{37E5014F-D20A-415D-8C3A-C90CB270C268}">
      <dgm:prSet/>
      <dgm:spPr/>
      <dgm:t>
        <a:bodyPr/>
        <a:lstStyle/>
        <a:p>
          <a:endParaRPr lang="en-US"/>
        </a:p>
      </dgm:t>
    </dgm:pt>
    <dgm:pt modelId="{8EC46839-D3E5-464E-BBB7-1326B7E69069}">
      <dgm:prSet/>
      <dgm:spPr/>
      <dgm:t>
        <a:bodyPr/>
        <a:lstStyle/>
        <a:p>
          <a:r>
            <a:rPr lang="en-GB" b="1"/>
            <a:t>PESTEL Analysis </a:t>
          </a:r>
          <a:endParaRPr lang="en-US"/>
        </a:p>
      </dgm:t>
    </dgm:pt>
    <dgm:pt modelId="{E0E99AB7-919C-455B-BEB7-850F7D0A01B4}" type="parTrans" cxnId="{279C42A8-84D5-46E7-8465-BBF112F2F536}">
      <dgm:prSet/>
      <dgm:spPr/>
      <dgm:t>
        <a:bodyPr/>
        <a:lstStyle/>
        <a:p>
          <a:endParaRPr lang="en-US"/>
        </a:p>
      </dgm:t>
    </dgm:pt>
    <dgm:pt modelId="{5241A55B-812B-4AFA-8468-0A38928D6CF1}" type="sibTrans" cxnId="{279C42A8-84D5-46E7-8465-BBF112F2F536}">
      <dgm:prSet/>
      <dgm:spPr/>
      <dgm:t>
        <a:bodyPr/>
        <a:lstStyle/>
        <a:p>
          <a:endParaRPr lang="en-US"/>
        </a:p>
      </dgm:t>
    </dgm:pt>
    <dgm:pt modelId="{01BA5D3B-7F95-45DD-88DA-B2C82699B800}">
      <dgm:prSet/>
      <dgm:spPr/>
      <dgm:t>
        <a:bodyPr/>
        <a:lstStyle/>
        <a:p>
          <a:r>
            <a:rPr lang="en-GB" b="1"/>
            <a:t>Marketing Strategies</a:t>
          </a:r>
          <a:endParaRPr lang="en-US"/>
        </a:p>
      </dgm:t>
    </dgm:pt>
    <dgm:pt modelId="{2D9167E9-FE31-43B9-9E4B-1440945B3620}" type="parTrans" cxnId="{82E38BEF-7720-4C51-B13A-AD57E2B24517}">
      <dgm:prSet/>
      <dgm:spPr/>
      <dgm:t>
        <a:bodyPr/>
        <a:lstStyle/>
        <a:p>
          <a:endParaRPr lang="en-US"/>
        </a:p>
      </dgm:t>
    </dgm:pt>
    <dgm:pt modelId="{2ABF91FE-3DFF-4CC0-913F-5088837E5F1C}" type="sibTrans" cxnId="{82E38BEF-7720-4C51-B13A-AD57E2B24517}">
      <dgm:prSet/>
      <dgm:spPr/>
      <dgm:t>
        <a:bodyPr/>
        <a:lstStyle/>
        <a:p>
          <a:endParaRPr lang="en-US"/>
        </a:p>
      </dgm:t>
    </dgm:pt>
    <dgm:pt modelId="{FBE04DE4-BB43-42A1-848D-1A097F6CC8D4}">
      <dgm:prSet/>
      <dgm:spPr/>
      <dgm:t>
        <a:bodyPr/>
        <a:lstStyle/>
        <a:p>
          <a:r>
            <a:rPr lang="en-GB" b="1"/>
            <a:t>Funding Requirements and Allocation</a:t>
          </a:r>
          <a:endParaRPr lang="en-US"/>
        </a:p>
      </dgm:t>
    </dgm:pt>
    <dgm:pt modelId="{C68781C4-6E34-4DC8-BAB6-D3B7104355A6}" type="parTrans" cxnId="{20C2A36C-9939-40AE-841E-DC6885705270}">
      <dgm:prSet/>
      <dgm:spPr/>
      <dgm:t>
        <a:bodyPr/>
        <a:lstStyle/>
        <a:p>
          <a:endParaRPr lang="en-US"/>
        </a:p>
      </dgm:t>
    </dgm:pt>
    <dgm:pt modelId="{52445959-E1CF-482C-BD86-6DB2E6C6E666}" type="sibTrans" cxnId="{20C2A36C-9939-40AE-841E-DC6885705270}">
      <dgm:prSet/>
      <dgm:spPr/>
      <dgm:t>
        <a:bodyPr/>
        <a:lstStyle/>
        <a:p>
          <a:endParaRPr lang="en-US"/>
        </a:p>
      </dgm:t>
    </dgm:pt>
    <dgm:pt modelId="{1F38852A-ACBB-4FD4-AC0B-87BC8CB79C61}">
      <dgm:prSet/>
      <dgm:spPr/>
      <dgm:t>
        <a:bodyPr/>
        <a:lstStyle/>
        <a:p>
          <a:r>
            <a:rPr lang="en-GB" b="1"/>
            <a:t>References </a:t>
          </a:r>
          <a:endParaRPr lang="en-US"/>
        </a:p>
      </dgm:t>
    </dgm:pt>
    <dgm:pt modelId="{E9469355-CD4D-44B1-859C-50B89A88A1BC}" type="parTrans" cxnId="{CE26273A-D4FA-4784-817C-7948B3A175EC}">
      <dgm:prSet/>
      <dgm:spPr/>
      <dgm:t>
        <a:bodyPr/>
        <a:lstStyle/>
        <a:p>
          <a:endParaRPr lang="en-US"/>
        </a:p>
      </dgm:t>
    </dgm:pt>
    <dgm:pt modelId="{6CBABECE-4E09-40CA-96A6-30E62CFB04BE}" type="sibTrans" cxnId="{CE26273A-D4FA-4784-817C-7948B3A175EC}">
      <dgm:prSet/>
      <dgm:spPr/>
      <dgm:t>
        <a:bodyPr/>
        <a:lstStyle/>
        <a:p>
          <a:endParaRPr lang="en-US"/>
        </a:p>
      </dgm:t>
    </dgm:pt>
    <dgm:pt modelId="{D4222A2E-C3E2-44E7-92DD-F27464701AA0}" type="pres">
      <dgm:prSet presAssocID="{0DAD9081-CB79-4632-998B-CB04DF4583A1}" presName="linear" presStyleCnt="0">
        <dgm:presLayoutVars>
          <dgm:animLvl val="lvl"/>
          <dgm:resizeHandles val="exact"/>
        </dgm:presLayoutVars>
      </dgm:prSet>
      <dgm:spPr/>
    </dgm:pt>
    <dgm:pt modelId="{2A71FF0F-0E47-488E-B094-6C897451E965}" type="pres">
      <dgm:prSet presAssocID="{371593E7-A245-499C-8676-F1E226E495F0}" presName="parentText" presStyleLbl="node1" presStyleIdx="0" presStyleCnt="8">
        <dgm:presLayoutVars>
          <dgm:chMax val="0"/>
          <dgm:bulletEnabled val="1"/>
        </dgm:presLayoutVars>
      </dgm:prSet>
      <dgm:spPr/>
    </dgm:pt>
    <dgm:pt modelId="{2DAF7C73-9B5B-4E12-83B6-1A9F2B9465DC}" type="pres">
      <dgm:prSet presAssocID="{FE56311C-8898-4C80-8DF8-6CF9884A409C}" presName="spacer" presStyleCnt="0"/>
      <dgm:spPr/>
    </dgm:pt>
    <dgm:pt modelId="{57348617-E4B2-4CA9-B4C3-7311CD54DF74}" type="pres">
      <dgm:prSet presAssocID="{DF3B5147-0B29-40C9-AEF5-01F369658752}" presName="parentText" presStyleLbl="node1" presStyleIdx="1" presStyleCnt="8">
        <dgm:presLayoutVars>
          <dgm:chMax val="0"/>
          <dgm:bulletEnabled val="1"/>
        </dgm:presLayoutVars>
      </dgm:prSet>
      <dgm:spPr/>
    </dgm:pt>
    <dgm:pt modelId="{2A309D92-6942-4346-A6F5-472DFFD00461}" type="pres">
      <dgm:prSet presAssocID="{83D26AC9-4D65-4248-ADB0-E459EBE9B7FC}" presName="spacer" presStyleCnt="0"/>
      <dgm:spPr/>
    </dgm:pt>
    <dgm:pt modelId="{8E91FA46-A566-406D-937A-91CDCC8A7B28}" type="pres">
      <dgm:prSet presAssocID="{1F77587B-C28A-4558-8A85-5FC8F43FBFA8}" presName="parentText" presStyleLbl="node1" presStyleIdx="2" presStyleCnt="8">
        <dgm:presLayoutVars>
          <dgm:chMax val="0"/>
          <dgm:bulletEnabled val="1"/>
        </dgm:presLayoutVars>
      </dgm:prSet>
      <dgm:spPr/>
    </dgm:pt>
    <dgm:pt modelId="{03C9FF97-6704-434B-81A0-88DD7F14A16E}" type="pres">
      <dgm:prSet presAssocID="{5D2D4D9F-AB9C-4888-B5D6-44D3B7AF6DE6}" presName="spacer" presStyleCnt="0"/>
      <dgm:spPr/>
    </dgm:pt>
    <dgm:pt modelId="{E260747C-1356-495D-850D-F74C1CD6C4A7}" type="pres">
      <dgm:prSet presAssocID="{1DC2A67E-7F47-401B-AD67-BED28991A82D}" presName="parentText" presStyleLbl="node1" presStyleIdx="3" presStyleCnt="8">
        <dgm:presLayoutVars>
          <dgm:chMax val="0"/>
          <dgm:bulletEnabled val="1"/>
        </dgm:presLayoutVars>
      </dgm:prSet>
      <dgm:spPr/>
    </dgm:pt>
    <dgm:pt modelId="{E1162BD8-F84F-4E06-93AE-683C7E76D72E}" type="pres">
      <dgm:prSet presAssocID="{C07D4AAA-92C1-46C2-903F-1044BF46C736}" presName="spacer" presStyleCnt="0"/>
      <dgm:spPr/>
    </dgm:pt>
    <dgm:pt modelId="{0226D976-A642-4E59-9366-26001C9B781D}" type="pres">
      <dgm:prSet presAssocID="{8EC46839-D3E5-464E-BBB7-1326B7E69069}" presName="parentText" presStyleLbl="node1" presStyleIdx="4" presStyleCnt="8">
        <dgm:presLayoutVars>
          <dgm:chMax val="0"/>
          <dgm:bulletEnabled val="1"/>
        </dgm:presLayoutVars>
      </dgm:prSet>
      <dgm:spPr/>
    </dgm:pt>
    <dgm:pt modelId="{899E8027-B6D2-44D4-A663-338961893B53}" type="pres">
      <dgm:prSet presAssocID="{5241A55B-812B-4AFA-8468-0A38928D6CF1}" presName="spacer" presStyleCnt="0"/>
      <dgm:spPr/>
    </dgm:pt>
    <dgm:pt modelId="{17312E24-9E03-4670-9F7B-A4DE560BA1B2}" type="pres">
      <dgm:prSet presAssocID="{01BA5D3B-7F95-45DD-88DA-B2C82699B800}" presName="parentText" presStyleLbl="node1" presStyleIdx="5" presStyleCnt="8">
        <dgm:presLayoutVars>
          <dgm:chMax val="0"/>
          <dgm:bulletEnabled val="1"/>
        </dgm:presLayoutVars>
      </dgm:prSet>
      <dgm:spPr/>
    </dgm:pt>
    <dgm:pt modelId="{81F65866-97E6-4E59-BF2B-381B258C078B}" type="pres">
      <dgm:prSet presAssocID="{2ABF91FE-3DFF-4CC0-913F-5088837E5F1C}" presName="spacer" presStyleCnt="0"/>
      <dgm:spPr/>
    </dgm:pt>
    <dgm:pt modelId="{155EB5F9-7298-4497-AFB3-9AFB7C08727A}" type="pres">
      <dgm:prSet presAssocID="{FBE04DE4-BB43-42A1-848D-1A097F6CC8D4}" presName="parentText" presStyleLbl="node1" presStyleIdx="6" presStyleCnt="8">
        <dgm:presLayoutVars>
          <dgm:chMax val="0"/>
          <dgm:bulletEnabled val="1"/>
        </dgm:presLayoutVars>
      </dgm:prSet>
      <dgm:spPr/>
    </dgm:pt>
    <dgm:pt modelId="{CA1DCFA1-541E-4B3E-A0F1-14FD2CF3DDA0}" type="pres">
      <dgm:prSet presAssocID="{52445959-E1CF-482C-BD86-6DB2E6C6E666}" presName="spacer" presStyleCnt="0"/>
      <dgm:spPr/>
    </dgm:pt>
    <dgm:pt modelId="{C894AA0A-4E27-4026-882D-3764363D20C2}" type="pres">
      <dgm:prSet presAssocID="{1F38852A-ACBB-4FD4-AC0B-87BC8CB79C61}" presName="parentText" presStyleLbl="node1" presStyleIdx="7" presStyleCnt="8">
        <dgm:presLayoutVars>
          <dgm:chMax val="0"/>
          <dgm:bulletEnabled val="1"/>
        </dgm:presLayoutVars>
      </dgm:prSet>
      <dgm:spPr/>
    </dgm:pt>
  </dgm:ptLst>
  <dgm:cxnLst>
    <dgm:cxn modelId="{2DC9BC1E-4225-4D0E-A4C9-3D3CD2DF34DB}" type="presOf" srcId="{8EC46839-D3E5-464E-BBB7-1326B7E69069}" destId="{0226D976-A642-4E59-9366-26001C9B781D}" srcOrd="0" destOrd="0" presId="urn:microsoft.com/office/officeart/2005/8/layout/vList2"/>
    <dgm:cxn modelId="{6697C925-8575-45A7-9814-D0811EDC472B}" srcId="{0DAD9081-CB79-4632-998B-CB04DF4583A1}" destId="{DF3B5147-0B29-40C9-AEF5-01F369658752}" srcOrd="1" destOrd="0" parTransId="{F4C9ADEA-820A-4C5F-A100-4897DD72E529}" sibTransId="{83D26AC9-4D65-4248-ADB0-E459EBE9B7FC}"/>
    <dgm:cxn modelId="{CE26273A-D4FA-4784-817C-7948B3A175EC}" srcId="{0DAD9081-CB79-4632-998B-CB04DF4583A1}" destId="{1F38852A-ACBB-4FD4-AC0B-87BC8CB79C61}" srcOrd="7" destOrd="0" parTransId="{E9469355-CD4D-44B1-859C-50B89A88A1BC}" sibTransId="{6CBABECE-4E09-40CA-96A6-30E62CFB04BE}"/>
    <dgm:cxn modelId="{A5E14E3A-4E60-4AA7-BF45-316A0D3F4500}" type="presOf" srcId="{1F77587B-C28A-4558-8A85-5FC8F43FBFA8}" destId="{8E91FA46-A566-406D-937A-91CDCC8A7B28}" srcOrd="0" destOrd="0" presId="urn:microsoft.com/office/officeart/2005/8/layout/vList2"/>
    <dgm:cxn modelId="{3AE7AF65-BC98-4E44-B48E-2794A76ECD26}" type="presOf" srcId="{FBE04DE4-BB43-42A1-848D-1A097F6CC8D4}" destId="{155EB5F9-7298-4497-AFB3-9AFB7C08727A}" srcOrd="0" destOrd="0" presId="urn:microsoft.com/office/officeart/2005/8/layout/vList2"/>
    <dgm:cxn modelId="{20C2A36C-9939-40AE-841E-DC6885705270}" srcId="{0DAD9081-CB79-4632-998B-CB04DF4583A1}" destId="{FBE04DE4-BB43-42A1-848D-1A097F6CC8D4}" srcOrd="6" destOrd="0" parTransId="{C68781C4-6E34-4DC8-BAB6-D3B7104355A6}" sibTransId="{52445959-E1CF-482C-BD86-6DB2E6C6E666}"/>
    <dgm:cxn modelId="{37E5014F-D20A-415D-8C3A-C90CB270C268}" srcId="{0DAD9081-CB79-4632-998B-CB04DF4583A1}" destId="{1DC2A67E-7F47-401B-AD67-BED28991A82D}" srcOrd="3" destOrd="0" parTransId="{CC392392-6EA9-4A6D-8070-3B4C5874F7F6}" sibTransId="{C07D4AAA-92C1-46C2-903F-1044BF46C736}"/>
    <dgm:cxn modelId="{684F2177-7D0E-4CA8-A7EF-913E6AEBC478}" type="presOf" srcId="{1DC2A67E-7F47-401B-AD67-BED28991A82D}" destId="{E260747C-1356-495D-850D-F74C1CD6C4A7}" srcOrd="0" destOrd="0" presId="urn:microsoft.com/office/officeart/2005/8/layout/vList2"/>
    <dgm:cxn modelId="{CD1B6A81-1B17-42FB-AD1F-A76DED41FDBA}" type="presOf" srcId="{371593E7-A245-499C-8676-F1E226E495F0}" destId="{2A71FF0F-0E47-488E-B094-6C897451E965}" srcOrd="0" destOrd="0" presId="urn:microsoft.com/office/officeart/2005/8/layout/vList2"/>
    <dgm:cxn modelId="{31F9B48E-448C-4F45-BE37-9818381C18AC}" type="presOf" srcId="{1F38852A-ACBB-4FD4-AC0B-87BC8CB79C61}" destId="{C894AA0A-4E27-4026-882D-3764363D20C2}" srcOrd="0" destOrd="0" presId="urn:microsoft.com/office/officeart/2005/8/layout/vList2"/>
    <dgm:cxn modelId="{583F5FA2-2AEF-4287-8955-FF0A3C9B1102}" type="presOf" srcId="{0DAD9081-CB79-4632-998B-CB04DF4583A1}" destId="{D4222A2E-C3E2-44E7-92DD-F27464701AA0}" srcOrd="0" destOrd="0" presId="urn:microsoft.com/office/officeart/2005/8/layout/vList2"/>
    <dgm:cxn modelId="{279C42A8-84D5-46E7-8465-BBF112F2F536}" srcId="{0DAD9081-CB79-4632-998B-CB04DF4583A1}" destId="{8EC46839-D3E5-464E-BBB7-1326B7E69069}" srcOrd="4" destOrd="0" parTransId="{E0E99AB7-919C-455B-BEB7-850F7D0A01B4}" sibTransId="{5241A55B-812B-4AFA-8468-0A38928D6CF1}"/>
    <dgm:cxn modelId="{0ECC79AE-38A1-4502-9420-0310FB4A6FE9}" srcId="{0DAD9081-CB79-4632-998B-CB04DF4583A1}" destId="{371593E7-A245-499C-8676-F1E226E495F0}" srcOrd="0" destOrd="0" parTransId="{81681B04-6C95-43A8-94F4-EF485084E7CA}" sibTransId="{FE56311C-8898-4C80-8DF8-6CF9884A409C}"/>
    <dgm:cxn modelId="{6A5517B7-E4E9-41B1-98D4-020C46A4E32A}" type="presOf" srcId="{01BA5D3B-7F95-45DD-88DA-B2C82699B800}" destId="{17312E24-9E03-4670-9F7B-A4DE560BA1B2}" srcOrd="0" destOrd="0" presId="urn:microsoft.com/office/officeart/2005/8/layout/vList2"/>
    <dgm:cxn modelId="{7F786DEB-9814-4779-B3AC-1FBA47D4BD28}" type="presOf" srcId="{DF3B5147-0B29-40C9-AEF5-01F369658752}" destId="{57348617-E4B2-4CA9-B4C3-7311CD54DF74}" srcOrd="0" destOrd="0" presId="urn:microsoft.com/office/officeart/2005/8/layout/vList2"/>
    <dgm:cxn modelId="{82E38BEF-7720-4C51-B13A-AD57E2B24517}" srcId="{0DAD9081-CB79-4632-998B-CB04DF4583A1}" destId="{01BA5D3B-7F95-45DD-88DA-B2C82699B800}" srcOrd="5" destOrd="0" parTransId="{2D9167E9-FE31-43B9-9E4B-1440945B3620}" sibTransId="{2ABF91FE-3DFF-4CC0-913F-5088837E5F1C}"/>
    <dgm:cxn modelId="{F6887FFC-F4D7-484E-8C4C-2AF63BB34BAE}" srcId="{0DAD9081-CB79-4632-998B-CB04DF4583A1}" destId="{1F77587B-C28A-4558-8A85-5FC8F43FBFA8}" srcOrd="2" destOrd="0" parTransId="{7688F0A9-8B05-45F7-BD7E-D11E4899288D}" sibTransId="{5D2D4D9F-AB9C-4888-B5D6-44D3B7AF6DE6}"/>
    <dgm:cxn modelId="{72C1A9DC-20A9-4B48-A455-C214A0C9A7C4}" type="presParOf" srcId="{D4222A2E-C3E2-44E7-92DD-F27464701AA0}" destId="{2A71FF0F-0E47-488E-B094-6C897451E965}" srcOrd="0" destOrd="0" presId="urn:microsoft.com/office/officeart/2005/8/layout/vList2"/>
    <dgm:cxn modelId="{CB62ECD2-2C9C-4F8A-B10C-58211B15CB93}" type="presParOf" srcId="{D4222A2E-C3E2-44E7-92DD-F27464701AA0}" destId="{2DAF7C73-9B5B-4E12-83B6-1A9F2B9465DC}" srcOrd="1" destOrd="0" presId="urn:microsoft.com/office/officeart/2005/8/layout/vList2"/>
    <dgm:cxn modelId="{CC99D191-DDC9-4D35-AAA5-E34F7A96ED5C}" type="presParOf" srcId="{D4222A2E-C3E2-44E7-92DD-F27464701AA0}" destId="{57348617-E4B2-4CA9-B4C3-7311CD54DF74}" srcOrd="2" destOrd="0" presId="urn:microsoft.com/office/officeart/2005/8/layout/vList2"/>
    <dgm:cxn modelId="{E65A7287-520E-4C7F-9E15-7BF87FA4D24A}" type="presParOf" srcId="{D4222A2E-C3E2-44E7-92DD-F27464701AA0}" destId="{2A309D92-6942-4346-A6F5-472DFFD00461}" srcOrd="3" destOrd="0" presId="urn:microsoft.com/office/officeart/2005/8/layout/vList2"/>
    <dgm:cxn modelId="{4EF2D2A8-13F5-4E4F-8F8A-A4EEBACB520A}" type="presParOf" srcId="{D4222A2E-C3E2-44E7-92DD-F27464701AA0}" destId="{8E91FA46-A566-406D-937A-91CDCC8A7B28}" srcOrd="4" destOrd="0" presId="urn:microsoft.com/office/officeart/2005/8/layout/vList2"/>
    <dgm:cxn modelId="{8419DFD9-B280-40DE-B9A9-A0CAB5F2019D}" type="presParOf" srcId="{D4222A2E-C3E2-44E7-92DD-F27464701AA0}" destId="{03C9FF97-6704-434B-81A0-88DD7F14A16E}" srcOrd="5" destOrd="0" presId="urn:microsoft.com/office/officeart/2005/8/layout/vList2"/>
    <dgm:cxn modelId="{1607B24D-F963-433D-A8E8-315669B3952F}" type="presParOf" srcId="{D4222A2E-C3E2-44E7-92DD-F27464701AA0}" destId="{E260747C-1356-495D-850D-F74C1CD6C4A7}" srcOrd="6" destOrd="0" presId="urn:microsoft.com/office/officeart/2005/8/layout/vList2"/>
    <dgm:cxn modelId="{70C9F715-605C-42B2-82C1-A699130BE5A3}" type="presParOf" srcId="{D4222A2E-C3E2-44E7-92DD-F27464701AA0}" destId="{E1162BD8-F84F-4E06-93AE-683C7E76D72E}" srcOrd="7" destOrd="0" presId="urn:microsoft.com/office/officeart/2005/8/layout/vList2"/>
    <dgm:cxn modelId="{C42D45AE-1DFD-4619-872C-A8F3667DBE0B}" type="presParOf" srcId="{D4222A2E-C3E2-44E7-92DD-F27464701AA0}" destId="{0226D976-A642-4E59-9366-26001C9B781D}" srcOrd="8" destOrd="0" presId="urn:microsoft.com/office/officeart/2005/8/layout/vList2"/>
    <dgm:cxn modelId="{D1F65BFF-53BF-4755-9D54-6BD5482EAA93}" type="presParOf" srcId="{D4222A2E-C3E2-44E7-92DD-F27464701AA0}" destId="{899E8027-B6D2-44D4-A663-338961893B53}" srcOrd="9" destOrd="0" presId="urn:microsoft.com/office/officeart/2005/8/layout/vList2"/>
    <dgm:cxn modelId="{CC667A73-40DA-4D03-9D0B-8D545A8B8BBF}" type="presParOf" srcId="{D4222A2E-C3E2-44E7-92DD-F27464701AA0}" destId="{17312E24-9E03-4670-9F7B-A4DE560BA1B2}" srcOrd="10" destOrd="0" presId="urn:microsoft.com/office/officeart/2005/8/layout/vList2"/>
    <dgm:cxn modelId="{EA74E5FC-E9B2-4916-831A-C0D11568FB13}" type="presParOf" srcId="{D4222A2E-C3E2-44E7-92DD-F27464701AA0}" destId="{81F65866-97E6-4E59-BF2B-381B258C078B}" srcOrd="11" destOrd="0" presId="urn:microsoft.com/office/officeart/2005/8/layout/vList2"/>
    <dgm:cxn modelId="{9494819C-8C94-42B0-B57F-6AFD55A73151}" type="presParOf" srcId="{D4222A2E-C3E2-44E7-92DD-F27464701AA0}" destId="{155EB5F9-7298-4497-AFB3-9AFB7C08727A}" srcOrd="12" destOrd="0" presId="urn:microsoft.com/office/officeart/2005/8/layout/vList2"/>
    <dgm:cxn modelId="{DD9BF911-BB1C-4F60-957F-540B68A3FB86}" type="presParOf" srcId="{D4222A2E-C3E2-44E7-92DD-F27464701AA0}" destId="{CA1DCFA1-541E-4B3E-A0F1-14FD2CF3DDA0}" srcOrd="13" destOrd="0" presId="urn:microsoft.com/office/officeart/2005/8/layout/vList2"/>
    <dgm:cxn modelId="{9102F1DF-CB4E-4A84-AA8C-7479C786D4C9}" type="presParOf" srcId="{D4222A2E-C3E2-44E7-92DD-F27464701AA0}" destId="{C894AA0A-4E27-4026-882D-3764363D20C2}"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DBCF16-7E2D-4F08-BC53-848CFABA50BB}"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3CF7D29-4649-413F-AC56-D2C8AB0AEB76}">
      <dgm:prSet/>
      <dgm:spPr/>
      <dgm:t>
        <a:bodyPr/>
        <a:lstStyle/>
        <a:p>
          <a:r>
            <a:rPr lang="en-US"/>
            <a:t>Goa Serenity Cottages will operate as a </a:t>
          </a:r>
          <a:r>
            <a:rPr lang="en-US" b="1"/>
            <a:t>Private Limited Company</a:t>
          </a:r>
          <a:r>
            <a:rPr lang="en-US"/>
            <a:t>.</a:t>
          </a:r>
        </a:p>
      </dgm:t>
    </dgm:pt>
    <dgm:pt modelId="{3993C34D-5DD5-496D-93F5-1C4BC597CA83}" type="parTrans" cxnId="{3C97C568-D407-45EB-8559-85979A96681A}">
      <dgm:prSet/>
      <dgm:spPr/>
      <dgm:t>
        <a:bodyPr/>
        <a:lstStyle/>
        <a:p>
          <a:endParaRPr lang="en-US"/>
        </a:p>
      </dgm:t>
    </dgm:pt>
    <dgm:pt modelId="{6118D8F2-1A7A-4B6F-B3E0-79C6283AB80E}" type="sibTrans" cxnId="{3C97C568-D407-45EB-8559-85979A96681A}">
      <dgm:prSet/>
      <dgm:spPr/>
      <dgm:t>
        <a:bodyPr/>
        <a:lstStyle/>
        <a:p>
          <a:endParaRPr lang="en-US"/>
        </a:p>
      </dgm:t>
    </dgm:pt>
    <dgm:pt modelId="{D65736F7-21FF-4C08-A677-74A32EA6ABFB}">
      <dgm:prSet/>
      <dgm:spPr/>
      <dgm:t>
        <a:bodyPr/>
        <a:lstStyle/>
        <a:p>
          <a:r>
            <a:rPr lang="en-US"/>
            <a:t>The business will operate with a </a:t>
          </a:r>
          <a:r>
            <a:rPr lang="en-US" b="1"/>
            <a:t>simple management hierarchy</a:t>
          </a:r>
          <a:r>
            <a:rPr lang="en-US"/>
            <a:t> to ensure efficient operations and high service standards.</a:t>
          </a:r>
          <a:br>
            <a:rPr lang="en-GB"/>
          </a:br>
          <a:endParaRPr lang="en-US"/>
        </a:p>
      </dgm:t>
    </dgm:pt>
    <dgm:pt modelId="{A7A80DE5-FDFE-4E1A-816C-822F9BC62B1D}" type="parTrans" cxnId="{3259D0C0-7FB6-46E9-AD64-1C44383DABA5}">
      <dgm:prSet/>
      <dgm:spPr/>
      <dgm:t>
        <a:bodyPr/>
        <a:lstStyle/>
        <a:p>
          <a:endParaRPr lang="en-US"/>
        </a:p>
      </dgm:t>
    </dgm:pt>
    <dgm:pt modelId="{39916090-AABC-4DAE-992A-FB95EB2AC495}" type="sibTrans" cxnId="{3259D0C0-7FB6-46E9-AD64-1C44383DABA5}">
      <dgm:prSet/>
      <dgm:spPr/>
      <dgm:t>
        <a:bodyPr/>
        <a:lstStyle/>
        <a:p>
          <a:endParaRPr lang="en-US"/>
        </a:p>
      </dgm:t>
    </dgm:pt>
    <dgm:pt modelId="{2449C58E-8274-4ED2-9A8D-4CAF91BAF254}" type="pres">
      <dgm:prSet presAssocID="{55DBCF16-7E2D-4F08-BC53-848CFABA50BB}" presName="root" presStyleCnt="0">
        <dgm:presLayoutVars>
          <dgm:dir/>
          <dgm:resizeHandles val="exact"/>
        </dgm:presLayoutVars>
      </dgm:prSet>
      <dgm:spPr/>
    </dgm:pt>
    <dgm:pt modelId="{D217109F-CABB-4A52-9402-CDFD59C879C2}" type="pres">
      <dgm:prSet presAssocID="{A3CF7D29-4649-413F-AC56-D2C8AB0AEB76}" presName="compNode" presStyleCnt="0"/>
      <dgm:spPr/>
    </dgm:pt>
    <dgm:pt modelId="{4D725D1A-B545-457F-9313-A6285C511F9E}" type="pres">
      <dgm:prSet presAssocID="{A3CF7D29-4649-413F-AC56-D2C8AB0AEB7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uburban scene"/>
        </a:ext>
      </dgm:extLst>
    </dgm:pt>
    <dgm:pt modelId="{FBF4BF41-F335-4FB7-ABA5-B9E812DF6BE1}" type="pres">
      <dgm:prSet presAssocID="{A3CF7D29-4649-413F-AC56-D2C8AB0AEB76}" presName="spaceRect" presStyleCnt="0"/>
      <dgm:spPr/>
    </dgm:pt>
    <dgm:pt modelId="{4FEE8B12-9957-4172-A547-18A957C7E58D}" type="pres">
      <dgm:prSet presAssocID="{A3CF7D29-4649-413F-AC56-D2C8AB0AEB76}" presName="textRect" presStyleLbl="revTx" presStyleIdx="0" presStyleCnt="2">
        <dgm:presLayoutVars>
          <dgm:chMax val="1"/>
          <dgm:chPref val="1"/>
        </dgm:presLayoutVars>
      </dgm:prSet>
      <dgm:spPr/>
    </dgm:pt>
    <dgm:pt modelId="{F4316D95-941D-409C-84DA-440BB6F07208}" type="pres">
      <dgm:prSet presAssocID="{6118D8F2-1A7A-4B6F-B3E0-79C6283AB80E}" presName="sibTrans" presStyleCnt="0"/>
      <dgm:spPr/>
    </dgm:pt>
    <dgm:pt modelId="{5557E9E2-707E-40C0-AD11-864D5873D493}" type="pres">
      <dgm:prSet presAssocID="{D65736F7-21FF-4C08-A677-74A32EA6ABFB}" presName="compNode" presStyleCnt="0"/>
      <dgm:spPr/>
    </dgm:pt>
    <dgm:pt modelId="{64EDA4FF-4784-4A57-BBB9-8E6943DCBCB2}" type="pres">
      <dgm:prSet presAssocID="{D65736F7-21FF-4C08-A677-74A32EA6ABF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6BE9AD9F-DF48-48CB-93DD-D69646140DBE}" type="pres">
      <dgm:prSet presAssocID="{D65736F7-21FF-4C08-A677-74A32EA6ABFB}" presName="spaceRect" presStyleCnt="0"/>
      <dgm:spPr/>
    </dgm:pt>
    <dgm:pt modelId="{31B03CA6-FBA8-47DE-8D0B-0880180342F0}" type="pres">
      <dgm:prSet presAssocID="{D65736F7-21FF-4C08-A677-74A32EA6ABFB}" presName="textRect" presStyleLbl="revTx" presStyleIdx="1" presStyleCnt="2">
        <dgm:presLayoutVars>
          <dgm:chMax val="1"/>
          <dgm:chPref val="1"/>
        </dgm:presLayoutVars>
      </dgm:prSet>
      <dgm:spPr/>
    </dgm:pt>
  </dgm:ptLst>
  <dgm:cxnLst>
    <dgm:cxn modelId="{3C97C568-D407-45EB-8559-85979A96681A}" srcId="{55DBCF16-7E2D-4F08-BC53-848CFABA50BB}" destId="{A3CF7D29-4649-413F-AC56-D2C8AB0AEB76}" srcOrd="0" destOrd="0" parTransId="{3993C34D-5DD5-496D-93F5-1C4BC597CA83}" sibTransId="{6118D8F2-1A7A-4B6F-B3E0-79C6283AB80E}"/>
    <dgm:cxn modelId="{1B1846B0-AE58-48CA-AE24-865F28D3095A}" type="presOf" srcId="{D65736F7-21FF-4C08-A677-74A32EA6ABFB}" destId="{31B03CA6-FBA8-47DE-8D0B-0880180342F0}" srcOrd="0" destOrd="0" presId="urn:microsoft.com/office/officeart/2018/2/layout/IconLabelList"/>
    <dgm:cxn modelId="{1AF666B8-69E0-497D-B7B2-ECAF1A37A143}" type="presOf" srcId="{55DBCF16-7E2D-4F08-BC53-848CFABA50BB}" destId="{2449C58E-8274-4ED2-9A8D-4CAF91BAF254}" srcOrd="0" destOrd="0" presId="urn:microsoft.com/office/officeart/2018/2/layout/IconLabelList"/>
    <dgm:cxn modelId="{3259D0C0-7FB6-46E9-AD64-1C44383DABA5}" srcId="{55DBCF16-7E2D-4F08-BC53-848CFABA50BB}" destId="{D65736F7-21FF-4C08-A677-74A32EA6ABFB}" srcOrd="1" destOrd="0" parTransId="{A7A80DE5-FDFE-4E1A-816C-822F9BC62B1D}" sibTransId="{39916090-AABC-4DAE-992A-FB95EB2AC495}"/>
    <dgm:cxn modelId="{0F0D15D3-016F-4EDB-80A2-8E873859F21B}" type="presOf" srcId="{A3CF7D29-4649-413F-AC56-D2C8AB0AEB76}" destId="{4FEE8B12-9957-4172-A547-18A957C7E58D}" srcOrd="0" destOrd="0" presId="urn:microsoft.com/office/officeart/2018/2/layout/IconLabelList"/>
    <dgm:cxn modelId="{802B0523-B812-491A-9EF5-7E556358B1B8}" type="presParOf" srcId="{2449C58E-8274-4ED2-9A8D-4CAF91BAF254}" destId="{D217109F-CABB-4A52-9402-CDFD59C879C2}" srcOrd="0" destOrd="0" presId="urn:microsoft.com/office/officeart/2018/2/layout/IconLabelList"/>
    <dgm:cxn modelId="{0E669F14-AFB8-47C1-B942-A93DC24F1195}" type="presParOf" srcId="{D217109F-CABB-4A52-9402-CDFD59C879C2}" destId="{4D725D1A-B545-457F-9313-A6285C511F9E}" srcOrd="0" destOrd="0" presId="urn:microsoft.com/office/officeart/2018/2/layout/IconLabelList"/>
    <dgm:cxn modelId="{7ED161E7-8918-4748-8143-6C562DA3D4A5}" type="presParOf" srcId="{D217109F-CABB-4A52-9402-CDFD59C879C2}" destId="{FBF4BF41-F335-4FB7-ABA5-B9E812DF6BE1}" srcOrd="1" destOrd="0" presId="urn:microsoft.com/office/officeart/2018/2/layout/IconLabelList"/>
    <dgm:cxn modelId="{99C0BAEB-2327-4231-A7A8-61692C3A7C16}" type="presParOf" srcId="{D217109F-CABB-4A52-9402-CDFD59C879C2}" destId="{4FEE8B12-9957-4172-A547-18A957C7E58D}" srcOrd="2" destOrd="0" presId="urn:microsoft.com/office/officeart/2018/2/layout/IconLabelList"/>
    <dgm:cxn modelId="{2B305B0A-E412-48C9-B9EE-226EFC10FEF4}" type="presParOf" srcId="{2449C58E-8274-4ED2-9A8D-4CAF91BAF254}" destId="{F4316D95-941D-409C-84DA-440BB6F07208}" srcOrd="1" destOrd="0" presId="urn:microsoft.com/office/officeart/2018/2/layout/IconLabelList"/>
    <dgm:cxn modelId="{8CE901FF-E111-4454-A9BA-62F2DD868D8C}" type="presParOf" srcId="{2449C58E-8274-4ED2-9A8D-4CAF91BAF254}" destId="{5557E9E2-707E-40C0-AD11-864D5873D493}" srcOrd="2" destOrd="0" presId="urn:microsoft.com/office/officeart/2018/2/layout/IconLabelList"/>
    <dgm:cxn modelId="{268DD870-E4C7-4F68-8A8F-815335FDF716}" type="presParOf" srcId="{5557E9E2-707E-40C0-AD11-864D5873D493}" destId="{64EDA4FF-4784-4A57-BBB9-8E6943DCBCB2}" srcOrd="0" destOrd="0" presId="urn:microsoft.com/office/officeart/2018/2/layout/IconLabelList"/>
    <dgm:cxn modelId="{D7818A47-20DA-4FCD-B6ED-67F44BE760AF}" type="presParOf" srcId="{5557E9E2-707E-40C0-AD11-864D5873D493}" destId="{6BE9AD9F-DF48-48CB-93DD-D69646140DBE}" srcOrd="1" destOrd="0" presId="urn:microsoft.com/office/officeart/2018/2/layout/IconLabelList"/>
    <dgm:cxn modelId="{CFA4A7B1-E3ED-4411-878A-5178F08C9A58}" type="presParOf" srcId="{5557E9E2-707E-40C0-AD11-864D5873D493}" destId="{31B03CA6-FBA8-47DE-8D0B-0880180342F0}"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71FF0F-0E47-488E-B094-6C897451E965}">
      <dsp:nvSpPr>
        <dsp:cNvPr id="0" name=""/>
        <dsp:cNvSpPr/>
      </dsp:nvSpPr>
      <dsp:spPr>
        <a:xfrm>
          <a:off x="0" y="1470"/>
          <a:ext cx="6628804" cy="561599"/>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Introduction</a:t>
          </a:r>
          <a:endParaRPr lang="en-US" sz="2400" kern="1200"/>
        </a:p>
      </dsp:txBody>
      <dsp:txXfrm>
        <a:off x="27415" y="28885"/>
        <a:ext cx="6573974" cy="506769"/>
      </dsp:txXfrm>
    </dsp:sp>
    <dsp:sp modelId="{57348617-E4B2-4CA9-B4C3-7311CD54DF74}">
      <dsp:nvSpPr>
        <dsp:cNvPr id="0" name=""/>
        <dsp:cNvSpPr/>
      </dsp:nvSpPr>
      <dsp:spPr>
        <a:xfrm>
          <a:off x="0" y="632190"/>
          <a:ext cx="6628804" cy="561599"/>
        </a:xfrm>
        <a:prstGeom prst="roundRect">
          <a:avLst/>
        </a:prstGeom>
        <a:gradFill rotWithShape="0">
          <a:gsLst>
            <a:gs pos="0">
              <a:schemeClr val="accent2">
                <a:hueOff val="-423469"/>
                <a:satOff val="2029"/>
                <a:lumOff val="1877"/>
                <a:alphaOff val="0"/>
                <a:tint val="96000"/>
                <a:lumMod val="100000"/>
              </a:schemeClr>
            </a:gs>
            <a:gs pos="78000">
              <a:schemeClr val="accent2">
                <a:hueOff val="-423469"/>
                <a:satOff val="2029"/>
                <a:lumOff val="187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Business Concept</a:t>
          </a:r>
          <a:endParaRPr lang="en-US" sz="2400" kern="1200"/>
        </a:p>
      </dsp:txBody>
      <dsp:txXfrm>
        <a:off x="27415" y="659605"/>
        <a:ext cx="6573974" cy="506769"/>
      </dsp:txXfrm>
    </dsp:sp>
    <dsp:sp modelId="{8E91FA46-A566-406D-937A-91CDCC8A7B28}">
      <dsp:nvSpPr>
        <dsp:cNvPr id="0" name=""/>
        <dsp:cNvSpPr/>
      </dsp:nvSpPr>
      <dsp:spPr>
        <a:xfrm>
          <a:off x="0" y="1262910"/>
          <a:ext cx="6628804" cy="561599"/>
        </a:xfrm>
        <a:prstGeom prst="roundRect">
          <a:avLst/>
        </a:prstGeom>
        <a:gradFill rotWithShape="0">
          <a:gsLst>
            <a:gs pos="0">
              <a:schemeClr val="accent2">
                <a:hueOff val="-846939"/>
                <a:satOff val="4057"/>
                <a:lumOff val="3753"/>
                <a:alphaOff val="0"/>
                <a:tint val="96000"/>
                <a:lumMod val="100000"/>
              </a:schemeClr>
            </a:gs>
            <a:gs pos="78000">
              <a:schemeClr val="accent2">
                <a:hueOff val="-846939"/>
                <a:satOff val="4057"/>
                <a:lumOff val="3753"/>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Legal Format and Management Structure </a:t>
          </a:r>
          <a:endParaRPr lang="en-US" sz="2400" kern="1200"/>
        </a:p>
      </dsp:txBody>
      <dsp:txXfrm>
        <a:off x="27415" y="1290325"/>
        <a:ext cx="6573974" cy="506769"/>
      </dsp:txXfrm>
    </dsp:sp>
    <dsp:sp modelId="{E260747C-1356-495D-850D-F74C1CD6C4A7}">
      <dsp:nvSpPr>
        <dsp:cNvPr id="0" name=""/>
        <dsp:cNvSpPr/>
      </dsp:nvSpPr>
      <dsp:spPr>
        <a:xfrm>
          <a:off x="0" y="1893630"/>
          <a:ext cx="6628804" cy="561599"/>
        </a:xfrm>
        <a:prstGeom prst="roundRect">
          <a:avLst/>
        </a:prstGeom>
        <a:gradFill rotWithShape="0">
          <a:gsLst>
            <a:gs pos="0">
              <a:schemeClr val="accent2">
                <a:hueOff val="-1270408"/>
                <a:satOff val="6086"/>
                <a:lumOff val="5630"/>
                <a:alphaOff val="0"/>
                <a:tint val="96000"/>
                <a:lumMod val="100000"/>
              </a:schemeClr>
            </a:gs>
            <a:gs pos="78000">
              <a:schemeClr val="accent2">
                <a:hueOff val="-1270408"/>
                <a:satOff val="6086"/>
                <a:lumOff val="563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Organisational chart</a:t>
          </a:r>
          <a:endParaRPr lang="en-US" sz="2400" kern="1200"/>
        </a:p>
      </dsp:txBody>
      <dsp:txXfrm>
        <a:off x="27415" y="1921045"/>
        <a:ext cx="6573974" cy="506769"/>
      </dsp:txXfrm>
    </dsp:sp>
    <dsp:sp modelId="{0226D976-A642-4E59-9366-26001C9B781D}">
      <dsp:nvSpPr>
        <dsp:cNvPr id="0" name=""/>
        <dsp:cNvSpPr/>
      </dsp:nvSpPr>
      <dsp:spPr>
        <a:xfrm>
          <a:off x="0" y="2524350"/>
          <a:ext cx="6628804" cy="561599"/>
        </a:xfrm>
        <a:prstGeom prst="roundRect">
          <a:avLst/>
        </a:prstGeom>
        <a:gradFill rotWithShape="0">
          <a:gsLst>
            <a:gs pos="0">
              <a:schemeClr val="accent2">
                <a:hueOff val="-1693878"/>
                <a:satOff val="8114"/>
                <a:lumOff val="7507"/>
                <a:alphaOff val="0"/>
                <a:tint val="96000"/>
                <a:lumMod val="100000"/>
              </a:schemeClr>
            </a:gs>
            <a:gs pos="78000">
              <a:schemeClr val="accent2">
                <a:hueOff val="-1693878"/>
                <a:satOff val="8114"/>
                <a:lumOff val="750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PESTEL Analysis </a:t>
          </a:r>
          <a:endParaRPr lang="en-US" sz="2400" kern="1200"/>
        </a:p>
      </dsp:txBody>
      <dsp:txXfrm>
        <a:off x="27415" y="2551765"/>
        <a:ext cx="6573974" cy="506769"/>
      </dsp:txXfrm>
    </dsp:sp>
    <dsp:sp modelId="{17312E24-9E03-4670-9F7B-A4DE560BA1B2}">
      <dsp:nvSpPr>
        <dsp:cNvPr id="0" name=""/>
        <dsp:cNvSpPr/>
      </dsp:nvSpPr>
      <dsp:spPr>
        <a:xfrm>
          <a:off x="0" y="3155070"/>
          <a:ext cx="6628804" cy="561599"/>
        </a:xfrm>
        <a:prstGeom prst="roundRect">
          <a:avLst/>
        </a:prstGeom>
        <a:gradFill rotWithShape="0">
          <a:gsLst>
            <a:gs pos="0">
              <a:schemeClr val="accent2">
                <a:hueOff val="-2117347"/>
                <a:satOff val="10143"/>
                <a:lumOff val="9384"/>
                <a:alphaOff val="0"/>
                <a:tint val="96000"/>
                <a:lumMod val="100000"/>
              </a:schemeClr>
            </a:gs>
            <a:gs pos="78000">
              <a:schemeClr val="accent2">
                <a:hueOff val="-2117347"/>
                <a:satOff val="10143"/>
                <a:lumOff val="9384"/>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Marketing Strategies</a:t>
          </a:r>
          <a:endParaRPr lang="en-US" sz="2400" kern="1200"/>
        </a:p>
      </dsp:txBody>
      <dsp:txXfrm>
        <a:off x="27415" y="3182485"/>
        <a:ext cx="6573974" cy="506769"/>
      </dsp:txXfrm>
    </dsp:sp>
    <dsp:sp modelId="{155EB5F9-7298-4497-AFB3-9AFB7C08727A}">
      <dsp:nvSpPr>
        <dsp:cNvPr id="0" name=""/>
        <dsp:cNvSpPr/>
      </dsp:nvSpPr>
      <dsp:spPr>
        <a:xfrm>
          <a:off x="0" y="3785790"/>
          <a:ext cx="6628804" cy="561599"/>
        </a:xfrm>
        <a:prstGeom prst="roundRect">
          <a:avLst/>
        </a:prstGeom>
        <a:gradFill rotWithShape="0">
          <a:gsLst>
            <a:gs pos="0">
              <a:schemeClr val="accent2">
                <a:hueOff val="-2540817"/>
                <a:satOff val="12171"/>
                <a:lumOff val="11260"/>
                <a:alphaOff val="0"/>
                <a:tint val="96000"/>
                <a:lumMod val="100000"/>
              </a:schemeClr>
            </a:gs>
            <a:gs pos="78000">
              <a:schemeClr val="accent2">
                <a:hueOff val="-2540817"/>
                <a:satOff val="12171"/>
                <a:lumOff val="1126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Funding Requirements and Allocation</a:t>
          </a:r>
          <a:endParaRPr lang="en-US" sz="2400" kern="1200"/>
        </a:p>
      </dsp:txBody>
      <dsp:txXfrm>
        <a:off x="27415" y="3813205"/>
        <a:ext cx="6573974" cy="506769"/>
      </dsp:txXfrm>
    </dsp:sp>
    <dsp:sp modelId="{C894AA0A-4E27-4026-882D-3764363D20C2}">
      <dsp:nvSpPr>
        <dsp:cNvPr id="0" name=""/>
        <dsp:cNvSpPr/>
      </dsp:nvSpPr>
      <dsp:spPr>
        <a:xfrm>
          <a:off x="0" y="4416510"/>
          <a:ext cx="6628804" cy="561599"/>
        </a:xfrm>
        <a:prstGeom prst="roundRect">
          <a:avLst/>
        </a:prstGeom>
        <a:gradFill rotWithShape="0">
          <a:gsLst>
            <a:gs pos="0">
              <a:schemeClr val="accent2">
                <a:hueOff val="-2964286"/>
                <a:satOff val="14200"/>
                <a:lumOff val="13137"/>
                <a:alphaOff val="0"/>
                <a:tint val="96000"/>
                <a:lumMod val="100000"/>
              </a:schemeClr>
            </a:gs>
            <a:gs pos="78000">
              <a:schemeClr val="accent2">
                <a:hueOff val="-2964286"/>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References </a:t>
          </a:r>
          <a:endParaRPr lang="en-US" sz="2400" kern="1200"/>
        </a:p>
      </dsp:txBody>
      <dsp:txXfrm>
        <a:off x="27415" y="4443925"/>
        <a:ext cx="6573974" cy="5067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725D1A-B545-457F-9313-A6285C511F9E}">
      <dsp:nvSpPr>
        <dsp:cNvPr id="0" name=""/>
        <dsp:cNvSpPr/>
      </dsp:nvSpPr>
      <dsp:spPr>
        <a:xfrm>
          <a:off x="1299066" y="479565"/>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FEE8B12-9957-4172-A547-18A957C7E58D}">
      <dsp:nvSpPr>
        <dsp:cNvPr id="0" name=""/>
        <dsp:cNvSpPr/>
      </dsp:nvSpPr>
      <dsp:spPr>
        <a:xfrm>
          <a:off x="111066" y="2893916"/>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kern="1200"/>
            <a:t>Goa Serenity Cottages will operate as a </a:t>
          </a:r>
          <a:r>
            <a:rPr lang="en-US" sz="1300" b="1" kern="1200"/>
            <a:t>Private Limited Company</a:t>
          </a:r>
          <a:r>
            <a:rPr lang="en-US" sz="1300" kern="1200"/>
            <a:t>.</a:t>
          </a:r>
        </a:p>
      </dsp:txBody>
      <dsp:txXfrm>
        <a:off x="111066" y="2893916"/>
        <a:ext cx="4320000" cy="720000"/>
      </dsp:txXfrm>
    </dsp:sp>
    <dsp:sp modelId="{64EDA4FF-4784-4A57-BBB9-8E6943DCBCB2}">
      <dsp:nvSpPr>
        <dsp:cNvPr id="0" name=""/>
        <dsp:cNvSpPr/>
      </dsp:nvSpPr>
      <dsp:spPr>
        <a:xfrm>
          <a:off x="6375066" y="479565"/>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1B03CA6-FBA8-47DE-8D0B-0880180342F0}">
      <dsp:nvSpPr>
        <dsp:cNvPr id="0" name=""/>
        <dsp:cNvSpPr/>
      </dsp:nvSpPr>
      <dsp:spPr>
        <a:xfrm>
          <a:off x="5187066" y="2893916"/>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kern="1200"/>
            <a:t>The business will operate with a </a:t>
          </a:r>
          <a:r>
            <a:rPr lang="en-US" sz="1300" b="1" kern="1200"/>
            <a:t>simple management hierarchy</a:t>
          </a:r>
          <a:r>
            <a:rPr lang="en-US" sz="1300" kern="1200"/>
            <a:t> to ensure efficient operations and high service standards.</a:t>
          </a:r>
          <a:br>
            <a:rPr lang="en-GB" sz="1300" kern="1200"/>
          </a:br>
          <a:endParaRPr lang="en-US" sz="1300" kern="1200"/>
        </a:p>
      </dsp:txBody>
      <dsp:txXfrm>
        <a:off x="5187066" y="2893916"/>
        <a:ext cx="432000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7A335A-4ED0-4E32-95C0-3B700651357B}" type="datetimeFigureOut">
              <a:rPr lang="en-GB" smtClean="0"/>
              <a:t>19/04/2026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9A1913-6DB5-475A-8BAA-6F28904B4740}" type="slidenum">
              <a:rPr lang="en-GB" smtClean="0"/>
              <a:t>‹#›</a:t>
            </a:fld>
            <a:endParaRPr lang="en-GB"/>
          </a:p>
        </p:txBody>
      </p:sp>
    </p:spTree>
    <p:extLst>
      <p:ext uri="{BB962C8B-B14F-4D97-AF65-F5344CB8AC3E}">
        <p14:creationId xmlns:p14="http://schemas.microsoft.com/office/powerpoint/2010/main" val="2559375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Söhne"/>
              </a:rPr>
              <a:t>When introducing yourself remember to Keep the introduction section concise but impactful. The goal is to establish trust and confidence in your ability to lead the business successfully. Remember to focus on relevant information that aligns with your business idea and creates a positive impression of you. You may include the following information.</a:t>
            </a:r>
          </a:p>
          <a:p>
            <a:endParaRPr lang="en-GB" b="0" i="0" dirty="0">
              <a:solidFill>
                <a:srgbClr val="000000"/>
              </a:solidFill>
              <a:effectLst/>
              <a:latin typeface="Söhne"/>
            </a:endParaRPr>
          </a:p>
          <a:p>
            <a:r>
              <a:rPr lang="en-GB" b="1" i="0" dirty="0">
                <a:solidFill>
                  <a:srgbClr val="000000"/>
                </a:solidFill>
                <a:effectLst/>
                <a:latin typeface="Söhne"/>
              </a:rPr>
              <a:t>Name and Role</a:t>
            </a:r>
            <a:r>
              <a:rPr lang="en-GB" b="0" i="0" dirty="0">
                <a:solidFill>
                  <a:srgbClr val="000000"/>
                </a:solidFill>
                <a:effectLst/>
                <a:latin typeface="Söhne"/>
              </a:rPr>
              <a:t>: Start by stating your name and your position or role in the company. If you are the founder or one of the key team members, mention your title (e.g., CEO, Co-founder).</a:t>
            </a:r>
          </a:p>
          <a:p>
            <a:endParaRPr lang="en-GB" b="0" i="0" dirty="0">
              <a:solidFill>
                <a:srgbClr val="000000"/>
              </a:solidFill>
              <a:effectLst/>
              <a:latin typeface="Söhne"/>
            </a:endParaRPr>
          </a:p>
          <a:p>
            <a:r>
              <a:rPr lang="en-GB" b="1" i="0" dirty="0">
                <a:solidFill>
                  <a:srgbClr val="000000"/>
                </a:solidFill>
                <a:effectLst/>
                <a:latin typeface="Söhne"/>
              </a:rPr>
              <a:t>Background and Experience</a:t>
            </a:r>
            <a:r>
              <a:rPr lang="en-GB" b="0" i="0" dirty="0">
                <a:solidFill>
                  <a:srgbClr val="000000"/>
                </a:solidFill>
                <a:effectLst/>
                <a:latin typeface="Söhne"/>
              </a:rPr>
              <a:t>: Briefly share your relevant background and experience. Highlight any expertise, qualifications, or achievements that demonstrate your capability to lead and execute the business idea effectively.</a:t>
            </a:r>
          </a:p>
          <a:p>
            <a:endParaRPr lang="en-GB" b="0" i="0" dirty="0">
              <a:solidFill>
                <a:srgbClr val="000000"/>
              </a:solidFill>
              <a:effectLst/>
              <a:latin typeface="Söhne"/>
            </a:endParaRPr>
          </a:p>
          <a:p>
            <a:r>
              <a:rPr lang="en-GB" b="1" i="0" dirty="0">
                <a:solidFill>
                  <a:srgbClr val="000000"/>
                </a:solidFill>
                <a:effectLst/>
                <a:latin typeface="Söhne"/>
              </a:rPr>
              <a:t>Passion and Motivation</a:t>
            </a:r>
            <a:r>
              <a:rPr lang="en-GB" b="0" i="0" dirty="0">
                <a:solidFill>
                  <a:srgbClr val="000000"/>
                </a:solidFill>
                <a:effectLst/>
                <a:latin typeface="Söhne"/>
              </a:rPr>
              <a:t>: Explain why you are passionate about the business and the problem you are solving. Share your vision for the company and what drives you to pursue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1" i="0" dirty="0">
                <a:solidFill>
                  <a:srgbClr val="000000"/>
                </a:solidFill>
                <a:effectLst/>
                <a:latin typeface="Söhne"/>
              </a:rPr>
              <a:t>Connection to the Industry</a:t>
            </a:r>
            <a:r>
              <a:rPr lang="en-GB" b="0" i="0" dirty="0">
                <a:solidFill>
                  <a:srgbClr val="000000"/>
                </a:solidFill>
                <a:effectLst/>
                <a:latin typeface="Söhne"/>
              </a:rPr>
              <a:t>: If you have a personal or professional connection to the industry in which your business operates, share that information. It could be an experience, personal story, or a passion for the industry that led you to start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0" i="0" dirty="0">
                <a:solidFill>
                  <a:srgbClr val="000000"/>
                </a:solidFill>
                <a:effectLst/>
                <a:latin typeface="Söhne"/>
              </a:rPr>
              <a:t>Keep the introduction section concise but impactful. The goal is to establish trust and confidence in your ability to lead the business successfully. Remember to focus on relevant information that aligns with your business idea and creates a positive impression of you and your team.</a:t>
            </a: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br>
              <a:rPr lang="en-GB" b="0" i="0" dirty="0">
                <a:solidFill>
                  <a:srgbClr val="000000"/>
                </a:solidFill>
                <a:effectLst/>
                <a:latin typeface="Söhne"/>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3</a:t>
            </a:fld>
            <a:endParaRPr lang="en-GB"/>
          </a:p>
        </p:txBody>
      </p:sp>
    </p:spTree>
    <p:extLst>
      <p:ext uri="{BB962C8B-B14F-4D97-AF65-F5344CB8AC3E}">
        <p14:creationId xmlns:p14="http://schemas.microsoft.com/office/powerpoint/2010/main" val="3254151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4</a:t>
            </a:fld>
            <a:endParaRPr lang="en-GB"/>
          </a:p>
        </p:txBody>
      </p:sp>
    </p:spTree>
    <p:extLst>
      <p:ext uri="{BB962C8B-B14F-4D97-AF65-F5344CB8AC3E}">
        <p14:creationId xmlns:p14="http://schemas.microsoft.com/office/powerpoint/2010/main" val="97600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week 3 slides: Legal format of Enterprises &amp; Building a Founding team</a:t>
            </a:r>
          </a:p>
        </p:txBody>
      </p:sp>
      <p:sp>
        <p:nvSpPr>
          <p:cNvPr id="4" name="Slide Number Placeholder 3"/>
          <p:cNvSpPr>
            <a:spLocks noGrp="1"/>
          </p:cNvSpPr>
          <p:nvPr>
            <p:ph type="sldNum" sz="quarter" idx="5"/>
          </p:nvPr>
        </p:nvSpPr>
        <p:spPr/>
        <p:txBody>
          <a:bodyPr/>
          <a:lstStyle/>
          <a:p>
            <a:fld id="{8F9A1913-6DB5-475A-8BAA-6F28904B4740}" type="slidenum">
              <a:rPr lang="en-GB" smtClean="0"/>
              <a:t>5</a:t>
            </a:fld>
            <a:endParaRPr lang="en-GB"/>
          </a:p>
        </p:txBody>
      </p:sp>
    </p:spTree>
    <p:extLst>
      <p:ext uri="{BB962C8B-B14F-4D97-AF65-F5344CB8AC3E}">
        <p14:creationId xmlns:p14="http://schemas.microsoft.com/office/powerpoint/2010/main" val="3364881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can use either MS Visio or MS Word to create this.</a:t>
            </a:r>
          </a:p>
        </p:txBody>
      </p:sp>
      <p:sp>
        <p:nvSpPr>
          <p:cNvPr id="4" name="Slide Number Placeholder 3"/>
          <p:cNvSpPr>
            <a:spLocks noGrp="1"/>
          </p:cNvSpPr>
          <p:nvPr>
            <p:ph type="sldNum" sz="quarter" idx="5"/>
          </p:nvPr>
        </p:nvSpPr>
        <p:spPr/>
        <p:txBody>
          <a:bodyPr/>
          <a:lstStyle/>
          <a:p>
            <a:fld id="{8F9A1913-6DB5-475A-8BAA-6F28904B4740}" type="slidenum">
              <a:rPr lang="en-GB" smtClean="0"/>
              <a:t>6</a:t>
            </a:fld>
            <a:endParaRPr lang="en-GB"/>
          </a:p>
        </p:txBody>
      </p:sp>
    </p:spTree>
    <p:extLst>
      <p:ext uri="{BB962C8B-B14F-4D97-AF65-F5344CB8AC3E}">
        <p14:creationId xmlns:p14="http://schemas.microsoft.com/office/powerpoint/2010/main" val="2327792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highlight>
                  <a:srgbClr val="FFFF00"/>
                </a:highlight>
              </a:rPr>
              <a:t>Apply PESTEL analysis </a:t>
            </a:r>
            <a:r>
              <a:rPr lang="en-GB" altLang="en-US" b="0" dirty="0">
                <a:solidFill>
                  <a:schemeClr val="accent2"/>
                </a:solidFill>
              </a:rPr>
              <a:t>taught in week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Analyse the following factors: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Political – Government policies, regulations, tax laws, trade restrictions.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Economic – Inflation, interest rates, economic growth, consumer spending.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Social – Demographics, cultural trends, lifestyle changes, education.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Technological – Innovation, digital transformation, automation.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Environmental – Sustainability, climate change regulations, waste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Legal – Employment laws, intellectual property rights, industry-specific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2. Align PESTEL with Business Strategy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After identifying key external factors, explain how they impact your business and what strategies you will adopt to mitigate risks or leverage opportunities.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highlight>
                <a:srgbClr val="FFFF00"/>
              </a:highlight>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7</a:t>
            </a:fld>
            <a:endParaRPr lang="en-GB"/>
          </a:p>
        </p:txBody>
      </p:sp>
    </p:spTree>
    <p:extLst>
      <p:ext uri="{BB962C8B-B14F-4D97-AF65-F5344CB8AC3E}">
        <p14:creationId xmlns:p14="http://schemas.microsoft.com/office/powerpoint/2010/main" val="371334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Refer to week 5: Market Segmentation, Targeting, Positioning and marketing mix</a:t>
            </a:r>
          </a:p>
          <a:p>
            <a:endParaRPr lang="en-GB" dirty="0">
              <a:effectLst/>
            </a:endParaRPr>
          </a:p>
          <a:p>
            <a:r>
              <a:rPr lang="en-GB" dirty="0">
                <a:effectLst/>
              </a:rPr>
              <a:t>Here are some key aspects of </a:t>
            </a:r>
            <a:r>
              <a:rPr lang="en-GB" b="1" dirty="0">
                <a:effectLst/>
              </a:rPr>
              <a:t>Unique Selling Points</a:t>
            </a:r>
            <a:r>
              <a:rPr lang="en-GB" dirty="0">
                <a:effectLst/>
              </a:rPr>
              <a:t>:</a:t>
            </a:r>
          </a:p>
          <a:p>
            <a:pPr>
              <a:buFont typeface="+mj-lt"/>
              <a:buAutoNum type="arabicPeriod"/>
            </a:pPr>
            <a:r>
              <a:rPr lang="en-GB" b="1" dirty="0">
                <a:effectLst/>
              </a:rPr>
              <a:t>Differentiation:</a:t>
            </a:r>
            <a:r>
              <a:rPr lang="en-GB" dirty="0">
                <a:effectLst/>
              </a:rPr>
              <a:t> USPs highlight what makes a product or service unique and differentiates it from similar offerings in the market. It can be a feature, quality, or capability that competitors do not offer or cannot replicate easily.</a:t>
            </a:r>
          </a:p>
          <a:p>
            <a:pPr>
              <a:buFont typeface="+mj-lt"/>
              <a:buAutoNum type="arabicPeriod"/>
            </a:pPr>
            <a:r>
              <a:rPr lang="en-GB" b="1" dirty="0">
                <a:effectLst/>
              </a:rPr>
              <a:t>Customer-Centric:</a:t>
            </a:r>
            <a:r>
              <a:rPr lang="en-GB" dirty="0">
                <a:effectLst/>
              </a:rPr>
              <a:t> USPs are designed to address the needs, wants, or pain points of the target market. They showcase how the product or service </a:t>
            </a:r>
            <a:r>
              <a:rPr lang="en-GB" dirty="0" err="1">
                <a:effectLst/>
              </a:rPr>
              <a:t>fulfills</a:t>
            </a:r>
            <a:r>
              <a:rPr lang="en-GB" dirty="0">
                <a:effectLst/>
              </a:rPr>
              <a:t> a specific customer demand or solves a particular problem effectively.</a:t>
            </a:r>
          </a:p>
          <a:p>
            <a:pPr>
              <a:buFont typeface="+mj-lt"/>
              <a:buAutoNum type="arabicPeriod"/>
            </a:pPr>
            <a:r>
              <a:rPr lang="en-GB" b="1" dirty="0">
                <a:effectLst/>
              </a:rPr>
              <a:t>Value and Benefits:</a:t>
            </a:r>
            <a:r>
              <a:rPr lang="en-GB" dirty="0">
                <a:effectLst/>
              </a:rPr>
              <a:t> USPs emphasize the value customers will gain by choosing the product or service. They demonstrate the benefits and advantages the customers will experience by using the offering.</a:t>
            </a:r>
          </a:p>
          <a:p>
            <a:pPr>
              <a:buFont typeface="+mj-lt"/>
              <a:buAutoNum type="arabicPeriod"/>
            </a:pPr>
            <a:r>
              <a:rPr lang="en-GB" b="1" dirty="0">
                <a:effectLst/>
              </a:rPr>
              <a:t>Memorability:</a:t>
            </a:r>
            <a:r>
              <a:rPr lang="en-GB" dirty="0">
                <a:effectLst/>
              </a:rPr>
              <a:t> A compelling USP is memorable and easy to communicate. It should be concise, clear, and leave a lasting impression on the audience.</a:t>
            </a:r>
          </a:p>
          <a:p>
            <a:pPr>
              <a:buFont typeface="+mj-lt"/>
              <a:buAutoNum type="arabicPeriod"/>
            </a:pPr>
            <a:r>
              <a:rPr lang="en-GB" b="1" dirty="0">
                <a:effectLst/>
              </a:rPr>
              <a:t>Emotional Appeal:</a:t>
            </a:r>
            <a:r>
              <a:rPr lang="en-GB" dirty="0">
                <a:effectLst/>
              </a:rPr>
              <a:t> USPs can tap into emotions and aspirations of customers. They can create an emotional connection, making the product or service more appealing and desirable.</a:t>
            </a:r>
          </a:p>
          <a:p>
            <a:pPr>
              <a:buFont typeface="+mj-lt"/>
              <a:buAutoNum type="arabicPeriod"/>
            </a:pPr>
            <a:r>
              <a:rPr lang="en-GB" b="1" dirty="0">
                <a:effectLst/>
              </a:rPr>
              <a:t>Competitive Advantage:</a:t>
            </a:r>
            <a:r>
              <a:rPr lang="en-GB" dirty="0">
                <a:effectLst/>
              </a:rPr>
              <a:t> USPs help companies gain a competitive edge in the market. They provide a reason for customers to choose their offerings over alternatives from competitors.</a:t>
            </a:r>
          </a:p>
          <a:p>
            <a:r>
              <a:rPr lang="en-GB" b="1" dirty="0">
                <a:effectLst/>
              </a:rPr>
              <a:t>Examples of Unique Selling Points:</a:t>
            </a:r>
          </a:p>
          <a:p>
            <a:pPr>
              <a:buFont typeface="+mj-lt"/>
              <a:buAutoNum type="arabicPeriod"/>
            </a:pPr>
            <a:r>
              <a:rPr lang="en-GB" dirty="0">
                <a:effectLst/>
              </a:rPr>
              <a:t> A smartphone with an exceptionally long-lasting battery life.</a:t>
            </a:r>
          </a:p>
          <a:p>
            <a:pPr>
              <a:buFont typeface="+mj-lt"/>
              <a:buAutoNum type="arabicPeriod"/>
            </a:pPr>
            <a:r>
              <a:rPr lang="en-GB" dirty="0">
                <a:effectLst/>
              </a:rPr>
              <a:t> A cleaning product that is eco-friendly and non-toxic, appealing to environmentally conscious consumers.</a:t>
            </a:r>
          </a:p>
          <a:p>
            <a:pPr>
              <a:buFont typeface="+mj-lt"/>
              <a:buAutoNum type="arabicPeriod"/>
            </a:pPr>
            <a:r>
              <a:rPr lang="en-GB" dirty="0">
                <a:effectLst/>
              </a:rPr>
              <a:t>An online platform that offers 24/7 customer support and assistance.</a:t>
            </a:r>
          </a:p>
          <a:p>
            <a:pPr>
              <a:buFont typeface="+mj-lt"/>
              <a:buAutoNum type="arabicPeriod"/>
            </a:pPr>
            <a:r>
              <a:rPr lang="en-GB" dirty="0">
                <a:effectLst/>
              </a:rPr>
              <a:t> A restaurant that serves unique fusion cuisine not available anywhere else in the area.</a:t>
            </a:r>
          </a:p>
          <a:p>
            <a:pPr>
              <a:buFont typeface="+mj-lt"/>
              <a:buAutoNum type="arabicPeriod"/>
            </a:pPr>
            <a:r>
              <a:rPr lang="en-GB" dirty="0">
                <a:effectLst/>
              </a:rPr>
              <a:t>An e-commerce website with free and fast shipping, setting it apart from competitors with longer delivery times and shipping fees.</a:t>
            </a:r>
          </a:p>
          <a:p>
            <a:r>
              <a:rPr lang="en-GB" dirty="0">
                <a:effectLst/>
              </a:rPr>
              <a:t>Identifying and effectively promoting USPs is crucial for successful marketing and business growth. It allows businesses to position themselves as the best solution for their target customers and build a loyal customer base.</a:t>
            </a:r>
          </a:p>
          <a:p>
            <a:pPr algn="l"/>
            <a:r>
              <a:rPr lang="en-GB" b="0" i="0" dirty="0">
                <a:solidFill>
                  <a:srgbClr val="000000"/>
                </a:solidFill>
                <a:effectLst/>
                <a:latin typeface="Söhne"/>
              </a:rPr>
              <a:t>Regenerate</a:t>
            </a:r>
          </a:p>
          <a:p>
            <a:br>
              <a:rPr lang="en-GB" dirty="0">
                <a:effectLst/>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8</a:t>
            </a:fld>
            <a:endParaRPr lang="en-GB"/>
          </a:p>
        </p:txBody>
      </p:sp>
    </p:spTree>
    <p:extLst>
      <p:ext uri="{BB962C8B-B14F-4D97-AF65-F5344CB8AC3E}">
        <p14:creationId xmlns:p14="http://schemas.microsoft.com/office/powerpoint/2010/main" val="619041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374151"/>
              </a:solidFill>
              <a:effectLst/>
              <a:latin typeface="Söhne"/>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9</a:t>
            </a:fld>
            <a:endParaRPr lang="en-GB"/>
          </a:p>
        </p:txBody>
      </p:sp>
    </p:spTree>
    <p:extLst>
      <p:ext uri="{BB962C8B-B14F-4D97-AF65-F5344CB8AC3E}">
        <p14:creationId xmlns:p14="http://schemas.microsoft.com/office/powerpoint/2010/main" val="3298051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highlight>
                  <a:srgbClr val="FFFF00"/>
                </a:highlight>
                <a:latin typeface="Aptos" panose="020B0004020202020204" pitchFamily="34" charset="0"/>
                <a:ea typeface="DengXian" panose="02010600030101010101" pitchFamily="2" charset="-122"/>
                <a:cs typeface="Times New Roman" panose="02020603050405020304" pitchFamily="18" charset="0"/>
              </a:rPr>
              <a:t>Investment needed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FF"/>
                </a:highlight>
                <a:latin typeface="Aptos" panose="020B0004020202020204" pitchFamily="34" charset="0"/>
                <a:ea typeface="DengXian" panose="02010600030101010101" pitchFamily="2" charset="-122"/>
                <a:cs typeface="Times New Roman" panose="02020603050405020304" pitchFamily="18" charset="0"/>
              </a:rPr>
              <a:t>Total Startup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00"/>
                </a:highlight>
                <a:latin typeface="Aptos" panose="020B0004020202020204" pitchFamily="34" charset="0"/>
                <a:ea typeface="DengXian" panose="02010600030101010101" pitchFamily="2" charset="-122"/>
                <a:cs typeface="Times New Roman" panose="02020603050405020304" pitchFamily="18" charset="0"/>
              </a:rPr>
              <a:t>Operational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a:effectLst/>
                <a:highlight>
                  <a:srgbClr val="FF00FF"/>
                </a:highlight>
                <a:latin typeface="Aptos" panose="020B0004020202020204" pitchFamily="34" charset="0"/>
                <a:ea typeface="DengXian" panose="02010600030101010101" pitchFamily="2" charset="-122"/>
                <a:cs typeface="Times New Roman" panose="02020603050405020304" pitchFamily="18" charset="0"/>
              </a:rPr>
              <a:t>Revenue</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 up to the break-even point</a:t>
            </a: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12</a:t>
            </a:fld>
            <a:endParaRPr lang="en-GB"/>
          </a:p>
        </p:txBody>
      </p:sp>
    </p:spTree>
    <p:extLst>
      <p:ext uri="{BB962C8B-B14F-4D97-AF65-F5344CB8AC3E}">
        <p14:creationId xmlns:p14="http://schemas.microsoft.com/office/powerpoint/2010/main" val="34123302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13</a:t>
            </a:fld>
            <a:endParaRPr lang="en-GB"/>
          </a:p>
        </p:txBody>
      </p:sp>
    </p:spTree>
    <p:extLst>
      <p:ext uri="{BB962C8B-B14F-4D97-AF65-F5344CB8AC3E}">
        <p14:creationId xmlns:p14="http://schemas.microsoft.com/office/powerpoint/2010/main" val="1315850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C124A7F-636A-4441-8E5A-F364BBDE539F}"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884841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124A7F-636A-4441-8E5A-F364BBDE539F}"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618289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124A7F-636A-4441-8E5A-F364BBDE539F}"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111374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C124A7F-636A-4441-8E5A-F364BBDE539F}" type="datetimeFigureOut">
              <a:rPr lang="en-GB" smtClean="0"/>
              <a:t>19/04/2026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441474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C124A7F-636A-4441-8E5A-F364BBDE539F}" type="datetimeFigureOut">
              <a:rPr lang="en-GB" smtClean="0"/>
              <a:t>19/04/2026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134001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C124A7F-636A-4441-8E5A-F364BBDE539F}" type="datetimeFigureOut">
              <a:rPr lang="en-GB" smtClean="0"/>
              <a:t>19/04/2026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163974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124A7F-636A-4441-8E5A-F364BBDE539F}" type="datetimeFigureOut">
              <a:rPr lang="en-GB" smtClean="0"/>
              <a:t>19/04/2026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202035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C124A7F-636A-4441-8E5A-F364BBDE539F}" type="datetimeFigureOut">
              <a:rPr lang="en-GB" smtClean="0"/>
              <a:t>19/04/2026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077481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C124A7F-636A-4441-8E5A-F364BBDE539F}" type="datetimeFigureOut">
              <a:rPr lang="en-GB" smtClean="0"/>
              <a:t>19/04/2026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20766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124A7F-636A-4441-8E5A-F364BBDE539F}"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054394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124A7F-636A-4441-8E5A-F364BBDE539F}"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8401562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124A7F-636A-4441-8E5A-F364BBDE539F}"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1225701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124A7F-636A-4441-8E5A-F364BBDE539F}"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702443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124A7F-636A-4441-8E5A-F364BBDE539F}"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9495552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124A7F-636A-4441-8E5A-F364BBDE539F}"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582753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124A7F-636A-4441-8E5A-F364BBDE539F}"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190334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C124A7F-636A-4441-8E5A-F364BBDE539F}" type="datetimeFigureOut">
              <a:rPr lang="en-GB" smtClean="0"/>
              <a:t>19/04/2026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EC73818-8A25-48BB-BD29-7DA87A852273}" type="slidenum">
              <a:rPr lang="en-GB" smtClean="0"/>
              <a:t>‹#›</a:t>
            </a:fld>
            <a:endParaRPr lang="en-GB"/>
          </a:p>
        </p:txBody>
      </p:sp>
    </p:spTree>
    <p:extLst>
      <p:ext uri="{BB962C8B-B14F-4D97-AF65-F5344CB8AC3E}">
        <p14:creationId xmlns:p14="http://schemas.microsoft.com/office/powerpoint/2010/main" val="4007732226"/>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 id="214748378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dspace.mit.edu/handle/1721.1/153715" TargetMode="External"/><Relationship Id="rId2" Type="http://schemas.openxmlformats.org/officeDocument/2006/relationships/hyperlink" Target="https://news.airbnb.com/.../Harnessing-the-Short-Term-Rental-Advantage-in-Europe%1eDecember%1e2024.pdf" TargetMode="External"/><Relationship Id="rId1" Type="http://schemas.openxmlformats.org/officeDocument/2006/relationships/slideLayout" Target="../slideLayouts/slideLayout2.xml"/><Relationship Id="rId5" Type="http://schemas.openxmlformats.org/officeDocument/2006/relationships/hyperlink" Target="https://testbank4textbook.com/pdf_samples/Test_Bank_for_Entrepreneurship_Starting_and_Operating_a_Small_Business_3rd_Edition_by_Mariotti_sample_chapter.pdf" TargetMode="External"/><Relationship Id="rId4" Type="http://schemas.openxmlformats.org/officeDocument/2006/relationships/hyperlink" Target="https://accor-my.sharepoint.com/personal/clarita_fernandes_accor_com/Documents/Desktop/Uni/New%20folder/Goa%20Tourism%20Department%20(2024)%20Tourism%20Statisti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6" name="Isosceles Triangle 45">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35B39730-A320-D7B7-CFA7-FEBDED203380}"/>
              </a:ext>
            </a:extLst>
          </p:cNvPr>
          <p:cNvSpPr>
            <a:spLocks noGrp="1"/>
          </p:cNvSpPr>
          <p:nvPr>
            <p:ph idx="1"/>
          </p:nvPr>
        </p:nvSpPr>
        <p:spPr>
          <a:xfrm>
            <a:off x="673754" y="2160590"/>
            <a:ext cx="3973943" cy="3440110"/>
          </a:xfrm>
        </p:spPr>
        <p:txBody>
          <a:bodyPr>
            <a:normAutofit/>
          </a:bodyPr>
          <a:lstStyle/>
          <a:p>
            <a:pPr marL="0" indent="0">
              <a:buNone/>
            </a:pPr>
            <a:r>
              <a:rPr lang="fr-FR">
                <a:solidFill>
                  <a:schemeClr val="bg1"/>
                </a:solidFill>
                <a:latin typeface="Arial" panose="020B0604020202020204" pitchFamily="34" charset="0"/>
                <a:cs typeface="Arial" panose="020B0604020202020204" pitchFamily="34" charset="0"/>
              </a:rPr>
              <a:t>Student Name  Clarita Fernandes</a:t>
            </a:r>
          </a:p>
          <a:p>
            <a:pPr marL="0" indent="0">
              <a:buNone/>
            </a:pPr>
            <a:r>
              <a:rPr lang="fr-FR">
                <a:solidFill>
                  <a:schemeClr val="bg1"/>
                </a:solidFill>
                <a:latin typeface="Arial" panose="020B0604020202020204" pitchFamily="34" charset="0"/>
                <a:cs typeface="Arial" panose="020B0604020202020204" pitchFamily="34" charset="0"/>
              </a:rPr>
              <a:t>Student Number:  2017711</a:t>
            </a:r>
          </a:p>
          <a:p>
            <a:pPr marL="0" indent="0">
              <a:buNone/>
            </a:pPr>
            <a:r>
              <a:rPr lang="fr-FR">
                <a:solidFill>
                  <a:schemeClr val="bg1"/>
                </a:solidFill>
                <a:latin typeface="Arial" panose="020B0604020202020204" pitchFamily="34" charset="0"/>
                <a:cs typeface="Arial" panose="020B0604020202020204" pitchFamily="34" charset="0"/>
              </a:rPr>
              <a:t>Module: Enterprise &amp; Entrepreneurship (LCLM4006_LON)</a:t>
            </a:r>
          </a:p>
          <a:p>
            <a:pPr marL="0" indent="0">
              <a:buNone/>
            </a:pPr>
            <a:r>
              <a:rPr lang="fr-FR">
                <a:solidFill>
                  <a:schemeClr val="bg1"/>
                </a:solidFill>
                <a:latin typeface="Arial" panose="020B0604020202020204" pitchFamily="34" charset="0"/>
                <a:cs typeface="Arial" panose="020B0604020202020204" pitchFamily="34" charset="0"/>
              </a:rPr>
              <a:t>Assessment Task2: Individuel Présentation Pitch </a:t>
            </a:r>
          </a:p>
          <a:p>
            <a:pPr marL="0" indent="0">
              <a:buNone/>
            </a:pPr>
            <a:r>
              <a:rPr lang="fr-FR">
                <a:solidFill>
                  <a:schemeClr val="bg1"/>
                </a:solidFill>
                <a:latin typeface="Arial" panose="020B0604020202020204" pitchFamily="34" charset="0"/>
                <a:cs typeface="Arial" panose="020B0604020202020204" pitchFamily="34" charset="0"/>
              </a:rPr>
              <a:t>Lecturer: </a:t>
            </a:r>
            <a:r>
              <a:rPr lang="en-GB">
                <a:solidFill>
                  <a:schemeClr val="bg1"/>
                </a:solidFill>
                <a:latin typeface="Arial" panose="020B0604020202020204" pitchFamily="34" charset="0"/>
                <a:cs typeface="Arial" panose="020B0604020202020204" pitchFamily="34" charset="0"/>
              </a:rPr>
              <a:t>Richard Ashaye</a:t>
            </a:r>
            <a:endParaRPr lang="fr-FR">
              <a:solidFill>
                <a:schemeClr val="bg1"/>
              </a:solidFill>
              <a:latin typeface="Arial" panose="020B0604020202020204" pitchFamily="34" charset="0"/>
              <a:cs typeface="Arial" panose="020B0604020202020204" pitchFamily="34" charset="0"/>
            </a:endParaRPr>
          </a:p>
        </p:txBody>
      </p:sp>
      <p:pic>
        <p:nvPicPr>
          <p:cNvPr id="4" name="Picture 3" descr="C:\Users\CLFERNANDES\Downloads\ChatGPT Image Feb 28, 2026, 09_45_30 AM.png">
            <a:extLst>
              <a:ext uri="{FF2B5EF4-FFF2-40B4-BE49-F238E27FC236}">
                <a16:creationId xmlns:a16="http://schemas.microsoft.com/office/drawing/2014/main" id="{F74C2FD0-CA7C-4D80-B6AD-5B249D05FBF7}"/>
              </a:ext>
            </a:extLst>
          </p:cNvPr>
          <p:cNvPicPr/>
          <p:nvPr/>
        </p:nvPicPr>
        <p:blipFill>
          <a:blip r:embed="rId2" cstate="print">
            <a:extLst>
              <a:ext uri="{28A0092B-C50C-407E-A947-70E740481C1C}">
                <a14:useLocalDpi xmlns:a14="http://schemas.microsoft.com/office/drawing/2010/main" val="0"/>
              </a:ext>
            </a:extLst>
          </a:blip>
          <a:srcRect l="9922" r="12969" b="-2"/>
          <a:stretch>
            <a:fillRect/>
          </a:stretch>
        </p:blipFill>
        <p:spPr bwMode="auto">
          <a:xfrm>
            <a:off x="6096001" y="1196444"/>
            <a:ext cx="5143500" cy="4452596"/>
          </a:xfrm>
          <a:prstGeom prst="rect">
            <a:avLst/>
          </a:prstGeom>
          <a:noFill/>
        </p:spPr>
      </p:pic>
      <p:sp>
        <p:nvSpPr>
          <p:cNvPr id="48" name="Isosceles Triangle 47">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383219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C814FB2-2CDA-1252-EC0E-5A2D8190D60E}"/>
              </a:ext>
            </a:extLst>
          </p:cNvPr>
          <p:cNvSpPr txBox="1"/>
          <p:nvPr/>
        </p:nvSpPr>
        <p:spPr>
          <a:xfrm>
            <a:off x="652481" y="1382486"/>
            <a:ext cx="3547581" cy="4093028"/>
          </a:xfrm>
          <a:prstGeom prst="rect">
            <a:avLst/>
          </a:prstGeom>
        </p:spPr>
        <p:txBody>
          <a:bodyPr vert="horz" lIns="91440" tIns="45720" rIns="91440" bIns="45720" rtlCol="0" anchor="ctr">
            <a:normAutofit/>
          </a:bodyPr>
          <a:lstStyle/>
          <a:p>
            <a:pPr>
              <a:spcBef>
                <a:spcPct val="0"/>
              </a:spcBef>
              <a:spcAft>
                <a:spcPts val="600"/>
              </a:spcAft>
            </a:pPr>
            <a:r>
              <a:rPr lang="en-US" sz="4400" b="1" i="0">
                <a:solidFill>
                  <a:schemeClr val="accent1"/>
                </a:solidFill>
                <a:effectLst/>
                <a:latin typeface="+mj-lt"/>
                <a:ea typeface="+mj-ea"/>
                <a:cs typeface="+mj-cs"/>
              </a:rPr>
              <a:t>Table of Contents</a:t>
            </a:r>
            <a:endParaRPr lang="en-US" sz="4400">
              <a:solidFill>
                <a:schemeClr val="accent1"/>
              </a:solidFill>
              <a:latin typeface="+mj-lt"/>
              <a:ea typeface="+mj-ea"/>
              <a:cs typeface="+mj-cs"/>
            </a:endParaRPr>
          </a:p>
          <a:p>
            <a:pPr>
              <a:spcBef>
                <a:spcPct val="0"/>
              </a:spcBef>
              <a:spcAft>
                <a:spcPts val="600"/>
              </a:spcAft>
            </a:pPr>
            <a:endParaRPr lang="en-US" sz="4400" b="1">
              <a:solidFill>
                <a:schemeClr val="accent1"/>
              </a:solidFill>
              <a:latin typeface="+mj-lt"/>
              <a:ea typeface="+mj-ea"/>
              <a:cs typeface="+mj-cs"/>
            </a:endParaRPr>
          </a:p>
        </p:txBody>
      </p:sp>
      <p:grpSp>
        <p:nvGrpSpPr>
          <p:cNvPr id="29" name="Group 28">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3" name="Straight Connector 12">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3" name="Rectangle 22">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4" name="Content Placeholder 2">
            <a:extLst>
              <a:ext uri="{FF2B5EF4-FFF2-40B4-BE49-F238E27FC236}">
                <a16:creationId xmlns:a16="http://schemas.microsoft.com/office/drawing/2014/main" id="{84DBD142-3962-A052-4566-70DE2D5D4490}"/>
              </a:ext>
            </a:extLst>
          </p:cNvPr>
          <p:cNvGraphicFramePr>
            <a:graphicFrameLocks noGrp="1"/>
          </p:cNvGraphicFramePr>
          <p:nvPr>
            <p:ph idx="1"/>
            <p:extLst>
              <p:ext uri="{D42A27DB-BD31-4B8C-83A1-F6EECF244321}">
                <p14:modId xmlns:p14="http://schemas.microsoft.com/office/powerpoint/2010/main" val="120409189"/>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1806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BD14DB-EC94-B394-2340-BDCEC7C1CCFB}"/>
              </a:ext>
            </a:extLst>
          </p:cNvPr>
          <p:cNvSpPr>
            <a:spLocks noGrp="1"/>
          </p:cNvSpPr>
          <p:nvPr>
            <p:ph idx="1"/>
          </p:nvPr>
        </p:nvSpPr>
        <p:spPr>
          <a:xfrm>
            <a:off x="677334" y="1758255"/>
            <a:ext cx="8596668" cy="4283107"/>
          </a:xfrm>
        </p:spPr>
        <p:txBody>
          <a:bodyPr>
            <a:normAutofit fontScale="92500" lnSpcReduction="20000"/>
          </a:bodyPr>
          <a:lstStyle/>
          <a:p>
            <a:r>
              <a:rPr lang="en-GB" sz="2400" dirty="0">
                <a:latin typeface="Arial" panose="020B0604020202020204" pitchFamily="34" charset="0"/>
                <a:cs typeface="Arial" panose="020B0604020202020204" pitchFamily="34" charset="0"/>
              </a:rPr>
              <a:t>Clarita Fernandes –Managing Director, Goa Serenity Cottages</a:t>
            </a:r>
          </a:p>
          <a:p>
            <a:r>
              <a:rPr lang="en-US" sz="2400" dirty="0">
                <a:latin typeface="Arial" panose="020B0604020202020204" pitchFamily="34" charset="0"/>
                <a:cs typeface="Arial" panose="020B0604020202020204" pitchFamily="34" charset="0"/>
              </a:rPr>
              <a:t>With a strong background in hospitality and a genuine passion for the industry, I am focused on developing and positioning high-quality accommodation products that deliver exceptional guest experiences.</a:t>
            </a:r>
          </a:p>
          <a:p>
            <a:r>
              <a:rPr lang="en-GB" sz="2400" u="sng" dirty="0">
                <a:latin typeface="Arial" panose="020B0604020202020204" pitchFamily="34" charset="0"/>
                <a:cs typeface="Arial" panose="020B0604020202020204" pitchFamily="34" charset="0"/>
              </a:rPr>
              <a:t>www.goaserenitycottages.com (under development)</a:t>
            </a:r>
          </a:p>
          <a:p>
            <a:endParaRPr lang="en-GB" sz="2400" dirty="0">
              <a:latin typeface="Arial" panose="020B0604020202020204" pitchFamily="34" charset="0"/>
              <a:cs typeface="Arial" panose="020B0604020202020204" pitchFamily="34" charset="0"/>
            </a:endParaRPr>
          </a:p>
          <a:p>
            <a:pPr marL="0" indent="0" algn="ctr">
              <a:buNone/>
            </a:pPr>
            <a:r>
              <a:rPr lang="en-GB" sz="2400" b="1" dirty="0">
                <a:latin typeface="Arial" panose="020B0604020202020204" pitchFamily="34" charset="0"/>
                <a:cs typeface="Arial" panose="020B0604020202020204" pitchFamily="34" charset="0"/>
              </a:rPr>
              <a:t>Goa Serenity Cottages </a:t>
            </a:r>
          </a:p>
          <a:p>
            <a:r>
              <a:rPr lang="en-US" sz="2400" dirty="0">
                <a:latin typeface="Arial" panose="020B0604020202020204" pitchFamily="34" charset="0"/>
                <a:cs typeface="Arial" panose="020B0604020202020204" pitchFamily="34" charset="0"/>
              </a:rPr>
              <a:t>Our business will offer premium private holiday cottages designed to provide comfort, privacy, and a boutique hospitality experience. Our product strategy focuses on delivering a high-quality guest experience that sets us apart from budget accommodations and shared villas.</a:t>
            </a:r>
            <a:endParaRPr lang="en-GB" sz="2400" b="1"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37957E82-7305-647C-4919-676C7AE35DAB}"/>
              </a:ext>
            </a:extLst>
          </p:cNvPr>
          <p:cNvSpPr txBox="1"/>
          <p:nvPr/>
        </p:nvSpPr>
        <p:spPr>
          <a:xfrm>
            <a:off x="977461" y="681037"/>
            <a:ext cx="10095092" cy="1077218"/>
          </a:xfrm>
          <a:prstGeom prst="rect">
            <a:avLst/>
          </a:prstGeom>
          <a:noFill/>
        </p:spPr>
        <p:txBody>
          <a:bodyPr wrap="square" rtlCol="0">
            <a:spAutoFit/>
          </a:bodyPr>
          <a:lstStyle/>
          <a:p>
            <a:pPr algn="ctr"/>
            <a:r>
              <a:rPr lang="en-GB" sz="3200" b="1" i="0" dirty="0">
                <a:effectLst/>
                <a:latin typeface="Söhne"/>
              </a:rPr>
              <a:t>Introduction</a:t>
            </a:r>
            <a:endParaRPr lang="en-GB" sz="3200" dirty="0"/>
          </a:p>
          <a:p>
            <a:pPr algn="ctr"/>
            <a:endParaRPr lang="en-GB" sz="3200" b="1" dirty="0"/>
          </a:p>
        </p:txBody>
      </p:sp>
      <p:sp>
        <p:nvSpPr>
          <p:cNvPr id="2" name="Rectangle 1">
            <a:extLst>
              <a:ext uri="{FF2B5EF4-FFF2-40B4-BE49-F238E27FC236}">
                <a16:creationId xmlns:a16="http://schemas.microsoft.com/office/drawing/2014/main" id="{B35BB572-233C-4007-A0A5-915097D225A1}"/>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2">
            <a:extLst>
              <a:ext uri="{FF2B5EF4-FFF2-40B4-BE49-F238E27FC236}">
                <a16:creationId xmlns:a16="http://schemas.microsoft.com/office/drawing/2014/main" id="{6D7EFE04-081A-43BA-8B5A-78AA51AC928C}"/>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3">
            <a:extLst>
              <a:ext uri="{FF2B5EF4-FFF2-40B4-BE49-F238E27FC236}">
                <a16:creationId xmlns:a16="http://schemas.microsoft.com/office/drawing/2014/main" id="{9C1A289C-1E07-47C2-B18B-4CB2FFDF4FEE}"/>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355182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THE 10 BEST North Goa District Cottages 2026 (with Prices) - Tripadvisor">
            <a:extLst>
              <a:ext uri="{FF2B5EF4-FFF2-40B4-BE49-F238E27FC236}">
                <a16:creationId xmlns:a16="http://schemas.microsoft.com/office/drawing/2014/main" id="{E8E93062-BAC2-4F5C-BAA0-2ED61B8E1A96}"/>
              </a:ext>
            </a:extLst>
          </p:cNvPr>
          <p:cNvPicPr/>
          <p:nvPr/>
        </p:nvPicPr>
        <p:blipFill>
          <a:blip r:embed="rId3">
            <a:extLst>
              <a:ext uri="{28A0092B-C50C-407E-A947-70E740481C1C}">
                <a14:useLocalDpi xmlns:a14="http://schemas.microsoft.com/office/drawing/2010/main" val="0"/>
              </a:ext>
            </a:extLst>
          </a:blip>
          <a:srcRect l="15586" r="7306" b="-2"/>
          <a:stretch>
            <a:fillRect/>
          </a:stretch>
        </p:blipFill>
        <p:spPr bwMode="auto">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p:spPr>
      </p:pic>
      <p:sp>
        <p:nvSpPr>
          <p:cNvPr id="4" name="TextBox 3">
            <a:extLst>
              <a:ext uri="{FF2B5EF4-FFF2-40B4-BE49-F238E27FC236}">
                <a16:creationId xmlns:a16="http://schemas.microsoft.com/office/drawing/2014/main" id="{0A16EA78-2872-4151-ACDE-85DE92917660}"/>
              </a:ext>
            </a:extLst>
          </p:cNvPr>
          <p:cNvSpPr txBox="1"/>
          <p:nvPr/>
        </p:nvSpPr>
        <p:spPr>
          <a:xfrm>
            <a:off x="677333" y="609600"/>
            <a:ext cx="3851123" cy="1320800"/>
          </a:xfrm>
          <a:prstGeom prst="rect">
            <a:avLst/>
          </a:prstGeom>
        </p:spPr>
        <p:txBody>
          <a:bodyPr vert="horz" lIns="91440" tIns="45720" rIns="91440" bIns="45720" rtlCol="0" anchor="t">
            <a:normAutofit/>
          </a:bodyPr>
          <a:lstStyle/>
          <a:p>
            <a:pPr>
              <a:spcBef>
                <a:spcPct val="0"/>
              </a:spcBef>
              <a:spcAft>
                <a:spcPts val="600"/>
              </a:spcAft>
            </a:pPr>
            <a:r>
              <a:rPr lang="en-US" sz="3600" b="1" i="0">
                <a:solidFill>
                  <a:schemeClr val="accent1"/>
                </a:solidFill>
                <a:effectLst/>
                <a:latin typeface="+mj-lt"/>
                <a:ea typeface="+mj-ea"/>
                <a:cs typeface="+mj-cs"/>
              </a:rPr>
              <a:t>Overview of the Business Idea</a:t>
            </a:r>
            <a:endParaRPr lang="en-US" sz="3600" b="1">
              <a:solidFill>
                <a:schemeClr val="accent1"/>
              </a:solidFill>
              <a:latin typeface="+mj-lt"/>
              <a:ea typeface="+mj-ea"/>
              <a:cs typeface="+mj-cs"/>
            </a:endParaRPr>
          </a:p>
        </p:txBody>
      </p:sp>
      <p:sp>
        <p:nvSpPr>
          <p:cNvPr id="3" name="Content Placeholder 2">
            <a:extLst>
              <a:ext uri="{FF2B5EF4-FFF2-40B4-BE49-F238E27FC236}">
                <a16:creationId xmlns:a16="http://schemas.microsoft.com/office/drawing/2014/main" id="{995E1903-7C68-2C6F-2D1E-D8A37D30E636}"/>
              </a:ext>
            </a:extLst>
          </p:cNvPr>
          <p:cNvSpPr>
            <a:spLocks noGrp="1"/>
          </p:cNvSpPr>
          <p:nvPr>
            <p:ph idx="1"/>
          </p:nvPr>
        </p:nvSpPr>
        <p:spPr>
          <a:xfrm>
            <a:off x="677334" y="2160589"/>
            <a:ext cx="3851122" cy="3880773"/>
          </a:xfrm>
        </p:spPr>
        <p:txBody>
          <a:bodyPr vert="horz" lIns="91440" tIns="45720" rIns="91440" bIns="45720" rtlCol="0">
            <a:normAutofit/>
          </a:bodyPr>
          <a:lstStyle/>
          <a:p>
            <a:pPr>
              <a:lnSpc>
                <a:spcPct val="90000"/>
              </a:lnSpc>
            </a:pPr>
            <a:r>
              <a:rPr lang="en-US" sz="1500"/>
              <a:t>Goa Serenity Cottages is a boutique holiday accommodation business offering </a:t>
            </a:r>
            <a:r>
              <a:rPr lang="en-US" sz="1500" b="1"/>
              <a:t>premium private cottages in North Goa</a:t>
            </a:r>
            <a:r>
              <a:rPr lang="en-US" sz="1500"/>
              <a:t>. </a:t>
            </a:r>
          </a:p>
          <a:p>
            <a:pPr>
              <a:lnSpc>
                <a:spcPct val="90000"/>
              </a:lnSpc>
            </a:pPr>
            <a:r>
              <a:rPr lang="en-US" sz="1500"/>
              <a:t>The concept focuses on providing travellers with </a:t>
            </a:r>
            <a:r>
              <a:rPr lang="en-US" sz="1500" b="1"/>
              <a:t>privacy, comfort, and a personalised hospitality experience</a:t>
            </a:r>
            <a:r>
              <a:rPr lang="en-US" sz="1500"/>
              <a:t>.</a:t>
            </a:r>
          </a:p>
          <a:p>
            <a:pPr>
              <a:lnSpc>
                <a:spcPct val="90000"/>
              </a:lnSpc>
            </a:pPr>
            <a:endParaRPr lang="en-US" sz="1500"/>
          </a:p>
          <a:p>
            <a:pPr>
              <a:lnSpc>
                <a:spcPct val="90000"/>
              </a:lnSpc>
            </a:pPr>
            <a:r>
              <a:rPr lang="en-US" sz="1500"/>
              <a:t>In recent years, travellers have increasingly preferred </a:t>
            </a:r>
            <a:r>
              <a:rPr lang="en-US" sz="1500" b="1"/>
              <a:t>private stays over traditional hotels</a:t>
            </a:r>
            <a:r>
              <a:rPr lang="en-US" sz="1500"/>
              <a:t>, especially families, couples, and digital nomads seeking privacy, space, and flexibility.</a:t>
            </a:r>
          </a:p>
        </p:txBody>
      </p:sp>
      <p:cxnSp>
        <p:nvCxnSpPr>
          <p:cNvPr id="10" name="Straight Connector 9">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434853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64F5224-38DF-9A0E-ED62-37C8785B3FBD}"/>
              </a:ext>
            </a:extLst>
          </p:cNvPr>
          <p:cNvSpPr txBox="1"/>
          <p:nvPr/>
        </p:nvSpPr>
        <p:spPr>
          <a:xfrm>
            <a:off x="1286933" y="609600"/>
            <a:ext cx="10197494" cy="1099457"/>
          </a:xfrm>
          <a:prstGeom prst="rect">
            <a:avLst/>
          </a:prstGeom>
        </p:spPr>
        <p:txBody>
          <a:bodyPr vert="horz" lIns="91440" tIns="45720" rIns="91440" bIns="45720" rtlCol="0" anchor="t">
            <a:normAutofit/>
          </a:bodyPr>
          <a:lstStyle/>
          <a:p>
            <a:pPr>
              <a:spcBef>
                <a:spcPct val="0"/>
              </a:spcBef>
              <a:spcAft>
                <a:spcPts val="600"/>
              </a:spcAft>
            </a:pPr>
            <a:r>
              <a:rPr lang="en-US" sz="3600">
                <a:solidFill>
                  <a:schemeClr val="accent1"/>
                </a:solidFill>
                <a:latin typeface="+mj-lt"/>
                <a:ea typeface="+mj-ea"/>
                <a:cs typeface="+mj-cs"/>
              </a:rPr>
              <a:t>Legal Format and Management Structure</a:t>
            </a:r>
          </a:p>
          <a:p>
            <a:pPr>
              <a:spcBef>
                <a:spcPct val="0"/>
              </a:spcBef>
              <a:spcAft>
                <a:spcPts val="600"/>
              </a:spcAft>
            </a:pPr>
            <a:endParaRPr lang="en-US" sz="3600" b="1">
              <a:solidFill>
                <a:schemeClr val="accent1"/>
              </a:solidFill>
              <a:latin typeface="+mj-lt"/>
              <a:ea typeface="+mj-ea"/>
              <a:cs typeface="+mj-cs"/>
            </a:endParaRPr>
          </a:p>
        </p:txBody>
      </p:sp>
      <p:sp>
        <p:nvSpPr>
          <p:cNvPr id="17" name="Isosceles Triangle 16">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9" name="Content Placeholder 2">
            <a:extLst>
              <a:ext uri="{FF2B5EF4-FFF2-40B4-BE49-F238E27FC236}">
                <a16:creationId xmlns:a16="http://schemas.microsoft.com/office/drawing/2014/main" id="{12A51840-2C74-C93B-3303-2B5DD2A10C73}"/>
              </a:ext>
            </a:extLst>
          </p:cNvPr>
          <p:cNvGraphicFramePr>
            <a:graphicFrameLocks noGrp="1"/>
          </p:cNvGraphicFramePr>
          <p:nvPr>
            <p:ph idx="1"/>
            <p:extLst>
              <p:ext uri="{D42A27DB-BD31-4B8C-83A1-F6EECF244321}">
                <p14:modId xmlns:p14="http://schemas.microsoft.com/office/powerpoint/2010/main" val="104257281"/>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6694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Isosceles Triangle 19">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AE1F78E2-EAFE-AE2C-35B9-A1C18FCF434D}"/>
              </a:ext>
            </a:extLst>
          </p:cNvPr>
          <p:cNvSpPr>
            <a:spLocks noGrp="1"/>
          </p:cNvSpPr>
          <p:nvPr>
            <p:ph type="title"/>
          </p:nvPr>
        </p:nvSpPr>
        <p:spPr>
          <a:xfrm>
            <a:off x="673754" y="643467"/>
            <a:ext cx="4203045" cy="1375608"/>
          </a:xfrm>
        </p:spPr>
        <p:txBody>
          <a:bodyPr anchor="ctr">
            <a:normAutofit/>
          </a:bodyPr>
          <a:lstStyle/>
          <a:p>
            <a:pPr>
              <a:lnSpc>
                <a:spcPct val="90000"/>
              </a:lnSpc>
            </a:pPr>
            <a:r>
              <a:rPr lang="en-GB" sz="3100">
                <a:solidFill>
                  <a:schemeClr val="bg1"/>
                </a:solidFill>
              </a:rPr>
              <a:t>An organisational chart of a Goa Serenity Cottages</a:t>
            </a:r>
          </a:p>
        </p:txBody>
      </p:sp>
      <p:pic>
        <p:nvPicPr>
          <p:cNvPr id="9" name="Content Placeholder 8" descr="C:\Users\CLFERNANDES\Downloads\ChatGPT Image Feb 28, 2026, 09_37_55 AM.png">
            <a:extLst>
              <a:ext uri="{FF2B5EF4-FFF2-40B4-BE49-F238E27FC236}">
                <a16:creationId xmlns:a16="http://schemas.microsoft.com/office/drawing/2014/main" id="{1A2D1030-4401-46C6-9189-7951E414AF1F}"/>
              </a:ext>
            </a:extLst>
          </p:cNvPr>
          <p:cNvPicPr>
            <a:picLocks/>
          </p:cNvPicPr>
          <p:nvPr/>
        </p:nvPicPr>
        <p:blipFill>
          <a:blip r:embed="rId3">
            <a:extLst>
              <a:ext uri="{28A0092B-C50C-407E-A947-70E740481C1C}">
                <a14:useLocalDpi xmlns:a14="http://schemas.microsoft.com/office/drawing/2010/main" val="0"/>
              </a:ext>
            </a:extLst>
          </a:blip>
          <a:stretch>
            <a:fillRect/>
          </a:stretch>
        </p:blipFill>
        <p:spPr bwMode="auto">
          <a:xfrm>
            <a:off x="2992369" y="2019075"/>
            <a:ext cx="8032014" cy="4033053"/>
          </a:xfrm>
          <a:prstGeom prst="rect">
            <a:avLst/>
          </a:prstGeom>
          <a:noFill/>
        </p:spPr>
      </p:pic>
      <p:sp>
        <p:nvSpPr>
          <p:cNvPr id="4" name="Slide Number Placeholder 3">
            <a:extLst>
              <a:ext uri="{FF2B5EF4-FFF2-40B4-BE49-F238E27FC236}">
                <a16:creationId xmlns:a16="http://schemas.microsoft.com/office/drawing/2014/main" id="{A6085429-DA6B-D929-A9B1-EA640DF4F5BC}"/>
              </a:ext>
            </a:extLst>
          </p:cNvPr>
          <p:cNvSpPr>
            <a:spLocks noGrp="1"/>
          </p:cNvSpPr>
          <p:nvPr>
            <p:ph type="sldNum" sz="quarter" idx="12"/>
          </p:nvPr>
        </p:nvSpPr>
        <p:spPr>
          <a:xfrm>
            <a:off x="10556161" y="6182876"/>
            <a:ext cx="683339" cy="365125"/>
          </a:xfrm>
        </p:spPr>
        <p:txBody>
          <a:bodyPr>
            <a:normAutofit/>
          </a:bodyPr>
          <a:lstStyle/>
          <a:p>
            <a:pPr>
              <a:spcAft>
                <a:spcPts val="600"/>
              </a:spcAft>
            </a:pPr>
            <a:fld id="{C3F65BB1-9206-4D7F-97F9-47DCC7DC6334}" type="slidenum">
              <a:rPr lang="en-GB">
                <a:solidFill>
                  <a:schemeClr val="tx1">
                    <a:lumMod val="65000"/>
                    <a:lumOff val="35000"/>
                  </a:schemeClr>
                </a:solidFill>
              </a:rPr>
              <a:pPr>
                <a:spcAft>
                  <a:spcPts val="600"/>
                </a:spcAft>
              </a:pPr>
              <a:t>6</a:t>
            </a:fld>
            <a:endParaRPr lang="en-GB">
              <a:solidFill>
                <a:schemeClr val="tx1">
                  <a:lumMod val="65000"/>
                  <a:lumOff val="35000"/>
                </a:schemeClr>
              </a:solidFill>
            </a:endParaRPr>
          </a:p>
        </p:txBody>
      </p:sp>
      <p:sp>
        <p:nvSpPr>
          <p:cNvPr id="22" name="Isosceles Triangle 21">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3648504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Orange sky with coconut trees">
            <a:extLst>
              <a:ext uri="{FF2B5EF4-FFF2-40B4-BE49-F238E27FC236}">
                <a16:creationId xmlns:a16="http://schemas.microsoft.com/office/drawing/2014/main" id="{DF2CD921-DDEB-79BE-C7C2-E779E02A6B4A}"/>
              </a:ext>
            </a:extLst>
          </p:cNvPr>
          <p:cNvPicPr>
            <a:picLocks noChangeAspect="1"/>
          </p:cNvPicPr>
          <p:nvPr/>
        </p:nvPicPr>
        <p:blipFill>
          <a:blip r:embed="rId3"/>
          <a:srcRect l="23181"/>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4" name="TextBox 3">
            <a:extLst>
              <a:ext uri="{FF2B5EF4-FFF2-40B4-BE49-F238E27FC236}">
                <a16:creationId xmlns:a16="http://schemas.microsoft.com/office/drawing/2014/main" id="{619FB4DE-DBB1-0BF2-DBFA-00D692BAF33E}"/>
              </a:ext>
            </a:extLst>
          </p:cNvPr>
          <p:cNvSpPr txBox="1"/>
          <p:nvPr/>
        </p:nvSpPr>
        <p:spPr>
          <a:xfrm>
            <a:off x="677333" y="609600"/>
            <a:ext cx="3851123" cy="1320800"/>
          </a:xfrm>
          <a:prstGeom prst="rect">
            <a:avLst/>
          </a:prstGeom>
        </p:spPr>
        <p:txBody>
          <a:bodyPr vert="horz" lIns="91440" tIns="45720" rIns="91440" bIns="45720" rtlCol="0" anchor="t">
            <a:normAutofit/>
          </a:bodyPr>
          <a:lstStyle/>
          <a:p>
            <a:pPr>
              <a:spcBef>
                <a:spcPct val="0"/>
              </a:spcBef>
              <a:spcAft>
                <a:spcPts val="600"/>
              </a:spcAft>
            </a:pPr>
            <a:r>
              <a:rPr lang="en-US" sz="3600">
                <a:solidFill>
                  <a:schemeClr val="accent1"/>
                </a:solidFill>
                <a:latin typeface="+mj-lt"/>
                <a:ea typeface="+mj-ea"/>
                <a:cs typeface="+mj-cs"/>
              </a:rPr>
              <a:t>PESTEL Analysis</a:t>
            </a:r>
            <a:endParaRPr lang="en-US" sz="3600" b="1">
              <a:solidFill>
                <a:schemeClr val="accent1"/>
              </a:solidFill>
              <a:latin typeface="+mj-lt"/>
              <a:ea typeface="+mj-ea"/>
              <a:cs typeface="+mj-cs"/>
            </a:endParaRPr>
          </a:p>
        </p:txBody>
      </p:sp>
      <p:sp>
        <p:nvSpPr>
          <p:cNvPr id="3" name="TextBox 2">
            <a:extLst>
              <a:ext uri="{FF2B5EF4-FFF2-40B4-BE49-F238E27FC236}">
                <a16:creationId xmlns:a16="http://schemas.microsoft.com/office/drawing/2014/main" id="{85BF6541-B0FA-9297-3DE4-B13C722629AE}"/>
              </a:ext>
            </a:extLst>
          </p:cNvPr>
          <p:cNvSpPr txBox="1"/>
          <p:nvPr/>
        </p:nvSpPr>
        <p:spPr>
          <a:xfrm>
            <a:off x="677334" y="2160589"/>
            <a:ext cx="3851122" cy="3880773"/>
          </a:xfrm>
          <a:prstGeom prst="rect">
            <a:avLst/>
          </a:prstGeom>
        </p:spPr>
        <p:txBody>
          <a:bodyPr vert="horz" lIns="91440" tIns="45720" rIns="91440" bIns="45720" rtlCol="0">
            <a:normAutofit/>
          </a:bodyPr>
          <a:lstStyle/>
          <a:p>
            <a:pPr>
              <a:lnSpc>
                <a:spcPct val="90000"/>
              </a:lnSpc>
              <a:spcBef>
                <a:spcPts val="1000"/>
              </a:spcBef>
              <a:buClr>
                <a:schemeClr val="accent1"/>
              </a:buClr>
              <a:buSzPct val="80000"/>
              <a:buFont typeface="Wingdings 3" charset="2"/>
              <a:buChar char=""/>
            </a:pPr>
            <a:r>
              <a:rPr lang="en-US" sz="900" b="1">
                <a:solidFill>
                  <a:schemeClr val="tx1">
                    <a:lumMod val="75000"/>
                    <a:lumOff val="25000"/>
                  </a:schemeClr>
                </a:solidFill>
              </a:rPr>
              <a:t>Political Factors</a:t>
            </a:r>
            <a:br>
              <a:rPr lang="en-US" sz="900">
                <a:solidFill>
                  <a:schemeClr val="tx1">
                    <a:lumMod val="75000"/>
                    <a:lumOff val="25000"/>
                  </a:schemeClr>
                </a:solidFill>
              </a:rPr>
            </a:br>
            <a:r>
              <a:rPr lang="en-US" sz="900">
                <a:solidFill>
                  <a:schemeClr val="tx1">
                    <a:lumMod val="75000"/>
                    <a:lumOff val="25000"/>
                  </a:schemeClr>
                </a:solidFill>
              </a:rPr>
              <a:t>Tourism is strongly supported by the government in Goa through various policies and tourism initiatives aimed at attracting both domestic and international travellers.</a:t>
            </a:r>
          </a:p>
          <a:p>
            <a:pPr>
              <a:lnSpc>
                <a:spcPct val="90000"/>
              </a:lnSpc>
              <a:spcBef>
                <a:spcPts val="1000"/>
              </a:spcBef>
              <a:buClr>
                <a:schemeClr val="accent1"/>
              </a:buClr>
              <a:buSzPct val="80000"/>
              <a:buFont typeface="Wingdings 3" charset="2"/>
              <a:buChar char=""/>
            </a:pPr>
            <a:r>
              <a:rPr lang="en-US" sz="900" b="1">
                <a:solidFill>
                  <a:schemeClr val="tx1">
                    <a:lumMod val="75000"/>
                    <a:lumOff val="25000"/>
                  </a:schemeClr>
                </a:solidFill>
              </a:rPr>
              <a:t>Economic Factors</a:t>
            </a:r>
            <a:br>
              <a:rPr lang="en-US" sz="900">
                <a:solidFill>
                  <a:schemeClr val="tx1">
                    <a:lumMod val="75000"/>
                    <a:lumOff val="25000"/>
                  </a:schemeClr>
                </a:solidFill>
              </a:rPr>
            </a:br>
            <a:r>
              <a:rPr lang="en-US" sz="900">
                <a:solidFill>
                  <a:schemeClr val="tx1">
                    <a:lumMod val="75000"/>
                    <a:lumOff val="25000"/>
                  </a:schemeClr>
                </a:solidFill>
              </a:rPr>
              <a:t>The growing Indian middle class and increasing international tourism have significantly increased demand for holiday accommodation. Tourism is a major contributor to Goa’s economy.</a:t>
            </a:r>
          </a:p>
          <a:p>
            <a:pPr>
              <a:lnSpc>
                <a:spcPct val="90000"/>
              </a:lnSpc>
              <a:spcBef>
                <a:spcPts val="1000"/>
              </a:spcBef>
              <a:buClr>
                <a:schemeClr val="accent1"/>
              </a:buClr>
              <a:buSzPct val="80000"/>
              <a:buFont typeface="Wingdings 3" charset="2"/>
              <a:buChar char=""/>
            </a:pPr>
            <a:r>
              <a:rPr lang="en-US" sz="900" b="1">
                <a:solidFill>
                  <a:schemeClr val="tx1">
                    <a:lumMod val="75000"/>
                    <a:lumOff val="25000"/>
                  </a:schemeClr>
                </a:solidFill>
              </a:rPr>
              <a:t>Social Factors</a:t>
            </a:r>
            <a:br>
              <a:rPr lang="en-US" sz="900">
                <a:solidFill>
                  <a:schemeClr val="tx1">
                    <a:lumMod val="75000"/>
                    <a:lumOff val="25000"/>
                  </a:schemeClr>
                </a:solidFill>
              </a:rPr>
            </a:br>
            <a:r>
              <a:rPr lang="en-US" sz="900">
                <a:solidFill>
                  <a:schemeClr val="tx1">
                    <a:lumMod val="75000"/>
                    <a:lumOff val="25000"/>
                  </a:schemeClr>
                </a:solidFill>
              </a:rPr>
              <a:t>Following the COVID-19 pandemic, travellers increasingly prefer private accommodations such as cottages and villas rather than large hotels. There is also a growing demand for unique and personalised travel experiences.</a:t>
            </a:r>
          </a:p>
          <a:p>
            <a:pPr>
              <a:lnSpc>
                <a:spcPct val="90000"/>
              </a:lnSpc>
              <a:spcBef>
                <a:spcPts val="1000"/>
              </a:spcBef>
              <a:buClr>
                <a:schemeClr val="accent1"/>
              </a:buClr>
              <a:buSzPct val="80000"/>
              <a:buFont typeface="Wingdings 3" charset="2"/>
              <a:buChar char=""/>
            </a:pPr>
            <a:r>
              <a:rPr lang="en-US" sz="900" b="1">
                <a:solidFill>
                  <a:schemeClr val="tx1">
                    <a:lumMod val="75000"/>
                    <a:lumOff val="25000"/>
                  </a:schemeClr>
                </a:solidFill>
              </a:rPr>
              <a:t>Technological Factors</a:t>
            </a:r>
            <a:br>
              <a:rPr lang="en-US" sz="900">
                <a:solidFill>
                  <a:schemeClr val="tx1">
                    <a:lumMod val="75000"/>
                    <a:lumOff val="25000"/>
                  </a:schemeClr>
                </a:solidFill>
              </a:rPr>
            </a:br>
            <a:r>
              <a:rPr lang="en-US" sz="900">
                <a:solidFill>
                  <a:schemeClr val="tx1">
                    <a:lumMod val="75000"/>
                    <a:lumOff val="25000"/>
                  </a:schemeClr>
                </a:solidFill>
              </a:rPr>
              <a:t>Online booking platforms such as Airbnb and Booking.com allow small hospitality businesses to reach global customers. Social media platforms also play an important role in influencing travel decisions.</a:t>
            </a:r>
          </a:p>
          <a:p>
            <a:pPr>
              <a:lnSpc>
                <a:spcPct val="90000"/>
              </a:lnSpc>
              <a:spcBef>
                <a:spcPts val="1000"/>
              </a:spcBef>
              <a:buClr>
                <a:schemeClr val="accent1"/>
              </a:buClr>
              <a:buSzPct val="80000"/>
              <a:buFont typeface="Wingdings 3" charset="2"/>
              <a:buChar char=""/>
            </a:pPr>
            <a:r>
              <a:rPr lang="en-US" sz="900" b="1">
                <a:solidFill>
                  <a:schemeClr val="tx1">
                    <a:lumMod val="75000"/>
                    <a:lumOff val="25000"/>
                  </a:schemeClr>
                </a:solidFill>
              </a:rPr>
              <a:t>Environmental Factors</a:t>
            </a:r>
            <a:br>
              <a:rPr lang="en-US" sz="900">
                <a:solidFill>
                  <a:schemeClr val="tx1">
                    <a:lumMod val="75000"/>
                    <a:lumOff val="25000"/>
                  </a:schemeClr>
                </a:solidFill>
              </a:rPr>
            </a:br>
            <a:r>
              <a:rPr lang="en-US" sz="900">
                <a:solidFill>
                  <a:schemeClr val="tx1">
                    <a:lumMod val="75000"/>
                    <a:lumOff val="25000"/>
                  </a:schemeClr>
                </a:solidFill>
              </a:rPr>
              <a:t>Goa’s coastal environment is a key attraction for tourists; however, businesses must comply with coastal regulations and environmental protection policies.</a:t>
            </a:r>
          </a:p>
          <a:p>
            <a:pPr>
              <a:lnSpc>
                <a:spcPct val="90000"/>
              </a:lnSpc>
              <a:spcBef>
                <a:spcPts val="1000"/>
              </a:spcBef>
              <a:buClr>
                <a:schemeClr val="accent1"/>
              </a:buClr>
              <a:buSzPct val="80000"/>
              <a:buFont typeface="Wingdings 3" charset="2"/>
              <a:buChar char=""/>
            </a:pPr>
            <a:r>
              <a:rPr lang="en-US" sz="900" b="1">
                <a:solidFill>
                  <a:schemeClr val="tx1">
                    <a:lumMod val="75000"/>
                    <a:lumOff val="25000"/>
                  </a:schemeClr>
                </a:solidFill>
              </a:rPr>
              <a:t>Legal Factors</a:t>
            </a:r>
            <a:br>
              <a:rPr lang="en-US" sz="900">
                <a:solidFill>
                  <a:schemeClr val="tx1">
                    <a:lumMod val="75000"/>
                    <a:lumOff val="25000"/>
                  </a:schemeClr>
                </a:solidFill>
              </a:rPr>
            </a:br>
            <a:r>
              <a:rPr lang="en-US" sz="900">
                <a:solidFill>
                  <a:schemeClr val="tx1">
                    <a:lumMod val="75000"/>
                    <a:lumOff val="25000"/>
                  </a:schemeClr>
                </a:solidFill>
              </a:rPr>
              <a:t>The business must comply with property registration laws, tourism licensing requirements, and Goods and Services Tax (GST) regulations.</a:t>
            </a:r>
          </a:p>
        </p:txBody>
      </p:sp>
      <p:cxnSp>
        <p:nvCxnSpPr>
          <p:cNvPr id="10" name="Straight Connector 9">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524246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8FDE8E-B325-0DB0-C8C4-FBDD3F35941C}"/>
              </a:ext>
            </a:extLst>
          </p:cNvPr>
          <p:cNvSpPr>
            <a:spLocks noGrp="1"/>
          </p:cNvSpPr>
          <p:nvPr>
            <p:ph idx="1"/>
          </p:nvPr>
        </p:nvSpPr>
        <p:spPr>
          <a:xfrm>
            <a:off x="838200" y="1265812"/>
            <a:ext cx="10515600" cy="5334493"/>
          </a:xfrm>
        </p:spPr>
        <p:txBody>
          <a:bodyPr>
            <a:noAutofit/>
          </a:bodyPr>
          <a:lstStyle/>
          <a:p>
            <a:pPr marL="0" indent="0">
              <a:buNone/>
            </a:pPr>
            <a:r>
              <a:rPr lang="en-GB" sz="1400" b="1" u="sng" dirty="0">
                <a:latin typeface="Arial" panose="020B0604020202020204" pitchFamily="34" charset="0"/>
                <a:cs typeface="Arial" panose="020B0604020202020204" pitchFamily="34" charset="0"/>
              </a:rPr>
              <a:t>Marketing Strategies</a:t>
            </a:r>
          </a:p>
          <a:p>
            <a:r>
              <a:rPr lang="en-US" sz="1400" dirty="0">
                <a:latin typeface="Arial" panose="020B0604020202020204" pitchFamily="34" charset="0"/>
                <a:cs typeface="Arial" panose="020B0604020202020204" pitchFamily="34" charset="0"/>
              </a:rPr>
              <a:t>Online Travel Agencies (OTAs) to gain global exposure and improve booking conversion rates by being visible on trusted booking sites</a:t>
            </a:r>
          </a:p>
          <a:p>
            <a:r>
              <a:rPr lang="en-US" sz="1400" dirty="0">
                <a:latin typeface="Arial" panose="020B0604020202020204" pitchFamily="34" charset="0"/>
                <a:cs typeface="Arial" panose="020B0604020202020204" pitchFamily="34" charset="0"/>
              </a:rPr>
              <a:t>Implement digital marketing strategies to enhance brand awareness and generate direct bookings.</a:t>
            </a:r>
          </a:p>
          <a:p>
            <a:pPr marL="0" indent="0">
              <a:buNone/>
            </a:pPr>
            <a:r>
              <a:rPr lang="en-US" sz="1400" dirty="0">
                <a:latin typeface="Arial" panose="020B0604020202020204" pitchFamily="34" charset="0"/>
                <a:cs typeface="Arial" panose="020B0604020202020204" pitchFamily="34" charset="0"/>
              </a:rPr>
              <a:t> </a:t>
            </a:r>
          </a:p>
          <a:p>
            <a:pPr marL="0" indent="0">
              <a:buNone/>
            </a:pPr>
            <a:r>
              <a:rPr lang="en-US" sz="1400" b="1" dirty="0">
                <a:latin typeface="Arial" panose="020B0604020202020204" pitchFamily="34" charset="0"/>
                <a:cs typeface="Arial" panose="020B0604020202020204" pitchFamily="34" charset="0"/>
              </a:rPr>
              <a:t>Primary Customer Segments</a:t>
            </a:r>
          </a:p>
          <a:p>
            <a:r>
              <a:rPr lang="en-US" sz="1400" dirty="0">
                <a:latin typeface="Arial" panose="020B0604020202020204" pitchFamily="34" charset="0"/>
                <a:cs typeface="Arial" panose="020B0604020202020204" pitchFamily="34" charset="0"/>
              </a:rPr>
              <a:t>Domestic tourists from major Indian cities </a:t>
            </a:r>
          </a:p>
          <a:p>
            <a:r>
              <a:rPr lang="en-US" sz="1400" dirty="0">
                <a:latin typeface="Arial" panose="020B0604020202020204" pitchFamily="34" charset="0"/>
                <a:cs typeface="Arial" panose="020B0604020202020204" pitchFamily="34" charset="0"/>
              </a:rPr>
              <a:t>International </a:t>
            </a:r>
            <a:r>
              <a:rPr lang="en-US" sz="1400" dirty="0" err="1">
                <a:latin typeface="Arial" panose="020B0604020202020204" pitchFamily="34" charset="0"/>
                <a:cs typeface="Arial" panose="020B0604020202020204" pitchFamily="34" charset="0"/>
              </a:rPr>
              <a:t>travellers</a:t>
            </a:r>
            <a:r>
              <a:rPr lang="en-US" sz="1400" dirty="0">
                <a:latin typeface="Arial" panose="020B0604020202020204" pitchFamily="34" charset="0"/>
                <a:cs typeface="Arial" panose="020B0604020202020204" pitchFamily="34" charset="0"/>
              </a:rPr>
              <a:t> from the UK and European markets </a:t>
            </a:r>
          </a:p>
          <a:p>
            <a:r>
              <a:rPr lang="en-US" sz="1400" dirty="0">
                <a:latin typeface="Arial" panose="020B0604020202020204" pitchFamily="34" charset="0"/>
                <a:cs typeface="Arial" panose="020B0604020202020204" pitchFamily="34" charset="0"/>
              </a:rPr>
              <a:t>Digital nomads and remote workers – </a:t>
            </a:r>
          </a:p>
          <a:p>
            <a:r>
              <a:rPr lang="en-US" sz="1400" dirty="0">
                <a:latin typeface="Arial" panose="020B0604020202020204" pitchFamily="34" charset="0"/>
                <a:cs typeface="Arial" panose="020B0604020202020204" pitchFamily="34" charset="0"/>
              </a:rPr>
              <a:t>Couples and families seeking private holiday accommodations </a:t>
            </a:r>
          </a:p>
          <a:p>
            <a:pPr marL="0" indent="0">
              <a:buNone/>
            </a:pPr>
            <a:endParaRPr lang="en-US" sz="1400" dirty="0">
              <a:latin typeface="Arial" panose="020B0604020202020204" pitchFamily="34" charset="0"/>
              <a:cs typeface="Arial" panose="020B0604020202020204" pitchFamily="34" charset="0"/>
            </a:endParaRPr>
          </a:p>
          <a:p>
            <a:pPr marL="0" indent="0">
              <a:buNone/>
            </a:pPr>
            <a:r>
              <a:rPr lang="en-US" sz="1400" b="1" u="sng" dirty="0">
                <a:latin typeface="Arial" panose="020B0604020202020204" pitchFamily="34" charset="0"/>
                <a:cs typeface="Arial" panose="020B0604020202020204" pitchFamily="34" charset="0"/>
              </a:rPr>
              <a:t>Unique Selling Points:</a:t>
            </a:r>
          </a:p>
          <a:p>
            <a:pPr marL="0" indent="0">
              <a:buNone/>
            </a:pPr>
            <a:r>
              <a:rPr lang="en-US" sz="1400" dirty="0">
                <a:latin typeface="Arial" panose="020B0604020202020204" pitchFamily="34" charset="0"/>
                <a:cs typeface="Arial" panose="020B0604020202020204" pitchFamily="34" charset="0"/>
              </a:rPr>
              <a:t>Private cottages instead of shared villas </a:t>
            </a:r>
          </a:p>
          <a:p>
            <a:pPr marL="0" indent="0">
              <a:buNone/>
            </a:pPr>
            <a:r>
              <a:rPr lang="en-US" sz="1400" dirty="0">
                <a:latin typeface="Arial" panose="020B0604020202020204" pitchFamily="34" charset="0"/>
                <a:cs typeface="Arial" panose="020B0604020202020204" pitchFamily="34" charset="0"/>
              </a:rPr>
              <a:t>Boutique guest experience </a:t>
            </a:r>
          </a:p>
          <a:p>
            <a:pPr marL="0" indent="0">
              <a:buNone/>
            </a:pPr>
            <a:r>
              <a:rPr lang="en-US" sz="1400" dirty="0">
                <a:latin typeface="Arial" panose="020B0604020202020204" pitchFamily="34" charset="0"/>
                <a:cs typeface="Arial" panose="020B0604020202020204" pitchFamily="34" charset="0"/>
              </a:rPr>
              <a:t>High-speed Wi-Fi for digital nomads – </a:t>
            </a:r>
          </a:p>
          <a:p>
            <a:pPr marL="0" indent="0">
              <a:buNone/>
            </a:pPr>
            <a:r>
              <a:rPr lang="en-US" sz="1400" dirty="0">
                <a:latin typeface="Arial" panose="020B0604020202020204" pitchFamily="34" charset="0"/>
                <a:cs typeface="Arial" panose="020B0604020202020204" pitchFamily="34" charset="0"/>
              </a:rPr>
              <a:t>Optional breakfast, tours, and airport transfers </a:t>
            </a:r>
          </a:p>
          <a:p>
            <a:pPr marL="0" indent="0">
              <a:buNone/>
            </a:pPr>
            <a:r>
              <a:rPr lang="en-US" sz="1600" dirty="0">
                <a:latin typeface="Arial" panose="020B0604020202020204" pitchFamily="34" charset="0"/>
                <a:cs typeface="Arial" panose="020B0604020202020204" pitchFamily="34" charset="0"/>
              </a:rPr>
              <a:t>Competitive premium pricing </a:t>
            </a:r>
            <a:endParaRPr lang="en-GB"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CA7CFC1-D7AD-1D38-BE48-0537EF316731}"/>
              </a:ext>
            </a:extLst>
          </p:cNvPr>
          <p:cNvSpPr txBox="1"/>
          <p:nvPr/>
        </p:nvSpPr>
        <p:spPr>
          <a:xfrm>
            <a:off x="838200" y="681037"/>
            <a:ext cx="11030712" cy="584775"/>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Marketing Strategies</a:t>
            </a:r>
          </a:p>
        </p:txBody>
      </p:sp>
    </p:spTree>
    <p:extLst>
      <p:ext uri="{BB962C8B-B14F-4D97-AF65-F5344CB8AC3E}">
        <p14:creationId xmlns:p14="http://schemas.microsoft.com/office/powerpoint/2010/main" val="1481281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02D8C8-03B0-FF56-CFE5-5F25280332B8}"/>
              </a:ext>
            </a:extLst>
          </p:cNvPr>
          <p:cNvSpPr>
            <a:spLocks noGrp="1"/>
          </p:cNvSpPr>
          <p:nvPr>
            <p:ph idx="1"/>
          </p:nvPr>
        </p:nvSpPr>
        <p:spPr>
          <a:xfrm>
            <a:off x="838199" y="1175112"/>
            <a:ext cx="10649989" cy="5458444"/>
          </a:xfrm>
        </p:spPr>
        <p:txBody>
          <a:bodyPr>
            <a:noAutofit/>
          </a:bodyPr>
          <a:lstStyle/>
          <a:p>
            <a:pPr marL="0" indent="0" algn="ctr">
              <a:buNone/>
            </a:pPr>
            <a:endParaRPr lang="en-US" sz="1400" b="1"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The total investment required to establish Goa Serenity Cottages is estimated at </a:t>
            </a:r>
            <a:r>
              <a:rPr lang="en-GB" sz="1400" b="1" dirty="0">
                <a:latin typeface="Arial" panose="020B0604020202020204" pitchFamily="34" charset="0"/>
                <a:cs typeface="Arial" panose="020B0604020202020204" pitchFamily="34" charset="0"/>
              </a:rPr>
              <a:t>£200,000</a:t>
            </a:r>
            <a:r>
              <a:rPr lang="en-GB" sz="1400" dirty="0">
                <a:latin typeface="Arial" panose="020B0604020202020204" pitchFamily="34" charset="0"/>
                <a:cs typeface="Arial" panose="020B0604020202020204" pitchFamily="34" charset="0"/>
              </a:rPr>
              <a:t>.</a:t>
            </a:r>
          </a:p>
          <a:p>
            <a:r>
              <a:rPr lang="en-GB" sz="1400" b="1" dirty="0">
                <a:latin typeface="Arial" panose="020B0604020202020204" pitchFamily="34" charset="0"/>
                <a:cs typeface="Arial" panose="020B0604020202020204" pitchFamily="34" charset="0"/>
              </a:rPr>
              <a:t>Sources of Funding</a:t>
            </a:r>
          </a:p>
          <a:p>
            <a:r>
              <a:rPr lang="en-GB" sz="1400" dirty="0">
                <a:latin typeface="Arial" panose="020B0604020202020204" pitchFamily="34" charset="0"/>
                <a:cs typeface="Arial" panose="020B0604020202020204" pitchFamily="34" charset="0"/>
              </a:rPr>
              <a:t>The funding will come from three main sources:</a:t>
            </a:r>
          </a:p>
          <a:p>
            <a:r>
              <a:rPr lang="en-GB" sz="1400" dirty="0">
                <a:latin typeface="Arial" panose="020B0604020202020204" pitchFamily="34" charset="0"/>
                <a:cs typeface="Arial" panose="020B0604020202020204" pitchFamily="34" charset="0"/>
              </a:rPr>
              <a:t>Owner Investment: £80,000</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Bank Loan: £100,000</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Private Investors: £20,000</a:t>
            </a:r>
          </a:p>
          <a:p>
            <a:r>
              <a:rPr lang="en-GB" sz="1400" dirty="0">
                <a:latin typeface="Arial" panose="020B0604020202020204" pitchFamily="34" charset="0"/>
                <a:cs typeface="Arial" panose="020B0604020202020204" pitchFamily="34" charset="0"/>
              </a:rPr>
              <a:t>This financing mix will provide sufficient capital for construction, operations, and marketing during the initial stages.</a:t>
            </a:r>
          </a:p>
          <a:p>
            <a:pPr marL="0" indent="0" algn="ctr">
              <a:buNone/>
            </a:pPr>
            <a:endParaRPr lang="en-US" sz="1400" b="1"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The cash flow forecast indicates the business will operate at a loss during the first two months due to low occupancy and the time needed to establish market presence. From March, increased bookings from marketing, improved online visibility, and seasonal demand will drive profitability.</a:t>
            </a:r>
          </a:p>
          <a:p>
            <a:pPr marL="0" indent="0" algn="ctr">
              <a:buNone/>
            </a:pPr>
            <a:endParaRPr lang="en-US" sz="1400" b="1" dirty="0">
              <a:latin typeface="Arial" panose="020B0604020202020204" pitchFamily="34" charset="0"/>
              <a:cs typeface="Arial" panose="020B0604020202020204" pitchFamily="34" charset="0"/>
            </a:endParaRPr>
          </a:p>
          <a:p>
            <a:pPr marL="0" indent="0">
              <a:buNone/>
            </a:pPr>
            <a:r>
              <a:rPr lang="en-GB" sz="1400" dirty="0">
                <a:latin typeface="Arial" panose="020B0604020202020204" pitchFamily="34" charset="0"/>
                <a:cs typeface="Arial" panose="020B0604020202020204" pitchFamily="34" charset="0"/>
              </a:rPr>
              <a:t>The steady revenue increase from March to June reflects higher occupancy and growing brand recognition, demonstrating the business’s ability to achieve profitability quickly while controlling costs. </a:t>
            </a:r>
          </a:p>
          <a:p>
            <a:pPr marL="0" indent="0" algn="ctr">
              <a:buNone/>
            </a:pPr>
            <a:endParaRPr lang="en-US" sz="1400" dirty="0">
              <a:latin typeface="Arial" panose="020B0604020202020204" pitchFamily="34" charset="0"/>
              <a:cs typeface="Arial" panose="020B0604020202020204" pitchFamily="34" charset="0"/>
            </a:endParaRPr>
          </a:p>
          <a:p>
            <a:pPr algn="l">
              <a:buFont typeface="Arial" panose="020B0604020202020204" pitchFamily="34" charset="0"/>
              <a:buChar char="•"/>
            </a:pPr>
            <a:endParaRPr lang="en-GB" sz="1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BD088BB7-3F9E-6D74-6077-0A34CDDDE233}"/>
              </a:ext>
            </a:extLst>
          </p:cNvPr>
          <p:cNvSpPr txBox="1"/>
          <p:nvPr/>
        </p:nvSpPr>
        <p:spPr>
          <a:xfrm>
            <a:off x="838200" y="510760"/>
            <a:ext cx="11030712" cy="461665"/>
          </a:xfrm>
          <a:prstGeom prst="rect">
            <a:avLst/>
          </a:prstGeom>
          <a:noFill/>
        </p:spPr>
        <p:txBody>
          <a:bodyPr wrap="square" rtlCol="0">
            <a:spAutoFit/>
          </a:bodyPr>
          <a:lstStyle/>
          <a:p>
            <a:pPr algn="ctr"/>
            <a:r>
              <a:rPr lang="en-GB" sz="2400" b="1" i="0" dirty="0">
                <a:solidFill>
                  <a:srgbClr val="374151"/>
                </a:solidFill>
                <a:effectLst/>
                <a:latin typeface="Arial" panose="020B0604020202020204" pitchFamily="34" charset="0"/>
                <a:cs typeface="Arial" panose="020B0604020202020204" pitchFamily="34" charset="0"/>
              </a:rPr>
              <a:t>Funding Requirements and Allocation</a:t>
            </a:r>
            <a:endParaRPr lang="en-GB"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78303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9F1306E-CE3D-460E-8027-20F7A526CAB3}"/>
              </a:ext>
            </a:extLst>
          </p:cNvPr>
          <p:cNvGraphicFramePr>
            <a:graphicFrameLocks noGrp="1"/>
          </p:cNvGraphicFramePr>
          <p:nvPr>
            <p:extLst>
              <p:ext uri="{D42A27DB-BD31-4B8C-83A1-F6EECF244321}">
                <p14:modId xmlns:p14="http://schemas.microsoft.com/office/powerpoint/2010/main" val="2831194154"/>
              </p:ext>
            </p:extLst>
          </p:nvPr>
        </p:nvGraphicFramePr>
        <p:xfrm>
          <a:off x="698270" y="581890"/>
          <a:ext cx="5048596" cy="4222866"/>
        </p:xfrm>
        <a:graphic>
          <a:graphicData uri="http://schemas.openxmlformats.org/drawingml/2006/table">
            <a:tbl>
              <a:tblPr firstRow="1"/>
              <a:tblGrid>
                <a:gridCol w="3043543">
                  <a:extLst>
                    <a:ext uri="{9D8B030D-6E8A-4147-A177-3AD203B41FA5}">
                      <a16:colId xmlns:a16="http://schemas.microsoft.com/office/drawing/2014/main" val="2966250474"/>
                    </a:ext>
                  </a:extLst>
                </a:gridCol>
                <a:gridCol w="2005053">
                  <a:extLst>
                    <a:ext uri="{9D8B030D-6E8A-4147-A177-3AD203B41FA5}">
                      <a16:colId xmlns:a16="http://schemas.microsoft.com/office/drawing/2014/main" val="371531909"/>
                    </a:ext>
                  </a:extLst>
                </a:gridCol>
              </a:tblGrid>
              <a:tr h="514918">
                <a:tc>
                  <a:txBody>
                    <a:bodyPr/>
                    <a:lstStyle/>
                    <a:p>
                      <a:pPr algn="ctr">
                        <a:lnSpc>
                          <a:spcPct val="107000"/>
                        </a:lnSpc>
                        <a:spcAft>
                          <a:spcPts val="0"/>
                        </a:spcAft>
                      </a:pPr>
                      <a:r>
                        <a:rPr lang="en-GB" sz="1200" b="1" dirty="0">
                          <a:effectLst/>
                          <a:latin typeface="Arial" panose="020B0604020202020204" pitchFamily="34" charset="0"/>
                          <a:ea typeface="Times New Roman" panose="02020603050405020304" pitchFamily="18" charset="0"/>
                          <a:cs typeface="Arial" panose="020B0604020202020204" pitchFamily="34" charset="0"/>
                        </a:rPr>
                        <a:t>Start-up</a:t>
                      </a:r>
                      <a:r>
                        <a:rPr lang="en-GB" sz="1200" dirty="0">
                          <a:effectLst/>
                          <a:latin typeface="Arial" panose="020B0604020202020204" pitchFamily="34" charset="0"/>
                          <a:ea typeface="Times New Roman" panose="02020603050405020304" pitchFamily="18" charset="0"/>
                          <a:cs typeface="Arial" panose="020B0604020202020204" pitchFamily="34" charset="0"/>
                        </a:rPr>
                        <a:t> </a:t>
                      </a:r>
                      <a:r>
                        <a:rPr lang="en-GB" sz="1200" b="1" dirty="0">
                          <a:effectLst/>
                          <a:latin typeface="Arial" panose="020B0604020202020204" pitchFamily="34" charset="0"/>
                          <a:ea typeface="Times New Roman" panose="02020603050405020304" pitchFamily="18" charset="0"/>
                          <a:cs typeface="Arial" panose="020B0604020202020204" pitchFamily="34" charset="0"/>
                        </a:rPr>
                        <a:t>Cost</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a:txBody>
                    <a:bodyPr/>
                    <a:lstStyle/>
                    <a:p>
                      <a:pPr algn="ctr">
                        <a:lnSpc>
                          <a:spcPct val="107000"/>
                        </a:lnSpc>
                        <a:spcAft>
                          <a:spcPts val="0"/>
                        </a:spcAft>
                      </a:pPr>
                      <a:r>
                        <a:rPr lang="en-GB" sz="1200" b="1">
                          <a:effectLst/>
                          <a:latin typeface="Arial" panose="020B0604020202020204" pitchFamily="34" charset="0"/>
                          <a:ea typeface="Times New Roman" panose="02020603050405020304" pitchFamily="18" charset="0"/>
                          <a:cs typeface="Arial" panose="020B0604020202020204" pitchFamily="34" charset="0"/>
                        </a:rPr>
                        <a:t> Amount </a:t>
                      </a:r>
                      <a:endParaRPr lang="en-GB" sz="12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extLst>
                  <a:ext uri="{0D108BD9-81ED-4DB2-BD59-A6C34878D82A}">
                    <a16:rowId xmlns:a16="http://schemas.microsoft.com/office/drawing/2014/main" val="2412314979"/>
                  </a:ext>
                </a:extLst>
              </a:tr>
              <a:tr h="514918">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Land / Lease</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£70,000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1379087759"/>
                  </a:ext>
                </a:extLst>
              </a:tr>
              <a:tr h="514918">
                <a:tc>
                  <a:txBody>
                    <a:bodyPr/>
                    <a:lstStyle/>
                    <a:p>
                      <a:pPr algn="ctr">
                        <a:lnSpc>
                          <a:spcPct val="107000"/>
                        </a:lnSpc>
                        <a:spcAft>
                          <a:spcPts val="0"/>
                        </a:spcAft>
                      </a:pPr>
                      <a:r>
                        <a:rPr lang="en-GB" sz="1200">
                          <a:effectLst/>
                          <a:latin typeface="Arial" panose="020B0604020202020204" pitchFamily="34" charset="0"/>
                          <a:ea typeface="Times New Roman" panose="02020603050405020304" pitchFamily="18" charset="0"/>
                          <a:cs typeface="Arial" panose="020B0604020202020204" pitchFamily="34" charset="0"/>
                        </a:rPr>
                        <a:t>Construction</a:t>
                      </a:r>
                      <a:endParaRPr lang="en-GB" sz="12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£80,000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29105571"/>
                  </a:ext>
                </a:extLst>
              </a:tr>
              <a:tr h="514918">
                <a:tc>
                  <a:txBody>
                    <a:bodyPr/>
                    <a:lstStyle/>
                    <a:p>
                      <a:pPr algn="ctr">
                        <a:lnSpc>
                          <a:spcPct val="107000"/>
                        </a:lnSpc>
                        <a:spcAft>
                          <a:spcPts val="0"/>
                        </a:spcAft>
                      </a:pPr>
                      <a:r>
                        <a:rPr lang="en-GB" sz="1200">
                          <a:effectLst/>
                          <a:latin typeface="Arial" panose="020B0604020202020204" pitchFamily="34" charset="0"/>
                          <a:ea typeface="Times New Roman" panose="02020603050405020304" pitchFamily="18" charset="0"/>
                          <a:cs typeface="Arial" panose="020B0604020202020204" pitchFamily="34" charset="0"/>
                        </a:rPr>
                        <a:t>Furnishing &amp; Interiors</a:t>
                      </a:r>
                      <a:endParaRPr lang="en-GB" sz="12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£20,000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019654795"/>
                  </a:ext>
                </a:extLst>
              </a:tr>
              <a:tr h="514918">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Licenses &amp; Legal</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£5,000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3877071914"/>
                  </a:ext>
                </a:extLst>
              </a:tr>
              <a:tr h="514918">
                <a:tc>
                  <a:txBody>
                    <a:bodyPr/>
                    <a:lstStyle/>
                    <a:p>
                      <a:pPr algn="ctr">
                        <a:lnSpc>
                          <a:spcPct val="107000"/>
                        </a:lnSpc>
                        <a:spcAft>
                          <a:spcPts val="0"/>
                        </a:spcAft>
                      </a:pPr>
                      <a:r>
                        <a:rPr lang="en-GB" sz="1200">
                          <a:effectLst/>
                          <a:latin typeface="Arial" panose="020B0604020202020204" pitchFamily="34" charset="0"/>
                          <a:ea typeface="Times New Roman" panose="02020603050405020304" pitchFamily="18" charset="0"/>
                          <a:cs typeface="Arial" panose="020B0604020202020204" pitchFamily="34" charset="0"/>
                        </a:rPr>
                        <a:t>Marketing Setup</a:t>
                      </a:r>
                      <a:endParaRPr lang="en-GB" sz="12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£5,000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1157110503"/>
                  </a:ext>
                </a:extLst>
              </a:tr>
              <a:tr h="514918">
                <a:tc>
                  <a:txBody>
                    <a:bodyPr/>
                    <a:lstStyle/>
                    <a:p>
                      <a:pPr algn="ctr">
                        <a:lnSpc>
                          <a:spcPct val="107000"/>
                        </a:lnSpc>
                        <a:spcAft>
                          <a:spcPts val="0"/>
                        </a:spcAft>
                      </a:pPr>
                      <a:r>
                        <a:rPr lang="en-GB" sz="1200">
                          <a:effectLst/>
                          <a:latin typeface="Arial" panose="020B0604020202020204" pitchFamily="34" charset="0"/>
                          <a:ea typeface="Times New Roman" panose="02020603050405020304" pitchFamily="18" charset="0"/>
                          <a:cs typeface="Arial" panose="020B0604020202020204" pitchFamily="34" charset="0"/>
                        </a:rPr>
                        <a:t>Working Capital Reserve</a:t>
                      </a:r>
                      <a:endParaRPr lang="en-GB" sz="12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£20,000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1783919845"/>
                  </a:ext>
                </a:extLst>
              </a:tr>
              <a:tr h="618440">
                <a:tc>
                  <a:txBody>
                    <a:bodyPr/>
                    <a:lstStyle/>
                    <a:p>
                      <a:pPr algn="ctr">
                        <a:lnSpc>
                          <a:spcPct val="107000"/>
                        </a:lnSpc>
                        <a:spcAft>
                          <a:spcPts val="0"/>
                        </a:spcAft>
                      </a:pPr>
                      <a:r>
                        <a:rPr lang="en-GB" sz="1200" b="1">
                          <a:effectLst/>
                          <a:latin typeface="Arial" panose="020B0604020202020204" pitchFamily="34" charset="0"/>
                          <a:ea typeface="Times New Roman" panose="02020603050405020304" pitchFamily="18" charset="0"/>
                          <a:cs typeface="Arial" panose="020B0604020202020204" pitchFamily="34" charset="0"/>
                        </a:rPr>
                        <a:t>Total</a:t>
                      </a:r>
                      <a:endParaRPr lang="en-GB" sz="12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£200,000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82724747"/>
                  </a:ext>
                </a:extLst>
              </a:tr>
            </a:tbl>
          </a:graphicData>
        </a:graphic>
      </p:graphicFrame>
      <p:graphicFrame>
        <p:nvGraphicFramePr>
          <p:cNvPr id="3" name="Table 2">
            <a:extLst>
              <a:ext uri="{FF2B5EF4-FFF2-40B4-BE49-F238E27FC236}">
                <a16:creationId xmlns:a16="http://schemas.microsoft.com/office/drawing/2014/main" id="{152A0865-6742-4137-93F8-14E695D99EA4}"/>
              </a:ext>
            </a:extLst>
          </p:cNvPr>
          <p:cNvGraphicFramePr>
            <a:graphicFrameLocks noGrp="1"/>
          </p:cNvGraphicFramePr>
          <p:nvPr>
            <p:extLst>
              <p:ext uri="{D42A27DB-BD31-4B8C-83A1-F6EECF244321}">
                <p14:modId xmlns:p14="http://schemas.microsoft.com/office/powerpoint/2010/main" val="443877466"/>
              </p:ext>
            </p:extLst>
          </p:nvPr>
        </p:nvGraphicFramePr>
        <p:xfrm>
          <a:off x="6445136" y="581891"/>
          <a:ext cx="4693919" cy="4222867"/>
        </p:xfrm>
        <a:graphic>
          <a:graphicData uri="http://schemas.openxmlformats.org/drawingml/2006/table">
            <a:tbl>
              <a:tblPr firstRow="1" firstCol="1" bandRow="1"/>
              <a:tblGrid>
                <a:gridCol w="2422801">
                  <a:extLst>
                    <a:ext uri="{9D8B030D-6E8A-4147-A177-3AD203B41FA5}">
                      <a16:colId xmlns:a16="http://schemas.microsoft.com/office/drawing/2014/main" val="3636863293"/>
                    </a:ext>
                  </a:extLst>
                </a:gridCol>
                <a:gridCol w="2271118">
                  <a:extLst>
                    <a:ext uri="{9D8B030D-6E8A-4147-A177-3AD203B41FA5}">
                      <a16:colId xmlns:a16="http://schemas.microsoft.com/office/drawing/2014/main" val="1643535617"/>
                    </a:ext>
                  </a:extLst>
                </a:gridCol>
              </a:tblGrid>
              <a:tr h="359870">
                <a:tc>
                  <a:txBody>
                    <a:bodyPr/>
                    <a:lstStyle/>
                    <a:p>
                      <a:pPr algn="ctr">
                        <a:lnSpc>
                          <a:spcPct val="107000"/>
                        </a:lnSpc>
                        <a:spcAft>
                          <a:spcPts val="0"/>
                        </a:spcAft>
                      </a:pPr>
                      <a:r>
                        <a:rPr lang="en-GB" sz="1200" b="1" dirty="0">
                          <a:effectLst/>
                          <a:latin typeface="Arial" panose="020B0604020202020204" pitchFamily="34" charset="0"/>
                          <a:ea typeface="Times New Roman" panose="02020603050405020304" pitchFamily="18" charset="0"/>
                          <a:cs typeface="Arial" panose="020B0604020202020204" pitchFamily="34" charset="0"/>
                        </a:rPr>
                        <a:t>Fixed Costs</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a:txBody>
                    <a:bodyPr/>
                    <a:lstStyle/>
                    <a:p>
                      <a:pPr algn="ctr">
                        <a:lnSpc>
                          <a:spcPct val="107000"/>
                        </a:lnSpc>
                        <a:spcAft>
                          <a:spcPts val="0"/>
                        </a:spcAft>
                      </a:pPr>
                      <a:r>
                        <a:rPr lang="en-GB" sz="1200">
                          <a:effectLst/>
                          <a:latin typeface="Arial" panose="020B0604020202020204" pitchFamily="34" charset="0"/>
                          <a:ea typeface="Times New Roman" panose="02020603050405020304" pitchFamily="18" charset="0"/>
                          <a:cs typeface="Arial" panose="020B0604020202020204" pitchFamily="34" charset="0"/>
                        </a:rPr>
                        <a:t>Per month</a:t>
                      </a:r>
                      <a:endParaRPr lang="en-GB" sz="120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extLst>
                  <a:ext uri="{0D108BD9-81ED-4DB2-BD59-A6C34878D82A}">
                    <a16:rowId xmlns:a16="http://schemas.microsoft.com/office/drawing/2014/main" val="174726398"/>
                  </a:ext>
                </a:extLst>
              </a:tr>
              <a:tr h="307390">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Salaries (3–4 staff)</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a:effectLst/>
                          <a:latin typeface="Arial" panose="020B0604020202020204" pitchFamily="34" charset="0"/>
                          <a:ea typeface="Times New Roman" panose="02020603050405020304" pitchFamily="18" charset="0"/>
                          <a:cs typeface="Arial" panose="020B0604020202020204" pitchFamily="34" charset="0"/>
                        </a:rPr>
                        <a:t>£4,000</a:t>
                      </a:r>
                      <a:endParaRPr lang="en-GB" sz="120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extLst>
                  <a:ext uri="{0D108BD9-81ED-4DB2-BD59-A6C34878D82A}">
                    <a16:rowId xmlns:a16="http://schemas.microsoft.com/office/drawing/2014/main" val="2636960318"/>
                  </a:ext>
                </a:extLst>
              </a:tr>
              <a:tr h="307390">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Utilities</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£1,000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extLst>
                  <a:ext uri="{0D108BD9-81ED-4DB2-BD59-A6C34878D82A}">
                    <a16:rowId xmlns:a16="http://schemas.microsoft.com/office/drawing/2014/main" val="3626067577"/>
                  </a:ext>
                </a:extLst>
              </a:tr>
              <a:tr h="314887">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Maintenance</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£1,000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extLst>
                  <a:ext uri="{0D108BD9-81ED-4DB2-BD59-A6C34878D82A}">
                    <a16:rowId xmlns:a16="http://schemas.microsoft.com/office/drawing/2014/main" val="371546097"/>
                  </a:ext>
                </a:extLst>
              </a:tr>
              <a:tr h="374864">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Marketing </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£1,500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extLst>
                  <a:ext uri="{0D108BD9-81ED-4DB2-BD59-A6C34878D82A}">
                    <a16:rowId xmlns:a16="http://schemas.microsoft.com/office/drawing/2014/main" val="3458105953"/>
                  </a:ext>
                </a:extLst>
              </a:tr>
              <a:tr h="384859">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Loan repayments</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effectLst/>
                          <a:latin typeface="Arial" panose="020B0604020202020204" pitchFamily="34" charset="0"/>
                          <a:ea typeface="Times New Roman" panose="02020603050405020304" pitchFamily="18" charset="0"/>
                          <a:cs typeface="Arial" panose="020B0604020202020204" pitchFamily="34" charset="0"/>
                        </a:rPr>
                        <a:t>£2,000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p>
                      <a:pPr algn="ctr"/>
                      <a:endParaRPr lang="en-GB" sz="1200" dirty="0"/>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extLst>
                  <a:ext uri="{0D108BD9-81ED-4DB2-BD59-A6C34878D82A}">
                    <a16:rowId xmlns:a16="http://schemas.microsoft.com/office/drawing/2014/main" val="2267668261"/>
                  </a:ext>
                </a:extLst>
              </a:tr>
              <a:tr h="926969">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 Insurance and licenses</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£500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extLst>
                  <a:ext uri="{0D108BD9-81ED-4DB2-BD59-A6C34878D82A}">
                    <a16:rowId xmlns:a16="http://schemas.microsoft.com/office/drawing/2014/main" val="1250391556"/>
                  </a:ext>
                </a:extLst>
              </a:tr>
              <a:tr h="931751">
                <a:tc>
                  <a:txBody>
                    <a:bodyPr/>
                    <a:lstStyle/>
                    <a:p>
                      <a:pPr algn="ctr">
                        <a:lnSpc>
                          <a:spcPct val="107000"/>
                        </a:lnSpc>
                        <a:spcAft>
                          <a:spcPts val="0"/>
                        </a:spcAft>
                      </a:pPr>
                      <a:r>
                        <a:rPr lang="en-GB" sz="1200">
                          <a:effectLst/>
                          <a:latin typeface="Arial" panose="020B0604020202020204" pitchFamily="34" charset="0"/>
                          <a:ea typeface="Times New Roman" panose="02020603050405020304" pitchFamily="18" charset="0"/>
                          <a:cs typeface="Arial" panose="020B0604020202020204" pitchFamily="34" charset="0"/>
                        </a:rPr>
                        <a:t>Miscellaneous </a:t>
                      </a:r>
                      <a:endParaRPr lang="en-GB" sz="120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r>
                        <a:rPr lang="en-GB" sz="1200" dirty="0">
                          <a:effectLst/>
                          <a:latin typeface="Arial" panose="020B0604020202020204" pitchFamily="34" charset="0"/>
                          <a:ea typeface="Times New Roman" panose="02020603050405020304" pitchFamily="18" charset="0"/>
                          <a:cs typeface="Arial" panose="020B0604020202020204" pitchFamily="34" charset="0"/>
                        </a:rPr>
                        <a:t> £500</a:t>
                      </a:r>
                      <a:endParaRPr lang="en-GB" sz="1200" dirty="0"/>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extLst>
                  <a:ext uri="{0D108BD9-81ED-4DB2-BD59-A6C34878D82A}">
                    <a16:rowId xmlns:a16="http://schemas.microsoft.com/office/drawing/2014/main" val="104442102"/>
                  </a:ext>
                </a:extLst>
              </a:tr>
              <a:tr h="314887">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Total cost</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200" dirty="0">
                          <a:effectLst/>
                          <a:latin typeface="Arial" panose="020B0604020202020204" pitchFamily="34" charset="0"/>
                          <a:ea typeface="Times New Roman" panose="02020603050405020304" pitchFamily="18" charset="0"/>
                          <a:cs typeface="Arial" panose="020B0604020202020204" pitchFamily="34" charset="0"/>
                        </a:rPr>
                        <a:t>£10,500</a:t>
                      </a:r>
                      <a:endParaRPr lang="en-GB" sz="1200" dirty="0">
                        <a:effectLst/>
                        <a:latin typeface="Arial" panose="020B0604020202020204" pitchFamily="34" charset="0"/>
                        <a:ea typeface="DengXian" panose="02010600030101010101" pitchFamily="2" charset="-122"/>
                        <a:cs typeface="Times New Roman" panose="02020603050405020304" pitchFamily="18" charset="0"/>
                      </a:endParaRPr>
                    </a:p>
                  </a:txBody>
                  <a:tcPr marL="50613" marR="506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920552021"/>
                  </a:ext>
                </a:extLst>
              </a:tr>
            </a:tbl>
          </a:graphicData>
        </a:graphic>
      </p:graphicFrame>
    </p:spTree>
    <p:extLst>
      <p:ext uri="{BB962C8B-B14F-4D97-AF65-F5344CB8AC3E}">
        <p14:creationId xmlns:p14="http://schemas.microsoft.com/office/powerpoint/2010/main" val="3723872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3E09AC59-0A4B-4347-AE8A-D0C5A45D6E47}"/>
              </a:ext>
            </a:extLst>
          </p:cNvPr>
          <p:cNvGraphicFramePr>
            <a:graphicFrameLocks noGrp="1"/>
          </p:cNvGraphicFramePr>
          <p:nvPr>
            <p:ph idx="1"/>
            <p:extLst>
              <p:ext uri="{D42A27DB-BD31-4B8C-83A1-F6EECF244321}">
                <p14:modId xmlns:p14="http://schemas.microsoft.com/office/powerpoint/2010/main" val="4055368500"/>
              </p:ext>
            </p:extLst>
          </p:nvPr>
        </p:nvGraphicFramePr>
        <p:xfrm>
          <a:off x="1213658" y="931026"/>
          <a:ext cx="9975273" cy="3906983"/>
        </p:xfrm>
        <a:graphic>
          <a:graphicData uri="http://schemas.openxmlformats.org/drawingml/2006/table">
            <a:tbl>
              <a:tblPr firstRow="1" firstCol="1" bandRow="1"/>
              <a:tblGrid>
                <a:gridCol w="3016140">
                  <a:extLst>
                    <a:ext uri="{9D8B030D-6E8A-4147-A177-3AD203B41FA5}">
                      <a16:colId xmlns:a16="http://schemas.microsoft.com/office/drawing/2014/main" val="1383210824"/>
                    </a:ext>
                  </a:extLst>
                </a:gridCol>
                <a:gridCol w="1056749">
                  <a:extLst>
                    <a:ext uri="{9D8B030D-6E8A-4147-A177-3AD203B41FA5}">
                      <a16:colId xmlns:a16="http://schemas.microsoft.com/office/drawing/2014/main" val="3020971778"/>
                    </a:ext>
                  </a:extLst>
                </a:gridCol>
                <a:gridCol w="1056749">
                  <a:extLst>
                    <a:ext uri="{9D8B030D-6E8A-4147-A177-3AD203B41FA5}">
                      <a16:colId xmlns:a16="http://schemas.microsoft.com/office/drawing/2014/main" val="1001951341"/>
                    </a:ext>
                  </a:extLst>
                </a:gridCol>
                <a:gridCol w="1056749">
                  <a:extLst>
                    <a:ext uri="{9D8B030D-6E8A-4147-A177-3AD203B41FA5}">
                      <a16:colId xmlns:a16="http://schemas.microsoft.com/office/drawing/2014/main" val="1008643897"/>
                    </a:ext>
                  </a:extLst>
                </a:gridCol>
                <a:gridCol w="1056749">
                  <a:extLst>
                    <a:ext uri="{9D8B030D-6E8A-4147-A177-3AD203B41FA5}">
                      <a16:colId xmlns:a16="http://schemas.microsoft.com/office/drawing/2014/main" val="3111416019"/>
                    </a:ext>
                  </a:extLst>
                </a:gridCol>
                <a:gridCol w="1056749">
                  <a:extLst>
                    <a:ext uri="{9D8B030D-6E8A-4147-A177-3AD203B41FA5}">
                      <a16:colId xmlns:a16="http://schemas.microsoft.com/office/drawing/2014/main" val="1105223036"/>
                    </a:ext>
                  </a:extLst>
                </a:gridCol>
                <a:gridCol w="1675388">
                  <a:extLst>
                    <a:ext uri="{9D8B030D-6E8A-4147-A177-3AD203B41FA5}">
                      <a16:colId xmlns:a16="http://schemas.microsoft.com/office/drawing/2014/main" val="1258094602"/>
                    </a:ext>
                  </a:extLst>
                </a:gridCol>
              </a:tblGrid>
              <a:tr h="771637">
                <a:tc>
                  <a:txBody>
                    <a:bodyPr/>
                    <a:lstStyle/>
                    <a:p>
                      <a:pPr algn="ctr">
                        <a:lnSpc>
                          <a:spcPct val="107000"/>
                        </a:lnSpc>
                        <a:spcAft>
                          <a:spcPts val="0"/>
                        </a:spcAft>
                      </a:pPr>
                      <a:r>
                        <a:rPr lang="en-GB" sz="2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Variable Costs</a:t>
                      </a:r>
                      <a:endParaRPr lang="en-GB" sz="2000" b="1"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Jan</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D93D9"/>
                    </a:solidFill>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Feb</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D93D9"/>
                    </a:solidFill>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Mar</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D93D9"/>
                    </a:solidFill>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Apr</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D93D9"/>
                    </a:solidFill>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May</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D93D9"/>
                    </a:solidFill>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June</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D93D9"/>
                    </a:solidFill>
                  </a:tcPr>
                </a:tc>
                <a:extLst>
                  <a:ext uri="{0D108BD9-81ED-4DB2-BD59-A6C34878D82A}">
                    <a16:rowId xmlns:a16="http://schemas.microsoft.com/office/drawing/2014/main" val="3526969945"/>
                  </a:ext>
                </a:extLst>
              </a:tr>
              <a:tr h="462982">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Utilities</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£250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1331952"/>
                  </a:ext>
                </a:extLst>
              </a:tr>
              <a:tr h="873200">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Housekeeping and Laundry</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£250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£350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9058914"/>
                  </a:ext>
                </a:extLst>
              </a:tr>
              <a:tr h="873200">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Consumables / Supplies</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7015854"/>
                  </a:ext>
                </a:extLst>
              </a:tr>
              <a:tr h="462982">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Marketing Costs</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400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2756017"/>
                  </a:ext>
                </a:extLst>
              </a:tr>
              <a:tr h="462982">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Total Variable Costs</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£700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£850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£1,100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£1,300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£1,400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272827550"/>
                  </a:ext>
                </a:extLst>
              </a:tr>
            </a:tbl>
          </a:graphicData>
        </a:graphic>
      </p:graphicFrame>
      <p:sp>
        <p:nvSpPr>
          <p:cNvPr id="7" name="Rectangle 2">
            <a:extLst>
              <a:ext uri="{FF2B5EF4-FFF2-40B4-BE49-F238E27FC236}">
                <a16:creationId xmlns:a16="http://schemas.microsoft.com/office/drawing/2014/main" id="{F5267380-EE75-41D1-85A4-9B8DA25A586F}"/>
              </a:ext>
            </a:extLst>
          </p:cNvPr>
          <p:cNvSpPr>
            <a:spLocks noChangeArrowheads="1"/>
          </p:cNvSpPr>
          <p:nvPr/>
        </p:nvSpPr>
        <p:spPr bwMode="auto">
          <a:xfrm>
            <a:off x="-3015527" y="-380659"/>
            <a:ext cx="15207527" cy="615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52352"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200" b="1" i="0" u="none" strike="noStrike" cap="none" normalizeH="0" baseline="0">
                <a:ln>
                  <a:noFill/>
                </a:ln>
                <a:solidFill>
                  <a:schemeClr val="tx1"/>
                </a:solidFill>
                <a:effectLst/>
                <a:latin typeface="Arial" panose="020B0604020202020204" pitchFamily="34" charset="0"/>
                <a:ea typeface="DengXian Light" panose="02010600030101010101" pitchFamily="2" charset="-122"/>
                <a:cs typeface="Arial" panose="020B0604020202020204" pitchFamily="34" charset="0"/>
              </a:rPr>
              <a:t>Variable Costs</a:t>
            </a:r>
            <a:endParaRPr kumimoji="0" lang="en-GB" altLang="zh-CN" sz="1400" b="1" i="0" u="none" strike="noStrike" cap="none" normalizeH="0" baseline="0">
              <a:ln>
                <a:noFill/>
              </a:ln>
              <a:solidFill>
                <a:srgbClr val="2F5496"/>
              </a:solidFill>
              <a:effectLst/>
              <a:latin typeface="Arial" panose="020B0604020202020204" pitchFamily="34" charset="0"/>
              <a:ea typeface="DengXian Light"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zh-CN"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05677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48ED22E-60CB-C575-C560-F579BE600A27}"/>
              </a:ext>
            </a:extLst>
          </p:cNvPr>
          <p:cNvSpPr txBox="1"/>
          <p:nvPr/>
        </p:nvSpPr>
        <p:spPr>
          <a:xfrm>
            <a:off x="840609" y="4793381"/>
            <a:ext cx="10241280" cy="369332"/>
          </a:xfrm>
          <a:prstGeom prst="rect">
            <a:avLst/>
          </a:prstGeom>
          <a:noFill/>
        </p:spPr>
        <p:txBody>
          <a:bodyPr wrap="square" rtlCol="0">
            <a:spAutoFit/>
          </a:bodyPr>
          <a:lstStyle/>
          <a:p>
            <a:r>
              <a:rPr lang="en-GB" dirty="0"/>
              <a:t>£200,000 +8,550 = £208,550</a:t>
            </a:r>
          </a:p>
        </p:txBody>
      </p:sp>
      <p:sp>
        <p:nvSpPr>
          <p:cNvPr id="8" name="TextBox 7">
            <a:extLst>
              <a:ext uri="{FF2B5EF4-FFF2-40B4-BE49-F238E27FC236}">
                <a16:creationId xmlns:a16="http://schemas.microsoft.com/office/drawing/2014/main" id="{C895F13B-A6A0-47E2-82A6-F316CAD0016A}"/>
              </a:ext>
            </a:extLst>
          </p:cNvPr>
          <p:cNvSpPr txBox="1"/>
          <p:nvPr/>
        </p:nvSpPr>
        <p:spPr>
          <a:xfrm>
            <a:off x="1010559" y="5731609"/>
            <a:ext cx="10257797" cy="646331"/>
          </a:xfrm>
          <a:prstGeom prst="rect">
            <a:avLst/>
          </a:prstGeom>
          <a:noFill/>
        </p:spPr>
        <p:txBody>
          <a:bodyPr wrap="square" rtlCol="0">
            <a:spAutoFit/>
          </a:bodyPr>
          <a:lstStyle/>
          <a:p>
            <a:r>
              <a:rPr lang="en-GB" sz="1800" kern="100" dirty="0">
                <a:effectLst/>
                <a:highlight>
                  <a:srgbClr val="FFFF00"/>
                </a:highlight>
                <a:latin typeface="Aptos" panose="020B0004020202020204" pitchFamily="34" charset="0"/>
                <a:ea typeface="DengXian" panose="02010600030101010101" pitchFamily="2" charset="-122"/>
                <a:cs typeface="Times New Roman" panose="02020603050405020304" pitchFamily="18" charset="0"/>
              </a:rPr>
              <a:t>Investment needed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FF"/>
                </a:highlight>
                <a:latin typeface="Aptos" panose="020B0004020202020204" pitchFamily="34" charset="0"/>
                <a:ea typeface="DengXian" panose="02010600030101010101" pitchFamily="2" charset="-122"/>
                <a:cs typeface="Times New Roman" panose="02020603050405020304" pitchFamily="18" charset="0"/>
              </a:rPr>
              <a:t>Total Startup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00"/>
                </a:highlight>
                <a:latin typeface="Aptos" panose="020B0004020202020204" pitchFamily="34" charset="0"/>
                <a:ea typeface="DengXian" panose="02010600030101010101" pitchFamily="2" charset="-122"/>
                <a:cs typeface="Times New Roman" panose="02020603050405020304" pitchFamily="18" charset="0"/>
              </a:rPr>
              <a:t>Operational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a:effectLst/>
                <a:highlight>
                  <a:srgbClr val="FF00FF"/>
                </a:highlight>
                <a:latin typeface="Aptos" panose="020B0004020202020204" pitchFamily="34" charset="0"/>
                <a:ea typeface="DengXian" panose="02010600030101010101" pitchFamily="2" charset="-122"/>
                <a:cs typeface="Times New Roman" panose="02020603050405020304" pitchFamily="18" charset="0"/>
              </a:rPr>
              <a:t>Revenue</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up to the break-even point)</a:t>
            </a:r>
          </a:p>
          <a:p>
            <a:endParaRPr lang="en-GB" dirty="0"/>
          </a:p>
        </p:txBody>
      </p:sp>
      <p:graphicFrame>
        <p:nvGraphicFramePr>
          <p:cNvPr id="2" name="Table 1">
            <a:extLst>
              <a:ext uri="{FF2B5EF4-FFF2-40B4-BE49-F238E27FC236}">
                <a16:creationId xmlns:a16="http://schemas.microsoft.com/office/drawing/2014/main" id="{4E24505A-584D-4F81-837C-F1409ADD0254}"/>
              </a:ext>
            </a:extLst>
          </p:cNvPr>
          <p:cNvGraphicFramePr>
            <a:graphicFrameLocks noGrp="1"/>
          </p:cNvGraphicFramePr>
          <p:nvPr>
            <p:extLst>
              <p:ext uri="{D42A27DB-BD31-4B8C-83A1-F6EECF244321}">
                <p14:modId xmlns:p14="http://schemas.microsoft.com/office/powerpoint/2010/main" val="950868177"/>
              </p:ext>
            </p:extLst>
          </p:nvPr>
        </p:nvGraphicFramePr>
        <p:xfrm>
          <a:off x="1153574" y="615141"/>
          <a:ext cx="9884851" cy="3380218"/>
        </p:xfrm>
        <a:graphic>
          <a:graphicData uri="http://schemas.openxmlformats.org/drawingml/2006/table">
            <a:tbl>
              <a:tblPr firstRow="1" firstCol="1" bandRow="1"/>
              <a:tblGrid>
                <a:gridCol w="2985504">
                  <a:extLst>
                    <a:ext uri="{9D8B030D-6E8A-4147-A177-3AD203B41FA5}">
                      <a16:colId xmlns:a16="http://schemas.microsoft.com/office/drawing/2014/main" val="1594702017"/>
                    </a:ext>
                  </a:extLst>
                </a:gridCol>
                <a:gridCol w="1046016">
                  <a:extLst>
                    <a:ext uri="{9D8B030D-6E8A-4147-A177-3AD203B41FA5}">
                      <a16:colId xmlns:a16="http://schemas.microsoft.com/office/drawing/2014/main" val="1698773847"/>
                    </a:ext>
                  </a:extLst>
                </a:gridCol>
                <a:gridCol w="1046016">
                  <a:extLst>
                    <a:ext uri="{9D8B030D-6E8A-4147-A177-3AD203B41FA5}">
                      <a16:colId xmlns:a16="http://schemas.microsoft.com/office/drawing/2014/main" val="3056935600"/>
                    </a:ext>
                  </a:extLst>
                </a:gridCol>
                <a:gridCol w="1046016">
                  <a:extLst>
                    <a:ext uri="{9D8B030D-6E8A-4147-A177-3AD203B41FA5}">
                      <a16:colId xmlns:a16="http://schemas.microsoft.com/office/drawing/2014/main" val="2984767606"/>
                    </a:ext>
                  </a:extLst>
                </a:gridCol>
                <a:gridCol w="1046016">
                  <a:extLst>
                    <a:ext uri="{9D8B030D-6E8A-4147-A177-3AD203B41FA5}">
                      <a16:colId xmlns:a16="http://schemas.microsoft.com/office/drawing/2014/main" val="2268969056"/>
                    </a:ext>
                  </a:extLst>
                </a:gridCol>
                <a:gridCol w="1046016">
                  <a:extLst>
                    <a:ext uri="{9D8B030D-6E8A-4147-A177-3AD203B41FA5}">
                      <a16:colId xmlns:a16="http://schemas.microsoft.com/office/drawing/2014/main" val="385080659"/>
                    </a:ext>
                  </a:extLst>
                </a:gridCol>
                <a:gridCol w="1669267">
                  <a:extLst>
                    <a:ext uri="{9D8B030D-6E8A-4147-A177-3AD203B41FA5}">
                      <a16:colId xmlns:a16="http://schemas.microsoft.com/office/drawing/2014/main" val="2239972560"/>
                    </a:ext>
                  </a:extLst>
                </a:gridCol>
              </a:tblGrid>
              <a:tr h="354167">
                <a:tc>
                  <a:txBody>
                    <a:bodyPr/>
                    <a:lstStyle/>
                    <a:p>
                      <a:pPr algn="ctr">
                        <a:lnSpc>
                          <a:spcPct val="107000"/>
                        </a:lnSpc>
                        <a:spcAft>
                          <a:spcPts val="0"/>
                        </a:spcAft>
                      </a:pPr>
                      <a:r>
                        <a:rPr lang="en-GB" sz="2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Cash Flow Forecast</a:t>
                      </a:r>
                      <a:endParaRPr lang="en-GB" sz="20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Jan</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4D93D9"/>
                    </a:solidFill>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Feb</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4D93D9"/>
                    </a:solidFill>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Mar</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4D93D9"/>
                    </a:solidFill>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Apr</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4D93D9"/>
                    </a:solidFill>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May</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4D93D9"/>
                    </a:solidFill>
                  </a:tcPr>
                </a:tc>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June </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4D93D9"/>
                    </a:solidFill>
                  </a:tcPr>
                </a:tc>
                <a:extLst>
                  <a:ext uri="{0D108BD9-81ED-4DB2-BD59-A6C34878D82A}">
                    <a16:rowId xmlns:a16="http://schemas.microsoft.com/office/drawing/2014/main" val="1815576835"/>
                  </a:ext>
                </a:extLst>
              </a:tr>
              <a:tr h="667971">
                <a:tc>
                  <a:txBody>
                    <a:bodyPr/>
                    <a:lstStyle/>
                    <a:p>
                      <a:pPr algn="ctr">
                        <a:lnSpc>
                          <a:spcPct val="107000"/>
                        </a:lnSpc>
                        <a:spcAft>
                          <a:spcPts val="0"/>
                        </a:spcAft>
                      </a:pPr>
                      <a:r>
                        <a:rPr lang="en-GB" sz="12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Fixed</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£10,500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£10,500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£10,500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£10,500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£10,500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£10,500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2806685"/>
                  </a:ext>
                </a:extLst>
              </a:tr>
              <a:tr h="354167">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Variable cost</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£700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£850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£1,100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£1,300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£1,400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4619582"/>
                  </a:ext>
                </a:extLst>
              </a:tr>
              <a:tr h="667971">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Total cost</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£11,200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EA9DB"/>
                    </a:solidFill>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£11,350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EA9DB"/>
                    </a:solidFill>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£11,550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EA9DB"/>
                    </a:solidFill>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£11,600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EA9DB"/>
                    </a:solidFill>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£11,800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EA9DB"/>
                    </a:solidFill>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£11,900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EA9DB"/>
                    </a:solidFill>
                  </a:tcPr>
                </a:tc>
                <a:extLst>
                  <a:ext uri="{0D108BD9-81ED-4DB2-BD59-A6C34878D82A}">
                    <a16:rowId xmlns:a16="http://schemas.microsoft.com/office/drawing/2014/main" val="3273932301"/>
                  </a:ext>
                </a:extLst>
              </a:tr>
              <a:tr h="667971">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Revenue</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£6,000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£8,000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£12,000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£13,500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£14,500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£15,500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4430943"/>
                  </a:ext>
                </a:extLst>
              </a:tr>
              <a:tr h="667971">
                <a:tc>
                  <a:txBody>
                    <a:bodyPr/>
                    <a:lstStyle/>
                    <a:p>
                      <a:pPr algn="ctr">
                        <a:lnSpc>
                          <a:spcPct val="107000"/>
                        </a:lnSpc>
                        <a:spcAft>
                          <a:spcPts val="0"/>
                        </a:spcAft>
                      </a:pPr>
                      <a:r>
                        <a:rPr lang="en-GB" sz="12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Profit/loss</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-£5,200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b="1">
                          <a:solidFill>
                            <a:srgbClr val="FF0000"/>
                          </a:solidFill>
                          <a:effectLst/>
                          <a:latin typeface="Arial" panose="020B0604020202020204" pitchFamily="34" charset="0"/>
                          <a:ea typeface="Times New Roman" panose="02020603050405020304" pitchFamily="18" charset="0"/>
                          <a:cs typeface="Arial" panose="020B0604020202020204" pitchFamily="34" charset="0"/>
                        </a:rPr>
                        <a:t>-£3,350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b="1">
                          <a:solidFill>
                            <a:srgbClr val="00B050"/>
                          </a:solidFill>
                          <a:effectLst/>
                          <a:latin typeface="Arial" panose="020B0604020202020204" pitchFamily="34" charset="0"/>
                          <a:ea typeface="Times New Roman" panose="02020603050405020304" pitchFamily="18" charset="0"/>
                          <a:cs typeface="Arial" panose="020B0604020202020204" pitchFamily="34" charset="0"/>
                        </a:rPr>
                        <a:t>£450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b="1">
                          <a:solidFill>
                            <a:srgbClr val="00B050"/>
                          </a:solidFill>
                          <a:effectLst/>
                          <a:latin typeface="Arial" panose="020B0604020202020204" pitchFamily="34" charset="0"/>
                          <a:ea typeface="Times New Roman" panose="02020603050405020304" pitchFamily="18" charset="0"/>
                          <a:cs typeface="Arial" panose="020B0604020202020204" pitchFamily="34" charset="0"/>
                        </a:rPr>
                        <a:t>£1,900</a:t>
                      </a:r>
                      <a:endParaRPr lang="en-GB" sz="110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b="1" dirty="0">
                          <a:solidFill>
                            <a:srgbClr val="00B050"/>
                          </a:solidFill>
                          <a:effectLst/>
                          <a:latin typeface="Arial" panose="020B0604020202020204" pitchFamily="34" charset="0"/>
                          <a:ea typeface="Times New Roman" panose="02020603050405020304" pitchFamily="18" charset="0"/>
                          <a:cs typeface="Arial" panose="020B0604020202020204" pitchFamily="34" charset="0"/>
                        </a:rPr>
                        <a:t>£2,700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200" b="1" dirty="0">
                          <a:solidFill>
                            <a:srgbClr val="00B050"/>
                          </a:solidFill>
                          <a:effectLst/>
                          <a:latin typeface="Arial" panose="020B0604020202020204" pitchFamily="34" charset="0"/>
                          <a:ea typeface="Times New Roman" panose="02020603050405020304" pitchFamily="18" charset="0"/>
                          <a:cs typeface="Arial" panose="020B0604020202020204" pitchFamily="34" charset="0"/>
                        </a:rPr>
                        <a:t>£3,600</a:t>
                      </a:r>
                      <a:endParaRPr lang="en-GB" sz="1100" dirty="0">
                        <a:effectLst/>
                        <a:latin typeface="Arial" panose="020B0604020202020204" pitchFamily="34" charset="0"/>
                        <a:ea typeface="DengXian"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5148588"/>
                  </a:ext>
                </a:extLst>
              </a:tr>
            </a:tbl>
          </a:graphicData>
        </a:graphic>
      </p:graphicFrame>
    </p:spTree>
    <p:extLst>
      <p:ext uri="{BB962C8B-B14F-4D97-AF65-F5344CB8AC3E}">
        <p14:creationId xmlns:p14="http://schemas.microsoft.com/office/powerpoint/2010/main" val="330153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E51F8-82C2-26DC-2B70-95275B791F1E}"/>
              </a:ext>
            </a:extLst>
          </p:cNvPr>
          <p:cNvSpPr>
            <a:spLocks noGrp="1"/>
          </p:cNvSpPr>
          <p:nvPr>
            <p:ph type="title"/>
          </p:nvPr>
        </p:nvSpPr>
        <p:spPr>
          <a:xfrm>
            <a:off x="2849562" y="609600"/>
            <a:ext cx="6424440" cy="1320800"/>
          </a:xfrm>
        </p:spPr>
        <p:txBody>
          <a:bodyPr>
            <a:normAutofit/>
          </a:bodyPr>
          <a:lstStyle/>
          <a:p>
            <a:r>
              <a:rPr lang="en-GB" b="1" dirty="0"/>
              <a:t>Conclusion</a:t>
            </a:r>
            <a:endParaRPr lang="en-GB" dirty="0"/>
          </a:p>
        </p:txBody>
      </p:sp>
      <p:pic>
        <p:nvPicPr>
          <p:cNvPr id="8" name="Picture 7" descr="Photo of coconut palm trees">
            <a:extLst>
              <a:ext uri="{FF2B5EF4-FFF2-40B4-BE49-F238E27FC236}">
                <a16:creationId xmlns:a16="http://schemas.microsoft.com/office/drawing/2014/main" id="{B3F921DD-442F-9731-9572-738D24C6A453}"/>
              </a:ext>
            </a:extLst>
          </p:cNvPr>
          <p:cNvPicPr>
            <a:picLocks noChangeAspect="1"/>
          </p:cNvPicPr>
          <p:nvPr/>
        </p:nvPicPr>
        <p:blipFill>
          <a:blip r:embed="rId3"/>
          <a:srcRect l="44333" r="29094" b="1"/>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10" name="Isosceles Triangle 9">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Content Placeholder 3">
            <a:extLst>
              <a:ext uri="{FF2B5EF4-FFF2-40B4-BE49-F238E27FC236}">
                <a16:creationId xmlns:a16="http://schemas.microsoft.com/office/drawing/2014/main" id="{53B2E356-4A4C-4139-B9F8-4F118F5E7C6F}"/>
              </a:ext>
            </a:extLst>
          </p:cNvPr>
          <p:cNvSpPr>
            <a:spLocks noGrp="1"/>
          </p:cNvSpPr>
          <p:nvPr>
            <p:ph idx="1"/>
          </p:nvPr>
        </p:nvSpPr>
        <p:spPr>
          <a:xfrm>
            <a:off x="2849562" y="2160589"/>
            <a:ext cx="6424440" cy="3880773"/>
          </a:xfrm>
        </p:spPr>
        <p:txBody>
          <a:bodyPr>
            <a:normAutofit/>
          </a:bodyPr>
          <a:lstStyle/>
          <a:p>
            <a:pPr marL="0" indent="0">
              <a:lnSpc>
                <a:spcPct val="90000"/>
              </a:lnSpc>
              <a:buNone/>
            </a:pPr>
            <a:endParaRPr lang="en-GB" sz="1500" dirty="0"/>
          </a:p>
          <a:p>
            <a:pPr marL="0" indent="0">
              <a:lnSpc>
                <a:spcPct val="90000"/>
              </a:lnSpc>
              <a:buNone/>
            </a:pPr>
            <a:endParaRPr lang="en-GB" sz="1500" dirty="0"/>
          </a:p>
          <a:p>
            <a:pPr marL="0" indent="0">
              <a:lnSpc>
                <a:spcPct val="90000"/>
              </a:lnSpc>
              <a:buNone/>
            </a:pPr>
            <a:r>
              <a:rPr lang="en-GB" sz="1500" dirty="0"/>
              <a:t>Goa Serenity Cottages offers a strong investment opportunity by targeting the growing demand for private, boutique accommodations in Goa. With a unique combination of comfort, privacy, and personalised services, the business is well-positioned to attract domestic and international tourists, digital nomads, and long-stay guests.</a:t>
            </a:r>
          </a:p>
          <a:p>
            <a:pPr marL="0" indent="0">
              <a:lnSpc>
                <a:spcPct val="90000"/>
              </a:lnSpc>
              <a:buNone/>
            </a:pPr>
            <a:endParaRPr lang="en-GB" sz="1500" dirty="0"/>
          </a:p>
          <a:p>
            <a:pPr marL="0" indent="0">
              <a:lnSpc>
                <a:spcPct val="90000"/>
              </a:lnSpc>
              <a:buNone/>
            </a:pPr>
            <a:r>
              <a:rPr lang="en-GB" sz="1500" dirty="0"/>
              <a:t>With careful financial planning, phased growth, and a robust marketing strategy, the business expects to become profitable by the third month and achieve sustainable growth. The proposed £200,000 funding will support the establishment of initial cottages, cover operational costs, and fund marketing to build a loyal customer base.</a:t>
            </a:r>
          </a:p>
          <a:p>
            <a:pPr>
              <a:lnSpc>
                <a:spcPct val="90000"/>
              </a:lnSpc>
            </a:pPr>
            <a:endParaRPr lang="en-GB" sz="1500" dirty="0"/>
          </a:p>
        </p:txBody>
      </p:sp>
    </p:spTree>
    <p:extLst>
      <p:ext uri="{BB962C8B-B14F-4D97-AF65-F5344CB8AC3E}">
        <p14:creationId xmlns:p14="http://schemas.microsoft.com/office/powerpoint/2010/main" val="22332151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3B34CE-7EA3-4EF6-BD80-3872263B8F05}"/>
              </a:ext>
            </a:extLst>
          </p:cNvPr>
          <p:cNvSpPr>
            <a:spLocks noGrp="1"/>
          </p:cNvSpPr>
          <p:nvPr>
            <p:ph type="title"/>
          </p:nvPr>
        </p:nvSpPr>
        <p:spPr>
          <a:xfrm>
            <a:off x="1043950" y="1179151"/>
            <a:ext cx="3300646" cy="4463889"/>
          </a:xfrm>
        </p:spPr>
        <p:txBody>
          <a:bodyPr anchor="ctr">
            <a:normAutofit/>
          </a:bodyPr>
          <a:lstStyle/>
          <a:p>
            <a:r>
              <a:rPr lang="en-GB" b="1" dirty="0"/>
              <a:t>References</a:t>
            </a:r>
            <a:br>
              <a:rPr lang="en-GB" b="1" dirty="0"/>
            </a:br>
            <a:endParaRPr lang="en-GB" dirty="0"/>
          </a:p>
        </p:txBody>
      </p:sp>
      <p:sp>
        <p:nvSpPr>
          <p:cNvPr id="10"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2CDEDCF-A49A-47B5-80A2-3D0791BA3033}"/>
              </a:ext>
            </a:extLst>
          </p:cNvPr>
          <p:cNvSpPr>
            <a:spLocks noGrp="1"/>
          </p:cNvSpPr>
          <p:nvPr>
            <p:ph idx="1"/>
          </p:nvPr>
        </p:nvSpPr>
        <p:spPr>
          <a:xfrm>
            <a:off x="4978918" y="1109145"/>
            <a:ext cx="6341016" cy="4603900"/>
          </a:xfrm>
        </p:spPr>
        <p:txBody>
          <a:bodyPr anchor="ctr">
            <a:normAutofit/>
          </a:bodyPr>
          <a:lstStyle/>
          <a:p>
            <a:pPr marL="0" indent="0">
              <a:lnSpc>
                <a:spcPct val="90000"/>
              </a:lnSpc>
              <a:buNone/>
            </a:pPr>
            <a:r>
              <a:rPr lang="en-GB" sz="1700"/>
              <a:t> </a:t>
            </a:r>
          </a:p>
          <a:p>
            <a:pPr>
              <a:lnSpc>
                <a:spcPct val="90000"/>
              </a:lnSpc>
            </a:pPr>
            <a:r>
              <a:rPr lang="en-GB" sz="1700"/>
              <a:t>Airbnb (2024). </a:t>
            </a:r>
            <a:r>
              <a:rPr lang="en-GB" sz="1700" i="1"/>
              <a:t>Harnessing the short‑term rental advantage in Europe</a:t>
            </a:r>
            <a:r>
              <a:rPr lang="en-GB" sz="1700"/>
              <a:t>. Airbnb and Oxford Economics. Available at: </a:t>
            </a:r>
            <a:r>
              <a:rPr lang="en-GB" sz="1700" u="sng">
                <a:hlinkClick r:id="rId2"/>
              </a:rPr>
              <a:t>https://news.airbnb.com/.../Harnessing-the-Short-Term-Rental-Advantage-in-Europe‑December‑2024.pdf</a:t>
            </a:r>
            <a:r>
              <a:rPr lang="en-GB" sz="1700"/>
              <a:t>  (Accessed: 29</a:t>
            </a:r>
            <a:r>
              <a:rPr lang="en-GB" sz="1700" baseline="30000"/>
              <a:t>th</a:t>
            </a:r>
            <a:r>
              <a:rPr lang="en-GB" sz="1700"/>
              <a:t> March 2026)</a:t>
            </a:r>
          </a:p>
          <a:p>
            <a:pPr>
              <a:lnSpc>
                <a:spcPct val="90000"/>
              </a:lnSpc>
            </a:pPr>
            <a:r>
              <a:rPr lang="en-GB" sz="1700"/>
              <a:t>Airbnb Demand and Supply Available at: </a:t>
            </a:r>
            <a:r>
              <a:rPr lang="en-GB" sz="1700" u="sng">
                <a:hlinkClick r:id="rId3"/>
              </a:rPr>
              <a:t>https://dspace.mit.edu/handle/1721.1/153715</a:t>
            </a:r>
            <a:r>
              <a:rPr lang="en-GB" sz="1700"/>
              <a:t> (Accessed: 29th March 2026).</a:t>
            </a:r>
          </a:p>
          <a:p>
            <a:pPr>
              <a:lnSpc>
                <a:spcPct val="90000"/>
              </a:lnSpc>
            </a:pPr>
            <a:r>
              <a:rPr lang="en-GB" sz="1700"/>
              <a:t>Goa Tourism Department (2024) Tourism Statistics Annual Report. Government of Goa. Available at </a:t>
            </a:r>
            <a:r>
              <a:rPr lang="en-GB" sz="1700" u="sng">
                <a:hlinkClick r:id="rId4"/>
              </a:rPr>
              <a:t>Goa Tourism Department (2024) Tourism Statistics</a:t>
            </a:r>
            <a:r>
              <a:rPr lang="en-GB" sz="1700"/>
              <a:t> (Accessed: 29</a:t>
            </a:r>
            <a:r>
              <a:rPr lang="en-GB" sz="1700" baseline="30000"/>
              <a:t>th</a:t>
            </a:r>
            <a:r>
              <a:rPr lang="en-GB" sz="1700"/>
              <a:t> March 2026).</a:t>
            </a:r>
          </a:p>
          <a:p>
            <a:pPr>
              <a:lnSpc>
                <a:spcPct val="90000"/>
              </a:lnSpc>
            </a:pPr>
            <a:r>
              <a:rPr lang="en-GB" sz="1700" u="sng">
                <a:hlinkClick r:id="rId5"/>
              </a:rPr>
              <a:t>https://testbank4textbook.com/pdf_samples/Test_Bank_for_Entrepreneurship_Starting_and_Operating_a_Small_Business_3rd_Edition_by_Mariotti_sample_chapter.pdf</a:t>
            </a:r>
            <a:r>
              <a:rPr lang="en-GB" sz="1700" u="sng"/>
              <a:t> </a:t>
            </a:r>
            <a:r>
              <a:rPr lang="en-GB" sz="1700"/>
              <a:t>(Accessed: 29</a:t>
            </a:r>
            <a:r>
              <a:rPr lang="en-GB" sz="1700" baseline="30000"/>
              <a:t>th</a:t>
            </a:r>
            <a:r>
              <a:rPr lang="en-GB" sz="1700"/>
              <a:t> March 2026).</a:t>
            </a:r>
          </a:p>
          <a:p>
            <a:pPr>
              <a:lnSpc>
                <a:spcPct val="90000"/>
              </a:lnSpc>
            </a:pPr>
            <a:endParaRPr lang="en-GB" sz="1700"/>
          </a:p>
        </p:txBody>
      </p:sp>
      <p:sp>
        <p:nvSpPr>
          <p:cNvPr id="14"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77325283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TM02900688[[fn=Facet]]</Template>
  <TotalTime>362</TotalTime>
  <Words>1977</Words>
  <Application>Microsoft Office PowerPoint</Application>
  <PresentationFormat>Widescreen</PresentationFormat>
  <Paragraphs>261</Paragraphs>
  <Slides>14</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Söhne</vt:lpstr>
      <vt:lpstr>Aptos</vt:lpstr>
      <vt:lpstr>Arial</vt:lpstr>
      <vt:lpstr>Calibri</vt:lpstr>
      <vt:lpstr>Trebuchet MS</vt:lpstr>
      <vt:lpstr>Wingdings 3</vt:lpstr>
      <vt:lpstr>Facet</vt:lpstr>
      <vt:lpstr>PowerPoint Presentation</vt:lpstr>
      <vt:lpstr>PowerPoint Presentation</vt:lpstr>
      <vt:lpstr>PowerPoint Presentation</vt:lpstr>
      <vt:lpstr>PowerPoint Presentation</vt:lpstr>
      <vt:lpstr>PowerPoint Presentation</vt:lpstr>
      <vt:lpstr>An organisational chart of a Goa Serenity Cottages</vt:lpstr>
      <vt:lpstr>PowerPoint Presentation</vt:lpstr>
      <vt:lpstr>PowerPoint Presentation</vt:lpstr>
      <vt:lpstr>PowerPoint Presentation</vt:lpstr>
      <vt:lpstr>PowerPoint Presentation</vt:lpstr>
      <vt:lpstr>PowerPoint Presentation</vt:lpstr>
      <vt:lpstr>PowerPoint Presentation</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Task 2</dc:title>
  <dc:creator>Balendran Kandasamy</dc:creator>
  <cp:lastModifiedBy>Clarita Fernandes (2017711)</cp:lastModifiedBy>
  <cp:revision>69</cp:revision>
  <dcterms:created xsi:type="dcterms:W3CDTF">2023-07-31T07:37:43Z</dcterms:created>
  <dcterms:modified xsi:type="dcterms:W3CDTF">2026-04-19T10:34:41Z</dcterms:modified>
</cp:coreProperties>
</file>