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4" r:id="rId4"/>
  </p:sldMasterIdLst>
  <p:notesMasterIdLst>
    <p:notesMasterId r:id="rId20"/>
  </p:notesMasterIdLst>
  <p:handoutMasterIdLst>
    <p:handoutMasterId r:id="rId21"/>
  </p:handoutMasterIdLst>
  <p:sldIdLst>
    <p:sldId id="1497" r:id="rId5"/>
    <p:sldId id="1530" r:id="rId6"/>
    <p:sldId id="1526" r:id="rId7"/>
    <p:sldId id="1528" r:id="rId8"/>
    <p:sldId id="1527" r:id="rId9"/>
    <p:sldId id="1531" r:id="rId10"/>
    <p:sldId id="1520" r:id="rId11"/>
    <p:sldId id="1519" r:id="rId12"/>
    <p:sldId id="1523" r:id="rId13"/>
    <p:sldId id="1521" r:id="rId14"/>
    <p:sldId id="1525" r:id="rId15"/>
    <p:sldId id="1522" r:id="rId16"/>
    <p:sldId id="1529" r:id="rId17"/>
    <p:sldId id="1532" r:id="rId18"/>
    <p:sldId id="152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02A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27" y="5096040"/>
            <a:ext cx="10963051" cy="761201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2629"/>
            <a:ext cx="10963050" cy="5198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E1B49B-C7C7-46C5-86D1-04B289EB788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3939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48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0032-0FB4-49A9-8F94-A4A948FEFA1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7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14" y="4740957"/>
            <a:ext cx="4545749" cy="1482043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62B492-23F8-09B4-BA81-5C910AC15279}"/>
              </a:ext>
            </a:extLst>
          </p:cNvPr>
          <p:cNvCxnSpPr>
            <a:cxnSpLocks/>
          </p:cNvCxnSpPr>
          <p:nvPr/>
        </p:nvCxnSpPr>
        <p:spPr>
          <a:xfrm>
            <a:off x="6754068" y="164150"/>
            <a:ext cx="54379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6314-2923-4BCD-81C6-1762557E3AD1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5986622" cy="6858000"/>
          </a:xfrm>
          <a:blipFill dpi="0" rotWithShape="1">
            <a:blip r:embed="rId2">
              <a:alphaModFix amt="60000"/>
            </a:blip>
            <a:srcRect/>
            <a:stretch>
              <a:fillRect l="-2824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0DD37-AA75-5265-3DD3-EADFD5870C34}"/>
              </a:ext>
            </a:extLst>
          </p:cNvPr>
          <p:cNvCxnSpPr>
            <a:cxnSpLocks/>
          </p:cNvCxnSpPr>
          <p:nvPr userDrawn="1"/>
        </p:nvCxnSpPr>
        <p:spPr>
          <a:xfrm>
            <a:off x="67540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FEC9D1-6B65-BD86-B34E-71F8F5629EE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5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32" y="1001715"/>
            <a:ext cx="4724078" cy="2980051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31" y="4362766"/>
            <a:ext cx="4724077" cy="186023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51404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1BD44EB-637E-42FE-BCB7-7CFC0B1C337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65246" y="0"/>
            <a:ext cx="6426753" cy="6858000"/>
          </a:xfrm>
          <a:blipFill dpi="0" rotWithShape="1">
            <a:blip r:embed="rId2">
              <a:alphaModFix amt="60000"/>
            </a:blip>
            <a:srcRect/>
            <a:stretch>
              <a:fillRect l="-263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55696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15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7538423" cy="345729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1" y="4728526"/>
            <a:ext cx="6595444" cy="1494473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F719-9770-4838-A1BF-8640CFA44CC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53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8095015" cy="3361051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4"/>
            <a:ext cx="7538424" cy="112776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92B4-CE1A-4C71-BEF0-93A2274B672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311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9980" y="4353867"/>
            <a:ext cx="7152034" cy="112141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A5E0-7ACA-4081-A937-2CF1CEC074E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9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73074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626840-FA11-4374-BE46-30DF1EAD92FE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924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3"/>
            <a:ext cx="5702371" cy="4855527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8506C6-7398-25A3-A121-87E3BF8366E4}"/>
              </a:ext>
            </a:extLst>
          </p:cNvPr>
          <p:cNvCxnSpPr>
            <a:cxnSpLocks/>
          </p:cNvCxnSpPr>
          <p:nvPr userDrawn="1"/>
        </p:nvCxnSpPr>
        <p:spPr>
          <a:xfrm>
            <a:off x="65412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4D0019-5D4E-18AB-5653-979E0D7032FB}"/>
              </a:ext>
            </a:extLst>
          </p:cNvPr>
          <p:cNvCxnSpPr>
            <a:cxnSpLocks/>
          </p:cNvCxnSpPr>
          <p:nvPr userDrawn="1"/>
        </p:nvCxnSpPr>
        <p:spPr>
          <a:xfrm>
            <a:off x="6541227" y="164150"/>
            <a:ext cx="5650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7AAB3-9B5A-4636-BF0B-2B99D42F563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4097" y="1001713"/>
            <a:ext cx="4333859" cy="4855527"/>
          </a:xfrm>
        </p:spPr>
        <p:txBody>
          <a:bodyPr anchor="ctr">
            <a:normAutofit/>
          </a:bodyPr>
          <a:lstStyle>
            <a:lvl1pPr marL="457200" indent="-457200" algn="l">
              <a:buFont typeface="+mj-lt"/>
              <a:buAutoNum type="arabicPeriod"/>
              <a:defRPr sz="1600"/>
            </a:lvl1pPr>
            <a:lvl2pPr marL="685800" indent="-457200" algn="l">
              <a:buFont typeface="+mj-lt"/>
              <a:buAutoNum type="arabicPeriod"/>
              <a:defRPr sz="1600"/>
            </a:lvl2pPr>
            <a:lvl3pPr marL="800100" indent="-342900" algn="l">
              <a:buFont typeface="+mj-lt"/>
              <a:buAutoNum type="arabicPeriod"/>
              <a:defRPr sz="1600"/>
            </a:lvl3pPr>
            <a:lvl4pPr marL="1028700" indent="-342900" algn="l">
              <a:buFont typeface="+mj-lt"/>
              <a:buAutoNum type="arabicPeriod"/>
              <a:defRPr sz="1600"/>
            </a:lvl4pPr>
            <a:lvl5pPr marL="1257300" indent="-342900" algn="l">
              <a:buFont typeface="+mj-lt"/>
              <a:buAutoNum type="arabicPeriod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7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6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496190"/>
            <a:ext cx="4714881" cy="22323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5C65A-63EB-4D03-A77A-34D9179F227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96190"/>
            <a:ext cx="4325112" cy="22323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735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33757"/>
            <a:ext cx="4328497" cy="372883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B3FC25-52BF-D39B-F6D8-ACD115F1972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156B-F59C-4C90-B2BF-52C692BF43D0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02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81759"/>
            <a:ext cx="4358311" cy="484124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35D4DD-0247-2268-9444-EBEAF09126E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3B20-6D77-4E10-9C9F-10A32026F48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78726" y="1381759"/>
            <a:ext cx="5622648" cy="484124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72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BBE18-C792-4A63-8F5A-CED2F5653C9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F8E40-0F32-5592-0885-55CEBFBDF0A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3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41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B44ACCC6-A2BA-4B7B-99B4-E62BB5424C67}" type="datetime1">
              <a:rPr lang="en-US" smtClean="0"/>
              <a:t>7/11/2026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918159" y="164150"/>
            <a:ext cx="7273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1"/>
            <a:ext cx="4124206" cy="6858000"/>
          </a:xfr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113785" y="2496190"/>
            <a:ext cx="6444179" cy="3726810"/>
          </a:xfrm>
        </p:spPr>
        <p:txBody>
          <a:bodyPr>
            <a:normAutofit/>
          </a:bodyPr>
          <a:lstStyle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91815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29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5647085" cy="1122375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6631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90"/>
            <a:ext cx="5647085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496790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434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306" y="1001715"/>
            <a:ext cx="6740655" cy="1087887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12B94328-6471-48ED-A3E9-D3E8C4DB167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4634939" y="164150"/>
            <a:ext cx="755706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3854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17311" y="2496190"/>
            <a:ext cx="6740654" cy="3726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463493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5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28130"/>
            <a:ext cx="6595448" cy="1113475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479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1368BACD-07D9-459F-AA1C-5268AE32178F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6190"/>
            <a:ext cx="6595448" cy="372680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13312" y="0"/>
            <a:ext cx="4283768" cy="6858000"/>
          </a:xfrm>
          <a:blipFill dpi="0" rotWithShape="1">
            <a:blip r:embed="rId2">
              <a:alphaModFix amt="60000"/>
            </a:blip>
            <a:srcRect/>
            <a:stretch>
              <a:fillRect l="1" t="-1" r="1" b="-4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2218E5-4B7E-010A-02DF-6951A1023B10}"/>
              </a:ext>
            </a:extLst>
          </p:cNvPr>
          <p:cNvCxnSpPr>
            <a:cxnSpLocks/>
          </p:cNvCxnSpPr>
          <p:nvPr userDrawn="1"/>
        </p:nvCxnSpPr>
        <p:spPr>
          <a:xfrm>
            <a:off x="790880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6705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259" y="1001715"/>
            <a:ext cx="4717705" cy="1109672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92A769-D4A9-4BBF-AD73-A3AD41FBB7C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624761" y="164150"/>
            <a:ext cx="55672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584350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07693" y="2492387"/>
            <a:ext cx="4750271" cy="373061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62476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865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1001715"/>
            <a:ext cx="4714880" cy="112553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DF6CB4C-CEEE-488F-A556-6D160C723A2D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87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3965"/>
            <a:ext cx="4714880" cy="37290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8095" y="-1"/>
            <a:ext cx="6303905" cy="688899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71897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855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504" y="1001715"/>
            <a:ext cx="4444457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652FFD6-A518-49CA-8126-283C2A8EFE6F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6934701" y="164150"/>
            <a:ext cx="52572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6154001" cy="6858000"/>
          </a:xfrm>
          <a:blipFill dpi="0" rotWithShape="1">
            <a:blip r:embed="rId2">
              <a:alphaModFix amt="60000"/>
            </a:blip>
            <a:srcRect/>
            <a:stretch>
              <a:fillRect l="-2748" r="-274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3505" y="2496190"/>
            <a:ext cx="4444460" cy="3726809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69347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851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520" y="1001715"/>
            <a:ext cx="4687174" cy="112775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BDA16E6D-ABB3-4B84-99F2-E42A2B9DF2C2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4726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81"/>
            <a:ext cx="4714880" cy="372681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0"/>
            <a:ext cx="6095999" cy="6858000"/>
          </a:xfrm>
          <a:blipFill dpi="0" rotWithShape="1">
            <a:blip r:embed="rId2">
              <a:alphaModFix amt="60000"/>
            </a:blip>
            <a:srcRect/>
            <a:stretch>
              <a:fillRect l="-2925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59044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212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767" y="1001715"/>
            <a:ext cx="3778198" cy="110874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D67C4704-4F96-4DFD-9156-648F64A4FFD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7597395" y="164150"/>
            <a:ext cx="45946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9" y="0"/>
            <a:ext cx="6816696" cy="6858000"/>
          </a:xfrm>
          <a:blipFill dpi="0" rotWithShape="1">
            <a:blip r:embed="rId2">
              <a:alphaModFix amt="60000"/>
            </a:blip>
            <a:srcRect/>
            <a:stretch>
              <a:fillRect l="-2482" r="-248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9767" y="2515205"/>
            <a:ext cx="3778198" cy="375938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759739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4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69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41" y="1001716"/>
            <a:ext cx="3565637" cy="14944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7B02D44-18E2-46EB-BF95-C6E9788E5887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11B3B1-9941-4785-B418-08EF9E3BB70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164150"/>
            <a:ext cx="4397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7013917" cy="6858000"/>
          </a:xfrm>
          <a:blipFill dpi="0" rotWithShape="1">
            <a:blip r:embed="rId2">
              <a:alphaModFix amt="60000"/>
            </a:blip>
            <a:srcRect/>
            <a:stretch>
              <a:fillRect l="-2411" r="-241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6991" y="2877189"/>
            <a:ext cx="3576275" cy="334581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1FE4EE6-FDB8-6541-5FC6-4FC24B42158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243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6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4362766"/>
            <a:ext cx="3421224" cy="186023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7576-EC94-4DB5-9187-19A5D0382B7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3981766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4353867"/>
            <a:ext cx="7152028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701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4" y="1001714"/>
            <a:ext cx="3390788" cy="1875473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1E853955-1D07-4B51-BC71-D8BE10C22200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1001714"/>
            <a:ext cx="7152028" cy="1875475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3258188"/>
            <a:ext cx="11593670" cy="3599811"/>
          </a:xfrm>
          <a:blipFill dpi="0" rotWithShape="1">
            <a:blip r:embed="rId2">
              <a:alphaModFix amt="60000"/>
            </a:blip>
            <a:srcRect/>
            <a:stretch>
              <a:fillRect l="-121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8740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3" cy="746752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E46-11CA-4696-94A6-42FA6258F83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5652468" cy="4093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29475"/>
            <a:ext cx="4714869" cy="409352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807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4714876" cy="1122374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799AB-4423-4AFC-BA85-5F70033F107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496190"/>
            <a:ext cx="4672584" cy="37268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2" y="1001715"/>
            <a:ext cx="5652463" cy="522128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58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E56CF-865A-4DF6-93CB-5342FE60090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4328495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43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2299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BCB96-76D1-4464-9253-520F75095DE4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424374" cy="52212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 cap="all" baseline="0"/>
            </a:lvl1pPr>
            <a:lvl2pPr marL="228600" indent="0">
              <a:lnSpc>
                <a:spcPct val="100000"/>
              </a:lnSpc>
              <a:buNone/>
              <a:defRPr sz="4000" b="1" cap="all" baseline="0"/>
            </a:lvl2pPr>
            <a:lvl3pPr marL="457200" indent="0">
              <a:lnSpc>
                <a:spcPct val="100000"/>
              </a:lnSpc>
              <a:buNone/>
              <a:defRPr sz="4000" b="1" cap="all" baseline="0"/>
            </a:lvl3pPr>
            <a:lvl4pPr marL="685800" indent="0">
              <a:lnSpc>
                <a:spcPct val="100000"/>
              </a:lnSpc>
              <a:buNone/>
              <a:defRPr sz="4000" b="1" cap="all" baseline="0"/>
            </a:lvl4pPr>
            <a:lvl5pPr marL="914400" indent="0">
              <a:lnSpc>
                <a:spcPct val="100000"/>
              </a:lnSpc>
              <a:buNone/>
              <a:defRPr sz="4000" b="1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460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E1D5172-97DD-EE7A-066E-A8782AEFC90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96" y="-1133856"/>
            <a:ext cx="10652760" cy="100133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8BC6-0973-431F-9F88-90604F10212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9396" y="1001715"/>
            <a:ext cx="9459008" cy="53780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93CE3A-3702-5441-A16B-15475B1AC32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12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0309F-82F1-48B4-8AF1-7FAFA4EA46A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79" y="1001713"/>
            <a:ext cx="10924473" cy="537806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2pPr>
            <a:lvl3pPr marL="4572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3pPr>
            <a:lvl4pPr marL="6858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7650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9" y="5907727"/>
            <a:ext cx="9980960" cy="3810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7C51-8093-4086-9EBD-6F9D3CF3843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7"/>
            <a:ext cx="9980960" cy="37268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9051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15584"/>
            <a:ext cx="10923925" cy="511644"/>
          </a:xfrm>
        </p:spPr>
        <p:txBody>
          <a:bodyPr anchor="b">
            <a:no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3B3AEC4-477A-480C-8C3E-559E8B429188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2416"/>
            <a:ext cx="10923925" cy="403731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1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9037" y="5749160"/>
            <a:ext cx="8956676" cy="567558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63BA6-8D49-4675-9508-BB867C793A4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1454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8156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68897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FD23-2163-447C-A80D-D0B4B313F4F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685735"/>
            <a:ext cx="526664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596" y="2496190"/>
            <a:ext cx="5265520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85735"/>
            <a:ext cx="527146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846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3" cy="11277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058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823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6"/>
            <a:ext cx="4328496" cy="1122374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496190"/>
            <a:ext cx="4328506" cy="372681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1001715"/>
            <a:ext cx="6209053" cy="522128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108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3771899" cy="187547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3242949"/>
            <a:ext cx="3771899" cy="306325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7" y="634999"/>
            <a:ext cx="6595437" cy="55880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0980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8481399" cy="1607128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4C3B674-A5BF-456A-8269-F8CA9F763AF0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481" y="3615051"/>
            <a:ext cx="10367898" cy="2607949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31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756098"/>
            <a:ext cx="10923925" cy="2595476"/>
          </a:xfrm>
        </p:spPr>
        <p:txBody>
          <a:bodyPr anchor="b"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9D3C1B-3A72-4E86-BA17-923EE76E5763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485" y="4732574"/>
            <a:ext cx="6595990" cy="1605164"/>
          </a:xfrm>
        </p:spPr>
        <p:txBody>
          <a:bodyPr anchor="b">
            <a:no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3pPr>
            <a:lvl4pPr marL="6858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4pPr>
            <a:lvl5pPr marL="9144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96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652F8955-0F19-465D-B095-4EFD5ED08188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129474"/>
            <a:ext cx="10923934" cy="4093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62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82" r:id="rId33"/>
    <p:sldLayoutId id="2147483798" r:id="rId34"/>
    <p:sldLayoutId id="2147483799" r:id="rId35"/>
    <p:sldLayoutId id="2147483800" r:id="rId36"/>
    <p:sldLayoutId id="2147483801" r:id="rId37"/>
    <p:sldLayoutId id="2147483802" r:id="rId38"/>
    <p:sldLayoutId id="2147483803" r:id="rId39"/>
    <p:sldLayoutId id="2147483804" r:id="rId40"/>
    <p:sldLayoutId id="2147483805" r:id="rId41"/>
    <p:sldLayoutId id="2147483806" r:id="rId42"/>
    <p:sldLayoutId id="2147483807" r:id="rId43"/>
    <p:sldLayoutId id="2147483808" r:id="rId44"/>
    <p:sldLayoutId id="2147483809" r:id="rId45"/>
    <p:sldLayoutId id="2147483810" r:id="rId46"/>
    <p:sldLayoutId id="2147483811" r:id="rId47"/>
    <p:sldLayoutId id="2147483812" r:id="rId48"/>
    <p:sldLayoutId id="2147483813" r:id="rId49"/>
    <p:sldLayoutId id="2147483814" r:id="rId5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ssaho.2026.102651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doi.org/10.1016/j.ijme.2025.101188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1" y="2270234"/>
            <a:ext cx="7040945" cy="4208992"/>
          </a:xfrm>
        </p:spPr>
        <p:txBody>
          <a:bodyPr>
            <a:normAutofit fontScale="90000"/>
          </a:bodyPr>
          <a:lstStyle/>
          <a:p>
            <a:r>
              <a:rPr lang="en-US" sz="5300" dirty="0"/>
              <a:t>(</a:t>
            </a:r>
            <a:r>
              <a:rPr lang="en-US" sz="5300" b="1" dirty="0"/>
              <a:t>PDP</a:t>
            </a:r>
            <a:r>
              <a:rPr lang="en-US" sz="5300" dirty="0"/>
              <a:t>)Professional </a:t>
            </a:r>
            <a:br>
              <a:rPr lang="en-US" sz="5300" dirty="0"/>
            </a:br>
            <a:r>
              <a:rPr lang="en-US" sz="5300" dirty="0"/>
              <a:t>Development plan</a:t>
            </a:r>
            <a:br>
              <a:rPr lang="en-US" dirty="0"/>
            </a:br>
            <a:r>
              <a:rPr lang="en-GB" sz="2800" dirty="0"/>
              <a:t>By: Yulian Marianov</a:t>
            </a:r>
            <a:br>
              <a:rPr lang="en-GB" sz="2800" dirty="0"/>
            </a:br>
            <a:r>
              <a:rPr lang="en-GB" sz="2800" dirty="0"/>
              <a:t>Student Number: 2537245</a:t>
            </a:r>
            <a:br>
              <a:rPr lang="en-GB" sz="2800" dirty="0"/>
            </a:b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programme</a:t>
            </a:r>
            <a:r>
              <a:rPr lang="en-GB" sz="1600" dirty="0"/>
              <a:t>:       </a:t>
            </a:r>
            <a:r>
              <a:rPr lang="en-GB" sz="1600" dirty="0" err="1"/>
              <a:t>CertHE</a:t>
            </a:r>
            <a:r>
              <a:rPr lang="en-GB" sz="1600" dirty="0"/>
              <a:t> Computing Skill for Workplace</a:t>
            </a:r>
            <a:br>
              <a:rPr lang="en-GB" sz="1600" dirty="0"/>
            </a:br>
            <a:r>
              <a:rPr lang="en-GB" sz="1600" b="1" dirty="0"/>
              <a:t>Module</a:t>
            </a:r>
            <a:r>
              <a:rPr lang="en-GB" sz="1600" dirty="0"/>
              <a:t>:	              Learning in the Digital Era</a:t>
            </a:r>
            <a:br>
              <a:rPr lang="en-GB" sz="1600" dirty="0"/>
            </a:br>
            <a:r>
              <a:rPr lang="en-GB" sz="1600" b="1" dirty="0"/>
              <a:t>Module</a:t>
            </a:r>
            <a:r>
              <a:rPr lang="en-GB" sz="1600" dirty="0"/>
              <a:t> </a:t>
            </a:r>
            <a:r>
              <a:rPr lang="en-GB" sz="1600" b="1" dirty="0"/>
              <a:t>code</a:t>
            </a:r>
            <a:r>
              <a:rPr lang="en-GB" sz="1600" dirty="0"/>
              <a:t>:    ACCA4025	</a:t>
            </a:r>
            <a:br>
              <a:rPr lang="en-GB" sz="1600" dirty="0"/>
            </a:br>
            <a:r>
              <a:rPr lang="en-GB" sz="1600" b="1" dirty="0"/>
              <a:t>Lecturer</a:t>
            </a:r>
            <a:r>
              <a:rPr lang="en-GB" sz="1600" dirty="0"/>
              <a:t>:             Martin Svejda</a:t>
            </a: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data</a:t>
            </a:r>
            <a:r>
              <a:rPr lang="en-GB" sz="1600" dirty="0"/>
              <a:t>:                      12/7/2026</a:t>
            </a:r>
            <a:br>
              <a:rPr lang="en-GB" sz="1600" dirty="0"/>
            </a:br>
            <a:r>
              <a:rPr lang="en-GB" sz="1600" dirty="0"/>
              <a:t>	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>
            <a:normAutofit lnSpcReduction="10000"/>
          </a:bodyPr>
          <a:lstStyle/>
          <a:p>
            <a:endParaRPr lang="en-US" dirty="0"/>
          </a:p>
        </p:txBody>
      </p:sp>
      <p:pic>
        <p:nvPicPr>
          <p:cNvPr id="7" name="Picture Placeholder 6" descr="Close-up of documents and charts">
            <a:extLst>
              <a:ext uri="{FF2B5EF4-FFF2-40B4-BE49-F238E27FC236}">
                <a16:creationId xmlns:a16="http://schemas.microsoft.com/office/drawing/2014/main" id="{FF3D96A1-2E22-7771-3B80-C839C1A8F7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7" r="22517"/>
          <a:stretch>
            <a:fillRect/>
          </a:stretch>
        </p:blipFill>
        <p:spPr>
          <a:xfrm>
            <a:off x="7065403" y="-1"/>
            <a:ext cx="5131677" cy="6858001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AA21629-CF66-2BFE-4A56-65839BE197EC}"/>
              </a:ext>
            </a:extLst>
          </p:cNvPr>
          <p:cNvSpPr/>
          <p:nvPr/>
        </p:nvSpPr>
        <p:spPr>
          <a:xfrm>
            <a:off x="556458" y="532479"/>
            <a:ext cx="360387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Assignment 2: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D1F0E-C139-D9FC-418C-59BD3C3F6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F7EF2-57CF-3AB0-4235-52EE5C710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299" y="2270234"/>
            <a:ext cx="7192879" cy="3320941"/>
          </a:xfrm>
        </p:spPr>
        <p:txBody>
          <a:bodyPr>
            <a:normAutofit/>
          </a:bodyPr>
          <a:lstStyle/>
          <a:p>
            <a:r>
              <a:rPr lang="en-US" sz="5300" dirty="0"/>
              <a:t>agenda</a:t>
            </a:r>
            <a:br>
              <a:rPr lang="en-US" dirty="0"/>
            </a:br>
            <a:br>
              <a:rPr lang="en-GB" sz="2800" dirty="0"/>
            </a:br>
            <a:r>
              <a:rPr lang="en-GB" sz="2400" dirty="0"/>
              <a:t>Self-evaluation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Professional development plan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unit-4: topic summery</a:t>
            </a:r>
            <a:r>
              <a:rPr lang="en-GB" sz="1600" dirty="0"/>
              <a:t>	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A662D1-3A81-7030-BB94-9C8D9C55138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>
            <a:normAutofit lnSpcReduction="10000"/>
          </a:bodyPr>
          <a:lstStyle/>
          <a:p>
            <a:endParaRPr lang="en-US" dirty="0"/>
          </a:p>
        </p:txBody>
      </p:sp>
      <p:pic>
        <p:nvPicPr>
          <p:cNvPr id="7" name="Picture Placeholder 6" descr="Close-up of documents and charts">
            <a:extLst>
              <a:ext uri="{FF2B5EF4-FFF2-40B4-BE49-F238E27FC236}">
                <a16:creationId xmlns:a16="http://schemas.microsoft.com/office/drawing/2014/main" id="{50B28A17-52FF-8FFC-285A-DBAA62686BF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7" r="22517"/>
          <a:stretch>
            <a:fillRect/>
          </a:stretch>
        </p:blipFill>
        <p:spPr>
          <a:xfrm>
            <a:off x="7038753" y="-1"/>
            <a:ext cx="5158327" cy="6858001"/>
          </a:xfrm>
        </p:spPr>
      </p:pic>
    </p:spTree>
    <p:extLst>
      <p:ext uri="{BB962C8B-B14F-4D97-AF65-F5344CB8AC3E}">
        <p14:creationId xmlns:p14="http://schemas.microsoft.com/office/powerpoint/2010/main" val="11971240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E6AFD-01B4-DF66-5F99-9861E15C4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408" y="409933"/>
            <a:ext cx="5536687" cy="2205676"/>
          </a:xfrm>
        </p:spPr>
        <p:txBody>
          <a:bodyPr anchor="t">
            <a:normAutofit/>
          </a:bodyPr>
          <a:lstStyle/>
          <a:p>
            <a:r>
              <a:rPr lang="en-US" sz="6000" dirty="0"/>
              <a:t>Self </a:t>
            </a:r>
            <a:br>
              <a:rPr lang="en-US" sz="6000" dirty="0"/>
            </a:br>
            <a:r>
              <a:rPr lang="en-US" sz="6000" dirty="0"/>
              <a:t>Evaluation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6E84EB-0A5B-88A8-0E98-6D9583CC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8C380-D88B-D081-374B-ABDB38364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9" name="Content Placeholder 8" descr="Teacher smiling and writing on whiteboard">
            <a:extLst>
              <a:ext uri="{FF2B5EF4-FFF2-40B4-BE49-F238E27FC236}">
                <a16:creationId xmlns:a16="http://schemas.microsoft.com/office/drawing/2014/main" id="{9984DDA8-34D8-2396-5B7F-0E8A23B665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3306" r="35581" b="27879"/>
          <a:stretch>
            <a:fillRect/>
          </a:stretch>
        </p:blipFill>
        <p:spPr>
          <a:xfrm>
            <a:off x="429209" y="13898"/>
            <a:ext cx="5790838" cy="2839425"/>
          </a:xfr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E71A6E-F8C8-1922-71F9-5A21B93CE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7765" y="2983805"/>
            <a:ext cx="8954599" cy="370798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4546D85-AACE-6EC0-6D69-971F610931CB}"/>
              </a:ext>
            </a:extLst>
          </p:cNvPr>
          <p:cNvCxnSpPr/>
          <p:nvPr/>
        </p:nvCxnSpPr>
        <p:spPr>
          <a:xfrm>
            <a:off x="429209" y="2853323"/>
            <a:ext cx="1176279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865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422F2-4C71-64B1-9D4C-9CF2C67CE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CA04-E6F4-FB7A-B518-3033872644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33506" y="951034"/>
            <a:ext cx="6624447" cy="2132408"/>
          </a:xfrm>
        </p:spPr>
        <p:txBody>
          <a:bodyPr>
            <a:normAutofit fontScale="90000"/>
          </a:bodyPr>
          <a:lstStyle/>
          <a:p>
            <a:r>
              <a:rPr lang="en-US" dirty="0"/>
              <a:t>Professional</a:t>
            </a:r>
            <a:br>
              <a:rPr lang="en-US" dirty="0"/>
            </a:br>
            <a:r>
              <a:rPr lang="en-US" dirty="0"/>
              <a:t>development plan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F5AB67-C1EB-C12C-4741-2F406498E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56D28-B2DC-5687-C7A1-921E3A97C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071D31-CDA6-465F-BC4F-6EB9087D9C49}"/>
              </a:ext>
            </a:extLst>
          </p:cNvPr>
          <p:cNvSpPr/>
          <p:nvPr/>
        </p:nvSpPr>
        <p:spPr>
          <a:xfrm>
            <a:off x="5063319" y="3083441"/>
            <a:ext cx="7128681" cy="324911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144EE7-08DC-CDA5-96FA-D45A756D8B52}"/>
              </a:ext>
            </a:extLst>
          </p:cNvPr>
          <p:cNvSpPr/>
          <p:nvPr/>
        </p:nvSpPr>
        <p:spPr>
          <a:xfrm>
            <a:off x="5943600" y="3644641"/>
            <a:ext cx="4550735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Reflection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Plan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Goals</a:t>
            </a:r>
          </a:p>
        </p:txBody>
      </p:sp>
      <p:pic>
        <p:nvPicPr>
          <p:cNvPr id="8" name="Picture 7" descr="Businesswoman brainstorming at board in office">
            <a:extLst>
              <a:ext uri="{FF2B5EF4-FFF2-40B4-BE49-F238E27FC236}">
                <a16:creationId xmlns:a16="http://schemas.microsoft.com/office/drawing/2014/main" id="{90B52C71-C3CC-31ED-E2C4-77FBDB1C4E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97" t="5639" r="21204" b="-5639"/>
          <a:stretch>
            <a:fillRect/>
          </a:stretch>
        </p:blipFill>
        <p:spPr>
          <a:xfrm>
            <a:off x="531067" y="215641"/>
            <a:ext cx="41259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512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00202-09DA-C3EC-2A36-0242DA2DD5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329610"/>
            <a:ext cx="10924476" cy="882502"/>
          </a:xfrm>
        </p:spPr>
        <p:txBody>
          <a:bodyPr>
            <a:normAutofit fontScale="90000"/>
          </a:bodyPr>
          <a:lstStyle/>
          <a:p>
            <a:r>
              <a:rPr lang="en-US" sz="6000" dirty="0"/>
              <a:t>Development plan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CE7E75-2A7A-48B5-26CB-2F291C01C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F9203B-CD1D-420D-6CE0-AE6CDA011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7E0451-8280-349E-0384-B56415031E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591" y="1190846"/>
            <a:ext cx="11144250" cy="5105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F1646C-AECE-DCB4-7E64-6BB0E0A5EE24}"/>
              </a:ext>
            </a:extLst>
          </p:cNvPr>
          <p:cNvSpPr txBox="1"/>
          <p:nvPr/>
        </p:nvSpPr>
        <p:spPr>
          <a:xfrm>
            <a:off x="6804837" y="6270126"/>
            <a:ext cx="48630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Tab. 1: </a:t>
            </a:r>
            <a:r>
              <a:rPr lang="en-US" sz="2000" b="1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SMART</a:t>
            </a:r>
            <a:r>
              <a:rPr lang="en-US" sz="2000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 development goals in a table</a:t>
            </a:r>
            <a:endParaRPr lang="en-GB" sz="2000" i="1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01069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71002E-B366-936C-9062-46448A3EF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A1F2A-31AA-5C95-D592-ACF79AE7E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762" y="785806"/>
            <a:ext cx="10924476" cy="794827"/>
          </a:xfrm>
        </p:spPr>
        <p:txBody>
          <a:bodyPr>
            <a:normAutofit fontScale="90000"/>
          </a:bodyPr>
          <a:lstStyle/>
          <a:p>
            <a:r>
              <a:rPr lang="en-US" dirty="0"/>
              <a:t>Reflection goals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82E9CF-9833-62CA-A762-6365E5E45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B5FBF-23B0-FAE6-6944-7C634EEAB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F43F9A-53CD-98AF-CAD3-39368E2B5D26}"/>
              </a:ext>
            </a:extLst>
          </p:cNvPr>
          <p:cNvSpPr/>
          <p:nvPr/>
        </p:nvSpPr>
        <p:spPr>
          <a:xfrm>
            <a:off x="85061" y="1945758"/>
            <a:ext cx="12106940" cy="454675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E7E4EB-BDE4-3257-B765-2F8B76145A94}"/>
              </a:ext>
            </a:extLst>
          </p:cNvPr>
          <p:cNvSpPr/>
          <p:nvPr/>
        </p:nvSpPr>
        <p:spPr>
          <a:xfrm>
            <a:off x="5305647" y="2276214"/>
            <a:ext cx="6166883" cy="350865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Reflect on the experience:</a:t>
            </a:r>
          </a:p>
          <a:p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- What was learned by this experience? </a:t>
            </a:r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- What actions to take after this reflection?</a:t>
            </a:r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(change a behavior, try something new or carry on as we are)</a:t>
            </a:r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3944627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E7FF1-5503-2674-1549-435687ECB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951034"/>
            <a:ext cx="6086299" cy="1079785"/>
          </a:xfrm>
        </p:spPr>
        <p:txBody>
          <a:bodyPr>
            <a:noAutofit/>
          </a:bodyPr>
          <a:lstStyle/>
          <a:p>
            <a:r>
              <a:rPr lang="en-US" sz="6000" dirty="0"/>
              <a:t>Goals </a:t>
            </a:r>
            <a:br>
              <a:rPr lang="en-US" sz="6000" dirty="0"/>
            </a:br>
            <a:r>
              <a:rPr lang="en-US" sz="6000" dirty="0"/>
              <a:t>and progress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F220E0-E26A-7CA4-FF1B-560E1EEA1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779688-8C89-A314-FED0-E54595DA4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20B1F42-8FD0-A6E1-ACEE-E5E3609688E8}"/>
              </a:ext>
            </a:extLst>
          </p:cNvPr>
          <p:cNvSpPr/>
          <p:nvPr/>
        </p:nvSpPr>
        <p:spPr>
          <a:xfrm>
            <a:off x="0" y="3794805"/>
            <a:ext cx="6516068" cy="224448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58FA64-BCF9-84AD-5700-3BD0AB28B4D0}"/>
              </a:ext>
            </a:extLst>
          </p:cNvPr>
          <p:cNvSpPr/>
          <p:nvPr/>
        </p:nvSpPr>
        <p:spPr>
          <a:xfrm>
            <a:off x="2584430" y="3953390"/>
            <a:ext cx="440187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Mind-Map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Poster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E-Portfolio</a:t>
            </a:r>
            <a:endParaRPr lang="en-US" sz="5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0671B4-0C5B-7ECC-D997-20C5ADFF0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6308" y="183586"/>
            <a:ext cx="5205690" cy="61746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6F1D3C-8AD3-15EE-FAB5-8287A9B5F8DB}"/>
              </a:ext>
            </a:extLst>
          </p:cNvPr>
          <p:cNvSpPr txBox="1"/>
          <p:nvPr/>
        </p:nvSpPr>
        <p:spPr>
          <a:xfrm>
            <a:off x="7485321" y="6358270"/>
            <a:ext cx="4486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1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My E-Portfolio tasks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F76F52-B4DA-DA92-AA43-C628EDD8CDA9}"/>
              </a:ext>
            </a:extLst>
          </p:cNvPr>
          <p:cNvSpPr txBox="1"/>
          <p:nvPr/>
        </p:nvSpPr>
        <p:spPr>
          <a:xfrm>
            <a:off x="752673" y="2124543"/>
            <a:ext cx="58479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Develop skills in Digital Design, work with professional programs, and master the proper academic principles. I have achieved progress in several areas: Referencing tools, using new programing tools for developing the following projects (Image 1). 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5910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05582-9CDF-9A2C-6C7B-6A15ADA8E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948" y="5220164"/>
            <a:ext cx="3771900" cy="1803106"/>
          </a:xfrm>
        </p:spPr>
        <p:txBody>
          <a:bodyPr/>
          <a:lstStyle/>
          <a:p>
            <a:r>
              <a:rPr lang="en-GB" dirty="0"/>
              <a:t>EFFECTIVE TEAMWORK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3ACCAB-C628-72C4-6F02-A51465CE4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B35A4C-B5D2-53B9-547D-6AC403410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BA331EC-41F9-98F4-65B5-6B77A8373303}"/>
              </a:ext>
            </a:extLst>
          </p:cNvPr>
          <p:cNvSpPr/>
          <p:nvPr/>
        </p:nvSpPr>
        <p:spPr>
          <a:xfrm>
            <a:off x="539828" y="892366"/>
            <a:ext cx="4070364" cy="4076241"/>
          </a:xfrm>
          <a:prstGeom prst="ellipse">
            <a:avLst/>
          </a:prstGeom>
          <a:effectLst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8477E7-786E-52DF-FC0B-4C12005E91E3}"/>
              </a:ext>
            </a:extLst>
          </p:cNvPr>
          <p:cNvSpPr/>
          <p:nvPr/>
        </p:nvSpPr>
        <p:spPr>
          <a:xfrm>
            <a:off x="834042" y="2207211"/>
            <a:ext cx="361509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EFFECTIVE </a:t>
            </a:r>
          </a:p>
          <a:p>
            <a:pPr algn="ctr"/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TEAMWORK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F4BBB50-6DDA-79C8-4139-F944C4FC0A65}"/>
              </a:ext>
            </a:extLst>
          </p:cNvPr>
          <p:cNvSpPr/>
          <p:nvPr/>
        </p:nvSpPr>
        <p:spPr>
          <a:xfrm>
            <a:off x="5056742" y="39660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B5CE394-9314-FA71-6AD2-DDF2628B4440}"/>
              </a:ext>
            </a:extLst>
          </p:cNvPr>
          <p:cNvSpPr/>
          <p:nvPr/>
        </p:nvSpPr>
        <p:spPr>
          <a:xfrm>
            <a:off x="5056741" y="158275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F88F441-837D-9256-EF78-F0839AC6FDBA}"/>
              </a:ext>
            </a:extLst>
          </p:cNvPr>
          <p:cNvSpPr/>
          <p:nvPr/>
        </p:nvSpPr>
        <p:spPr>
          <a:xfrm>
            <a:off x="5056741" y="276890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859475B-DF10-6692-9DBB-54965AEFAC58}"/>
              </a:ext>
            </a:extLst>
          </p:cNvPr>
          <p:cNvSpPr/>
          <p:nvPr/>
        </p:nvSpPr>
        <p:spPr>
          <a:xfrm>
            <a:off x="5056740" y="395505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49F07E2-C56F-615B-862D-65174201917F}"/>
              </a:ext>
            </a:extLst>
          </p:cNvPr>
          <p:cNvSpPr/>
          <p:nvPr/>
        </p:nvSpPr>
        <p:spPr>
          <a:xfrm>
            <a:off x="5056739" y="514120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77BF00F-7B72-DA3B-6F9A-7A04CA8A7064}"/>
              </a:ext>
            </a:extLst>
          </p:cNvPr>
          <p:cNvCxnSpPr>
            <a:cxnSpLocks/>
            <a:stCxn id="6" idx="7"/>
          </p:cNvCxnSpPr>
          <p:nvPr/>
        </p:nvCxnSpPr>
        <p:spPr>
          <a:xfrm flipV="1">
            <a:off x="4014101" y="900432"/>
            <a:ext cx="1042638" cy="58888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986296C-CC67-9D1F-BE93-9A4649D617E3}"/>
              </a:ext>
            </a:extLst>
          </p:cNvPr>
          <p:cNvCxnSpPr>
            <a:cxnSpLocks/>
            <a:endCxn id="9" idx="1"/>
          </p:cNvCxnSpPr>
          <p:nvPr/>
        </p:nvCxnSpPr>
        <p:spPr>
          <a:xfrm flipV="1">
            <a:off x="4449135" y="2023432"/>
            <a:ext cx="607606" cy="2050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95A4BE6-BEEC-C9FC-E844-6C6A3D213420}"/>
              </a:ext>
            </a:extLst>
          </p:cNvPr>
          <p:cNvCxnSpPr>
            <a:cxnSpLocks/>
            <a:stCxn id="6" idx="6"/>
            <a:endCxn id="10" idx="1"/>
          </p:cNvCxnSpPr>
          <p:nvPr/>
        </p:nvCxnSpPr>
        <p:spPr>
          <a:xfrm>
            <a:off x="4610192" y="2930487"/>
            <a:ext cx="446549" cy="279095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0891DE4-8FE4-288E-0DB8-E245567B6211}"/>
              </a:ext>
            </a:extLst>
          </p:cNvPr>
          <p:cNvCxnSpPr>
            <a:cxnSpLocks/>
          </p:cNvCxnSpPr>
          <p:nvPr/>
        </p:nvCxnSpPr>
        <p:spPr>
          <a:xfrm>
            <a:off x="4461171" y="3773430"/>
            <a:ext cx="810033" cy="701259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B4993D8-A33A-DFE3-56AA-8A1B3F7E35A6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4088875" y="4214105"/>
            <a:ext cx="967864" cy="136777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480E47F6-B55C-25D7-A082-E9AB1521CB88}"/>
              </a:ext>
            </a:extLst>
          </p:cNvPr>
          <p:cNvSpPr/>
          <p:nvPr/>
        </p:nvSpPr>
        <p:spPr>
          <a:xfrm>
            <a:off x="5116491" y="553195"/>
            <a:ext cx="31582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Communication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37BB080-D167-B637-DB63-2340BCE51D1E}"/>
              </a:ext>
            </a:extLst>
          </p:cNvPr>
          <p:cNvSpPr txBox="1"/>
          <p:nvPr/>
        </p:nvSpPr>
        <p:spPr>
          <a:xfrm>
            <a:off x="8637225" y="396607"/>
            <a:ext cx="3426246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Active listening, clear messaging, regular feedback, open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Reliability, honesty, psychological safety, inclusivity.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SMART objectives, alignment, measurable outcomes, celebration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Defined tasks, accountability, skill matching,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Address issues early, constructive dialogue, compromise, mediation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8165B22-89CE-3029-D82B-99015ECC9E82}"/>
              </a:ext>
            </a:extLst>
          </p:cNvPr>
          <p:cNvSpPr/>
          <p:nvPr/>
        </p:nvSpPr>
        <p:spPr>
          <a:xfrm>
            <a:off x="5037570" y="1751548"/>
            <a:ext cx="331607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Trust &amp; Respect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31996E-C15D-6B2B-917F-49227BF84776}"/>
              </a:ext>
            </a:extLst>
          </p:cNvPr>
          <p:cNvSpPr/>
          <p:nvPr/>
        </p:nvSpPr>
        <p:spPr>
          <a:xfrm>
            <a:off x="5164517" y="2883855"/>
            <a:ext cx="31005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Common Goals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65C676C-1D34-5A72-603B-561E77B32BCA}"/>
              </a:ext>
            </a:extLst>
          </p:cNvPr>
          <p:cNvSpPr/>
          <p:nvPr/>
        </p:nvSpPr>
        <p:spPr>
          <a:xfrm>
            <a:off x="5521987" y="4111645"/>
            <a:ext cx="23855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Clear Roles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F18D2B-61B3-C5E3-A414-8F2CCB1A5C33}"/>
              </a:ext>
            </a:extLst>
          </p:cNvPr>
          <p:cNvSpPr/>
          <p:nvPr/>
        </p:nvSpPr>
        <p:spPr>
          <a:xfrm>
            <a:off x="5007491" y="5379751"/>
            <a:ext cx="337624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Conflict Resolution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05321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A56C6-8D8F-93C3-4454-F57D8CAB9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39335E-9F8B-4743-849A-390BF2991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ACCF71-54C7-FF07-3947-942ABD268A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" y="164150"/>
            <a:ext cx="12090400" cy="60638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7E4B67-9429-BFAE-D478-484A1012D52D}"/>
              </a:ext>
            </a:extLst>
          </p:cNvPr>
          <p:cNvSpPr txBox="1"/>
          <p:nvPr/>
        </p:nvSpPr>
        <p:spPr>
          <a:xfrm>
            <a:off x="7102549" y="6358270"/>
            <a:ext cx="4869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2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Mind-Map: Software Applications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4759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6D742-1A71-F05C-5431-4A4427CE3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5E365-12D6-88CC-A022-05A26262D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0ADB47-FCF5-0258-2463-82CEFD923A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63" y="92365"/>
            <a:ext cx="7655441" cy="67652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9AE5F8F-143A-F0EB-D0C3-A40DE42BDBC5}"/>
              </a:ext>
            </a:extLst>
          </p:cNvPr>
          <p:cNvSpPr/>
          <p:nvPr/>
        </p:nvSpPr>
        <p:spPr>
          <a:xfrm>
            <a:off x="8378456" y="2009192"/>
            <a:ext cx="3813544" cy="35303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9C9E181-16C9-252B-95BC-1D85C7B76F98}"/>
              </a:ext>
            </a:extLst>
          </p:cNvPr>
          <p:cNvSpPr/>
          <p:nvPr/>
        </p:nvSpPr>
        <p:spPr>
          <a:xfrm>
            <a:off x="8706293" y="2446338"/>
            <a:ext cx="3157870" cy="36625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was my idea?</a:t>
            </a:r>
          </a:p>
          <a:p>
            <a:endParaRPr lang="en-US" sz="24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did I learn?</a:t>
            </a:r>
          </a:p>
          <a:p>
            <a:endParaRPr lang="en-US" sz="24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 want to develop further?</a:t>
            </a:r>
          </a:p>
          <a:p>
            <a:endParaRPr lang="en-US" sz="24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0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0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26B88F-3BB6-9E44-40F7-00BB278E105B}"/>
              </a:ext>
            </a:extLst>
          </p:cNvPr>
          <p:cNvSpPr txBox="1"/>
          <p:nvPr/>
        </p:nvSpPr>
        <p:spPr>
          <a:xfrm>
            <a:off x="8378456" y="426088"/>
            <a:ext cx="3700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ACADEMIC POSTER</a:t>
            </a:r>
            <a:endParaRPr lang="en-GB" sz="2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0ABD96-250A-3476-807B-6FC8B19619F8}"/>
              </a:ext>
            </a:extLst>
          </p:cNvPr>
          <p:cNvSpPr txBox="1"/>
          <p:nvPr/>
        </p:nvSpPr>
        <p:spPr>
          <a:xfrm>
            <a:off x="8378456" y="5953116"/>
            <a:ext cx="4486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3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</a:t>
            </a:r>
          </a:p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Academic Poster on Teamwork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9035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B1991F-971A-88C7-4383-1B491FA74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182996-1C21-470D-EBDA-6D23B8675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4891FA-ED53-5ED2-9478-E38009937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4336"/>
            <a:ext cx="8793127" cy="66007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E0C6FC-B9E2-B2D7-8E99-FBB4D44AF6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639" y="0"/>
            <a:ext cx="4079359" cy="674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7451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1F3F3B-92E0-40EC-BBE2-F5A7033D5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D26AA8-6945-AE61-ED6C-BC57DAE11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2E3442-01BE-DF69-054F-7F0EB2BD1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66912"/>
            <a:ext cx="5867400" cy="64960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8AFF0F-365D-B88C-7A41-DCF127DBE56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61"/>
          <a:stretch>
            <a:fillRect/>
          </a:stretch>
        </p:blipFill>
        <p:spPr>
          <a:xfrm>
            <a:off x="6476998" y="1334386"/>
            <a:ext cx="5715000" cy="54285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EF2313-9F36-3CDF-7BCC-2F6149C02359}"/>
              </a:ext>
            </a:extLst>
          </p:cNvPr>
          <p:cNvSpPr txBox="1"/>
          <p:nvPr/>
        </p:nvSpPr>
        <p:spPr>
          <a:xfrm>
            <a:off x="6347637" y="197799"/>
            <a:ext cx="57529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EXPERIMENT WITH HTML IN GOOGLE SITES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: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99FD5-866A-D1B7-C404-6082D6724BDD}"/>
              </a:ext>
            </a:extLst>
          </p:cNvPr>
          <p:cNvSpPr txBox="1"/>
          <p:nvPr/>
        </p:nvSpPr>
        <p:spPr>
          <a:xfrm>
            <a:off x="6347637" y="597909"/>
            <a:ext cx="55395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1</a:t>
            </a: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Added </a:t>
            </a:r>
            <a:r>
              <a:rPr lang="en-US" sz="1600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Side Menu      </a:t>
            </a:r>
          </a:p>
          <a:p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2</a:t>
            </a: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</a:t>
            </a:r>
            <a:r>
              <a:rPr lang="en-US" sz="1600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Using HTML code</a:t>
            </a:r>
            <a:endParaRPr lang="en-GB" sz="1600" i="1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0440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978657-55AC-0E1D-59D0-1C8618D0A9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5E3C2-D8A7-5E9E-63EF-F71448CE49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762" y="785806"/>
            <a:ext cx="10924476" cy="532631"/>
          </a:xfrm>
        </p:spPr>
        <p:txBody>
          <a:bodyPr>
            <a:normAutofit fontScale="90000"/>
          </a:bodyPr>
          <a:lstStyle/>
          <a:p>
            <a:r>
              <a:rPr lang="en-US" dirty="0"/>
              <a:t>Unit-4: topic summery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F5417B-7328-2BEB-4190-5C651496D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FE771-D3BA-6A8D-2E09-A4F5E8D48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8F64B4-4BF9-F882-F17E-DAD3A37BBB6F}"/>
              </a:ext>
            </a:extLst>
          </p:cNvPr>
          <p:cNvSpPr/>
          <p:nvPr/>
        </p:nvSpPr>
        <p:spPr>
          <a:xfrm>
            <a:off x="85061" y="2222204"/>
            <a:ext cx="12106940" cy="454675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A9CA5-7488-B8E3-4D60-FE9592734435}"/>
              </a:ext>
            </a:extLst>
          </p:cNvPr>
          <p:cNvSpPr/>
          <p:nvPr/>
        </p:nvSpPr>
        <p:spPr>
          <a:xfrm>
            <a:off x="5305647" y="2512839"/>
            <a:ext cx="6539023" cy="46166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There are three key mobilizing factors becoming lifelong learners: </a:t>
            </a:r>
          </a:p>
          <a:p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Lifelong learning mindset.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Acquire good learning habits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Become a self-directed learners. </a:t>
            </a:r>
          </a:p>
          <a:p>
            <a:endParaRPr lang="en-US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Skills are most important for my future:</a:t>
            </a:r>
          </a:p>
          <a:p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Taking risks, delving in new situations</a:t>
            </a:r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Learn from the mistakes </a:t>
            </a:r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Learn and unlearn habits</a:t>
            </a:r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D510F9-D625-0184-9FA4-26C4E2B27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05" y="2464027"/>
            <a:ext cx="4833907" cy="38999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921334-AFAB-0FA9-C32A-2204666EE777}"/>
              </a:ext>
            </a:extLst>
          </p:cNvPr>
          <p:cNvSpPr txBox="1"/>
          <p:nvPr/>
        </p:nvSpPr>
        <p:spPr>
          <a:xfrm>
            <a:off x="676293" y="1209418"/>
            <a:ext cx="10924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“Becoming a Lifelong Learner”</a:t>
            </a:r>
            <a:endParaRPr lang="en-GB" sz="4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69503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D8C4C-7C0E-8605-1C45-F4C7685B0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863486"/>
            <a:ext cx="6444179" cy="6038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0" i="0" kern="1200" cap="all" baseline="0" dirty="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7BC4EB-20B1-0EE6-911D-1F4334645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i="0" kern="1200">
                <a:latin typeface="+mn-lt"/>
                <a:ea typeface="Batang" panose="02030600000101010101" pitchFamily="18" charset="-127"/>
                <a:cs typeface="+mn-cs"/>
              </a:rPr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69EC6-BB60-2BA3-E444-6681CA5573B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pic>
        <p:nvPicPr>
          <p:cNvPr id="7" name="Picture 6" descr="Woman studying book in library">
            <a:extLst>
              <a:ext uri="{FF2B5EF4-FFF2-40B4-BE49-F238E27FC236}">
                <a16:creationId xmlns:a16="http://schemas.microsoft.com/office/drawing/2014/main" id="{13E4F0FD-9EFE-A10E-14C4-8D7DA1310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30" r="29428" b="-2"/>
          <a:stretch>
            <a:fillRect/>
          </a:stretch>
        </p:blipFill>
        <p:spPr>
          <a:xfrm>
            <a:off x="598328" y="1"/>
            <a:ext cx="4124206" cy="685800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71449B-0312-063B-208D-44CBE85DA9DB}"/>
              </a:ext>
            </a:extLst>
          </p:cNvPr>
          <p:cNvSpPr txBox="1"/>
          <p:nvPr/>
        </p:nvSpPr>
        <p:spPr>
          <a:xfrm>
            <a:off x="5018092" y="1751904"/>
            <a:ext cx="6444179" cy="46023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>
              <a:lnSpc>
                <a:spcPct val="110000"/>
              </a:lnSpc>
              <a:spcBef>
                <a:spcPts val="500"/>
              </a:spcBef>
            </a:pPr>
            <a:r>
              <a:rPr lang="en-US" sz="1400" dirty="0"/>
              <a:t>[1] </a:t>
            </a:r>
            <a:r>
              <a:rPr lang="en-US" sz="1400" dirty="0" err="1"/>
              <a:t>Wongwanich</a:t>
            </a:r>
            <a:r>
              <a:rPr lang="en-US" sz="1400" dirty="0"/>
              <a:t>, T., </a:t>
            </a:r>
            <a:r>
              <a:rPr lang="en-US" sz="1400" dirty="0" err="1"/>
              <a:t>Pathumcharoenwattana</a:t>
            </a:r>
            <a:r>
              <a:rPr lang="en-US" sz="1400" dirty="0"/>
              <a:t>, W., &amp; Ratana-Ubol, A. (2026). Design principles for developing the module to enhance lifelong learning mindset, learning habits, and self-directed learning of elementary school teachers. Social Sciences &amp; Humanities Open, 13, Article 102651. </a:t>
            </a: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https://doi.org/10.1016/j.ssaho.2026.102651</a:t>
            </a:r>
            <a:endParaRPr lang="en-US" sz="1400" dirty="0"/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endParaRPr lang="en-US" sz="1400" dirty="0"/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r>
              <a:rPr lang="en-US" sz="1400" dirty="0"/>
              <a:t>[2] </a:t>
            </a:r>
            <a:r>
              <a:rPr lang="en-US" sz="1400" dirty="0" err="1"/>
              <a:t>Vaszkun</a:t>
            </a:r>
            <a:r>
              <a:rPr lang="en-US" sz="1400" dirty="0"/>
              <a:t>, B., &amp; </a:t>
            </a:r>
            <a:r>
              <a:rPr lang="en-US" sz="1400" dirty="0" err="1"/>
              <a:t>Mihalkov</a:t>
            </a:r>
            <a:r>
              <a:rPr lang="en-US" sz="1400" dirty="0"/>
              <a:t> Szakács, K. (2025). Looking for student success factors outside of the educators’ scope: The effect of digital literacy, personal skills, and learning habits and conditions on self-evaluated online learning effectiveness in management education. The International Journal of Management Education, 23(2), Article 101188. </a:t>
            </a:r>
            <a:r>
              <a:rPr lang="en-US" sz="14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https://doi.org/10.1016/j.ijme.2025.101188</a:t>
            </a:r>
            <a:r>
              <a:rPr lang="en-US" sz="1400" u="sng" dirty="0"/>
              <a:t> </a:t>
            </a:r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endParaRPr lang="en-US" sz="1400" dirty="0"/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r>
              <a:rPr lang="en-US" sz="1400" dirty="0"/>
              <a:t>[3] </a:t>
            </a:r>
            <a:r>
              <a:rPr lang="en-US" sz="1400" dirty="0" err="1"/>
              <a:t>Cannavacciuolo</a:t>
            </a:r>
            <a:r>
              <a:rPr lang="en-US" sz="1400" dirty="0"/>
              <a:t>, L., Iandoli, L., </a:t>
            </a:r>
            <a:r>
              <a:rPr lang="en-US" sz="1400" dirty="0" err="1"/>
              <a:t>Ponsiglione</a:t>
            </a:r>
            <a:r>
              <a:rPr lang="en-US" sz="1400" dirty="0"/>
              <a:t>, C., &amp; Zollo, G. (2017). Learning by failure vs learning by habits: Entrepreneurial learning micro-strategies as determinants of the emergence of co-located entrepreneurial networks. International Journal of Entrepreneurial </a:t>
            </a:r>
            <a:r>
              <a:rPr lang="en-US" sz="1400" dirty="0" err="1"/>
              <a:t>Behaviour</a:t>
            </a:r>
            <a:r>
              <a:rPr lang="en-US" sz="1400" dirty="0"/>
              <a:t> &amp; Research, 23(3), 524–546. https://doi.org/10.1108/IJEBR-11-2015-0238</a:t>
            </a:r>
          </a:p>
        </p:txBody>
      </p:sp>
    </p:spTree>
    <p:extLst>
      <p:ext uri="{BB962C8B-B14F-4D97-AF65-F5344CB8AC3E}">
        <p14:creationId xmlns:p14="http://schemas.microsoft.com/office/powerpoint/2010/main" val="307853432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81819-EC6A-60C5-4568-FF148B83EE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5719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E6A487-4D66-FBE7-B275-3CBC3212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F9328-AD55-12ED-F664-72021C090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679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JapandiLinearHarmony">
  <a:themeElements>
    <a:clrScheme name="Japandi Linear Harmony">
      <a:dk1>
        <a:srgbClr val="000000"/>
      </a:dk1>
      <a:lt1>
        <a:srgbClr val="FFFFFF"/>
      </a:lt1>
      <a:dk2>
        <a:srgbClr val="2C3932"/>
      </a:dk2>
      <a:lt2>
        <a:srgbClr val="FEFDFB"/>
      </a:lt2>
      <a:accent1>
        <a:srgbClr val="ECE7DA"/>
      </a:accent1>
      <a:accent2>
        <a:srgbClr val="8A835B"/>
      </a:accent2>
      <a:accent3>
        <a:srgbClr val="D7D9CF"/>
      </a:accent3>
      <a:accent4>
        <a:srgbClr val="A39382"/>
      </a:accent4>
      <a:accent5>
        <a:srgbClr val="87A3BF"/>
      </a:accent5>
      <a:accent6>
        <a:srgbClr val="343826"/>
      </a:accent6>
      <a:hlink>
        <a:srgbClr val="169C9A"/>
      </a:hlink>
      <a:folHlink>
        <a:srgbClr val="E15C3D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 marketing presentation" id="{D9100712-EB1F-4491-9CB8-0D0AC4493715}" vid="{BCA198F0-C38D-4294-8912-77867E7468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c056640b8b852ba28b23e2e175cf589b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6de1c3eb75aef01ed405fab360a2dc03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76A95E-B869-4924-915B-B3636FB5AB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schemas.microsoft.com/office/2006/documentManagement/types"/>
    <ds:schemaRef ds:uri="http://schemas.openxmlformats.org/package/2006/metadata/core-properties"/>
    <ds:schemaRef ds:uri="936e02c4-a484-4998-a51a-c24e6dc61f3e"/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6694</TotalTime>
  <Words>624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Nunito Sans</vt:lpstr>
      <vt:lpstr>Univers Light</vt:lpstr>
      <vt:lpstr>JapandiLinearHarmony</vt:lpstr>
      <vt:lpstr>(PDP)Professional  Development plan By: Yulian Marianov Student Number: 2537245     programme:       CertHE Computing Skill for Workplace Module:               Learning in the Digital Era Module code:    ACCA4025  Lecturer:             Martin Svejda  data:                      12/7/2026  </vt:lpstr>
      <vt:lpstr>agenda  Self-evaluation  Professional development plan  unit-4: topic summery </vt:lpstr>
      <vt:lpstr>Self  Evaluation</vt:lpstr>
      <vt:lpstr>Professional development plan</vt:lpstr>
      <vt:lpstr>Development plan</vt:lpstr>
      <vt:lpstr>Reflection goals</vt:lpstr>
      <vt:lpstr>Goals  and progress</vt:lpstr>
      <vt:lpstr>EFFECTIVE TEAMWORK</vt:lpstr>
      <vt:lpstr>PowerPoint Presentation</vt:lpstr>
      <vt:lpstr>PowerPoint Presentation</vt:lpstr>
      <vt:lpstr>PowerPoint Presentation</vt:lpstr>
      <vt:lpstr>PowerPoint Presentation</vt:lpstr>
      <vt:lpstr>Unit-4: topic summery</vt:lpstr>
      <vt:lpstr>references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 Uts</dc:creator>
  <cp:lastModifiedBy>Yulian Marianov (2537245)</cp:lastModifiedBy>
  <cp:revision>27</cp:revision>
  <dcterms:created xsi:type="dcterms:W3CDTF">2026-07-01T13:57:59Z</dcterms:created>
  <dcterms:modified xsi:type="dcterms:W3CDTF">2026-07-12T00:03:31Z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  <property fmtid="{D5CDD505-2E9C-101B-9397-08002B2CF9AE}" pid="3" name="MediaServiceImageTags">
    <vt:lpwstr/>
  </property>
</Properties>
</file>