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10/22/2023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316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989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6451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2326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1451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64472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820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277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36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0531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7859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10/22/2023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5691267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rezi.com/qp8mxdyx0s16/referencing-and-plagiarism/" TargetMode="External"/><Relationship Id="rId2" Type="http://schemas.openxmlformats.org/officeDocument/2006/relationships/hyperlink" Target="https://woc.aises.org/content/top-five-study-skills-a-students" TargetMode="External"/><Relationship Id="rId1" Type="http://schemas.openxmlformats.org/officeDocument/2006/relationships/slideLayout" Target="../slideLayouts/slideLayout7.xml"/><Relationship Id="rId4" Type="http://schemas.openxmlformats.org/officeDocument/2006/relationships/hyperlink" Target="https://libguides.usc.edu/writingguide/academicwri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167016" y="77458"/>
            <a:ext cx="5664163" cy="536686"/>
          </a:xfrm>
          <a:ln w="57150">
            <a:noFill/>
          </a:ln>
        </p:spPr>
        <p:txBody>
          <a:bodyPr>
            <a:noAutofit/>
          </a:bodyPr>
          <a:lstStyle/>
          <a:p>
            <a:pPr algn="l"/>
            <a:r>
              <a:rPr lang="en-US" sz="2400" b="1" u="sng" dirty="0">
                <a:solidFill>
                  <a:schemeClr val="accent2"/>
                </a:solidFill>
                <a:latin typeface="Arial"/>
                <a:cs typeface="Arial"/>
              </a:rPr>
              <a:t>Skills To Support Academic Studies</a:t>
            </a:r>
            <a:endParaRPr lang="en-US" sz="2400" u="sng" dirty="0">
              <a:solidFill>
                <a:schemeClr val="accent2"/>
              </a:solidFill>
              <a:cs typeface="Calibri Light" panose="020F0302020204030204"/>
            </a:endParaRPr>
          </a:p>
        </p:txBody>
      </p:sp>
      <p:sp>
        <p:nvSpPr>
          <p:cNvPr id="6" name="TextBox 5">
            <a:extLst>
              <a:ext uri="{FF2B5EF4-FFF2-40B4-BE49-F238E27FC236}">
                <a16:creationId xmlns:a16="http://schemas.microsoft.com/office/drawing/2014/main" id="{AE43CADE-E632-9845-543B-BFD489344CDE}"/>
              </a:ext>
            </a:extLst>
          </p:cNvPr>
          <p:cNvSpPr txBox="1"/>
          <p:nvPr/>
        </p:nvSpPr>
        <p:spPr>
          <a:xfrm>
            <a:off x="85712" y="4360880"/>
            <a:ext cx="7171658" cy="2462213"/>
          </a:xfrm>
          <a:prstGeom prst="rect">
            <a:avLst/>
          </a:prstGeom>
          <a:ln w="57150">
            <a:solidFill>
              <a:srgbClr val="0070C0"/>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Calibri"/>
              </a:rPr>
              <a:t>Referencing and Plagiarism</a:t>
            </a:r>
          </a:p>
          <a:p>
            <a:r>
              <a:rPr lang="en-GB" sz="1100" dirty="0">
                <a:latin typeface="Arial"/>
                <a:cs typeface="Calibri"/>
              </a:rPr>
              <a:t>Referencing is using another person's discoveries to back your work. There are numerous styles you'll use when reference sources, the Harvard framework is just one example, as appeared in the slide underneath.</a:t>
            </a:r>
            <a:endParaRPr lang="en-US" sz="1100" dirty="0">
              <a:latin typeface="Arial"/>
              <a:cs typeface="Calibri"/>
            </a:endParaRPr>
          </a:p>
          <a:p>
            <a:r>
              <a:rPr lang="en-US" sz="1100" dirty="0">
                <a:latin typeface="Arial"/>
                <a:cs typeface="Calibri"/>
              </a:rPr>
              <a:t>Cottrell (2013) highlights in academic writing, it is essential to acknowledge, or ‘cite’ the sources of ideas or information.</a:t>
            </a:r>
          </a:p>
          <a:p>
            <a:r>
              <a:rPr lang="en-GB" sz="1100" dirty="0">
                <a:latin typeface="Arial"/>
                <a:cs typeface="Calibri"/>
              </a:rPr>
              <a:t>In academic writing, it is essential to create a comprehensive list of references for the sources incorporated in one's work and subsequently append them at the conclusion of the essay. Consistently incorporating an appropriate referencing system into one's written work is crucial to properly point information sources and avoid plagiarism accusations. Plagiarism refers to copying and pasting content word-for-word from a specific source. It is recommended to deeply immerse yourself in the material when conducting research through careful and thorough reading.</a:t>
            </a:r>
            <a:r>
              <a:rPr lang="en-US" sz="1100" dirty="0">
                <a:latin typeface="Arial"/>
                <a:cs typeface="Calibri"/>
              </a:rPr>
              <a:t>Cottrell (2013 p.177) points out that Plagiarism is the use of work of others without acknowledgment of our source or information. </a:t>
            </a:r>
            <a:r>
              <a:rPr lang="en-GB" sz="1100" dirty="0">
                <a:latin typeface="Arial"/>
                <a:cs typeface="Calibri"/>
              </a:rPr>
              <a:t>A thorough examination of the existing literature and then summarizing one's understanding in a unique way, without copying word for word, is beneficial when conducting research.</a:t>
            </a:r>
            <a:endParaRPr lang="en-US" sz="1100" dirty="0">
              <a:latin typeface="Arial"/>
              <a:cs typeface="Calibri"/>
            </a:endParaRPr>
          </a:p>
        </p:txBody>
      </p:sp>
      <p:sp>
        <p:nvSpPr>
          <p:cNvPr id="8" name="TextBox 7">
            <a:extLst>
              <a:ext uri="{FF2B5EF4-FFF2-40B4-BE49-F238E27FC236}">
                <a16:creationId xmlns:a16="http://schemas.microsoft.com/office/drawing/2014/main" id="{E0406D3D-5DBD-1C4F-8003-07A3F1EE5AAD}"/>
              </a:ext>
            </a:extLst>
          </p:cNvPr>
          <p:cNvSpPr txBox="1"/>
          <p:nvPr/>
        </p:nvSpPr>
        <p:spPr>
          <a:xfrm>
            <a:off x="10675244" y="187499"/>
            <a:ext cx="130331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2314176</a:t>
            </a:r>
          </a:p>
          <a:p>
            <a:r>
              <a:rPr lang="en-US" sz="1100" dirty="0">
                <a:latin typeface="Arial"/>
                <a:cs typeface="Arial"/>
              </a:rPr>
              <a:t>ECEY4008/C</a:t>
            </a:r>
          </a:p>
          <a:p>
            <a:r>
              <a:rPr lang="en-US" sz="1100" dirty="0">
                <a:latin typeface="Arial"/>
                <a:cs typeface="Arial"/>
              </a:rPr>
              <a:t>913  words </a:t>
            </a:r>
          </a:p>
        </p:txBody>
      </p:sp>
      <p:sp>
        <p:nvSpPr>
          <p:cNvPr id="16" name="TextBox 15">
            <a:extLst>
              <a:ext uri="{FF2B5EF4-FFF2-40B4-BE49-F238E27FC236}">
                <a16:creationId xmlns:a16="http://schemas.microsoft.com/office/drawing/2014/main" id="{24130641-50B5-62D1-A73B-34DB3FAB1AA8}"/>
              </a:ext>
            </a:extLst>
          </p:cNvPr>
          <p:cNvSpPr txBox="1"/>
          <p:nvPr/>
        </p:nvSpPr>
        <p:spPr>
          <a:xfrm flipH="1">
            <a:off x="85712" y="1890786"/>
            <a:ext cx="7171658" cy="2292935"/>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Academic Writing</a:t>
            </a:r>
          </a:p>
          <a:p>
            <a:pPr algn="l"/>
            <a:r>
              <a:rPr lang="en-US" sz="1100" dirty="0">
                <a:latin typeface="Arial" panose="020B0604020202020204" pitchFamily="34" charset="0"/>
                <a:cs typeface="Arial" panose="020B0604020202020204" pitchFamily="34" charset="0"/>
              </a:rPr>
              <a:t>The first aspect to note is that </a:t>
            </a:r>
            <a:r>
              <a:rPr lang="en-GB" sz="1100" dirty="0">
                <a:latin typeface="Arial" panose="020B0604020202020204" pitchFamily="34" charset="0"/>
                <a:cs typeface="Arial" panose="020B0604020202020204" pitchFamily="34" charset="0"/>
              </a:rPr>
              <a:t>when individuals sign up for a course, it is crucial for them to recognize that they must adhere to a specific writing style based on the assigned tasks and who will be reading their work. Gaining this skill is extremely important because it is followed by the need to produce different types of academic writing such as essays, posters, assignments, presentations, and reviews. </a:t>
            </a:r>
            <a:r>
              <a:rPr lang="en-US" sz="11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For your study programme the kinds of writing you will be asked to do are usually much more formal. You might be asked to write practical reports, literature reviews, essays, and so on,’ Day, (2018) </a:t>
            </a:r>
          </a:p>
          <a:p>
            <a:pPr algn="l"/>
            <a:r>
              <a:rPr lang="en-GB" sz="1100" dirty="0">
                <a:latin typeface="Arial" panose="020B0604020202020204" pitchFamily="34" charset="0"/>
                <a:cs typeface="Arial" panose="020B0604020202020204" pitchFamily="34" charset="0"/>
              </a:rPr>
              <a:t>Academic writing is commonly acknowledged for its structured approach to presenting evidence in a clear and logical way. A common belief is that researchers often use a logical sequence of well-structured arguments, supported by  reasoning and proof, to strengthen their research findings. University of California (2023) states </a:t>
            </a:r>
            <a:r>
              <a:rPr lang="en-GB" sz="1100" dirty="0">
                <a:solidFill>
                  <a:srgbClr val="000000"/>
                </a:solidFill>
                <a:latin typeface="Arial" panose="020B0604020202020204" pitchFamily="34" charset="0"/>
                <a:cs typeface="Arial" panose="020B0604020202020204" pitchFamily="34" charset="0"/>
              </a:rPr>
              <a:t>w</a:t>
            </a:r>
            <a:r>
              <a:rPr lang="en-GB" sz="1100" b="0" i="0" dirty="0">
                <a:solidFill>
                  <a:srgbClr val="000000"/>
                </a:solidFill>
                <a:effectLst/>
                <a:latin typeface="Arial" panose="020B0604020202020204" pitchFamily="34" charset="0"/>
                <a:cs typeface="Arial" panose="020B0604020202020204" pitchFamily="34" charset="0"/>
              </a:rPr>
              <a:t>hen presenting a position or argument that you disagree with, describe this argument accurately and without loaded or biased language. In academic writing, the author is expected to investigate the research problem from an authoritative point of view.</a:t>
            </a:r>
            <a:endParaRPr lang="en-GB" sz="11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98509DF-22B6-0417-6C5A-CF16537010B6}"/>
              </a:ext>
            </a:extLst>
          </p:cNvPr>
          <p:cNvSpPr txBox="1"/>
          <p:nvPr/>
        </p:nvSpPr>
        <p:spPr>
          <a:xfrm>
            <a:off x="3199356" y="614144"/>
            <a:ext cx="4393255" cy="954107"/>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u="sng" dirty="0">
                <a:latin typeface="Arial" panose="020B0604020202020204" pitchFamily="34" charset="0"/>
                <a:cs typeface="Arial" panose="020B0604020202020204" pitchFamily="34" charset="0"/>
              </a:rPr>
              <a:t>Induction</a:t>
            </a:r>
          </a:p>
          <a:p>
            <a:pPr algn="l"/>
            <a:r>
              <a:rPr lang="en-GB" sz="1100" dirty="0">
                <a:latin typeface="Arial" panose="020B0604020202020204" pitchFamily="34" charset="0"/>
                <a:cs typeface="Arial" panose="020B0604020202020204" pitchFamily="34" charset="0"/>
              </a:rPr>
              <a:t>This poster explores a few skills that could be advantageous when starting academic assignments, with the aim of highlighting the importance of essential abilities for individuals considering a return to formal education</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2DAA899-C009-8DDA-92A4-9B74B3C421EC}"/>
              </a:ext>
            </a:extLst>
          </p:cNvPr>
          <p:cNvSpPr txBox="1"/>
          <p:nvPr/>
        </p:nvSpPr>
        <p:spPr>
          <a:xfrm>
            <a:off x="7396481" y="1806466"/>
            <a:ext cx="4790096" cy="3139321"/>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u="sng" dirty="0">
                <a:latin typeface="Arial"/>
                <a:cs typeface="Arial"/>
              </a:rPr>
              <a:t>Time Management</a:t>
            </a:r>
            <a:endParaRPr lang="en-US" sz="1100" dirty="0">
              <a:latin typeface="Rockwell" panose="02060603020205020403"/>
              <a:cs typeface="Arial"/>
            </a:endParaRPr>
          </a:p>
          <a:p>
            <a:r>
              <a:rPr lang="en-US" sz="1100" dirty="0">
                <a:latin typeface="Arial"/>
                <a:cs typeface="Arial"/>
              </a:rPr>
              <a:t>To begin with one must acquire the skill of time management for effective studying and work performance as a student. It can be challenging to find time for this task with a range of other commitments and obligations in a daily routine. There exist various strategies that one can employ to allocate dedicated time for studying, including the development of  weekly schedules, to do lists, setting reminders on personal calendars, among others. </a:t>
            </a:r>
            <a:r>
              <a:rPr lang="en-GB" sz="1100" dirty="0">
                <a:latin typeface="Arial"/>
                <a:cs typeface="Arial"/>
              </a:rPr>
              <a:t>According to Cottrell (2013 p.126) Experiment with ways of saving and managing time, so you find out what works for you. One may find it necessary to experiment with various approaches to determine the most effective technique for oneself. </a:t>
            </a:r>
          </a:p>
          <a:p>
            <a:r>
              <a:rPr lang="en-GB" sz="1100" dirty="0">
                <a:latin typeface="Arial"/>
                <a:cs typeface="Arial"/>
              </a:rPr>
              <a:t>Efficiently managing one's time is essential to prevent work piling up, reduce stress, and produce excellent results. Some of the steps to consider involve determining how much time is needed for studying and creating a plan to smoothly incorporate it into a weekly schedule. Weekly assessments are suggested to determine the effectiveness of time management tools, and they should be modified as required. </a:t>
            </a:r>
          </a:p>
        </p:txBody>
      </p:sp>
      <p:sp>
        <p:nvSpPr>
          <p:cNvPr id="19" name="TextBox 18">
            <a:extLst>
              <a:ext uri="{FF2B5EF4-FFF2-40B4-BE49-F238E27FC236}">
                <a16:creationId xmlns:a16="http://schemas.microsoft.com/office/drawing/2014/main" id="{D930639A-7010-4CAF-4C23-F3A40075D5B0}"/>
              </a:ext>
            </a:extLst>
          </p:cNvPr>
          <p:cNvSpPr txBox="1"/>
          <p:nvPr/>
        </p:nvSpPr>
        <p:spPr>
          <a:xfrm>
            <a:off x="7360768" y="5029071"/>
            <a:ext cx="4790096" cy="1831271"/>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Conclusion</a:t>
            </a:r>
          </a:p>
          <a:p>
            <a:r>
              <a:rPr lang="en-GB" sz="1100" dirty="0">
                <a:latin typeface="Arial"/>
                <a:cs typeface="Arial"/>
              </a:rPr>
              <a:t>This poster has identified some subjects to study and explains why it's important to manage your time if you want to go back into studies. They also give examples of how to give credit to others in your work and what counts as plagiarism. Additionally, it highlights the importance of gaining expertise in academic writing practices, which will be expected in any academic work. This poster presents insights into the skills that individuals should consider and extensively investigate while re-entering education, with the aim of providing sustained support throughout their academic journey.</a:t>
            </a:r>
          </a:p>
        </p:txBody>
      </p:sp>
      <p:pic>
        <p:nvPicPr>
          <p:cNvPr id="3" name="Picture 2" descr="A person sitting on a stack of books&#10;&#10;Description automatically generated">
            <a:extLst>
              <a:ext uri="{FF2B5EF4-FFF2-40B4-BE49-F238E27FC236}">
                <a16:creationId xmlns:a16="http://schemas.microsoft.com/office/drawing/2014/main" id="{271B9AAE-6C6C-0493-0FC3-1622EC05BB54}"/>
              </a:ext>
            </a:extLst>
          </p:cNvPr>
          <p:cNvPicPr>
            <a:picLocks noChangeAspect="1"/>
          </p:cNvPicPr>
          <p:nvPr/>
        </p:nvPicPr>
        <p:blipFill>
          <a:blip r:embed="rId2"/>
          <a:stretch>
            <a:fillRect/>
          </a:stretch>
        </p:blipFill>
        <p:spPr>
          <a:xfrm>
            <a:off x="7996095" y="50909"/>
            <a:ext cx="2679149" cy="1555458"/>
          </a:xfrm>
          <a:prstGeom prst="rect">
            <a:avLst/>
          </a:prstGeom>
        </p:spPr>
      </p:pic>
      <p:sp>
        <p:nvSpPr>
          <p:cNvPr id="5" name="TextBox 4">
            <a:extLst>
              <a:ext uri="{FF2B5EF4-FFF2-40B4-BE49-F238E27FC236}">
                <a16:creationId xmlns:a16="http://schemas.microsoft.com/office/drawing/2014/main" id="{C0647AAB-3132-FAAC-6EBB-2E2882420699}"/>
              </a:ext>
            </a:extLst>
          </p:cNvPr>
          <p:cNvSpPr txBox="1"/>
          <p:nvPr/>
        </p:nvSpPr>
        <p:spPr>
          <a:xfrm>
            <a:off x="8425352" y="1567488"/>
            <a:ext cx="162156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Panza,2020)</a:t>
            </a:r>
          </a:p>
        </p:txBody>
      </p:sp>
      <p:pic>
        <p:nvPicPr>
          <p:cNvPr id="4" name="Picture 3">
            <a:extLst>
              <a:ext uri="{FF2B5EF4-FFF2-40B4-BE49-F238E27FC236}">
                <a16:creationId xmlns:a16="http://schemas.microsoft.com/office/drawing/2014/main" id="{98CB2204-FF81-129D-191A-9BF2A248A7AD}"/>
              </a:ext>
            </a:extLst>
          </p:cNvPr>
          <p:cNvPicPr>
            <a:picLocks noChangeAspect="1"/>
          </p:cNvPicPr>
          <p:nvPr/>
        </p:nvPicPr>
        <p:blipFill>
          <a:blip r:embed="rId3"/>
          <a:stretch>
            <a:fillRect/>
          </a:stretch>
        </p:blipFill>
        <p:spPr>
          <a:xfrm>
            <a:off x="-41136" y="14783"/>
            <a:ext cx="3188975" cy="1591584"/>
          </a:xfrm>
          <a:prstGeom prst="rect">
            <a:avLst/>
          </a:prstGeom>
        </p:spPr>
      </p:pic>
      <p:sp>
        <p:nvSpPr>
          <p:cNvPr id="11" name="TextBox 10">
            <a:extLst>
              <a:ext uri="{FF2B5EF4-FFF2-40B4-BE49-F238E27FC236}">
                <a16:creationId xmlns:a16="http://schemas.microsoft.com/office/drawing/2014/main" id="{D2F5F3D2-C76B-D081-6FED-EA749C0819D8}"/>
              </a:ext>
            </a:extLst>
          </p:cNvPr>
          <p:cNvSpPr txBox="1"/>
          <p:nvPr/>
        </p:nvSpPr>
        <p:spPr>
          <a:xfrm>
            <a:off x="188176" y="1598714"/>
            <a:ext cx="297884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Owusu, 2012)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1FB027-2762-062B-42E9-B651992FB2C7}"/>
              </a:ext>
            </a:extLst>
          </p:cNvPr>
          <p:cNvSpPr txBox="1"/>
          <p:nvPr/>
        </p:nvSpPr>
        <p:spPr>
          <a:xfrm>
            <a:off x="938282" y="826130"/>
            <a:ext cx="4446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panose="020B0604020202020204" pitchFamily="34" charset="0"/>
                <a:cs typeface="Arial" panose="020B0604020202020204" pitchFamily="34" charset="0"/>
              </a:rPr>
              <a:t>Reference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list</a:t>
            </a:r>
            <a:r>
              <a:rPr lang="en-US"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4762FDD8-547F-BADB-8C96-F1A7478F1257}"/>
              </a:ext>
            </a:extLst>
          </p:cNvPr>
          <p:cNvSpPr txBox="1"/>
          <p:nvPr/>
        </p:nvSpPr>
        <p:spPr>
          <a:xfrm>
            <a:off x="938283" y="1791268"/>
            <a:ext cx="6277970" cy="341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FA03C1C6-E70E-45CB-1352-975BF11268B0}"/>
              </a:ext>
            </a:extLst>
          </p:cNvPr>
          <p:cNvSpPr txBox="1"/>
          <p:nvPr/>
        </p:nvSpPr>
        <p:spPr>
          <a:xfrm>
            <a:off x="938283" y="1312740"/>
            <a:ext cx="7574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err="1">
                <a:latin typeface="Arial" panose="020B0604020202020204" pitchFamily="34" charset="0"/>
                <a:cs typeface="Arial" panose="020B0604020202020204" pitchFamily="34" charset="0"/>
              </a:rPr>
              <a:t>Cottrall.S</a:t>
            </a:r>
            <a:r>
              <a:rPr lang="en-GB" sz="1200" dirty="0">
                <a:latin typeface="Arial" panose="020B0604020202020204" pitchFamily="34" charset="0"/>
                <a:cs typeface="Arial" panose="020B0604020202020204" pitchFamily="34" charset="0"/>
              </a:rPr>
              <a:t>. (2013)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Fourth edition. Hampshire: Palgrave Macmillan. </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B8FC3CC-3689-716F-4BAC-2C66F79A4F2F}"/>
              </a:ext>
            </a:extLst>
          </p:cNvPr>
          <p:cNvSpPr txBox="1"/>
          <p:nvPr/>
        </p:nvSpPr>
        <p:spPr>
          <a:xfrm>
            <a:off x="938282" y="2644124"/>
            <a:ext cx="11091157" cy="461665"/>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Panza.A</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Winds of change.</a:t>
            </a:r>
          </a:p>
          <a:p>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https://woc.aises.org/content/top-five-study-skills-a-students</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p:txBody>
      </p:sp>
      <p:sp>
        <p:nvSpPr>
          <p:cNvPr id="9" name="TextBox 8">
            <a:extLst>
              <a:ext uri="{FF2B5EF4-FFF2-40B4-BE49-F238E27FC236}">
                <a16:creationId xmlns:a16="http://schemas.microsoft.com/office/drawing/2014/main" id="{2B87E733-C476-4933-D40F-6194F40826D3}"/>
              </a:ext>
            </a:extLst>
          </p:cNvPr>
          <p:cNvSpPr txBox="1"/>
          <p:nvPr/>
        </p:nvSpPr>
        <p:spPr>
          <a:xfrm>
            <a:off x="938282" y="1775117"/>
            <a:ext cx="916254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Day, T.(2018) </a:t>
            </a:r>
            <a:r>
              <a:rPr lang="en-GB" sz="1100" i="1" dirty="0">
                <a:latin typeface="Arial" panose="020B0604020202020204" pitchFamily="34" charset="0"/>
                <a:cs typeface="Arial" panose="020B0604020202020204" pitchFamily="34" charset="0"/>
              </a:rPr>
              <a:t>Success in Academic Writing</a:t>
            </a:r>
            <a:r>
              <a:rPr lang="en-GB" sz="1100" dirty="0">
                <a:latin typeface="Arial" panose="020B0604020202020204" pitchFamily="34" charset="0"/>
                <a:cs typeface="Arial" panose="020B0604020202020204" pitchFamily="34" charset="0"/>
              </a:rPr>
              <a:t>, second edition. London: Bloomsbury Publishing Plc.</a:t>
            </a:r>
          </a:p>
        </p:txBody>
      </p:sp>
      <p:sp>
        <p:nvSpPr>
          <p:cNvPr id="7" name="TextBox 6">
            <a:extLst>
              <a:ext uri="{FF2B5EF4-FFF2-40B4-BE49-F238E27FC236}">
                <a16:creationId xmlns:a16="http://schemas.microsoft.com/office/drawing/2014/main" id="{F8003393-465B-7F08-DEC3-8C7B5DB1F723}"/>
              </a:ext>
            </a:extLst>
          </p:cNvPr>
          <p:cNvSpPr txBox="1"/>
          <p:nvPr/>
        </p:nvSpPr>
        <p:spPr>
          <a:xfrm>
            <a:off x="938282" y="2147958"/>
            <a:ext cx="9306560" cy="261610"/>
          </a:xfrm>
          <a:prstGeom prst="rect">
            <a:avLst/>
          </a:prstGeom>
          <a:noFill/>
        </p:spPr>
        <p:txBody>
          <a:bodyPr wrap="square" rtlCol="0">
            <a:spAutoFit/>
          </a:bodyPr>
          <a:lstStyle/>
          <a:p>
            <a:r>
              <a:rPr lang="en-GB" sz="1100" u="sng"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Owusu.K</a:t>
            </a:r>
            <a:r>
              <a:rPr lang="en-GB" sz="11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(2012) </a:t>
            </a:r>
            <a:r>
              <a:rPr lang="en-GB" sz="1100" i="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Referencing and Plagiarism. Available at: </a:t>
            </a:r>
            <a:r>
              <a:rPr lang="en-GB" sz="1100" dirty="0">
                <a:solidFill>
                  <a:srgbClr val="FC5A1A"/>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Referencing and Plagiarism by K Owusu (prezi.com)</a:t>
            </a:r>
            <a:r>
              <a:rPr lang="en-GB" sz="1100" dirty="0">
                <a:solidFill>
                  <a:srgbClr val="FC5A1A"/>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25 September 2023)</a:t>
            </a:r>
          </a:p>
        </p:txBody>
      </p:sp>
      <p:sp>
        <p:nvSpPr>
          <p:cNvPr id="5" name="TextBox 4">
            <a:extLst>
              <a:ext uri="{FF2B5EF4-FFF2-40B4-BE49-F238E27FC236}">
                <a16:creationId xmlns:a16="http://schemas.microsoft.com/office/drawing/2014/main" id="{17D5308A-C1B8-8E2C-0317-54792CCC867A}"/>
              </a:ext>
            </a:extLst>
          </p:cNvPr>
          <p:cNvSpPr txBox="1"/>
          <p:nvPr/>
        </p:nvSpPr>
        <p:spPr>
          <a:xfrm>
            <a:off x="938282" y="3340345"/>
            <a:ext cx="8597140"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University of California (2023)  </a:t>
            </a:r>
            <a:r>
              <a:rPr lang="en-GB" sz="1200" i="1">
                <a:latin typeface="Arial" panose="020B0604020202020204" pitchFamily="34" charset="0"/>
                <a:cs typeface="Arial" panose="020B0604020202020204" pitchFamily="34" charset="0"/>
              </a:rPr>
              <a:t>Research Guides.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https://libguides.usc.edu/writingguide/academicwriting</a:t>
            </a:r>
            <a:r>
              <a:rPr lang="en-GB" sz="1200" dirty="0">
                <a:latin typeface="Arial" panose="020B0604020202020204" pitchFamily="34" charset="0"/>
                <a:cs typeface="Arial" panose="020B0604020202020204" pitchFamily="34" charset="0"/>
              </a:rPr>
              <a:t> (Accessed 25th September 2023)</a:t>
            </a:r>
          </a:p>
        </p:txBody>
      </p:sp>
    </p:spTree>
    <p:extLst>
      <p:ext uri="{BB962C8B-B14F-4D97-AF65-F5344CB8AC3E}">
        <p14:creationId xmlns:p14="http://schemas.microsoft.com/office/powerpoint/2010/main" val="116048799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249</TotalTime>
  <Words>915</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 Light</vt:lpstr>
      <vt:lpstr>Rockwell</vt:lpstr>
      <vt:lpstr>Wingdings</vt:lpstr>
      <vt:lpstr>Atlas</vt:lpstr>
      <vt:lpstr>Skills To Support Academic Studies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dc:creator>
  <cp:lastModifiedBy>rachel oneill</cp:lastModifiedBy>
  <cp:revision>357</cp:revision>
  <dcterms:created xsi:type="dcterms:W3CDTF">2023-09-10T20:00:05Z</dcterms:created>
  <dcterms:modified xsi:type="dcterms:W3CDTF">2023-10-22T19:29:24Z</dcterms:modified>
</cp:coreProperties>
</file>