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6.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 id="2147483680" r:id="rId20"/>
  </p:sldMasterIdLst>
  <p:notesMasterIdLst>
    <p:notesMasterId r:id="rId59"/>
  </p:notesMasterIdLst>
  <p:handoutMasterIdLst>
    <p:handoutMasterId r:id="rId60"/>
  </p:handoutMasterIdLst>
  <p:sldIdLst>
    <p:sldId id="256" r:id="rId21"/>
    <p:sldId id="366" r:id="rId22"/>
    <p:sldId id="334" r:id="rId23"/>
    <p:sldId id="343" r:id="rId24"/>
    <p:sldId id="287" r:id="rId25"/>
    <p:sldId id="290" r:id="rId26"/>
    <p:sldId id="288" r:id="rId27"/>
    <p:sldId id="344" r:id="rId28"/>
    <p:sldId id="296" r:id="rId29"/>
    <p:sldId id="341" r:id="rId30"/>
    <p:sldId id="346" r:id="rId31"/>
    <p:sldId id="347" r:id="rId32"/>
    <p:sldId id="348" r:id="rId33"/>
    <p:sldId id="351" r:id="rId34"/>
    <p:sldId id="350" r:id="rId35"/>
    <p:sldId id="299" r:id="rId36"/>
    <p:sldId id="274" r:id="rId37"/>
    <p:sldId id="313" r:id="rId38"/>
    <p:sldId id="273" r:id="rId39"/>
    <p:sldId id="320" r:id="rId40"/>
    <p:sldId id="354" r:id="rId41"/>
    <p:sldId id="319" r:id="rId42"/>
    <p:sldId id="280" r:id="rId43"/>
    <p:sldId id="258" r:id="rId44"/>
    <p:sldId id="374" r:id="rId45"/>
    <p:sldId id="368" r:id="rId46"/>
    <p:sldId id="369" r:id="rId47"/>
    <p:sldId id="259" r:id="rId48"/>
    <p:sldId id="364" r:id="rId49"/>
    <p:sldId id="371" r:id="rId50"/>
    <p:sldId id="372" r:id="rId51"/>
    <p:sldId id="373" r:id="rId52"/>
    <p:sldId id="370" r:id="rId53"/>
    <p:sldId id="295" r:id="rId54"/>
    <p:sldId id="278" r:id="rId55"/>
    <p:sldId id="279" r:id="rId56"/>
    <p:sldId id="367" r:id="rId57"/>
    <p:sldId id="324"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slide" Target="slides/slide35.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4C88A7-24DF-44D2-95B8-2979D4FD3573}" type="datetimeFigureOut">
              <a:rPr lang="en-GB" smtClean="0"/>
              <a:t>03/03/2023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E00121-4093-4FC0-AC51-A5B7EC1C51D4}" type="slidenum">
              <a:rPr lang="en-GB" smtClean="0"/>
              <a:t>‹#›</a:t>
            </a:fld>
            <a:endParaRPr lang="en-GB"/>
          </a:p>
        </p:txBody>
      </p:sp>
    </p:spTree>
    <p:extLst>
      <p:ext uri="{BB962C8B-B14F-4D97-AF65-F5344CB8AC3E}">
        <p14:creationId xmlns:p14="http://schemas.microsoft.com/office/powerpoint/2010/main" val="757277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3371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a:prstGeom prst="rect">
            <a:avLst/>
          </a:prstGeom>
        </p:spPr>
        <p:txBody>
          <a:bodyPr/>
          <a:lstStyle/>
          <a:p>
            <a:fld id="{9C64F3F4-CE19-49F8-9EF4-FF4EE52031C2}" type="datetimeFigureOut">
              <a:rPr lang="en-GB" smtClean="0"/>
              <a:t>03/03/2023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00120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03/03/2023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670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58977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460609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363812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a:prstGeom prst="rect">
            <a:avLst/>
          </a:prstGeom>
        </p:spPr>
        <p:txBody>
          <a:bodyPr/>
          <a:lstStyle/>
          <a:p>
            <a:fld id="{9C64F3F4-CE19-49F8-9EF4-FF4EE52031C2}" type="datetimeFigureOut">
              <a:rPr lang="en-GB" smtClean="0"/>
              <a:t>03/03/2023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209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03/03/2023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38012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376921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5978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97078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351084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842904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0656171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825196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828364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104285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11583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036171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60778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15848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40178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23113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79631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677565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152621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294448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61642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593508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589245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8661683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902419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20165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91038830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62060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3/3/2023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9908073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3/3/2023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112776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3/3/2023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401970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3/3/2023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6169598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3/3/2023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052582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3/3/2023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2475440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3/3/2023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149761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3/3/2023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6094874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3/3/2023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071999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3/3/2023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759262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3/3/2023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037862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3629877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744399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4231360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212308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544447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9193545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1747286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5399431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18314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6782684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2373772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2038436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9490359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8101224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5638332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0565040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1049438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7995709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928010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3/3/2023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1.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10.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5.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6.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5" Type="http://schemas.openxmlformats.org/officeDocument/2006/relationships/slideLayout" Target="../slideLayouts/slideLayout62.xml"/><Relationship Id="rId4" Type="http://schemas.openxmlformats.org/officeDocument/2006/relationships/slideLayout" Target="../slideLayouts/slideLayout61.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7.xml"/><Relationship Id="rId1" Type="http://schemas.openxmlformats.org/officeDocument/2006/relationships/slideLayout" Target="../slideLayouts/slideLayout66.xml"/><Relationship Id="rId4" Type="http://schemas.openxmlformats.org/officeDocument/2006/relationships/image" Target="../media/image1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5550549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283480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15772167"/>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867869893"/>
      </p:ext>
    </p:extLst>
  </p:cSld>
  <p:clrMap bg1="lt1" tx1="dk1" bg2="lt2" tx2="dk2" accent1="accent1" accent2="accent2" accent3="accent3" accent4="accent4" accent5="accent5" accent6="accent6" hlink="hlink" folHlink="folHlink"/>
  <p:sldLayoutIdLst>
    <p:sldLayoutId id="2147483669" r:id="rId1"/>
    <p:sldLayoutId id="2147483739" r:id="rId2"/>
    <p:sldLayoutId id="214748374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52904296"/>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028645689"/>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03794248"/>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84563786"/>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22480315"/>
      </p:ext>
    </p:extLst>
  </p:cSld>
  <p:clrMap bg1="lt1" tx1="dk1" bg2="lt2" tx2="dk2" accent1="accent1" accent2="accent2" accent3="accent3" accent4="accent4" accent5="accent5" accent6="accent6" hlink="hlink" folHlink="folHlink"/>
  <p:sldLayoutIdLst>
    <p:sldLayoutId id="214748374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921615366"/>
      </p:ext>
    </p:extLst>
  </p:cSld>
  <p:clrMap bg1="lt1" tx1="dk1" bg2="lt2" tx2="dk2" accent1="accent1" accent2="accent2" accent3="accent3" accent4="accent4" accent5="accent5" accent6="accent6" hlink="hlink" folHlink="folHlink"/>
  <p:sldLayoutIdLst>
    <p:sldLayoutId id="2147483742" r:id="rId1"/>
    <p:sldLayoutId id="2147483683" r:id="rId2"/>
    <p:sldLayoutId id="2147483684" r:id="rId3"/>
    <p:sldLayoutId id="2147483685" r:id="rId4"/>
    <p:sldLayoutId id="2147483686" r:id="rId5"/>
    <p:sldLayoutId id="2147483743"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36716544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021379657"/>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44806613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04100097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69042381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87722286"/>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7" r:id="rId1"/>
    <p:sldLayoutId id="214748368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28.tmp"/><Relationship Id="rId2" Type="http://schemas.openxmlformats.org/officeDocument/2006/relationships/image" Target="../media/image27.png"/><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29.tmp"/><Relationship Id="rId2" Type="http://schemas.openxmlformats.org/officeDocument/2006/relationships/image" Target="../media/image27.png"/><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268760"/>
            <a:ext cx="8064896" cy="4320480"/>
          </a:xfrm>
        </p:spPr>
        <p:txBody>
          <a:bodyPr>
            <a:normAutofit fontScale="90000"/>
          </a:bodyPr>
          <a:lstStyle/>
          <a:p>
            <a:r>
              <a:rPr lang="en-GB" sz="4000" b="1" dirty="0">
                <a:solidFill>
                  <a:schemeClr val="bg1"/>
                </a:solidFill>
              </a:rPr>
              <a:t>Business Skills</a:t>
            </a:r>
            <a:br>
              <a:rPr lang="en-GB" sz="4000" b="1" dirty="0">
                <a:solidFill>
                  <a:schemeClr val="bg1"/>
                </a:solidFill>
              </a:rPr>
            </a:br>
            <a:br>
              <a:rPr lang="en-GB" sz="4000" b="1" dirty="0">
                <a:solidFill>
                  <a:schemeClr val="bg1"/>
                </a:solidFill>
              </a:rPr>
            </a:br>
            <a:r>
              <a:rPr lang="en-GB" sz="3600" b="1" dirty="0">
                <a:solidFill>
                  <a:schemeClr val="bg1"/>
                </a:solidFill>
              </a:rPr>
              <a:t>Week 9: Becoming a Lifelong Learner</a:t>
            </a:r>
            <a:br>
              <a:rPr lang="en-GB" sz="3600" b="1" dirty="0">
                <a:solidFill>
                  <a:schemeClr val="bg1"/>
                </a:solidFill>
              </a:rPr>
            </a:br>
            <a:br>
              <a:rPr lang="en-GB" sz="3600" b="1" dirty="0">
                <a:solidFill>
                  <a:schemeClr val="bg1"/>
                </a:solidFill>
              </a:rPr>
            </a:br>
            <a:r>
              <a:rPr lang="en-GB" sz="3100" b="1" dirty="0">
                <a:solidFill>
                  <a:schemeClr val="bg1"/>
                </a:solidFill>
              </a:rPr>
              <a:t>Part 1: Reflectivity as a Mindset</a:t>
            </a:r>
            <a:br>
              <a:rPr lang="en-GB" sz="3100" b="1" dirty="0">
                <a:solidFill>
                  <a:schemeClr val="bg1"/>
                </a:solidFill>
              </a:rPr>
            </a:br>
            <a:br>
              <a:rPr lang="en-GB" sz="3100" b="1" dirty="0">
                <a:solidFill>
                  <a:schemeClr val="bg1"/>
                </a:solidFill>
              </a:rPr>
            </a:br>
            <a:r>
              <a:rPr lang="en-GB" sz="3100" b="1" dirty="0">
                <a:solidFill>
                  <a:schemeClr val="bg1"/>
                </a:solidFill>
              </a:rPr>
              <a:t>Part 2: Learning Through Reflection</a:t>
            </a:r>
            <a:br>
              <a:rPr lang="en-GB" sz="3100" b="1" dirty="0">
                <a:solidFill>
                  <a:schemeClr val="bg1"/>
                </a:solidFill>
              </a:rPr>
            </a:br>
            <a:br>
              <a:rPr lang="en-GB" sz="3100" b="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83740-D0BB-30CE-E01F-3D86E9E349E7}"/>
              </a:ext>
            </a:extLst>
          </p:cNvPr>
          <p:cNvSpPr>
            <a:spLocks noGrp="1"/>
          </p:cNvSpPr>
          <p:nvPr>
            <p:ph type="title"/>
          </p:nvPr>
        </p:nvSpPr>
        <p:spPr>
          <a:xfrm>
            <a:off x="486697" y="1329200"/>
            <a:ext cx="2629121" cy="1216741"/>
          </a:xfrm>
        </p:spPr>
        <p:txBody>
          <a:bodyPr>
            <a:normAutofit/>
          </a:bodyPr>
          <a:lstStyle/>
          <a:p>
            <a:r>
              <a:rPr lang="en-GB" sz="3000" b="1" dirty="0"/>
              <a:t>Module Feedback</a:t>
            </a:r>
          </a:p>
        </p:txBody>
      </p:sp>
      <p:sp>
        <p:nvSpPr>
          <p:cNvPr id="9" name="Content Placeholder 8">
            <a:extLst>
              <a:ext uri="{FF2B5EF4-FFF2-40B4-BE49-F238E27FC236}">
                <a16:creationId xmlns:a16="http://schemas.microsoft.com/office/drawing/2014/main" id="{552D8DFB-3D14-33BA-9067-A298BDBB81DF}"/>
              </a:ext>
            </a:extLst>
          </p:cNvPr>
          <p:cNvSpPr>
            <a:spLocks noGrp="1"/>
          </p:cNvSpPr>
          <p:nvPr>
            <p:ph idx="1"/>
          </p:nvPr>
        </p:nvSpPr>
        <p:spPr>
          <a:xfrm>
            <a:off x="292786" y="2227889"/>
            <a:ext cx="2629121" cy="2839064"/>
          </a:xfrm>
        </p:spPr>
        <p:txBody>
          <a:bodyPr>
            <a:normAutofit/>
          </a:bodyPr>
          <a:lstStyle/>
          <a:p>
            <a:r>
              <a:rPr lang="en-US" sz="1800" dirty="0"/>
              <a:t>Your feedback is very important to us.</a:t>
            </a:r>
          </a:p>
          <a:p>
            <a:r>
              <a:rPr lang="en-US" sz="1800" dirty="0"/>
              <a:t>Before we start today’s session, please take 10 minutes to complete the Module Feedback Questionnaire on our Business Skills Moodle Page.</a:t>
            </a:r>
          </a:p>
          <a:p>
            <a:pPr marL="0" indent="0" algn="r">
              <a:buNone/>
            </a:pPr>
            <a:r>
              <a:rPr lang="en-US" sz="1800" dirty="0">
                <a:latin typeface="Harlow Solid Italic" panose="04030604020F02020D02" pitchFamily="82" charset="0"/>
              </a:rPr>
              <a:t>Thank you </a:t>
            </a:r>
            <a:r>
              <a:rPr lang="en-US" sz="1800" dirty="0">
                <a:latin typeface="Harlow Solid Italic" panose="04030604020F02020D02" pitchFamily="82" charset="0"/>
                <a:sym typeface="Wingdings" panose="05000000000000000000" pitchFamily="2" charset="2"/>
              </a:rPr>
              <a:t></a:t>
            </a:r>
            <a:endParaRPr lang="en-US" sz="1800" dirty="0">
              <a:latin typeface="Harlow Solid Italic" panose="04030604020F02020D02" pitchFamily="82" charset="0"/>
            </a:endParaRPr>
          </a:p>
        </p:txBody>
      </p:sp>
      <p:sp>
        <p:nvSpPr>
          <p:cNvPr id="19" name="Rectangle 1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857250"/>
            <a:ext cx="5664708" cy="51435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1275589"/>
            <a:ext cx="4938074" cy="430439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 name="Picture 9" descr="Graphical user interface&#10;&#10;Description automatically generated">
            <a:extLst>
              <a:ext uri="{FF2B5EF4-FFF2-40B4-BE49-F238E27FC236}">
                <a16:creationId xmlns:a16="http://schemas.microsoft.com/office/drawing/2014/main" id="{7AB1C4F9-7742-0F3D-59EA-A74A3FE390E9}"/>
              </a:ext>
            </a:extLst>
          </p:cNvPr>
          <p:cNvPicPr>
            <a:picLocks noChangeAspect="1"/>
          </p:cNvPicPr>
          <p:nvPr/>
        </p:nvPicPr>
        <p:blipFill rotWithShape="1">
          <a:blip r:embed="rId2">
            <a:extLst>
              <a:ext uri="{28A0092B-C50C-407E-A947-70E740481C1C}">
                <a14:useLocalDpi xmlns:a14="http://schemas.microsoft.com/office/drawing/2010/main" val="0"/>
              </a:ext>
            </a:extLst>
          </a:blip>
          <a:srcRect t="32337"/>
          <a:stretch/>
        </p:blipFill>
        <p:spPr>
          <a:xfrm>
            <a:off x="3966789" y="2008251"/>
            <a:ext cx="4689714" cy="2839064"/>
          </a:xfrm>
          <a:prstGeom prst="rect">
            <a:avLst/>
          </a:prstGeom>
          <a:effectLst/>
        </p:spPr>
      </p:pic>
    </p:spTree>
    <p:extLst>
      <p:ext uri="{BB962C8B-B14F-4D97-AF65-F5344CB8AC3E}">
        <p14:creationId xmlns:p14="http://schemas.microsoft.com/office/powerpoint/2010/main" val="1333313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CFC2E-CE19-4E36-A8F5-004603E3A918}"/>
              </a:ext>
            </a:extLst>
          </p:cNvPr>
          <p:cNvSpPr>
            <a:spLocks noGrp="1"/>
          </p:cNvSpPr>
          <p:nvPr>
            <p:ph type="title"/>
          </p:nvPr>
        </p:nvSpPr>
        <p:spPr/>
        <p:txBody>
          <a:bodyPr/>
          <a:lstStyle/>
          <a:p>
            <a:r>
              <a:rPr lang="en-GB" sz="4000" b="1" dirty="0"/>
              <a:t>Recap…</a:t>
            </a:r>
          </a:p>
        </p:txBody>
      </p:sp>
      <p:sp>
        <p:nvSpPr>
          <p:cNvPr id="3" name="Content Placeholder 2">
            <a:extLst>
              <a:ext uri="{FF2B5EF4-FFF2-40B4-BE49-F238E27FC236}">
                <a16:creationId xmlns:a16="http://schemas.microsoft.com/office/drawing/2014/main" id="{D5DB3C5C-6186-41B2-AAC6-ED685F3E2DCB}"/>
              </a:ext>
            </a:extLst>
          </p:cNvPr>
          <p:cNvSpPr>
            <a:spLocks noGrp="1"/>
          </p:cNvSpPr>
          <p:nvPr>
            <p:ph idx="1"/>
          </p:nvPr>
        </p:nvSpPr>
        <p:spPr>
          <a:xfrm>
            <a:off x="395536" y="1340768"/>
            <a:ext cx="8119814" cy="4836195"/>
          </a:xfrm>
        </p:spPr>
        <p:txBody>
          <a:bodyPr/>
          <a:lstStyle/>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t>During the last session you developed an understanding of what critical thinking is and why it is important for personal and professional development.</a:t>
            </a:r>
          </a:p>
          <a:p>
            <a:pPr marL="0" indent="0">
              <a:buNone/>
            </a:pPr>
            <a:r>
              <a:rPr lang="en-GB" b="1" dirty="0"/>
              <a:t>Coming up…</a:t>
            </a: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How reflective practice can help in your journey towards ‘</a:t>
            </a:r>
            <a:r>
              <a:rPr lang="en-GB" sz="2400" b="1" dirty="0">
                <a:latin typeface="Calibri" panose="020F0502020204030204" pitchFamily="34" charset="0"/>
                <a:ea typeface="Calibri" panose="020F0502020204030204" pitchFamily="34" charset="0"/>
                <a:cs typeface="Calibri" panose="020F0502020204030204" pitchFamily="34" charset="0"/>
              </a:rPr>
              <a:t>Becoming a Lifelong Learner’.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451218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14878-CCFD-59E5-355C-C78F0A34DE09}"/>
              </a:ext>
            </a:extLst>
          </p:cNvPr>
          <p:cNvSpPr>
            <a:spLocks noGrp="1"/>
          </p:cNvSpPr>
          <p:nvPr>
            <p:ph type="title"/>
          </p:nvPr>
        </p:nvSpPr>
        <p:spPr>
          <a:xfrm>
            <a:off x="3724072" y="629268"/>
            <a:ext cx="4939868" cy="1286160"/>
          </a:xfrm>
        </p:spPr>
        <p:txBody>
          <a:bodyPr anchor="b">
            <a:normAutofit/>
          </a:bodyPr>
          <a:lstStyle/>
          <a:p>
            <a:r>
              <a:rPr lang="en-GB" b="1"/>
              <a:t>Activity Time!</a:t>
            </a:r>
          </a:p>
        </p:txBody>
      </p:sp>
      <p:sp>
        <p:nvSpPr>
          <p:cNvPr id="3" name="Content Placeholder 2">
            <a:extLst>
              <a:ext uri="{FF2B5EF4-FFF2-40B4-BE49-F238E27FC236}">
                <a16:creationId xmlns:a16="http://schemas.microsoft.com/office/drawing/2014/main" id="{C2211AE3-00A1-8AF3-9C2B-DDD2B94816A4}"/>
              </a:ext>
            </a:extLst>
          </p:cNvPr>
          <p:cNvSpPr>
            <a:spLocks noGrp="1"/>
          </p:cNvSpPr>
          <p:nvPr>
            <p:ph idx="1"/>
          </p:nvPr>
        </p:nvSpPr>
        <p:spPr>
          <a:xfrm>
            <a:off x="3724073" y="2438400"/>
            <a:ext cx="4939867" cy="3785419"/>
          </a:xfrm>
        </p:spPr>
        <p:txBody>
          <a:bodyPr>
            <a:normAutofit/>
          </a:bodyPr>
          <a:lstStyle/>
          <a:p>
            <a:pPr>
              <a:spcAft>
                <a:spcPts val="800"/>
              </a:spcAft>
            </a:pPr>
            <a:r>
              <a:rPr lang="en-GB" sz="2400" dirty="0"/>
              <a:t>Via the chat, see how much you can write about your knowledge of reflection in three minutes.</a:t>
            </a:r>
          </a:p>
          <a:p>
            <a:r>
              <a:rPr lang="en-GB" sz="2400" dirty="0"/>
              <a:t>We will then discuss as a group</a:t>
            </a:r>
          </a:p>
        </p:txBody>
      </p:sp>
      <p:pic>
        <p:nvPicPr>
          <p:cNvPr id="5" name="Picture 4" descr="Cloud text bubble on a white background">
            <a:extLst>
              <a:ext uri="{FF2B5EF4-FFF2-40B4-BE49-F238E27FC236}">
                <a16:creationId xmlns:a16="http://schemas.microsoft.com/office/drawing/2014/main" id="{F9B1915F-4093-00C4-1CF8-92350BA64BD0}"/>
              </a:ext>
            </a:extLst>
          </p:cNvPr>
          <p:cNvPicPr>
            <a:picLocks noChangeAspect="1"/>
          </p:cNvPicPr>
          <p:nvPr/>
        </p:nvPicPr>
        <p:blipFill rotWithShape="1">
          <a:blip r:embed="rId2"/>
          <a:srcRect l="3285" r="62876"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6EB1E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1537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D2013-A80E-4A09-9A6C-DDB71D485DF6}"/>
              </a:ext>
            </a:extLst>
          </p:cNvPr>
          <p:cNvSpPr>
            <a:spLocks noGrp="1"/>
          </p:cNvSpPr>
          <p:nvPr>
            <p:ph type="title"/>
          </p:nvPr>
        </p:nvSpPr>
        <p:spPr>
          <a:xfrm>
            <a:off x="899592" y="365125"/>
            <a:ext cx="7615758" cy="687611"/>
          </a:xfrm>
        </p:spPr>
        <p:txBody>
          <a:bodyPr/>
          <a:lstStyle/>
          <a:p>
            <a:r>
              <a:rPr lang="en-GB" sz="4000" b="1" dirty="0">
                <a:effectLst/>
                <a:ea typeface="Calibri" panose="020F0502020204030204" pitchFamily="34" charset="0"/>
                <a:cs typeface="Times New Roman" panose="02020603050405020304" pitchFamily="18" charset="0"/>
              </a:rPr>
              <a:t>What is Reflection?</a:t>
            </a:r>
            <a:br>
              <a:rPr lang="en-GB" sz="4000" dirty="0">
                <a:effectLst/>
                <a:ea typeface="Calibri" panose="020F0502020204030204" pitchFamily="34" charset="0"/>
                <a:cs typeface="Times New Roman" panose="02020603050405020304" pitchFamily="18" charset="0"/>
              </a:rPr>
            </a:br>
            <a:endParaRPr lang="en-GB" sz="4000" dirty="0"/>
          </a:p>
        </p:txBody>
      </p:sp>
      <p:sp>
        <p:nvSpPr>
          <p:cNvPr id="3" name="Content Placeholder 2">
            <a:extLst>
              <a:ext uri="{FF2B5EF4-FFF2-40B4-BE49-F238E27FC236}">
                <a16:creationId xmlns:a16="http://schemas.microsoft.com/office/drawing/2014/main" id="{F2E5614E-9119-465E-81C0-73F84A40598D}"/>
              </a:ext>
            </a:extLst>
          </p:cNvPr>
          <p:cNvSpPr>
            <a:spLocks noGrp="1"/>
          </p:cNvSpPr>
          <p:nvPr>
            <p:ph idx="1"/>
          </p:nvPr>
        </p:nvSpPr>
        <p:spPr>
          <a:xfrm>
            <a:off x="596435" y="1253331"/>
            <a:ext cx="7886700" cy="4351338"/>
          </a:xfrm>
        </p:spPr>
        <p:txBody>
          <a:bodyPr/>
          <a:lstStyle/>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When we reflect, we consider deeply something that we might not otherwise have given much thought to. This helps us to</a:t>
            </a:r>
            <a:r>
              <a:rPr lang="en-GB" sz="2200" b="1" dirty="0">
                <a:effectLst/>
                <a:latin typeface="Calibri" panose="020F0502020204030204" pitchFamily="34" charset="0"/>
                <a:ea typeface="Calibri" panose="020F0502020204030204" pitchFamily="34" charset="0"/>
                <a:cs typeface="Times New Roman" panose="02020603050405020304" pitchFamily="18" charset="0"/>
              </a:rPr>
              <a:t> </a:t>
            </a:r>
            <a:r>
              <a:rPr lang="en-GB" sz="2200" dirty="0">
                <a:effectLst/>
                <a:latin typeface="Calibri" panose="020F0502020204030204" pitchFamily="34" charset="0"/>
                <a:ea typeface="Calibri" panose="020F0502020204030204" pitchFamily="34" charset="0"/>
                <a:cs typeface="Times New Roman" panose="02020603050405020304" pitchFamily="18" charset="0"/>
              </a:rPr>
              <a:t>learn. </a:t>
            </a:r>
          </a:p>
          <a:p>
            <a:pPr marL="0" indent="0">
              <a:lnSpc>
                <a:spcPct val="107000"/>
              </a:lnSpc>
              <a:spcAft>
                <a:spcPts val="800"/>
              </a:spcAft>
              <a:buNone/>
            </a:pPr>
            <a:r>
              <a:rPr lang="en-GB" sz="2200" b="1" dirty="0">
                <a:effectLst/>
                <a:latin typeface="Calibri" panose="020F0502020204030204" pitchFamily="34" charset="0"/>
                <a:ea typeface="Calibri" panose="020F0502020204030204" pitchFamily="34" charset="0"/>
                <a:cs typeface="Times New Roman" panose="02020603050405020304" pitchFamily="18" charset="0"/>
              </a:rPr>
              <a:t>Reflection</a:t>
            </a:r>
            <a:r>
              <a:rPr lang="en-GB" sz="2200" dirty="0">
                <a:effectLst/>
                <a:latin typeface="Calibri" panose="020F0502020204030204" pitchFamily="34" charset="0"/>
                <a:ea typeface="Calibri" panose="020F0502020204030204" pitchFamily="34" charset="0"/>
                <a:cs typeface="Times New Roman" panose="02020603050405020304" pitchFamily="18" charset="0"/>
              </a:rPr>
              <a:t> is concerned with consciously looking at and thinking about our experiences, actions, feelings, and responses, and then interpreting or analysing them in order to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learn</a:t>
            </a:r>
            <a:r>
              <a:rPr lang="en-GB" sz="2200" dirty="0">
                <a:effectLst/>
                <a:latin typeface="Calibri" panose="020F0502020204030204" pitchFamily="34" charset="0"/>
                <a:ea typeface="Calibri" panose="020F0502020204030204" pitchFamily="34" charset="0"/>
                <a:cs typeface="Times New Roman" panose="02020603050405020304" pitchFamily="18" charset="0"/>
              </a:rPr>
              <a:t> from them. </a:t>
            </a:r>
            <a:r>
              <a:rPr lang="en-US" sz="2200" dirty="0">
                <a:effectLst/>
                <a:latin typeface="Calibri" panose="020F0502020204030204" pitchFamily="34" charset="0"/>
                <a:ea typeface="Times New Roman" panose="02020603050405020304" pitchFamily="18" charset="0"/>
                <a:cs typeface="Calibri" panose="020F0502020204030204" pitchFamily="34" charset="0"/>
              </a:rPr>
              <a:t>Typically, we do this by asking ourselves questions about what we did, how we did it, and what we learnt from doing it.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200" dirty="0">
                <a:effectLst/>
                <a:latin typeface="Calibri" panose="020F0502020204030204" pitchFamily="34" charset="0"/>
                <a:ea typeface="Times New Roman" panose="02020603050405020304" pitchFamily="18" charset="0"/>
                <a:cs typeface="Calibri" panose="020F0502020204030204" pitchFamily="34" charset="0"/>
              </a:rPr>
              <a:t>The key to reflecting is spotting the patterns and links in thoughts that emerge as a result of your experiences in life and in learning.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417604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B8AE6-031D-4132-B30E-39A6737394C5}"/>
              </a:ext>
            </a:extLst>
          </p:cNvPr>
          <p:cNvSpPr>
            <a:spLocks noGrp="1"/>
          </p:cNvSpPr>
          <p:nvPr>
            <p:ph type="title"/>
          </p:nvPr>
        </p:nvSpPr>
        <p:spPr/>
        <p:txBody>
          <a:bodyPr/>
          <a:lstStyle/>
          <a:p>
            <a:r>
              <a:rPr lang="en-GB" sz="4000" b="1" dirty="0"/>
              <a:t>Learning Through Reflection</a:t>
            </a:r>
          </a:p>
        </p:txBody>
      </p:sp>
      <p:sp>
        <p:nvSpPr>
          <p:cNvPr id="3" name="Content Placeholder 2">
            <a:extLst>
              <a:ext uri="{FF2B5EF4-FFF2-40B4-BE49-F238E27FC236}">
                <a16:creationId xmlns:a16="http://schemas.microsoft.com/office/drawing/2014/main" id="{1EA6FA7C-3382-4D90-9AC0-66AF1D8DA326}"/>
              </a:ext>
            </a:extLst>
          </p:cNvPr>
          <p:cNvSpPr>
            <a:spLocks noGrp="1"/>
          </p:cNvSpPr>
          <p:nvPr>
            <p:ph idx="1"/>
          </p:nvPr>
        </p:nvSpPr>
        <p:spPr>
          <a:xfrm>
            <a:off x="628650" y="1340768"/>
            <a:ext cx="7886700" cy="4752528"/>
          </a:xfrm>
        </p:spPr>
        <p:txBody>
          <a:bodyPr/>
          <a:lstStyle/>
          <a:p>
            <a:pPr marL="0" indent="0">
              <a:lnSpc>
                <a:spcPct val="107000"/>
              </a:lnSpc>
              <a:spcAft>
                <a:spcPts val="800"/>
              </a:spcAft>
              <a:buNone/>
            </a:pPr>
            <a:r>
              <a:rPr lang="en-GB" sz="2400" dirty="0">
                <a:latin typeface="Calibri" panose="020F0502020204030204" pitchFamily="34" charset="0"/>
                <a:cs typeface="Calibri" panose="020F0502020204030204" pitchFamily="34" charset="0"/>
              </a:rPr>
              <a:t>Reflective learning – implies a sense of ‘open exploration’.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Reflecting on academic or professional practice through questioning makes your personal beliefs, expectations, and biases more evident to you. Understanding yourself helps you to be more successful in your studies. You become aware of the automatic or uncritical assumptions you make as a result of your world view. </a:t>
            </a:r>
          </a:p>
          <a:p>
            <a:pPr marL="0" indent="0" algn="r">
              <a:lnSpc>
                <a:spcPct val="107000"/>
              </a:lnSpc>
              <a:spcAft>
                <a:spcPts val="800"/>
              </a:spcAft>
              <a:buNone/>
            </a:pPr>
            <a:r>
              <a:rPr lang="en-GB" sz="2400" dirty="0"/>
              <a:t>(Cottrell, 2019)</a:t>
            </a:r>
          </a:p>
          <a:p>
            <a:pPr marL="342900" indent="-342900" algn="r">
              <a:lnSpc>
                <a:spcPct val="107000"/>
              </a:lnSpc>
              <a:spcAft>
                <a:spcPts val="800"/>
              </a:spcAft>
              <a:buFont typeface="Symbol" panose="05050102010706020507" pitchFamily="18" charset="2"/>
              <a:buChar char=""/>
            </a:pPr>
            <a:endParaRPr lang="en-GB" dirty="0"/>
          </a:p>
        </p:txBody>
      </p:sp>
    </p:spTree>
    <p:extLst>
      <p:ext uri="{BB962C8B-B14F-4D97-AF65-F5344CB8AC3E}">
        <p14:creationId xmlns:p14="http://schemas.microsoft.com/office/powerpoint/2010/main" val="2866462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B7D2B-20E4-4E40-8341-13D6FDD96868}"/>
              </a:ext>
            </a:extLst>
          </p:cNvPr>
          <p:cNvSpPr>
            <a:spLocks noGrp="1"/>
          </p:cNvSpPr>
          <p:nvPr>
            <p:ph type="title"/>
          </p:nvPr>
        </p:nvSpPr>
        <p:spPr/>
        <p:txBody>
          <a:bodyPr/>
          <a:lstStyle/>
          <a:p>
            <a:r>
              <a:rPr lang="en-GB" sz="4000" b="1" dirty="0">
                <a:effectLst/>
                <a:ea typeface="Calibri" panose="020F0502020204030204" pitchFamily="34" charset="0"/>
                <a:cs typeface="Times New Roman" panose="02020603050405020304" pitchFamily="18" charset="0"/>
              </a:rPr>
              <a:t>Becoming Reflective</a:t>
            </a:r>
            <a:r>
              <a:rPr lang="en-GB" sz="4000" b="1" dirty="0">
                <a:ea typeface="Calibri" panose="020F0502020204030204" pitchFamily="34" charset="0"/>
                <a:cs typeface="Times New Roman" panose="02020603050405020304" pitchFamily="18" charset="0"/>
              </a:rPr>
              <a:t>: </a:t>
            </a:r>
            <a:r>
              <a:rPr lang="en-GB" sz="4000" b="1" dirty="0">
                <a:effectLst/>
                <a:ea typeface="Calibri" panose="020F0502020204030204" pitchFamily="34" charset="0"/>
                <a:cs typeface="Times New Roman" panose="02020603050405020304" pitchFamily="18" charset="0"/>
              </a:rPr>
              <a:t>Critical Thinking</a:t>
            </a:r>
            <a:br>
              <a:rPr lang="en-GB" sz="4000" b="1" dirty="0">
                <a:effectLst/>
                <a:ea typeface="Calibri" panose="020F0502020204030204" pitchFamily="34" charset="0"/>
                <a:cs typeface="Times New Roman" panose="02020603050405020304" pitchFamily="18" charset="0"/>
              </a:rPr>
            </a:br>
            <a:endParaRPr lang="en-GB" sz="4000" b="1" dirty="0"/>
          </a:p>
        </p:txBody>
      </p:sp>
      <p:sp>
        <p:nvSpPr>
          <p:cNvPr id="3" name="Content Placeholder 2">
            <a:extLst>
              <a:ext uri="{FF2B5EF4-FFF2-40B4-BE49-F238E27FC236}">
                <a16:creationId xmlns:a16="http://schemas.microsoft.com/office/drawing/2014/main" id="{089DB356-331A-41C0-AE33-363E28F5E704}"/>
              </a:ext>
            </a:extLst>
          </p:cNvPr>
          <p:cNvSpPr>
            <a:spLocks noGrp="1"/>
          </p:cNvSpPr>
          <p:nvPr>
            <p:ph idx="1"/>
          </p:nvPr>
        </p:nvSpPr>
        <p:spPr>
          <a:xfrm>
            <a:off x="467544" y="1196752"/>
            <a:ext cx="7886700" cy="4845274"/>
          </a:xfrm>
        </p:spPr>
        <p:txBody>
          <a:bodyPr/>
          <a:lstStyle/>
          <a:p>
            <a:pPr>
              <a:lnSpc>
                <a:spcPct val="107000"/>
              </a:lnSpc>
              <a:spcAft>
                <a:spcPts val="800"/>
              </a:spcAft>
            </a:pPr>
            <a:r>
              <a:rPr lang="en-GB" sz="2400" dirty="0">
                <a:effectLst/>
                <a:ea typeface="Times New Roman" panose="02020603050405020304" pitchFamily="18" charset="0"/>
                <a:cs typeface="Calibri" panose="020F0502020204030204" pitchFamily="34" charset="0"/>
              </a:rPr>
              <a:t>We are all learning everyday through experience, trial and error and reflecting on how we could improve our performance.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t>Critical thinking requires you to ‘unpack’ whatever you are focusing on. You should never simply accept everything you hear and read at face value – you must always unpack it using the skills needed to reflect by looking, listening and pausing. This will allow you to identify things you may otherwise not notice.</a:t>
            </a:r>
          </a:p>
          <a:p>
            <a:pPr marL="0" indent="0">
              <a:lnSpc>
                <a:spcPct val="107000"/>
              </a:lnSpc>
              <a:spcAft>
                <a:spcPts val="800"/>
              </a:spcAft>
              <a:buNone/>
            </a:pPr>
            <a:endParaRPr lang="en-GB" sz="2400" dirty="0"/>
          </a:p>
          <a:p>
            <a:pPr marL="0" indent="0">
              <a:lnSpc>
                <a:spcPct val="107000"/>
              </a:lnSpc>
              <a:spcAft>
                <a:spcPts val="800"/>
              </a:spcAft>
              <a:buNone/>
            </a:pPr>
            <a:endParaRPr lang="en-US" sz="2400" dirty="0">
              <a:effectLst/>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1754697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ECA22-A16E-178A-6F0D-B6422C73CBC8}"/>
              </a:ext>
            </a:extLst>
          </p:cNvPr>
          <p:cNvSpPr>
            <a:spLocks noGrp="1"/>
          </p:cNvSpPr>
          <p:nvPr>
            <p:ph type="title"/>
          </p:nvPr>
        </p:nvSpPr>
        <p:spPr/>
        <p:txBody>
          <a:bodyPr/>
          <a:lstStyle/>
          <a:p>
            <a:r>
              <a:rPr lang="en-GB" sz="4000" b="1" dirty="0"/>
              <a:t>Learning from Experiences Reflexivity…</a:t>
            </a:r>
          </a:p>
        </p:txBody>
      </p:sp>
      <p:sp>
        <p:nvSpPr>
          <p:cNvPr id="3" name="Content Placeholder 2">
            <a:extLst>
              <a:ext uri="{FF2B5EF4-FFF2-40B4-BE49-F238E27FC236}">
                <a16:creationId xmlns:a16="http://schemas.microsoft.com/office/drawing/2014/main" id="{403F04CC-DC95-0883-EB0F-B552321AE7B8}"/>
              </a:ext>
            </a:extLst>
          </p:cNvPr>
          <p:cNvSpPr>
            <a:spLocks noGrp="1"/>
          </p:cNvSpPr>
          <p:nvPr>
            <p:ph idx="1"/>
          </p:nvPr>
        </p:nvSpPr>
        <p:spPr/>
        <p:txBody>
          <a:bodyPr/>
          <a:lstStyle/>
          <a:p>
            <a:endParaRPr lang="en-GB" dirty="0"/>
          </a:p>
          <a:p>
            <a:pP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In order to learn from your experiences, you must consider not only the practice of reflection, but also the process of reflexivity. Your previous experiences, attitudes and beliefs influence your thought processes, and being reflexive involves being open-minded in examining the influence that these will have on your thinking.</a:t>
            </a:r>
          </a:p>
          <a:p>
            <a:endParaRPr lang="en-GB" dirty="0"/>
          </a:p>
        </p:txBody>
      </p:sp>
    </p:spTree>
    <p:extLst>
      <p:ext uri="{BB962C8B-B14F-4D97-AF65-F5344CB8AC3E}">
        <p14:creationId xmlns:p14="http://schemas.microsoft.com/office/powerpoint/2010/main" val="293100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E1904-9C38-4B95-B0AA-01B24C3EC8DE}"/>
              </a:ext>
            </a:extLst>
          </p:cNvPr>
          <p:cNvSpPr>
            <a:spLocks noGrp="1"/>
          </p:cNvSpPr>
          <p:nvPr>
            <p:ph type="title"/>
          </p:nvPr>
        </p:nvSpPr>
        <p:spPr/>
        <p:txBody>
          <a:bodyPr/>
          <a:lstStyle/>
          <a:p>
            <a:r>
              <a:rPr lang="en-GB" sz="4000" b="1" dirty="0"/>
              <a:t>Learning Outcomes</a:t>
            </a:r>
          </a:p>
        </p:txBody>
      </p:sp>
      <p:sp>
        <p:nvSpPr>
          <p:cNvPr id="3" name="Content Placeholder 2">
            <a:extLst>
              <a:ext uri="{FF2B5EF4-FFF2-40B4-BE49-F238E27FC236}">
                <a16:creationId xmlns:a16="http://schemas.microsoft.com/office/drawing/2014/main" id="{6E23EDF9-2F53-41E1-B8FA-8269FFDC89DB}"/>
              </a:ext>
            </a:extLst>
          </p:cNvPr>
          <p:cNvSpPr>
            <a:spLocks noGrp="1"/>
          </p:cNvSpPr>
          <p:nvPr>
            <p:ph idx="1"/>
          </p:nvPr>
        </p:nvSpPr>
        <p:spPr/>
        <p:txBody>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Upon completion of this session, you will be able to: </a:t>
            </a:r>
          </a:p>
          <a:p>
            <a:pPr marL="342900" lvl="0" indent="-342900" fontAlgn="ctr">
              <a:lnSpc>
                <a:spcPct val="107000"/>
              </a:lnSpc>
              <a:spcAft>
                <a:spcPts val="800"/>
              </a:spcAft>
              <a:buFont typeface="Symbol" panose="05050102010706020507" pitchFamily="18" charset="2"/>
              <a:buChar char=""/>
            </a:pPr>
            <a:r>
              <a:rPr lang="en-GB" sz="2400" dirty="0">
                <a:latin typeface="Calibri" panose="020F0502020204030204" pitchFamily="34" charset="0"/>
                <a:ea typeface="Calibri" panose="020F0502020204030204" pitchFamily="34" charset="0"/>
                <a:cs typeface="Calibri" panose="020F0502020204030204" pitchFamily="34" charset="0"/>
              </a:rPr>
              <a:t>Recognise reflexivity as a mindset (learning through experience).</a:t>
            </a:r>
          </a:p>
          <a:p>
            <a:pPr marL="342900" lvl="0" indent="-342900">
              <a:lnSpc>
                <a:spcPct val="107000"/>
              </a:lnSpc>
              <a:spcAft>
                <a:spcPts val="800"/>
              </a:spcAft>
              <a:buFont typeface="Symbol" panose="05050102010706020507" pitchFamily="18" charset="2"/>
              <a:buChar char=""/>
            </a:pPr>
            <a:r>
              <a:rPr lang="en-GB" sz="2400" dirty="0">
                <a:latin typeface="Calibri" panose="020F0502020204030204" pitchFamily="34" charset="0"/>
                <a:ea typeface="Calibri" panose="020F0502020204030204" pitchFamily="34" charset="0"/>
                <a:cs typeface="Calibri" panose="020F0502020204030204" pitchFamily="34" charset="0"/>
              </a:rPr>
              <a:t>Reflect on your own process and progress as a learner.</a:t>
            </a:r>
          </a:p>
          <a:p>
            <a:pPr marL="0" indent="0">
              <a:lnSpc>
                <a:spcPct val="107000"/>
              </a:lnSpc>
              <a:spcAft>
                <a:spcPts val="800"/>
              </a:spcAft>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6000"/>
              </a:lnSpc>
              <a:spcAft>
                <a:spcPts val="800"/>
              </a:spcAft>
              <a:buNone/>
              <a:tabLst>
                <a:tab pos="2865755" algn="ctr"/>
                <a:tab pos="3486150" algn="l"/>
              </a:tabLst>
            </a:pPr>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659928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23F6B-F11E-D743-8126-60A35BB82128}"/>
              </a:ext>
            </a:extLst>
          </p:cNvPr>
          <p:cNvSpPr>
            <a:spLocks noGrp="1"/>
          </p:cNvSpPr>
          <p:nvPr>
            <p:ph type="title"/>
          </p:nvPr>
        </p:nvSpPr>
        <p:spPr>
          <a:xfrm>
            <a:off x="755576" y="2420888"/>
            <a:ext cx="7886700" cy="1325563"/>
          </a:xfrm>
        </p:spPr>
        <p:txBody>
          <a:bodyPr/>
          <a:lstStyle/>
          <a:p>
            <a:r>
              <a:rPr lang="en-GB" sz="4000" b="1" dirty="0"/>
              <a:t>Part 1 : Reflectivity as a Mindset</a:t>
            </a:r>
          </a:p>
        </p:txBody>
      </p:sp>
      <p:sp>
        <p:nvSpPr>
          <p:cNvPr id="3" name="Arrow: Right 2">
            <a:extLst>
              <a:ext uri="{FF2B5EF4-FFF2-40B4-BE49-F238E27FC236}">
                <a16:creationId xmlns:a16="http://schemas.microsoft.com/office/drawing/2014/main" id="{300159F8-1F56-F793-3044-00D84E27811F}"/>
              </a:ext>
            </a:extLst>
          </p:cNvPr>
          <p:cNvSpPr/>
          <p:nvPr/>
        </p:nvSpPr>
        <p:spPr>
          <a:xfrm>
            <a:off x="5171440" y="3429000"/>
            <a:ext cx="2782957" cy="6493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1159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A9218-7898-6897-6575-CCEE84265615}"/>
              </a:ext>
            </a:extLst>
          </p:cNvPr>
          <p:cNvSpPr>
            <a:spLocks noGrp="1"/>
          </p:cNvSpPr>
          <p:nvPr>
            <p:ph type="title"/>
          </p:nvPr>
        </p:nvSpPr>
        <p:spPr/>
        <p:txBody>
          <a:bodyPr/>
          <a:lstStyle/>
          <a:p>
            <a:r>
              <a:rPr lang="en-GB" sz="4000" b="1" dirty="0"/>
              <a:t>‘I’m </a:t>
            </a:r>
            <a:r>
              <a:rPr lang="en-GB" sz="4000" b="1" dirty="0" err="1"/>
              <a:t>gonna</a:t>
            </a:r>
            <a:r>
              <a:rPr lang="en-GB" sz="4000" b="1" dirty="0"/>
              <a:t> sit right down and ask myself a question!’</a:t>
            </a:r>
          </a:p>
        </p:txBody>
      </p:sp>
      <p:sp>
        <p:nvSpPr>
          <p:cNvPr id="3" name="Content Placeholder 2">
            <a:extLst>
              <a:ext uri="{FF2B5EF4-FFF2-40B4-BE49-F238E27FC236}">
                <a16:creationId xmlns:a16="http://schemas.microsoft.com/office/drawing/2014/main" id="{36194D98-CACF-B99F-84CA-D645EF85639B}"/>
              </a:ext>
            </a:extLst>
          </p:cNvPr>
          <p:cNvSpPr>
            <a:spLocks noGrp="1"/>
          </p:cNvSpPr>
          <p:nvPr>
            <p:ph idx="1"/>
          </p:nvPr>
        </p:nvSpPr>
        <p:spPr>
          <a:xfrm>
            <a:off x="539552" y="1684941"/>
            <a:ext cx="7886700" cy="4351338"/>
          </a:xfrm>
        </p:spPr>
        <p:txBody>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Reflexivity involves questioning your own assumptions, which you would usually take for granted. </a:t>
            </a: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Actively questioning why you make such assumptions will allow you to become open minded in terms of how your attitudes, beliefs, and values inform your perceptions and how these differ from others.</a:t>
            </a:r>
          </a:p>
          <a:p>
            <a:endParaRPr lang="en-GB" dirty="0"/>
          </a:p>
        </p:txBody>
      </p:sp>
    </p:spTree>
    <p:extLst>
      <p:ext uri="{BB962C8B-B14F-4D97-AF65-F5344CB8AC3E}">
        <p14:creationId xmlns:p14="http://schemas.microsoft.com/office/powerpoint/2010/main" val="3913951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CAC75-D54F-9646-D49C-9FD6F90DFE5A}"/>
              </a:ext>
            </a:extLst>
          </p:cNvPr>
          <p:cNvSpPr>
            <a:spLocks noGrp="1"/>
          </p:cNvSpPr>
          <p:nvPr>
            <p:ph type="title"/>
          </p:nvPr>
        </p:nvSpPr>
        <p:spPr/>
        <p:txBody>
          <a:bodyPr/>
          <a:lstStyle/>
          <a:p>
            <a:r>
              <a:rPr lang="en-GB" sz="4000" b="1" dirty="0"/>
              <a:t>Do you see what I see?</a:t>
            </a:r>
          </a:p>
        </p:txBody>
      </p:sp>
      <p:sp>
        <p:nvSpPr>
          <p:cNvPr id="3" name="Content Placeholder 2">
            <a:extLst>
              <a:ext uri="{FF2B5EF4-FFF2-40B4-BE49-F238E27FC236}">
                <a16:creationId xmlns:a16="http://schemas.microsoft.com/office/drawing/2014/main" id="{47DD380A-5491-8756-1F8D-63098AE4FEFB}"/>
              </a:ext>
            </a:extLst>
          </p:cNvPr>
          <p:cNvSpPr>
            <a:spLocks noGrp="1"/>
          </p:cNvSpPr>
          <p:nvPr>
            <p:ph idx="1"/>
          </p:nvPr>
        </p:nvSpPr>
        <p:spPr>
          <a:xfrm>
            <a:off x="467544" y="1253331"/>
            <a:ext cx="7886700" cy="4351338"/>
          </a:xfrm>
        </p:spPr>
        <p:txBody>
          <a:bodyPr/>
          <a:lstStyle/>
          <a:p>
            <a:pPr marL="0" indent="0">
              <a:lnSpc>
                <a:spcPct val="107000"/>
              </a:lnSpc>
              <a:spcAft>
                <a:spcPts val="800"/>
              </a:spcAft>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t>Take a look at the picture on the next slide. What do you see? Post your thoughts to the chat.</a:t>
            </a:r>
          </a:p>
          <a:p>
            <a:pPr>
              <a:lnSpc>
                <a:spcPct val="107000"/>
              </a:lnSpc>
              <a:spcAft>
                <a:spcPts val="800"/>
              </a:spcAft>
            </a:pPr>
            <a:r>
              <a:rPr lang="en-GB" sz="2400" dirty="0"/>
              <a:t>Consider the similarities and differences between your answers and those of others.</a:t>
            </a:r>
          </a:p>
          <a:p>
            <a:pPr marL="114300" indent="0">
              <a:lnSpc>
                <a:spcPct val="107000"/>
              </a:lnSpc>
              <a:spcAft>
                <a:spcPts val="800"/>
              </a:spcAft>
              <a:buNone/>
            </a:pPr>
            <a:endParaRPr lang="en-GB" sz="2400" dirty="0"/>
          </a:p>
          <a:p>
            <a:endParaRPr lang="en-GB" dirty="0"/>
          </a:p>
        </p:txBody>
      </p:sp>
    </p:spTree>
    <p:extLst>
      <p:ext uri="{BB962C8B-B14F-4D97-AF65-F5344CB8AC3E}">
        <p14:creationId xmlns:p14="http://schemas.microsoft.com/office/powerpoint/2010/main" val="382869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4C6D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2" name="Picture 4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44" name="Freeform: Shape 4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2" name="Picture 1" descr="A picture containing linedrawing, porcelain&#10;&#10;Description automatically generated">
            <a:extLst>
              <a:ext uri="{FF2B5EF4-FFF2-40B4-BE49-F238E27FC236}">
                <a16:creationId xmlns:a16="http://schemas.microsoft.com/office/drawing/2014/main" id="{CC5316B1-73B9-8160-1162-377AFA909770}"/>
              </a:ext>
            </a:extLst>
          </p:cNvPr>
          <p:cNvPicPr>
            <a:picLocks noChangeAspect="1"/>
          </p:cNvPicPr>
          <p:nvPr/>
        </p:nvPicPr>
        <p:blipFill rotWithShape="1">
          <a:blip r:embed="rId3">
            <a:extLst>
              <a:ext uri="{28A0092B-C50C-407E-A947-70E740481C1C}">
                <a14:useLocalDpi xmlns:a14="http://schemas.microsoft.com/office/drawing/2010/main" val="0"/>
              </a:ext>
            </a:extLst>
          </a:blip>
          <a:srcRect t="3958" r="-3" b="-3"/>
          <a:stretch/>
        </p:blipFill>
        <p:spPr>
          <a:xfrm>
            <a:off x="2831730" y="1172029"/>
            <a:ext cx="3395720" cy="4513942"/>
          </a:xfrm>
          <a:prstGeom prst="rect">
            <a:avLst/>
          </a:prstGeom>
        </p:spPr>
      </p:pic>
      <p:sp>
        <p:nvSpPr>
          <p:cNvPr id="6" name="TextBox 5">
            <a:extLst>
              <a:ext uri="{FF2B5EF4-FFF2-40B4-BE49-F238E27FC236}">
                <a16:creationId xmlns:a16="http://schemas.microsoft.com/office/drawing/2014/main" id="{738A3741-4556-ED75-76C7-E1B238C14064}"/>
              </a:ext>
            </a:extLst>
          </p:cNvPr>
          <p:cNvSpPr txBox="1"/>
          <p:nvPr/>
        </p:nvSpPr>
        <p:spPr>
          <a:xfrm>
            <a:off x="5647951" y="6275546"/>
            <a:ext cx="3411231" cy="388303"/>
          </a:xfrm>
          <a:prstGeom prst="rect">
            <a:avLst/>
          </a:prstGeom>
        </p:spPr>
        <p:txBody>
          <a:bodyPr vert="horz" lIns="91440" tIns="45720" rIns="91440" bIns="45720" rtlCol="0">
            <a:normAutofit/>
          </a:bodyPr>
          <a:lstStyle/>
          <a:p>
            <a:pPr>
              <a:lnSpc>
                <a:spcPct val="90000"/>
              </a:lnSpc>
              <a:spcAft>
                <a:spcPts val="800"/>
              </a:spcAft>
            </a:pPr>
            <a:r>
              <a:rPr lang="en-US" sz="1900" dirty="0">
                <a:effectLst/>
              </a:rPr>
              <a:t>Source: Mullins, 2016, p 184)</a:t>
            </a:r>
          </a:p>
        </p:txBody>
      </p:sp>
    </p:spTree>
    <p:extLst>
      <p:ext uri="{BB962C8B-B14F-4D97-AF65-F5344CB8AC3E}">
        <p14:creationId xmlns:p14="http://schemas.microsoft.com/office/powerpoint/2010/main" val="3083657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476E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9" name="Picture 18">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21" name="Freeform: Shape 20">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5" name="Picture 4" descr="Text&#10;&#10;Description automatically generated with medium confidence">
            <a:extLst>
              <a:ext uri="{FF2B5EF4-FFF2-40B4-BE49-F238E27FC236}">
                <a16:creationId xmlns:a16="http://schemas.microsoft.com/office/drawing/2014/main" id="{F2F56012-4DB0-C383-4ECC-24FBC17474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2816" y="1172029"/>
            <a:ext cx="4653548" cy="4513942"/>
          </a:xfrm>
          <a:prstGeom prst="rect">
            <a:avLst/>
          </a:prstGeom>
        </p:spPr>
      </p:pic>
      <p:sp>
        <p:nvSpPr>
          <p:cNvPr id="6" name="TextBox 5">
            <a:extLst>
              <a:ext uri="{FF2B5EF4-FFF2-40B4-BE49-F238E27FC236}">
                <a16:creationId xmlns:a16="http://schemas.microsoft.com/office/drawing/2014/main" id="{F57568F1-E82E-B33B-8C50-42B9D8D9DC18}"/>
              </a:ext>
            </a:extLst>
          </p:cNvPr>
          <p:cNvSpPr txBox="1"/>
          <p:nvPr/>
        </p:nvSpPr>
        <p:spPr>
          <a:xfrm>
            <a:off x="5796136" y="6488958"/>
            <a:ext cx="3411231" cy="388303"/>
          </a:xfrm>
          <a:prstGeom prst="rect">
            <a:avLst/>
          </a:prstGeom>
        </p:spPr>
        <p:txBody>
          <a:bodyPr vert="horz" lIns="91440" tIns="45720" rIns="91440" bIns="45720" rtlCol="0">
            <a:normAutofit/>
          </a:bodyPr>
          <a:lstStyle/>
          <a:p>
            <a:pPr>
              <a:lnSpc>
                <a:spcPct val="90000"/>
              </a:lnSpc>
              <a:spcAft>
                <a:spcPts val="800"/>
              </a:spcAft>
            </a:pPr>
            <a:r>
              <a:rPr lang="en-US" sz="1900" dirty="0">
                <a:effectLst/>
              </a:rPr>
              <a:t>(Source: Mullins, 2016, p 184)</a:t>
            </a:r>
          </a:p>
        </p:txBody>
      </p:sp>
    </p:spTree>
    <p:extLst>
      <p:ext uri="{BB962C8B-B14F-4D97-AF65-F5344CB8AC3E}">
        <p14:creationId xmlns:p14="http://schemas.microsoft.com/office/powerpoint/2010/main" val="3049064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0B33C-D195-CA63-9609-A5043A341474}"/>
              </a:ext>
            </a:extLst>
          </p:cNvPr>
          <p:cNvSpPr>
            <a:spLocks noGrp="1"/>
          </p:cNvSpPr>
          <p:nvPr>
            <p:ph type="title"/>
          </p:nvPr>
        </p:nvSpPr>
        <p:spPr/>
        <p:txBody>
          <a:bodyPr/>
          <a:lstStyle/>
          <a:p>
            <a:r>
              <a:rPr lang="en-GB" sz="4000" b="1" dirty="0"/>
              <a:t>It’s all about perception!</a:t>
            </a:r>
          </a:p>
        </p:txBody>
      </p:sp>
      <p:sp>
        <p:nvSpPr>
          <p:cNvPr id="3" name="Content Placeholder 2">
            <a:extLst>
              <a:ext uri="{FF2B5EF4-FFF2-40B4-BE49-F238E27FC236}">
                <a16:creationId xmlns:a16="http://schemas.microsoft.com/office/drawing/2014/main" id="{B640F763-3579-4BE5-5291-CE00BC43944F}"/>
              </a:ext>
            </a:extLst>
          </p:cNvPr>
          <p:cNvSpPr>
            <a:spLocks noGrp="1"/>
          </p:cNvSpPr>
          <p:nvPr>
            <p:ph idx="1"/>
          </p:nvPr>
        </p:nvSpPr>
        <p:spPr/>
        <p:txBody>
          <a:bodyPr/>
          <a:lstStyle/>
          <a:p>
            <a:pPr marL="0" indent="0">
              <a:lnSpc>
                <a:spcPct val="107000"/>
              </a:lnSpc>
              <a:spcAft>
                <a:spcPts val="800"/>
              </a:spcAft>
              <a:buNone/>
            </a:pPr>
            <a:r>
              <a:rPr lang="en-GB" sz="2400" dirty="0"/>
              <a:t>There is no right or wrong answer. The exercise demonstrates that even when looking at the same thing we can view it differently to others.</a:t>
            </a:r>
          </a:p>
          <a:p>
            <a:pPr marL="0" indent="0">
              <a:lnSpc>
                <a:spcPct val="107000"/>
              </a:lnSpc>
              <a:spcAft>
                <a:spcPts val="800"/>
              </a:spcAft>
              <a:buNone/>
            </a:pPr>
            <a:r>
              <a:rPr lang="en-GB" sz="2400" dirty="0"/>
              <a:t>Coming up…Learning through Reflection</a:t>
            </a:r>
            <a:endParaRPr lang="en-GB" dirty="0"/>
          </a:p>
        </p:txBody>
      </p:sp>
    </p:spTree>
    <p:extLst>
      <p:ext uri="{BB962C8B-B14F-4D97-AF65-F5344CB8AC3E}">
        <p14:creationId xmlns:p14="http://schemas.microsoft.com/office/powerpoint/2010/main" val="578649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AA46048-E070-4901-B14D-662AAFB1C0FC}"/>
              </a:ext>
            </a:extLst>
          </p:cNvPr>
          <p:cNvSpPr>
            <a:spLocks noGrp="1"/>
          </p:cNvSpPr>
          <p:nvPr>
            <p:ph type="title"/>
          </p:nvPr>
        </p:nvSpPr>
        <p:spPr>
          <a:xfrm>
            <a:off x="1043608" y="2420888"/>
            <a:ext cx="7886700" cy="1325563"/>
          </a:xfrm>
        </p:spPr>
        <p:txBody>
          <a:bodyPr/>
          <a:lstStyle/>
          <a:p>
            <a:r>
              <a:rPr lang="en-GB" sz="4000" b="1" dirty="0"/>
              <a:t>Part 2: Learning Through Reflection</a:t>
            </a:r>
          </a:p>
        </p:txBody>
      </p:sp>
      <p:sp>
        <p:nvSpPr>
          <p:cNvPr id="5" name="Arrow: Right 4">
            <a:extLst>
              <a:ext uri="{FF2B5EF4-FFF2-40B4-BE49-F238E27FC236}">
                <a16:creationId xmlns:a16="http://schemas.microsoft.com/office/drawing/2014/main" id="{5EEDB24A-9024-4DC3-B301-64FF6FBED0AF}"/>
              </a:ext>
            </a:extLst>
          </p:cNvPr>
          <p:cNvSpPr/>
          <p:nvPr/>
        </p:nvSpPr>
        <p:spPr>
          <a:xfrm>
            <a:off x="5580112" y="3746451"/>
            <a:ext cx="252028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80223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Reflective Practice</a:t>
            </a:r>
          </a:p>
        </p:txBody>
      </p:sp>
      <p:sp>
        <p:nvSpPr>
          <p:cNvPr id="3" name="Content Placeholder 2"/>
          <p:cNvSpPr>
            <a:spLocks noGrp="1"/>
          </p:cNvSpPr>
          <p:nvPr>
            <p:ph idx="1"/>
          </p:nvPr>
        </p:nvSpPr>
        <p:spPr/>
        <p:txBody>
          <a:bodyPr>
            <a:normAutofit/>
          </a:bodyPr>
          <a:lstStyle/>
          <a:p>
            <a:pPr marL="0" indent="0">
              <a:buNone/>
            </a:pPr>
            <a:r>
              <a:rPr lang="en-GB" sz="2400" dirty="0">
                <a:latin typeface="Calibri" panose="020F0502020204030204" pitchFamily="34" charset="0"/>
                <a:cs typeface="Calibri" panose="020F0502020204030204" pitchFamily="34" charset="0"/>
              </a:rPr>
              <a:t>Reflective practice is the ability to reflect on your actions in order to engage in a process of continuous learning.</a:t>
            </a:r>
          </a:p>
          <a:p>
            <a:pPr marL="0" indent="0">
              <a:buNone/>
            </a:pPr>
            <a:r>
              <a:rPr lang="en-GB" sz="2400" dirty="0">
                <a:latin typeface="Calibri" panose="020F0502020204030204" pitchFamily="34" charset="0"/>
                <a:cs typeface="Calibri" panose="020F0502020204030204" pitchFamily="34" charset="0"/>
              </a:rPr>
              <a:t>It can:</a:t>
            </a:r>
          </a:p>
          <a:p>
            <a:r>
              <a:rPr lang="en-GB" sz="2400" dirty="0">
                <a:latin typeface="Calibri" panose="020F0502020204030204" pitchFamily="34" charset="0"/>
                <a:cs typeface="Calibri" panose="020F0502020204030204" pitchFamily="34" charset="0"/>
              </a:rPr>
              <a:t>help you challenge assumptions and become more creative</a:t>
            </a:r>
          </a:p>
          <a:p>
            <a:r>
              <a:rPr lang="en-GB" sz="2400" dirty="0">
                <a:latin typeface="Calibri" panose="020F0502020204030204" pitchFamily="34" charset="0"/>
                <a:cs typeface="Calibri" panose="020F0502020204030204" pitchFamily="34" charset="0"/>
              </a:rPr>
              <a:t>help you identify your strengths and weaknesses  </a:t>
            </a:r>
          </a:p>
          <a:p>
            <a:r>
              <a:rPr lang="en-GB" sz="2400" dirty="0">
                <a:latin typeface="Calibri" panose="020F0502020204030204" pitchFamily="34" charset="0"/>
                <a:cs typeface="Calibri" panose="020F0502020204030204" pitchFamily="34" charset="0"/>
              </a:rPr>
              <a:t>help you identify personal and professional goals</a:t>
            </a:r>
          </a:p>
          <a:p>
            <a:pPr marL="0" indent="0" algn="r">
              <a:buNone/>
            </a:pPr>
            <a:r>
              <a:rPr lang="en-GB" sz="2400" dirty="0"/>
              <a:t>(Cottrell, 2019)</a:t>
            </a:r>
          </a:p>
        </p:txBody>
      </p:sp>
    </p:spTree>
    <p:extLst>
      <p:ext uri="{BB962C8B-B14F-4D97-AF65-F5344CB8AC3E}">
        <p14:creationId xmlns:p14="http://schemas.microsoft.com/office/powerpoint/2010/main" val="5146900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C807A-CEAD-459F-9FF8-82E39F6FC9C1}"/>
              </a:ext>
            </a:extLst>
          </p:cNvPr>
          <p:cNvSpPr>
            <a:spLocks noGrp="1"/>
          </p:cNvSpPr>
          <p:nvPr>
            <p:ph type="title"/>
          </p:nvPr>
        </p:nvSpPr>
        <p:spPr/>
        <p:txBody>
          <a:bodyPr/>
          <a:lstStyle/>
          <a:p>
            <a:r>
              <a:rPr lang="en-GB" sz="4000" b="1" dirty="0"/>
              <a:t>That’s my Goal!</a:t>
            </a:r>
          </a:p>
        </p:txBody>
      </p:sp>
      <p:sp>
        <p:nvSpPr>
          <p:cNvPr id="3" name="Content Placeholder 2">
            <a:extLst>
              <a:ext uri="{FF2B5EF4-FFF2-40B4-BE49-F238E27FC236}">
                <a16:creationId xmlns:a16="http://schemas.microsoft.com/office/drawing/2014/main" id="{E0677554-DF6D-47AA-843B-E033CD5072A1}"/>
              </a:ext>
            </a:extLst>
          </p:cNvPr>
          <p:cNvSpPr>
            <a:spLocks noGrp="1"/>
          </p:cNvSpPr>
          <p:nvPr>
            <p:ph idx="1"/>
          </p:nvPr>
        </p:nvSpPr>
        <p:spPr>
          <a:xfrm>
            <a:off x="628650" y="1484784"/>
            <a:ext cx="7886700" cy="4351338"/>
          </a:xfrm>
        </p:spPr>
        <p:txBody>
          <a:bodyPr/>
          <a:lstStyle/>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We can make changes by </a:t>
            </a:r>
            <a:r>
              <a:rPr lang="en-GB" sz="2400" dirty="0">
                <a:effectLst/>
                <a:latin typeface="Calibri" panose="020F0502020204030204" pitchFamily="34" charset="0"/>
                <a:ea typeface="Calibri" panose="020F0502020204030204" pitchFamily="34" charset="0"/>
                <a:cs typeface="Calibri" panose="020F0502020204030204" pitchFamily="34" charset="0"/>
              </a:rPr>
              <a:t>reflecting on the ’self-destructive patterns’ which are impacting on our progress. This can enable us to 'focus more productively on reaching goals’.</a:t>
            </a:r>
          </a:p>
          <a:p>
            <a:pPr marL="0" indent="0">
              <a:buNone/>
            </a:pPr>
            <a:r>
              <a:rPr lang="en-GB" sz="2400" b="1" dirty="0">
                <a:effectLst/>
                <a:latin typeface="Calibri" panose="020F0502020204030204" pitchFamily="34" charset="0"/>
                <a:ea typeface="Calibri" panose="020F0502020204030204" pitchFamily="34" charset="0"/>
                <a:cs typeface="Times New Roman" panose="02020603050405020304" pitchFamily="18" charset="0"/>
              </a:rPr>
              <a:t>w</a:t>
            </a:r>
            <a:r>
              <a:rPr lang="en-GB" sz="2400" b="1" i="1" dirty="0">
                <a:effectLst/>
                <a:latin typeface="Calibri" panose="020F0502020204030204" pitchFamily="34" charset="0"/>
                <a:ea typeface="Calibri" panose="020F0502020204030204" pitchFamily="34" charset="0"/>
                <a:cs typeface="Times New Roman" panose="02020603050405020304" pitchFamily="18" charset="0"/>
              </a:rPr>
              <a:t>e all have goals – the question is…how do we get there?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Calibri" panose="020F0502020204030204" pitchFamily="34" charset="0"/>
                <a:ea typeface="Times New Roman" panose="02020603050405020304" pitchFamily="18" charset="0"/>
                <a:cs typeface="Calibri" panose="020F0502020204030204" pitchFamily="34" charset="0"/>
              </a:rPr>
              <a:t>In the context of your studies, you will frequently be asked to reflect on learning using a deliberate process. </a:t>
            </a:r>
          </a:p>
          <a:p>
            <a:pPr marL="0" indent="0">
              <a:buNone/>
            </a:pPr>
            <a:endParaRPr lang="en-GB" sz="2400" dirty="0"/>
          </a:p>
          <a:p>
            <a:pPr marL="0" indent="0">
              <a:buNone/>
            </a:pPr>
            <a:endParaRPr lang="en-GB" sz="2400" dirty="0"/>
          </a:p>
          <a:p>
            <a:pPr marL="0" indent="0">
              <a:buNone/>
            </a:pPr>
            <a:endParaRPr lang="en-GB" dirty="0"/>
          </a:p>
        </p:txBody>
      </p:sp>
    </p:spTree>
    <p:extLst>
      <p:ext uri="{BB962C8B-B14F-4D97-AF65-F5344CB8AC3E}">
        <p14:creationId xmlns:p14="http://schemas.microsoft.com/office/powerpoint/2010/main" val="2203764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Reflective Writing</a:t>
            </a:r>
          </a:p>
        </p:txBody>
      </p:sp>
      <p:sp>
        <p:nvSpPr>
          <p:cNvPr id="3" name="Content Placeholder 2"/>
          <p:cNvSpPr>
            <a:spLocks noGrp="1"/>
          </p:cNvSpPr>
          <p:nvPr>
            <p:ph idx="1"/>
          </p:nvPr>
        </p:nvSpPr>
        <p:spPr>
          <a:xfrm>
            <a:off x="598352" y="1253330"/>
            <a:ext cx="7886700" cy="4839965"/>
          </a:xfrm>
        </p:spPr>
        <p:txBody>
          <a:bodyPr>
            <a:noAutofit/>
          </a:bodyPr>
          <a:lstStyle/>
          <a:p>
            <a:pPr marL="0" indent="0">
              <a:buNone/>
            </a:pPr>
            <a:r>
              <a:rPr lang="en-GB" sz="2400" dirty="0">
                <a:latin typeface="Calibri" panose="020F0502020204030204" pitchFamily="34" charset="0"/>
                <a:cs typeface="Calibri" panose="020F0502020204030204" pitchFamily="34" charset="0"/>
              </a:rPr>
              <a:t>Writing reflectively involves analysing an experience, writing about how it has impacted you and what you plan to do with what you have learned from the experience. It is used in educational and professional contexts.</a:t>
            </a:r>
          </a:p>
          <a:p>
            <a:pPr marL="0" indent="0">
              <a:buNone/>
            </a:pPr>
            <a:r>
              <a:rPr lang="en-GB" sz="2400" dirty="0">
                <a:latin typeface="Calibri" panose="020F0502020204030204" pitchFamily="34" charset="0"/>
                <a:cs typeface="Calibri" panose="020F0502020204030204" pitchFamily="34" charset="0"/>
              </a:rPr>
              <a:t>Writing reflectively can help you gain a deeper understanding of what has happened as writing something down often helps you to think things through</a:t>
            </a:r>
            <a:r>
              <a:rPr lang="en-GB" sz="2400" dirty="0"/>
              <a:t>. </a:t>
            </a:r>
          </a:p>
          <a:p>
            <a:pPr marL="0" indent="0" algn="r">
              <a:buNone/>
            </a:pPr>
            <a:r>
              <a:rPr lang="en-GB" sz="2400" dirty="0"/>
              <a:t>(McMillan and Weyers, 2021)</a:t>
            </a:r>
          </a:p>
          <a:p>
            <a:pPr marL="0" indent="0" algn="r">
              <a:buNone/>
            </a:pPr>
            <a:endParaRPr lang="en-GB" sz="2400" dirty="0"/>
          </a:p>
        </p:txBody>
      </p:sp>
    </p:spTree>
    <p:extLst>
      <p:ext uri="{BB962C8B-B14F-4D97-AF65-F5344CB8AC3E}">
        <p14:creationId xmlns:p14="http://schemas.microsoft.com/office/powerpoint/2010/main" val="178444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664F8-9F7F-4D59-973C-EEC90E0615AD}"/>
              </a:ext>
            </a:extLst>
          </p:cNvPr>
          <p:cNvSpPr>
            <a:spLocks noGrp="1"/>
          </p:cNvSpPr>
          <p:nvPr>
            <p:ph type="title"/>
          </p:nvPr>
        </p:nvSpPr>
        <p:spPr/>
        <p:txBody>
          <a:bodyPr/>
          <a:lstStyle/>
          <a:p>
            <a:r>
              <a:rPr lang="en-GB" sz="4000" b="1" dirty="0"/>
              <a:t>Reflective Writing – first person </a:t>
            </a:r>
          </a:p>
        </p:txBody>
      </p:sp>
      <p:sp>
        <p:nvSpPr>
          <p:cNvPr id="3" name="Content Placeholder 2">
            <a:extLst>
              <a:ext uri="{FF2B5EF4-FFF2-40B4-BE49-F238E27FC236}">
                <a16:creationId xmlns:a16="http://schemas.microsoft.com/office/drawing/2014/main" id="{6624F002-4C08-4D72-A825-FC6C6AAC1204}"/>
              </a:ext>
            </a:extLst>
          </p:cNvPr>
          <p:cNvSpPr>
            <a:spLocks noGrp="1"/>
          </p:cNvSpPr>
          <p:nvPr>
            <p:ph idx="1"/>
          </p:nvPr>
        </p:nvSpPr>
        <p:spPr/>
        <p:txBody>
          <a:bodyPr/>
          <a:lstStyle/>
          <a:p>
            <a:pPr marL="0" indent="0">
              <a:buNone/>
            </a:pPr>
            <a:r>
              <a:rPr lang="en-GB" sz="2400" dirty="0"/>
              <a:t>A reflective essay is written in the </a:t>
            </a:r>
            <a:r>
              <a:rPr lang="en-GB" sz="2400" b="1" dirty="0"/>
              <a:t>first person. </a:t>
            </a:r>
            <a:r>
              <a:rPr lang="en-GB" sz="2400" dirty="0"/>
              <a:t>This means using terms such as ‘I’ and ‘we’ as they are more suitable for this type of assignment because you are reflecting on your own views and feelings on a particular subject. </a:t>
            </a:r>
          </a:p>
          <a:p>
            <a:pPr marL="0" indent="0">
              <a:buNone/>
            </a:pPr>
            <a:r>
              <a:rPr lang="en-GB" sz="2400" dirty="0"/>
              <a:t>The goal of a reflective essay is not just to establish what was learnt, but to discuss the personal experiences and findings resulting from this. </a:t>
            </a:r>
          </a:p>
          <a:p>
            <a:pPr marL="0" indent="0">
              <a:buNone/>
            </a:pPr>
            <a:r>
              <a:rPr lang="en-GB" sz="2400" dirty="0"/>
              <a:t>It can be helpful to use a reflective model or framework to think through the different phases of an experience or activity.</a:t>
            </a:r>
          </a:p>
          <a:p>
            <a:pPr marL="0" indent="0" algn="r">
              <a:buNone/>
            </a:pPr>
            <a:r>
              <a:rPr lang="en-GB" sz="2400" dirty="0"/>
              <a:t>(McMillan and Weyers, 2021)</a:t>
            </a:r>
          </a:p>
          <a:p>
            <a:pPr marL="0" indent="0" algn="r">
              <a:buNone/>
            </a:pPr>
            <a:endParaRPr lang="en-GB" sz="2400" dirty="0"/>
          </a:p>
          <a:p>
            <a:endParaRPr lang="en-GB" dirty="0"/>
          </a:p>
        </p:txBody>
      </p:sp>
    </p:spTree>
    <p:extLst>
      <p:ext uri="{BB962C8B-B14F-4D97-AF65-F5344CB8AC3E}">
        <p14:creationId xmlns:p14="http://schemas.microsoft.com/office/powerpoint/2010/main" val="353668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C0491-27EA-E5C7-231B-7CDABA4D6C76}"/>
              </a:ext>
            </a:extLst>
          </p:cNvPr>
          <p:cNvSpPr>
            <a:spLocks noGrp="1"/>
          </p:cNvSpPr>
          <p:nvPr>
            <p:ph type="title"/>
          </p:nvPr>
        </p:nvSpPr>
        <p:spPr>
          <a:xfrm>
            <a:off x="755576" y="2070171"/>
            <a:ext cx="7886700" cy="1325563"/>
          </a:xfrm>
        </p:spPr>
        <p:txBody>
          <a:bodyPr/>
          <a:lstStyle/>
          <a:p>
            <a:r>
              <a:rPr lang="en-GB" sz="4000" b="1" dirty="0"/>
              <a:t>Coming Up…</a:t>
            </a:r>
            <a:r>
              <a:rPr lang="en-GB" sz="4000" b="1" dirty="0">
                <a:ea typeface="Calibri" panose="020F0502020204030204" pitchFamily="34" charset="0"/>
                <a:cs typeface="Calibri" panose="020F0502020204030204" pitchFamily="34" charset="0"/>
              </a:rPr>
              <a:t> Applying reflective practice to your own development</a:t>
            </a:r>
            <a:endParaRPr lang="en-GB" sz="4000" b="1" dirty="0"/>
          </a:p>
        </p:txBody>
      </p:sp>
      <p:sp>
        <p:nvSpPr>
          <p:cNvPr id="3" name="Content Placeholder 2">
            <a:extLst>
              <a:ext uri="{FF2B5EF4-FFF2-40B4-BE49-F238E27FC236}">
                <a16:creationId xmlns:a16="http://schemas.microsoft.com/office/drawing/2014/main" id="{704E276D-4C10-4D1E-308A-285350E93ECF}"/>
              </a:ext>
            </a:extLst>
          </p:cNvPr>
          <p:cNvSpPr>
            <a:spLocks noGrp="1"/>
          </p:cNvSpPr>
          <p:nvPr>
            <p:ph idx="4294967295"/>
          </p:nvPr>
        </p:nvSpPr>
        <p:spPr>
          <a:xfrm>
            <a:off x="0" y="1557338"/>
            <a:ext cx="7886700" cy="4351337"/>
          </a:xfrm>
          <a:prstGeom prst="rect">
            <a:avLst/>
          </a:prstGeom>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5" name="Arrow: Right 4">
            <a:extLst>
              <a:ext uri="{FF2B5EF4-FFF2-40B4-BE49-F238E27FC236}">
                <a16:creationId xmlns:a16="http://schemas.microsoft.com/office/drawing/2014/main" id="{9EFB868D-64EF-5D04-5ED1-E3B95683008B}"/>
              </a:ext>
            </a:extLst>
          </p:cNvPr>
          <p:cNvSpPr/>
          <p:nvPr/>
        </p:nvSpPr>
        <p:spPr>
          <a:xfrm>
            <a:off x="5004048" y="3321617"/>
            <a:ext cx="252028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59631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C28D-3AAF-4FD2-9D82-D33865A69A46}"/>
              </a:ext>
            </a:extLst>
          </p:cNvPr>
          <p:cNvSpPr>
            <a:spLocks noGrp="1"/>
          </p:cNvSpPr>
          <p:nvPr>
            <p:ph type="title"/>
          </p:nvPr>
        </p:nvSpPr>
        <p:spPr/>
        <p:txBody>
          <a:bodyPr/>
          <a:lstStyle/>
          <a:p>
            <a:r>
              <a:rPr lang="en-GB" sz="4000" b="1" dirty="0"/>
              <a:t>Models of Reflection…</a:t>
            </a:r>
            <a:endParaRPr lang="en-GB" b="1" dirty="0"/>
          </a:p>
        </p:txBody>
      </p:sp>
      <p:sp>
        <p:nvSpPr>
          <p:cNvPr id="3" name="Content Placeholder 2">
            <a:extLst>
              <a:ext uri="{FF2B5EF4-FFF2-40B4-BE49-F238E27FC236}">
                <a16:creationId xmlns:a16="http://schemas.microsoft.com/office/drawing/2014/main" id="{F47EBCB1-F2AA-4D34-A781-8C784BC6C03B}"/>
              </a:ext>
            </a:extLst>
          </p:cNvPr>
          <p:cNvSpPr>
            <a:spLocks noGrp="1"/>
          </p:cNvSpPr>
          <p:nvPr>
            <p:ph idx="1"/>
          </p:nvPr>
        </p:nvSpPr>
        <p:spPr/>
        <p:txBody>
          <a:bodyPr/>
          <a:lstStyle/>
          <a:p>
            <a:r>
              <a:rPr lang="en-GB" sz="2400" dirty="0"/>
              <a:t>Models of reflection can also help us identify our strengths and areas for development. For example, the ERA Cycle is a simple model and a good one to start with.</a:t>
            </a:r>
          </a:p>
          <a:p>
            <a:endParaRPr lang="en-GB" dirty="0"/>
          </a:p>
          <a:p>
            <a:endParaRPr lang="en-GB" dirty="0"/>
          </a:p>
          <a:p>
            <a:endParaRPr lang="en-GB" dirty="0"/>
          </a:p>
          <a:p>
            <a:r>
              <a:rPr lang="en-GB" sz="2400" dirty="0"/>
              <a:t>Examples of other models are included at the end of this presentation. A brief description of each model is also included within the Level 4 Guide on Moodle.</a:t>
            </a:r>
          </a:p>
          <a:p>
            <a:endParaRPr lang="en-GB" dirty="0"/>
          </a:p>
        </p:txBody>
      </p:sp>
      <p:sp>
        <p:nvSpPr>
          <p:cNvPr id="4" name="Arrow: Right 3">
            <a:extLst>
              <a:ext uri="{FF2B5EF4-FFF2-40B4-BE49-F238E27FC236}">
                <a16:creationId xmlns:a16="http://schemas.microsoft.com/office/drawing/2014/main" id="{BF72A684-6B91-4078-B12A-5788A3DC940F}"/>
              </a:ext>
            </a:extLst>
          </p:cNvPr>
          <p:cNvSpPr/>
          <p:nvPr/>
        </p:nvSpPr>
        <p:spPr>
          <a:xfrm>
            <a:off x="4355976" y="3140968"/>
            <a:ext cx="252028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3167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0658" y="365125"/>
            <a:ext cx="7814692" cy="759619"/>
          </a:xfrm>
        </p:spPr>
        <p:txBody>
          <a:bodyPr/>
          <a:lstStyle/>
          <a:p>
            <a:r>
              <a:rPr lang="en-GB" sz="4000" b="1" dirty="0"/>
              <a:t>The ERA Cycle</a:t>
            </a:r>
          </a:p>
        </p:txBody>
      </p:sp>
      <p:sp>
        <p:nvSpPr>
          <p:cNvPr id="3" name="Content Placeholder 2"/>
          <p:cNvSpPr>
            <a:spLocks noGrp="1"/>
          </p:cNvSpPr>
          <p:nvPr>
            <p:ph idx="1"/>
          </p:nvPr>
        </p:nvSpPr>
        <p:spPr>
          <a:xfrm>
            <a:off x="556642" y="1124744"/>
            <a:ext cx="7886700" cy="4351338"/>
          </a:xfrm>
        </p:spPr>
        <p:txBody>
          <a:bodyPr/>
          <a:lstStyle/>
          <a:p>
            <a:pPr marL="0" indent="0">
              <a:buNone/>
            </a:pPr>
            <a:r>
              <a:rPr lang="en-GB" sz="2400" dirty="0"/>
              <a:t>You can see that it is an ongoing cycle as we learn from our experiences and apply what we have learned</a:t>
            </a:r>
            <a:r>
              <a:rPr lang="en-GB" dirty="0"/>
              <a:t>.</a:t>
            </a:r>
          </a:p>
        </p:txBody>
      </p:sp>
      <p:pic>
        <p:nvPicPr>
          <p:cNvPr id="4098" name="Picture 2" descr="ERA Cycl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7704" y="2450538"/>
            <a:ext cx="5040560" cy="3039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10287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59619"/>
          </a:xfrm>
        </p:spPr>
        <p:txBody>
          <a:bodyPr/>
          <a:lstStyle/>
          <a:p>
            <a:pPr algn="ctr"/>
            <a:r>
              <a:rPr lang="en-GB" b="1" dirty="0"/>
              <a:t>The ERA Cycle</a:t>
            </a:r>
          </a:p>
        </p:txBody>
      </p:sp>
      <p:sp>
        <p:nvSpPr>
          <p:cNvPr id="3" name="Content Placeholder 2"/>
          <p:cNvSpPr>
            <a:spLocks noGrp="1"/>
          </p:cNvSpPr>
          <p:nvPr>
            <p:ph idx="1"/>
          </p:nvPr>
        </p:nvSpPr>
        <p:spPr>
          <a:xfrm>
            <a:off x="107504" y="1158886"/>
            <a:ext cx="8928992" cy="4351338"/>
          </a:xfrm>
        </p:spPr>
        <p:txBody>
          <a:bodyPr>
            <a:normAutofit lnSpcReduction="10000"/>
          </a:bodyPr>
          <a:lstStyle/>
          <a:p>
            <a:r>
              <a:rPr lang="en-GB" sz="2400" dirty="0">
                <a:latin typeface="Calibri" panose="020F0502020204030204" pitchFamily="34" charset="0"/>
                <a:ea typeface="Calibri" panose="020F0502020204030204" pitchFamily="34" charset="0"/>
                <a:cs typeface="Calibri" panose="020F0502020204030204" pitchFamily="34" charset="0"/>
              </a:rPr>
              <a:t>Using the ERA model (experience, reflection, action) we can start thinking about an experience, either something we have been through before or something completely new to us. This experience can be positive or negative.</a:t>
            </a:r>
          </a:p>
          <a:p>
            <a:r>
              <a:rPr lang="en-GB" sz="2400" dirty="0">
                <a:latin typeface="Calibri" panose="020F0502020204030204" pitchFamily="34" charset="0"/>
                <a:ea typeface="Calibri" panose="020F0502020204030204" pitchFamily="34" charset="0"/>
                <a:cs typeface="Calibri" panose="020F0502020204030204" pitchFamily="34" charset="0"/>
              </a:rPr>
              <a:t>Once something has been experienced, we will start to reflect on what happened. This will allow us to think through the experience, examine our feelings about what happened and decide on the next steps. </a:t>
            </a:r>
          </a:p>
          <a:p>
            <a:r>
              <a:rPr lang="en-GB" sz="2400" dirty="0">
                <a:latin typeface="Calibri" panose="020F0502020204030204" pitchFamily="34" charset="0"/>
                <a:ea typeface="Calibri" panose="020F0502020204030204" pitchFamily="34" charset="0"/>
                <a:cs typeface="Calibri" panose="020F0502020204030204" pitchFamily="34" charset="0"/>
              </a:rPr>
              <a:t>This leads to the final element of the cycle - thinking about what we have learned from the experience and how we will act in future as a result. </a:t>
            </a:r>
          </a:p>
          <a:p>
            <a:pPr marL="0" indent="0" algn="r">
              <a:buNone/>
            </a:pPr>
            <a:r>
              <a:rPr lang="en-GB" sz="2400" dirty="0">
                <a:latin typeface="Calibri" panose="020F0502020204030204" pitchFamily="34" charset="0"/>
                <a:ea typeface="Calibri" panose="020F0502020204030204" pitchFamily="34" charset="0"/>
                <a:cs typeface="Calibri" panose="020F0502020204030204" pitchFamily="34" charset="0"/>
              </a:rPr>
              <a:t>(Jasper, 2013)</a:t>
            </a:r>
          </a:p>
        </p:txBody>
      </p:sp>
    </p:spTree>
    <p:extLst>
      <p:ext uri="{BB962C8B-B14F-4D97-AF65-F5344CB8AC3E}">
        <p14:creationId xmlns:p14="http://schemas.microsoft.com/office/powerpoint/2010/main" val="690835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CA8D7-D2DB-3B56-0CD7-F485406703CE}"/>
              </a:ext>
            </a:extLst>
          </p:cNvPr>
          <p:cNvSpPr>
            <a:spLocks noGrp="1"/>
          </p:cNvSpPr>
          <p:nvPr>
            <p:ph type="title"/>
          </p:nvPr>
        </p:nvSpPr>
        <p:spPr>
          <a:xfrm>
            <a:off x="2195736" y="489509"/>
            <a:ext cx="6317810" cy="707243"/>
          </a:xfrm>
        </p:spPr>
        <p:txBody>
          <a:bodyPr anchor="b">
            <a:normAutofit/>
          </a:bodyPr>
          <a:lstStyle/>
          <a:p>
            <a:r>
              <a:rPr lang="en-GB" sz="4000" b="1" dirty="0"/>
              <a:t>Activity:</a:t>
            </a:r>
          </a:p>
        </p:txBody>
      </p:sp>
      <p:pic>
        <p:nvPicPr>
          <p:cNvPr id="4" name="Picture 2" descr="How to reflect? - Human Business">
            <a:extLst>
              <a:ext uri="{FF2B5EF4-FFF2-40B4-BE49-F238E27FC236}">
                <a16:creationId xmlns:a16="http://schemas.microsoft.com/office/drawing/2014/main" id="{D039D25B-8E41-69C8-E997-0760B51CE66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258057" y="-77857"/>
            <a:ext cx="1885941" cy="21993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43873E1-D8CF-564A-E5AF-200734AB859A}"/>
              </a:ext>
            </a:extLst>
          </p:cNvPr>
          <p:cNvSpPr>
            <a:spLocks noGrp="1"/>
          </p:cNvSpPr>
          <p:nvPr>
            <p:ph idx="1"/>
          </p:nvPr>
        </p:nvSpPr>
        <p:spPr>
          <a:xfrm>
            <a:off x="343215" y="1293270"/>
            <a:ext cx="6587041" cy="5171740"/>
          </a:xfrm>
        </p:spPr>
        <p:txBody>
          <a:bodyPr anchor="t">
            <a:normAutofit/>
          </a:bodyPr>
          <a:lstStyle/>
          <a:p>
            <a:pPr marL="0" indent="0">
              <a:buNone/>
            </a:pPr>
            <a:r>
              <a:rPr lang="en-GB" sz="2400" dirty="0"/>
              <a:t>Using the ERA cycle as a guide, take 15 minutes to reflect and make some notes on one aspect of your learning in Business Skills.</a:t>
            </a:r>
          </a:p>
          <a:p>
            <a:r>
              <a:rPr lang="en-GB" sz="2400" b="1" dirty="0"/>
              <a:t>Experience</a:t>
            </a:r>
            <a:r>
              <a:rPr lang="en-GB" sz="2400" dirty="0"/>
              <a:t> – What was the learning about, set </a:t>
            </a:r>
            <a:r>
              <a:rPr lang="en-GB" sz="2400"/>
              <a:t>the scene - briefly </a:t>
            </a:r>
            <a:r>
              <a:rPr lang="en-GB" sz="2400" dirty="0"/>
              <a:t>explains the context</a:t>
            </a:r>
          </a:p>
          <a:p>
            <a:r>
              <a:rPr lang="en-GB" sz="2400" b="1" dirty="0"/>
              <a:t>Reflect</a:t>
            </a:r>
            <a:r>
              <a:rPr lang="en-GB" sz="2400" dirty="0"/>
              <a:t> – Positive/negative feelings.</a:t>
            </a:r>
          </a:p>
          <a:p>
            <a:r>
              <a:rPr lang="en-GB" sz="2400" b="1" dirty="0"/>
              <a:t>Action Plan </a:t>
            </a:r>
            <a:r>
              <a:rPr lang="en-GB" sz="2400" dirty="0"/>
              <a:t>– How are you going to do things moving forward. </a:t>
            </a:r>
          </a:p>
          <a:p>
            <a:pPr marL="0" indent="0">
              <a:buNone/>
            </a:pPr>
            <a:r>
              <a:rPr lang="en-GB" sz="2400" dirty="0"/>
              <a:t>Feel free to post in the chat! </a:t>
            </a:r>
            <a:r>
              <a:rPr lang="en-GB" sz="2400" dirty="0">
                <a:sym typeface="Wingdings" panose="05000000000000000000" pitchFamily="2" charset="2"/>
              </a:rPr>
              <a:t></a:t>
            </a:r>
            <a:endParaRPr lang="en-GB" sz="2000" dirty="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55240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E84DD70-FD2E-5C76-727C-FF12DAC5DEBA}"/>
              </a:ext>
            </a:extLst>
          </p:cNvPr>
          <p:cNvSpPr>
            <a:spLocks noGrp="1"/>
          </p:cNvSpPr>
          <p:nvPr>
            <p:ph type="title"/>
          </p:nvPr>
        </p:nvSpPr>
        <p:spPr>
          <a:xfrm>
            <a:off x="755576" y="1772816"/>
            <a:ext cx="7886700" cy="1325563"/>
          </a:xfrm>
        </p:spPr>
        <p:txBody>
          <a:bodyPr/>
          <a:lstStyle/>
          <a:p>
            <a:r>
              <a:rPr lang="en-GB" sz="3600" b="1" dirty="0"/>
              <a:t>Let’s take a look at another model of reflection; Gibbs Reflective Cycle</a:t>
            </a:r>
          </a:p>
        </p:txBody>
      </p:sp>
      <p:sp>
        <p:nvSpPr>
          <p:cNvPr id="5" name="Arrow: Right 4">
            <a:extLst>
              <a:ext uri="{FF2B5EF4-FFF2-40B4-BE49-F238E27FC236}">
                <a16:creationId xmlns:a16="http://schemas.microsoft.com/office/drawing/2014/main" id="{6E847E90-4CA5-B5EA-6780-5A7FBED3EEAC}"/>
              </a:ext>
            </a:extLst>
          </p:cNvPr>
          <p:cNvSpPr/>
          <p:nvPr/>
        </p:nvSpPr>
        <p:spPr>
          <a:xfrm>
            <a:off x="4355976" y="3140968"/>
            <a:ext cx="252028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08889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AFE27-E765-10E6-DDEB-0C75724F7339}"/>
              </a:ext>
            </a:extLst>
          </p:cNvPr>
          <p:cNvSpPr>
            <a:spLocks noGrp="1"/>
          </p:cNvSpPr>
          <p:nvPr>
            <p:ph type="title"/>
          </p:nvPr>
        </p:nvSpPr>
        <p:spPr/>
        <p:txBody>
          <a:bodyPr/>
          <a:lstStyle/>
          <a:p>
            <a:r>
              <a:rPr lang="en-GB" sz="4000" b="1" dirty="0"/>
              <a:t>Gibbs Reflective Cycle…</a:t>
            </a:r>
          </a:p>
        </p:txBody>
      </p:sp>
      <p:sp>
        <p:nvSpPr>
          <p:cNvPr id="3" name="Content Placeholder 2">
            <a:extLst>
              <a:ext uri="{FF2B5EF4-FFF2-40B4-BE49-F238E27FC236}">
                <a16:creationId xmlns:a16="http://schemas.microsoft.com/office/drawing/2014/main" id="{EE95F115-7DD5-145E-C599-48798273FE8F}"/>
              </a:ext>
            </a:extLst>
          </p:cNvPr>
          <p:cNvSpPr>
            <a:spLocks noGrp="1"/>
          </p:cNvSpPr>
          <p:nvPr>
            <p:ph idx="1"/>
          </p:nvPr>
        </p:nvSpPr>
        <p:spPr>
          <a:xfrm>
            <a:off x="539552" y="1412776"/>
            <a:ext cx="7975798" cy="4764187"/>
          </a:xfrm>
        </p:spPr>
        <p:txBody>
          <a:bodyPr/>
          <a:lstStyle/>
          <a:p>
            <a:r>
              <a:rPr lang="en-GB" sz="2400" dirty="0"/>
              <a:t>Graham Gibbs created this reflective model in 1988 which was developed from an earlier model by </a:t>
            </a:r>
            <a:r>
              <a:rPr lang="en-GB" sz="2400" b="1" i="1" dirty="0"/>
              <a:t>KOLB </a:t>
            </a:r>
            <a:r>
              <a:rPr lang="en-GB" sz="2400" b="1" dirty="0"/>
              <a:t>(as outlined on slide 38)</a:t>
            </a:r>
            <a:r>
              <a:rPr lang="en-GB" sz="2400" b="1" i="1" dirty="0"/>
              <a:t>. </a:t>
            </a:r>
            <a:r>
              <a:rPr lang="en-GB" sz="2400" dirty="0"/>
              <a:t>Gibbs added additional steps so that individuals could reflect on the event more accurately. </a:t>
            </a:r>
          </a:p>
          <a:p>
            <a:r>
              <a:rPr lang="en-GB" sz="2400" dirty="0"/>
              <a:t>Gibbs’ cycle allows for self-development and exploration of alternative ways of thinking and behaving in the future, should a similar event occur. </a:t>
            </a:r>
          </a:p>
        </p:txBody>
      </p:sp>
    </p:spTree>
    <p:extLst>
      <p:ext uri="{BB962C8B-B14F-4D97-AF65-F5344CB8AC3E}">
        <p14:creationId xmlns:p14="http://schemas.microsoft.com/office/powerpoint/2010/main" val="2823655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t>Gibbs’ Reflective Cycle:</a:t>
            </a:r>
            <a:br>
              <a:rPr lang="en-GB" sz="4000" b="1" dirty="0"/>
            </a:br>
            <a:endParaRPr lang="en-GB" sz="4000" b="1" dirty="0"/>
          </a:p>
        </p:txBody>
      </p:sp>
      <p:sp>
        <p:nvSpPr>
          <p:cNvPr id="4" name="TextBox 3"/>
          <p:cNvSpPr txBox="1"/>
          <p:nvPr/>
        </p:nvSpPr>
        <p:spPr>
          <a:xfrm>
            <a:off x="215516" y="5373216"/>
            <a:ext cx="8712968" cy="646331"/>
          </a:xfrm>
          <a:prstGeom prst="rect">
            <a:avLst/>
          </a:prstGeom>
          <a:noFill/>
        </p:spPr>
        <p:txBody>
          <a:bodyPr wrap="square" rtlCol="0">
            <a:spAutoFit/>
          </a:bodyPr>
          <a:lstStyle/>
          <a:p>
            <a:r>
              <a:rPr lang="en-GB"/>
              <a:t>You can read more about this is Gibbs, G. (1998) </a:t>
            </a:r>
            <a:r>
              <a:rPr lang="en-GB" i="1"/>
              <a:t>Learning by Doing: A Guide to Teaching and Learning Methods.</a:t>
            </a:r>
            <a:r>
              <a:rPr lang="en-GB"/>
              <a:t> Oxford: Further Education Unit, Oxford Polytechnic</a:t>
            </a:r>
            <a:endParaRPr lang="en-GB" dirty="0"/>
          </a:p>
        </p:txBody>
      </p:sp>
      <p:pic>
        <p:nvPicPr>
          <p:cNvPr id="5" name="Picture 2">
            <a:extLst>
              <a:ext uri="{FF2B5EF4-FFF2-40B4-BE49-F238E27FC236}">
                <a16:creationId xmlns:a16="http://schemas.microsoft.com/office/drawing/2014/main" id="{2F8E9891-CA58-45DC-B137-C1248123E4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1332134"/>
            <a:ext cx="5023445" cy="4041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00358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936DB-E223-3DA8-88D3-E625C0BD9DCB}"/>
              </a:ext>
            </a:extLst>
          </p:cNvPr>
          <p:cNvSpPr>
            <a:spLocks noGrp="1"/>
          </p:cNvSpPr>
          <p:nvPr>
            <p:ph type="title"/>
          </p:nvPr>
        </p:nvSpPr>
        <p:spPr/>
        <p:txBody>
          <a:bodyPr/>
          <a:lstStyle/>
          <a:p>
            <a:r>
              <a:rPr lang="en-GB" sz="4000" b="1" dirty="0"/>
              <a:t>Hey! What time have I got to do this?</a:t>
            </a:r>
          </a:p>
        </p:txBody>
      </p:sp>
      <p:sp>
        <p:nvSpPr>
          <p:cNvPr id="3" name="Content Placeholder 2">
            <a:extLst>
              <a:ext uri="{FF2B5EF4-FFF2-40B4-BE49-F238E27FC236}">
                <a16:creationId xmlns:a16="http://schemas.microsoft.com/office/drawing/2014/main" id="{AA3CF473-85C9-CC79-A50B-84989A6BB57C}"/>
              </a:ext>
            </a:extLst>
          </p:cNvPr>
          <p:cNvSpPr>
            <a:spLocks noGrp="1"/>
          </p:cNvSpPr>
          <p:nvPr>
            <p:ph idx="1"/>
          </p:nvPr>
        </p:nvSpPr>
        <p:spPr>
          <a:xfrm>
            <a:off x="628650" y="1268760"/>
            <a:ext cx="7886700" cy="4711378"/>
          </a:xfrm>
        </p:spPr>
        <p:txBody>
          <a:bodyPr/>
          <a:lstStyle/>
          <a:p>
            <a:r>
              <a:rPr lang="en-GB" sz="2400" dirty="0">
                <a:latin typeface="Calibri" panose="020F0502020204030204" pitchFamily="34" charset="0"/>
                <a:cs typeface="Calibri" panose="020F0502020204030204" pitchFamily="34" charset="0"/>
              </a:rPr>
              <a:t>Reflection involves behaviours such as feeling and thinking about thoughts and experiences and will help identify issues and develop new understanding / insight. </a:t>
            </a:r>
          </a:p>
          <a:p>
            <a:r>
              <a:rPr lang="en-GB" sz="2400" dirty="0">
                <a:latin typeface="Calibri" panose="020F0502020204030204" pitchFamily="34" charset="0"/>
                <a:cs typeface="Calibri" panose="020F0502020204030204" pitchFamily="34" charset="0"/>
              </a:rPr>
              <a:t>To reflect properly, individuals need to create time from their personal and professional life and think about and evaluate their actions. </a:t>
            </a:r>
          </a:p>
          <a:p>
            <a:r>
              <a:rPr lang="en-GB" sz="2400" dirty="0">
                <a:latin typeface="Calibri" panose="020F0502020204030204" pitchFamily="34" charset="0"/>
                <a:cs typeface="Calibri" panose="020F0502020204030204" pitchFamily="34" charset="0"/>
              </a:rPr>
              <a:t>However, it is not always that simple. Finding the</a:t>
            </a:r>
            <a:r>
              <a:rPr lang="en-GB" sz="2400" dirty="0"/>
              <a:t> time to reflect can be challenging…but what if we used time already set aside for an existing habit?</a:t>
            </a:r>
          </a:p>
          <a:p>
            <a:endParaRPr lang="en-GB" sz="2400" dirty="0">
              <a:latin typeface="Calibri" panose="020F0502020204030204" pitchFamily="34" charset="0"/>
              <a:cs typeface="Calibri" panose="020F0502020204030204" pitchFamily="34" charset="0"/>
            </a:endParaRPr>
          </a:p>
        </p:txBody>
      </p:sp>
      <p:sp>
        <p:nvSpPr>
          <p:cNvPr id="4" name="Arrow: Right 3">
            <a:extLst>
              <a:ext uri="{FF2B5EF4-FFF2-40B4-BE49-F238E27FC236}">
                <a16:creationId xmlns:a16="http://schemas.microsoft.com/office/drawing/2014/main" id="{483813CB-DBAF-6851-D869-1B2C3A7F99D6}"/>
              </a:ext>
            </a:extLst>
          </p:cNvPr>
          <p:cNvSpPr/>
          <p:nvPr/>
        </p:nvSpPr>
        <p:spPr>
          <a:xfrm>
            <a:off x="5148064" y="4725144"/>
            <a:ext cx="252028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381290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ADB62-435F-FB49-7B9A-1381711A6677}"/>
              </a:ext>
            </a:extLst>
          </p:cNvPr>
          <p:cNvSpPr>
            <a:spLocks noGrp="1"/>
          </p:cNvSpPr>
          <p:nvPr>
            <p:ph type="title"/>
          </p:nvPr>
        </p:nvSpPr>
        <p:spPr/>
        <p:txBody>
          <a:bodyPr/>
          <a:lstStyle/>
          <a:p>
            <a:r>
              <a:rPr lang="en-GB" sz="4000" b="1" dirty="0"/>
              <a:t>The Benefits of Habit Stacking…</a:t>
            </a:r>
          </a:p>
        </p:txBody>
      </p:sp>
      <p:sp>
        <p:nvSpPr>
          <p:cNvPr id="3" name="Content Placeholder 2">
            <a:extLst>
              <a:ext uri="{FF2B5EF4-FFF2-40B4-BE49-F238E27FC236}">
                <a16:creationId xmlns:a16="http://schemas.microsoft.com/office/drawing/2014/main" id="{35392AB5-400A-2B66-4B38-DAD8174A7C13}"/>
              </a:ext>
            </a:extLst>
          </p:cNvPr>
          <p:cNvSpPr>
            <a:spLocks noGrp="1"/>
          </p:cNvSpPr>
          <p:nvPr>
            <p:ph idx="1"/>
          </p:nvPr>
        </p:nvSpPr>
        <p:spPr/>
        <p:txBody>
          <a:bodyPr/>
          <a:lstStyle/>
          <a:p>
            <a:r>
              <a:rPr lang="en-GB" sz="2400" dirty="0"/>
              <a:t>Habit Stacking was coined by Scott (2017). In his book “Habit Stacking: 97 Small Life Changes That Take Five Minutes or Less”.  He discusses taking the stress out of taking the time to make changes by focusing on a daily routine and within this routine you create another action.</a:t>
            </a:r>
          </a:p>
          <a:p>
            <a:pPr marL="0" indent="0">
              <a:buNone/>
            </a:pPr>
            <a:r>
              <a:rPr lang="en-GB" sz="2400" dirty="0"/>
              <a:t>Can you think of a daily or even a weekly routine that will allow you to include reflective practice?</a:t>
            </a:r>
          </a:p>
          <a:p>
            <a:pPr marL="0" indent="0">
              <a:buNone/>
            </a:pPr>
            <a:r>
              <a:rPr lang="en-GB" sz="2400" dirty="0"/>
              <a:t>Discuss or pop your responses in the chat.</a:t>
            </a:r>
          </a:p>
        </p:txBody>
      </p:sp>
    </p:spTree>
    <p:extLst>
      <p:ext uri="{BB962C8B-B14F-4D97-AF65-F5344CB8AC3E}">
        <p14:creationId xmlns:p14="http://schemas.microsoft.com/office/powerpoint/2010/main" val="22986061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E51FD-5403-616C-6457-EB1475FA2D64}"/>
              </a:ext>
            </a:extLst>
          </p:cNvPr>
          <p:cNvSpPr>
            <a:spLocks noGrp="1"/>
          </p:cNvSpPr>
          <p:nvPr>
            <p:ph type="title"/>
          </p:nvPr>
        </p:nvSpPr>
        <p:spPr/>
        <p:txBody>
          <a:bodyPr/>
          <a:lstStyle/>
          <a:p>
            <a:r>
              <a:rPr lang="en-GB" sz="4000" b="1" dirty="0"/>
              <a:t>Did you have something similar</a:t>
            </a:r>
          </a:p>
        </p:txBody>
      </p:sp>
      <p:sp>
        <p:nvSpPr>
          <p:cNvPr id="3" name="Content Placeholder 2">
            <a:extLst>
              <a:ext uri="{FF2B5EF4-FFF2-40B4-BE49-F238E27FC236}">
                <a16:creationId xmlns:a16="http://schemas.microsoft.com/office/drawing/2014/main" id="{19605B20-AB4B-CAFD-85ED-38BA50DD488D}"/>
              </a:ext>
            </a:extLst>
          </p:cNvPr>
          <p:cNvSpPr>
            <a:spLocks noGrp="1"/>
          </p:cNvSpPr>
          <p:nvPr>
            <p:ph idx="1"/>
          </p:nvPr>
        </p:nvSpPr>
        <p:spPr>
          <a:xfrm>
            <a:off x="661577" y="1340768"/>
            <a:ext cx="7886700" cy="4351338"/>
          </a:xfrm>
        </p:spPr>
        <p:txBody>
          <a:bodyPr/>
          <a:lstStyle/>
          <a:p>
            <a:pPr marL="0" indent="0">
              <a:buNone/>
            </a:pPr>
            <a:r>
              <a:rPr lang="en-GB" sz="2400" dirty="0"/>
              <a:t>I can allow time to reflect when:</a:t>
            </a:r>
          </a:p>
          <a:p>
            <a:r>
              <a:rPr lang="en-GB" sz="2400" dirty="0"/>
              <a:t>taking the dog for a walk</a:t>
            </a:r>
          </a:p>
          <a:p>
            <a:r>
              <a:rPr lang="en-GB" sz="2400" dirty="0"/>
              <a:t>walking back from the ‘school run’</a:t>
            </a:r>
          </a:p>
          <a:p>
            <a:r>
              <a:rPr lang="en-GB" sz="2400" dirty="0"/>
              <a:t>travelling to work on public transport</a:t>
            </a:r>
          </a:p>
          <a:p>
            <a:r>
              <a:rPr lang="en-GB" sz="2400" dirty="0"/>
              <a:t>having a cup of tea!</a:t>
            </a:r>
          </a:p>
          <a:p>
            <a:pPr marL="0" indent="0">
              <a:buNone/>
            </a:pPr>
            <a:endParaRPr lang="en-GB" dirty="0"/>
          </a:p>
        </p:txBody>
      </p:sp>
    </p:spTree>
    <p:extLst>
      <p:ext uri="{BB962C8B-B14F-4D97-AF65-F5344CB8AC3E}">
        <p14:creationId xmlns:p14="http://schemas.microsoft.com/office/powerpoint/2010/main" val="29959527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7EA8CC-81BD-BA82-0AC3-1E163FC80801}"/>
              </a:ext>
            </a:extLst>
          </p:cNvPr>
          <p:cNvSpPr>
            <a:spLocks noGrp="1"/>
          </p:cNvSpPr>
          <p:nvPr>
            <p:ph type="title"/>
          </p:nvPr>
        </p:nvSpPr>
        <p:spPr>
          <a:xfrm>
            <a:off x="4942996" y="4267832"/>
            <a:ext cx="3604497" cy="1297115"/>
          </a:xfrm>
        </p:spPr>
        <p:txBody>
          <a:bodyPr vert="horz" lIns="91440" tIns="45720" rIns="91440" bIns="45720" rtlCol="0" anchor="t">
            <a:normAutofit/>
          </a:bodyPr>
          <a:lstStyle/>
          <a:p>
            <a:r>
              <a:rPr lang="en-US" sz="3500" kern="1200" dirty="0">
                <a:solidFill>
                  <a:schemeClr val="tx2"/>
                </a:solidFill>
                <a:latin typeface="+mj-lt"/>
                <a:ea typeface="+mj-ea"/>
                <a:cs typeface="+mj-cs"/>
              </a:rPr>
              <a:t>Any Questions?</a:t>
            </a:r>
          </a:p>
        </p:txBody>
      </p:sp>
      <p:pic>
        <p:nvPicPr>
          <p:cNvPr id="6" name="Graphic 5" descr="Question mark">
            <a:extLst>
              <a:ext uri="{FF2B5EF4-FFF2-40B4-BE49-F238E27FC236}">
                <a16:creationId xmlns:a16="http://schemas.microsoft.com/office/drawing/2014/main" id="{FB149EFF-30D5-7673-05A9-411991C808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706300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22057-AEA7-CEAB-4B6F-AB60B3A3F0BF}"/>
              </a:ext>
            </a:extLst>
          </p:cNvPr>
          <p:cNvSpPr>
            <a:spLocks noGrp="1"/>
          </p:cNvSpPr>
          <p:nvPr>
            <p:ph type="title"/>
          </p:nvPr>
        </p:nvSpPr>
        <p:spPr/>
        <p:txBody>
          <a:bodyPr/>
          <a:lstStyle/>
          <a:p>
            <a:r>
              <a:rPr lang="en-GB" sz="4000" b="1" dirty="0"/>
              <a:t>Task 8 - Reflection</a:t>
            </a:r>
          </a:p>
        </p:txBody>
      </p:sp>
      <p:sp>
        <p:nvSpPr>
          <p:cNvPr id="3" name="Content Placeholder 2">
            <a:extLst>
              <a:ext uri="{FF2B5EF4-FFF2-40B4-BE49-F238E27FC236}">
                <a16:creationId xmlns:a16="http://schemas.microsoft.com/office/drawing/2014/main" id="{E273318A-7118-AF8D-A043-C126AE97C7F2}"/>
              </a:ext>
            </a:extLst>
          </p:cNvPr>
          <p:cNvSpPr>
            <a:spLocks noGrp="1"/>
          </p:cNvSpPr>
          <p:nvPr>
            <p:ph idx="1"/>
          </p:nvPr>
        </p:nvSpPr>
        <p:spPr/>
        <p:txBody>
          <a:bodyPr/>
          <a:lstStyle/>
          <a:p>
            <a:r>
              <a:rPr lang="en-GB" sz="2400" dirty="0">
                <a:ea typeface="+mn-lt"/>
                <a:cs typeface="+mn-lt"/>
              </a:rPr>
              <a:t>Complete the in-class test provided via Microsoft Forms</a:t>
            </a:r>
            <a:endParaRPr lang="en-GB" sz="2400" dirty="0">
              <a:solidFill>
                <a:srgbClr val="FF0000"/>
              </a:solidFill>
              <a:ea typeface="+mn-lt"/>
              <a:cs typeface="+mn-lt"/>
            </a:endParaRPr>
          </a:p>
          <a:p>
            <a:r>
              <a:rPr lang="en-GB" sz="2400" dirty="0">
                <a:ea typeface="+mn-lt"/>
                <a:cs typeface="+mn-lt"/>
              </a:rPr>
              <a:t>You must be logged in with your student account to access the test. To pass the test, at least 40% of the answers must be correct. You can access your result immediately after submitting the test. </a:t>
            </a:r>
          </a:p>
          <a:p>
            <a:r>
              <a:rPr lang="en-GB" sz="2400" dirty="0">
                <a:ea typeface="+mn-lt"/>
                <a:cs typeface="+mn-lt"/>
              </a:rPr>
              <a:t>The link to the test will open at 12:00 pm. </a:t>
            </a:r>
          </a:p>
          <a:p>
            <a:pPr marL="0" indent="0">
              <a:buNone/>
            </a:pPr>
            <a:r>
              <a:rPr lang="en-GB" dirty="0"/>
              <a:t>*Please note, </a:t>
            </a:r>
            <a:r>
              <a:rPr lang="en-GB" dirty="0">
                <a:ea typeface="+mn-lt"/>
                <a:cs typeface="+mn-lt"/>
              </a:rPr>
              <a:t>this test has only </a:t>
            </a:r>
            <a:r>
              <a:rPr lang="en-GB" dirty="0">
                <a:solidFill>
                  <a:srgbClr val="FF0000"/>
                </a:solidFill>
                <a:ea typeface="+mn-lt"/>
                <a:cs typeface="+mn-lt"/>
              </a:rPr>
              <a:t>10 questions. </a:t>
            </a:r>
            <a:r>
              <a:rPr lang="en-GB" dirty="0">
                <a:ea typeface="+mn-lt"/>
                <a:cs typeface="+mn-lt"/>
              </a:rPr>
              <a:t>Please read the questions carefully.</a:t>
            </a:r>
            <a:endParaRPr lang="en-GB" dirty="0"/>
          </a:p>
        </p:txBody>
      </p:sp>
    </p:spTree>
    <p:extLst>
      <p:ext uri="{BB962C8B-B14F-4D97-AF65-F5344CB8AC3E}">
        <p14:creationId xmlns:p14="http://schemas.microsoft.com/office/powerpoint/2010/main" val="9617275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D6F74-9C6A-4F93-9659-E2C9829C6AF9}"/>
              </a:ext>
            </a:extLst>
          </p:cNvPr>
          <p:cNvSpPr>
            <a:spLocks noGrp="1"/>
          </p:cNvSpPr>
          <p:nvPr>
            <p:ph type="title"/>
          </p:nvPr>
        </p:nvSpPr>
        <p:spPr>
          <a:xfrm>
            <a:off x="622190" y="365126"/>
            <a:ext cx="7893160" cy="888206"/>
          </a:xfrm>
        </p:spPr>
        <p:txBody>
          <a:bodyPr/>
          <a:lstStyle/>
          <a:p>
            <a:r>
              <a:rPr lang="en-GB" sz="4000" b="1"/>
              <a:t>The Business </a:t>
            </a:r>
            <a:r>
              <a:rPr lang="en-GB" sz="4000" b="1" dirty="0"/>
              <a:t>Skills </a:t>
            </a:r>
            <a:r>
              <a:rPr lang="en-GB" sz="4000" b="1"/>
              <a:t>Take Away!</a:t>
            </a:r>
            <a:endParaRPr lang="en-GB" sz="4000" b="1" dirty="0"/>
          </a:p>
        </p:txBody>
      </p:sp>
      <p:sp>
        <p:nvSpPr>
          <p:cNvPr id="3" name="Content Placeholder 2">
            <a:extLst>
              <a:ext uri="{FF2B5EF4-FFF2-40B4-BE49-F238E27FC236}">
                <a16:creationId xmlns:a16="http://schemas.microsoft.com/office/drawing/2014/main" id="{11EF7175-6F93-461C-920E-768C216C991B}"/>
              </a:ext>
            </a:extLst>
          </p:cNvPr>
          <p:cNvSpPr>
            <a:spLocks noGrp="1"/>
          </p:cNvSpPr>
          <p:nvPr>
            <p:ph idx="1"/>
          </p:nvPr>
        </p:nvSpPr>
        <p:spPr>
          <a:xfrm>
            <a:off x="622190" y="1253331"/>
            <a:ext cx="7886700" cy="4351338"/>
          </a:xfrm>
        </p:spPr>
        <p:txBody>
          <a:bodyPr/>
          <a:lstStyle/>
          <a:p>
            <a:pPr marL="0" indent="0">
              <a:buNone/>
            </a:pPr>
            <a:r>
              <a:rPr lang="en-GB" sz="2800" b="1" dirty="0"/>
              <a:t>Models of Reflection…</a:t>
            </a:r>
            <a:endParaRPr lang="en-GB" dirty="0"/>
          </a:p>
          <a:p>
            <a:pPr marL="0" indent="0">
              <a:buNone/>
            </a:pPr>
            <a:r>
              <a:rPr lang="en-GB" dirty="0"/>
              <a:t>There are other models of reflection that have been developed to help us be reflective. </a:t>
            </a:r>
          </a:p>
          <a:p>
            <a:pPr marL="0" indent="0">
              <a:buNone/>
            </a:pPr>
            <a:endParaRPr lang="en-GB" dirty="0"/>
          </a:p>
          <a:p>
            <a:pPr marL="0" indent="0">
              <a:buNone/>
            </a:pPr>
            <a:endParaRPr lang="en-GB" dirty="0"/>
          </a:p>
          <a:p>
            <a:pPr marL="0" indent="0">
              <a:buNone/>
            </a:pPr>
            <a:endParaRPr lang="en-GB" dirty="0"/>
          </a:p>
          <a:p>
            <a:pPr marL="0" indent="0">
              <a:buNone/>
            </a:pPr>
            <a:r>
              <a:rPr lang="en-GB" dirty="0"/>
              <a:t>*A brief description of each model is also included within the Level 4 Guide on Moodle.</a:t>
            </a:r>
          </a:p>
          <a:p>
            <a:pPr marL="0" indent="0">
              <a:buNone/>
            </a:pPr>
            <a:endParaRPr lang="en-GB" dirty="0"/>
          </a:p>
        </p:txBody>
      </p:sp>
      <p:sp>
        <p:nvSpPr>
          <p:cNvPr id="4" name="Arrow: Right 3">
            <a:extLst>
              <a:ext uri="{FF2B5EF4-FFF2-40B4-BE49-F238E27FC236}">
                <a16:creationId xmlns:a16="http://schemas.microsoft.com/office/drawing/2014/main" id="{0A236EE5-222B-4F61-A056-74EF27B50EB7}"/>
              </a:ext>
            </a:extLst>
          </p:cNvPr>
          <p:cNvSpPr/>
          <p:nvPr/>
        </p:nvSpPr>
        <p:spPr>
          <a:xfrm>
            <a:off x="5004048" y="3140968"/>
            <a:ext cx="252028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502164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65125"/>
            <a:ext cx="7831782" cy="1047651"/>
          </a:xfrm>
        </p:spPr>
        <p:txBody>
          <a:bodyPr/>
          <a:lstStyle/>
          <a:p>
            <a:pPr algn="ctr"/>
            <a:r>
              <a:rPr lang="en-GB" sz="4000" b="1" dirty="0"/>
              <a:t>Kolb’s Experiential Learning Cycle</a:t>
            </a:r>
          </a:p>
        </p:txBody>
      </p:sp>
      <p:sp>
        <p:nvSpPr>
          <p:cNvPr id="4" name="TextBox 3"/>
          <p:cNvSpPr txBox="1"/>
          <p:nvPr/>
        </p:nvSpPr>
        <p:spPr>
          <a:xfrm>
            <a:off x="107504" y="5373216"/>
            <a:ext cx="8928992" cy="646331"/>
          </a:xfrm>
          <a:prstGeom prst="rect">
            <a:avLst/>
          </a:prstGeom>
          <a:noFill/>
        </p:spPr>
        <p:txBody>
          <a:bodyPr wrap="square" rtlCol="0">
            <a:spAutoFit/>
          </a:bodyPr>
          <a:lstStyle/>
          <a:p>
            <a:r>
              <a:rPr lang="en-GB" dirty="0"/>
              <a:t>You can read more about this in Kolb, D. (1984) </a:t>
            </a:r>
            <a:r>
              <a:rPr lang="en-GB" i="1" dirty="0"/>
              <a:t>Experiential Learning: Experience as the Source of Learning and Development</a:t>
            </a:r>
            <a:r>
              <a:rPr lang="en-GB" dirty="0"/>
              <a:t>. Upper Saddle River: Prentice Hall.</a:t>
            </a:r>
          </a:p>
        </p:txBody>
      </p:sp>
      <p:pic>
        <p:nvPicPr>
          <p:cNvPr id="2054" name="Picture 6" descr="DAVID KOLB&amp;#39;S CYCLE OF LEARNING:. Kolb — Learning Styles: | by JOHN DSOUZA |  Medium">
            <a:extLst>
              <a:ext uri="{FF2B5EF4-FFF2-40B4-BE49-F238E27FC236}">
                <a16:creationId xmlns:a16="http://schemas.microsoft.com/office/drawing/2014/main" id="{7B5F94D7-A99A-4488-9590-319574E114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8935" y="1412776"/>
            <a:ext cx="4906130" cy="3758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47724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65125"/>
            <a:ext cx="8784976" cy="759619"/>
          </a:xfrm>
        </p:spPr>
        <p:txBody>
          <a:bodyPr/>
          <a:lstStyle/>
          <a:p>
            <a:r>
              <a:rPr lang="en-GB" sz="3200" b="1" dirty="0" err="1"/>
              <a:t>Sch</a:t>
            </a:r>
            <a:r>
              <a:rPr lang="en-GB" sz="2400" b="1" dirty="0" err="1"/>
              <a:t>Ö</a:t>
            </a:r>
            <a:r>
              <a:rPr lang="en-GB" sz="3200" b="1" dirty="0" err="1"/>
              <a:t>n’s</a:t>
            </a:r>
            <a:r>
              <a:rPr lang="en-GB" sz="3200" b="1" dirty="0"/>
              <a:t> Model of Reflection -  in action and on action</a:t>
            </a:r>
          </a:p>
        </p:txBody>
      </p:sp>
      <p:pic>
        <p:nvPicPr>
          <p:cNvPr id="3074" name="Picture 2" descr="British Journal Of Midwifery - Learning through reflection"/>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291781" y="1150610"/>
            <a:ext cx="6039292" cy="41020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7504" y="5229200"/>
            <a:ext cx="9036496" cy="646331"/>
          </a:xfrm>
          <a:prstGeom prst="rect">
            <a:avLst/>
          </a:prstGeom>
          <a:noFill/>
        </p:spPr>
        <p:txBody>
          <a:bodyPr wrap="square" rtlCol="0">
            <a:spAutoFit/>
          </a:bodyPr>
          <a:lstStyle/>
          <a:p>
            <a:r>
              <a:rPr lang="en-GB" dirty="0"/>
              <a:t>You can read more about this in </a:t>
            </a:r>
            <a:r>
              <a:rPr lang="en-GB" dirty="0" err="1"/>
              <a:t>Sch</a:t>
            </a:r>
            <a:r>
              <a:rPr lang="en-GB" sz="1400" dirty="0" err="1"/>
              <a:t>Ö</a:t>
            </a:r>
            <a:r>
              <a:rPr lang="en-GB" dirty="0" err="1"/>
              <a:t>n</a:t>
            </a:r>
            <a:r>
              <a:rPr lang="en-GB" dirty="0"/>
              <a:t>, D. (1983) </a:t>
            </a:r>
            <a:r>
              <a:rPr lang="en-GB" i="1" dirty="0"/>
              <a:t>The Reflective Practitioner: How Professionals Think in Action</a:t>
            </a:r>
            <a:r>
              <a:rPr lang="en-GB" dirty="0"/>
              <a:t>. New York: Basic Books</a:t>
            </a:r>
          </a:p>
        </p:txBody>
      </p:sp>
    </p:spTree>
    <p:extLst>
      <p:ext uri="{BB962C8B-B14F-4D97-AF65-F5344CB8AC3E}">
        <p14:creationId xmlns:p14="http://schemas.microsoft.com/office/powerpoint/2010/main" val="32988164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14C6DA0C-3C7E-4E77-88A6-A79D3A7089D3}"/>
              </a:ext>
            </a:extLst>
          </p:cNvPr>
          <p:cNvSpPr>
            <a:spLocks noGrp="1"/>
          </p:cNvSpPr>
          <p:nvPr>
            <p:ph type="title"/>
          </p:nvPr>
        </p:nvSpPr>
        <p:spPr>
          <a:xfrm>
            <a:off x="4775596" y="1403748"/>
            <a:ext cx="3738610" cy="2367810"/>
          </a:xfrm>
          <a:noFill/>
        </p:spPr>
        <p:txBody>
          <a:bodyPr vert="horz" lIns="68580" tIns="34290" rIns="68580" bIns="34290" rtlCol="0" anchor="b">
            <a:normAutofit/>
          </a:bodyPr>
          <a:lstStyle/>
          <a:p>
            <a:r>
              <a:rPr lang="en-US" sz="3900" b="1" dirty="0"/>
              <a:t>Wishing you all the best</a:t>
            </a:r>
            <a:r>
              <a:rPr lang="en-US" sz="3900" dirty="0"/>
              <a:t>!</a:t>
            </a:r>
            <a:br>
              <a:rPr lang="en-US" sz="3900" dirty="0"/>
            </a:br>
            <a:endParaRPr lang="en-US" sz="3900" dirty="0"/>
          </a:p>
        </p:txBody>
      </p:sp>
      <p:pic>
        <p:nvPicPr>
          <p:cNvPr id="9" name="Picture 8" descr="College graduate waving">
            <a:extLst>
              <a:ext uri="{FF2B5EF4-FFF2-40B4-BE49-F238E27FC236}">
                <a16:creationId xmlns:a16="http://schemas.microsoft.com/office/drawing/2014/main" id="{0BA1797B-3C0B-4F35-A87D-6AE3ED54BDC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6398" r="15149" b="-1"/>
          <a:stretch/>
        </p:blipFill>
        <p:spPr>
          <a:xfrm>
            <a:off x="1" y="857257"/>
            <a:ext cx="4504134" cy="5143493"/>
          </a:xfrm>
          <a:prstGeom prst="rect">
            <a:avLst/>
          </a:prstGeom>
        </p:spPr>
      </p:pic>
    </p:spTree>
    <p:extLst>
      <p:ext uri="{BB962C8B-B14F-4D97-AF65-F5344CB8AC3E}">
        <p14:creationId xmlns:p14="http://schemas.microsoft.com/office/powerpoint/2010/main" val="29890680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AA532-DB38-48BE-BFA5-705E0AF17053}"/>
              </a:ext>
            </a:extLst>
          </p:cNvPr>
          <p:cNvSpPr>
            <a:spLocks noGrp="1"/>
          </p:cNvSpPr>
          <p:nvPr>
            <p:ph type="title"/>
          </p:nvPr>
        </p:nvSpPr>
        <p:spPr>
          <a:xfrm>
            <a:off x="709203" y="188640"/>
            <a:ext cx="7725594" cy="543595"/>
          </a:xfrm>
        </p:spPr>
        <p:txBody>
          <a:bodyPr/>
          <a:lstStyle/>
          <a:p>
            <a:r>
              <a:rPr lang="en-GB" sz="4000" b="1" dirty="0"/>
              <a:t>References </a:t>
            </a:r>
          </a:p>
        </p:txBody>
      </p:sp>
      <p:sp>
        <p:nvSpPr>
          <p:cNvPr id="3" name="Content Placeholder 2">
            <a:extLst>
              <a:ext uri="{FF2B5EF4-FFF2-40B4-BE49-F238E27FC236}">
                <a16:creationId xmlns:a16="http://schemas.microsoft.com/office/drawing/2014/main" id="{0B3996E8-99C7-472F-89B6-0437EDC9D7B7}"/>
              </a:ext>
            </a:extLst>
          </p:cNvPr>
          <p:cNvSpPr>
            <a:spLocks noGrp="1"/>
          </p:cNvSpPr>
          <p:nvPr>
            <p:ph idx="1"/>
          </p:nvPr>
        </p:nvSpPr>
        <p:spPr>
          <a:xfrm>
            <a:off x="467544" y="908720"/>
            <a:ext cx="7886700" cy="5040560"/>
          </a:xfrm>
        </p:spPr>
        <p:txBody>
          <a:bodyPr/>
          <a:lstStyle/>
          <a:p>
            <a:r>
              <a:rPr lang="en-GB" sz="2400" dirty="0"/>
              <a:t>Cottrell, S. (2019) </a:t>
            </a:r>
            <a:r>
              <a:rPr lang="en-GB" sz="2400" i="1" dirty="0"/>
              <a:t>The Study Skills Handbook</a:t>
            </a:r>
            <a:r>
              <a:rPr lang="en-GB" sz="2400" dirty="0"/>
              <a:t>. 5</a:t>
            </a:r>
            <a:r>
              <a:rPr lang="en-GB" sz="2400" baseline="30000" dirty="0"/>
              <a:t>th</a:t>
            </a:r>
            <a:r>
              <a:rPr lang="en-GB" sz="2400" dirty="0"/>
              <a:t> </a:t>
            </a:r>
            <a:r>
              <a:rPr lang="en-GB" sz="2400" dirty="0" err="1"/>
              <a:t>edn</a:t>
            </a:r>
            <a:r>
              <a:rPr lang="en-GB" sz="2400" dirty="0"/>
              <a:t>. London: Macmillan International Higher Education/Red Globe Press.</a:t>
            </a:r>
          </a:p>
          <a:p>
            <a:r>
              <a:rPr lang="en-GB" sz="2400" dirty="0"/>
              <a:t>Jasper, M. (2013). </a:t>
            </a:r>
            <a:r>
              <a:rPr lang="en-GB" sz="2400" i="1" dirty="0"/>
              <a:t>Beginning Reflective Practice</a:t>
            </a:r>
            <a:r>
              <a:rPr lang="en-GB" sz="2400" dirty="0"/>
              <a:t>. Andover: Cengage Learning.</a:t>
            </a:r>
          </a:p>
          <a:p>
            <a:r>
              <a:rPr lang="en-GB" sz="2400" dirty="0"/>
              <a:t>McMillan, K, &amp; Weyers, J (2021) </a:t>
            </a:r>
            <a:r>
              <a:rPr lang="en-GB" sz="2400" i="1" dirty="0"/>
              <a:t>The Study Skills Book. </a:t>
            </a:r>
            <a:r>
              <a:rPr lang="en-GB" sz="2400" dirty="0"/>
              <a:t>Harlow</a:t>
            </a:r>
            <a:r>
              <a:rPr lang="en-GB" sz="2400" i="1" dirty="0"/>
              <a:t>: </a:t>
            </a:r>
            <a:r>
              <a:rPr lang="en-GB" sz="2400" dirty="0"/>
              <a:t>Pearson Education Limited.</a:t>
            </a:r>
          </a:p>
          <a:p>
            <a:r>
              <a:rPr lang="en-GB" sz="2400" dirty="0"/>
              <a:t>Scott, S.J. (2017) </a:t>
            </a:r>
            <a:r>
              <a:rPr lang="en-GB" sz="2400" i="1" dirty="0"/>
              <a:t>Habit Stacking: 97 Small Life Changes That Take Five Minutes or Less</a:t>
            </a:r>
            <a:r>
              <a:rPr lang="en-GB" sz="2400" dirty="0"/>
              <a:t>, 2</a:t>
            </a:r>
            <a:r>
              <a:rPr lang="en-GB" sz="2400" baseline="30000" dirty="0"/>
              <a:t>nd</a:t>
            </a:r>
            <a:r>
              <a:rPr lang="en-GB" sz="2400" dirty="0"/>
              <a:t> </a:t>
            </a:r>
            <a:r>
              <a:rPr lang="en-GB" sz="2400" dirty="0" err="1"/>
              <a:t>edn</a:t>
            </a:r>
            <a:r>
              <a:rPr lang="en-GB" sz="2400" dirty="0"/>
              <a:t>. California: CreateSpace Independent Publishing Platform</a:t>
            </a:r>
            <a:r>
              <a:rPr lang="en-GB" sz="2000" dirty="0">
                <a:solidFill>
                  <a:srgbClr val="202124"/>
                </a:solidFill>
                <a:latin typeface="arial" panose="020B0604020202020204" pitchFamily="34" charset="0"/>
              </a:rPr>
              <a:t>. </a:t>
            </a:r>
            <a:endParaRPr lang="en-GB" sz="2000" dirty="0"/>
          </a:p>
        </p:txBody>
      </p:sp>
    </p:spTree>
    <p:extLst>
      <p:ext uri="{BB962C8B-B14F-4D97-AF65-F5344CB8AC3E}">
        <p14:creationId xmlns:p14="http://schemas.microsoft.com/office/powerpoint/2010/main" val="1322683517"/>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E587D3B0-61D3-48E1-9596-B3BD58B38C39}" vid="{E5CD4A3E-B5FB-4854-95DD-47572E89C563}"/>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20530ea4-9e14-4733-97db-5ba6dd2578c4" xsi:nil="true"/>
    <lcf76f155ced4ddcb4097134ff3c332f xmlns="654af668-6e2c-473b-a53f-1ad3c5f8770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40004DDAA375349949DA1FD18E16E71" ma:contentTypeVersion="10" ma:contentTypeDescription="Create a new document." ma:contentTypeScope="" ma:versionID="8e42d9ff59540c22f8169c9602a528b4">
  <xsd:schema xmlns:xsd="http://www.w3.org/2001/XMLSchema" xmlns:xs="http://www.w3.org/2001/XMLSchema" xmlns:p="http://schemas.microsoft.com/office/2006/metadata/properties" xmlns:ns2="654af668-6e2c-473b-a53f-1ad3c5f87707" xmlns:ns3="20530ea4-9e14-4733-97db-5ba6dd2578c4" targetNamespace="http://schemas.microsoft.com/office/2006/metadata/properties" ma:root="true" ma:fieldsID="86b6ef601092f53ce6a7dba1fb16be7c" ns2:_="" ns3:_="">
    <xsd:import namespace="654af668-6e2c-473b-a53f-1ad3c5f87707"/>
    <xsd:import namespace="20530ea4-9e14-4733-97db-5ba6dd2578c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GenerationTime" minOccurs="0"/>
                <xsd:element ref="ns2:MediaServiceEventHashCode"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54af668-6e2c-473b-a53f-1ad3c5f8770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0530ea4-9e14-4733-97db-5ba6dd2578c4"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b2b9252d-164b-4f34-b48f-49734e27e735}" ma:internalName="TaxCatchAll" ma:showField="CatchAllData" ma:web="20530ea4-9e14-4733-97db-5ba6dd2578c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infopath/2007/PartnerControls"/>
    <ds:schemaRef ds:uri="http://purl.org/dc/terms/"/>
    <ds:schemaRef ds:uri="http://schemas.microsoft.com/office/2006/documentManagement/types"/>
    <ds:schemaRef ds:uri="http://purl.org/dc/dcmitype/"/>
    <ds:schemaRef ds:uri="303dbf9b-b85b-46a0-94f1-894078c07ecd"/>
    <ds:schemaRef ds:uri="http://schemas.openxmlformats.org/package/2006/metadata/core-properties"/>
    <ds:schemaRef ds:uri="211f9404-bca0-4bcf-9c1d-965ccb6f8d2d"/>
    <ds:schemaRef ds:uri="http://www.w3.org/XML/1998/namespace"/>
    <ds:schemaRef ds:uri="20530ea4-9e14-4733-97db-5ba6dd2578c4"/>
    <ds:schemaRef ds:uri="654af668-6e2c-473b-a53f-1ad3c5f87707"/>
  </ds:schemaRefs>
</ds:datastoreItem>
</file>

<file path=customXml/itemProps2.xml><?xml version="1.0" encoding="utf-8"?>
<ds:datastoreItem xmlns:ds="http://schemas.openxmlformats.org/officeDocument/2006/customXml" ds:itemID="{6CCD9117-E164-4BB7-9BE9-AD1B1CA09F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54af668-6e2c-473b-a53f-1ad3c5f87707"/>
    <ds:schemaRef ds:uri="20530ea4-9e14-4733-97db-5ba6dd2578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1933</Words>
  <Application>Microsoft Office PowerPoint</Application>
  <PresentationFormat>On-screen Show (4:3)</PresentationFormat>
  <Paragraphs>135</Paragraphs>
  <Slides>38</Slides>
  <Notes>0</Notes>
  <HiddenSlides>0</HiddenSlides>
  <MMClips>0</MMClips>
  <ScaleCrop>false</ScaleCrop>
  <HeadingPairs>
    <vt:vector size="6" baseType="variant">
      <vt:variant>
        <vt:lpstr>Fonts Used</vt:lpstr>
      </vt:variant>
      <vt:variant>
        <vt:i4>6</vt:i4>
      </vt:variant>
      <vt:variant>
        <vt:lpstr>Theme</vt:lpstr>
      </vt:variant>
      <vt:variant>
        <vt:i4>17</vt:i4>
      </vt:variant>
      <vt:variant>
        <vt:lpstr>Slide Titles</vt:lpstr>
      </vt:variant>
      <vt:variant>
        <vt:i4>38</vt:i4>
      </vt:variant>
    </vt:vector>
  </HeadingPairs>
  <TitlesOfParts>
    <vt:vector size="61" baseType="lpstr">
      <vt:lpstr>arial</vt:lpstr>
      <vt:lpstr>arial</vt:lpstr>
      <vt:lpstr>Calibri</vt:lpstr>
      <vt:lpstr>Calibri Light</vt:lpstr>
      <vt:lpstr>Harlow Solid Italic</vt:lpstr>
      <vt:lpstr>Symbol</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Text 1</vt:lpstr>
      <vt:lpstr>Business Skills  Week 9: Becoming a Lifelong Learner  Part 1: Reflectivity as a Mindset  Part 2: Learning Through Reflection  </vt:lpstr>
      <vt:lpstr>Module Feedback</vt:lpstr>
      <vt:lpstr>Recap…</vt:lpstr>
      <vt:lpstr>Activity Time!</vt:lpstr>
      <vt:lpstr>What is Reflection? </vt:lpstr>
      <vt:lpstr>Learning Through Reflection</vt:lpstr>
      <vt:lpstr>Becoming Reflective: Critical Thinking </vt:lpstr>
      <vt:lpstr>Learning from Experiences Reflexivity…</vt:lpstr>
      <vt:lpstr>Learning Outcomes</vt:lpstr>
      <vt:lpstr>Part 1 : Reflectivity as a Mindset</vt:lpstr>
      <vt:lpstr>‘I’m gonna sit right down and ask myself a question!’</vt:lpstr>
      <vt:lpstr>Do you see what I see?</vt:lpstr>
      <vt:lpstr>PowerPoint Presentation</vt:lpstr>
      <vt:lpstr>PowerPoint Presentation</vt:lpstr>
      <vt:lpstr>It’s all about perception!</vt:lpstr>
      <vt:lpstr>Part 2: Learning Through Reflection</vt:lpstr>
      <vt:lpstr>Reflective Practice</vt:lpstr>
      <vt:lpstr>That’s my Goal!</vt:lpstr>
      <vt:lpstr>Reflective Writing</vt:lpstr>
      <vt:lpstr>Reflective Writing – first person </vt:lpstr>
      <vt:lpstr>Coming Up… Applying reflective practice to your own development</vt:lpstr>
      <vt:lpstr>Models of Reflection…</vt:lpstr>
      <vt:lpstr>The ERA Cycle</vt:lpstr>
      <vt:lpstr>The ERA Cycle</vt:lpstr>
      <vt:lpstr>Activity:</vt:lpstr>
      <vt:lpstr>Let’s take a look at another model of reflection; Gibbs Reflective Cycle</vt:lpstr>
      <vt:lpstr>Gibbs Reflective Cycle…</vt:lpstr>
      <vt:lpstr>Gibbs’ Reflective Cycle: </vt:lpstr>
      <vt:lpstr>Hey! What time have I got to do this?</vt:lpstr>
      <vt:lpstr>The Benefits of Habit Stacking…</vt:lpstr>
      <vt:lpstr>Did you have something similar</vt:lpstr>
      <vt:lpstr>Any Questions?</vt:lpstr>
      <vt:lpstr>Task 8 - Reflection</vt:lpstr>
      <vt:lpstr>The Business Skills Take Away!</vt:lpstr>
      <vt:lpstr>Kolb’s Experiential Learning Cycle</vt:lpstr>
      <vt:lpstr>SchÖn’s Model of Reflection -  in action and on action</vt:lpstr>
      <vt:lpstr>Wishing you all the best!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 Lloyd</cp:lastModifiedBy>
  <cp:revision>129</cp:revision>
  <cp:lastPrinted>2020-09-16T11:34:26Z</cp:lastPrinted>
  <dcterms:created xsi:type="dcterms:W3CDTF">2015-04-14T15:21:28Z</dcterms:created>
  <dcterms:modified xsi:type="dcterms:W3CDTF">2023-03-03T07:38:13Z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0x010100940004DDAA375349949DA1FD18E16E71</vt:lpwstr>
  </property>
  <property fmtid="{D5CDD505-2E9C-101B-9397-08002B2CF9AE}" pid="3" name="MediaServiceImageTags">
    <vt:lpwstr/>
  </property>
</Properties>
</file>