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2"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4/27/2026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60256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4/27/2026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4501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4/27/2026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617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4/27/2026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6452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4/27/2026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2914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4/27/2026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9493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4/27/2026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3430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4/27/2026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9580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4/27/2026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0610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4/27/2026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91838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4/27/2026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298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4/27/2026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05923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3545FE8-4F67-341F-6B66-31FBBF4EFC4D}"/>
              </a:ext>
            </a:extLst>
          </p:cNvPr>
          <p:cNvPicPr>
            <a:picLocks noChangeAspect="1"/>
          </p:cNvPicPr>
          <p:nvPr/>
        </p:nvPicPr>
        <p:blipFill>
          <a:blip r:embed="rId2">
            <a:alphaModFix amt="40000"/>
          </a:blip>
          <a:srcRect r="11109" b="-1"/>
          <a:stretch>
            <a:fillRect/>
          </a:stretch>
        </p:blipFill>
        <p:spPr>
          <a:xfrm>
            <a:off x="20" y="152"/>
            <a:ext cx="12191980" cy="6857848"/>
          </a:xfrm>
          <a:prstGeom prst="rect">
            <a:avLst/>
          </a:prstGeom>
        </p:spPr>
      </p:pic>
      <p:sp>
        <p:nvSpPr>
          <p:cNvPr id="2" name="Title 1">
            <a:extLst>
              <a:ext uri="{FF2B5EF4-FFF2-40B4-BE49-F238E27FC236}">
                <a16:creationId xmlns:a16="http://schemas.microsoft.com/office/drawing/2014/main" id="{45E0EA1B-B53A-1F78-3852-CC9D3565E812}"/>
              </a:ext>
            </a:extLst>
          </p:cNvPr>
          <p:cNvSpPr>
            <a:spLocks noGrp="1"/>
          </p:cNvSpPr>
          <p:nvPr>
            <p:ph type="ctrTitle"/>
          </p:nvPr>
        </p:nvSpPr>
        <p:spPr>
          <a:xfrm>
            <a:off x="640080" y="985233"/>
            <a:ext cx="5758628" cy="3355853"/>
          </a:xfrm>
        </p:spPr>
        <p:txBody>
          <a:bodyPr anchor="t">
            <a:normAutofit/>
          </a:bodyPr>
          <a:lstStyle/>
          <a:p>
            <a:pPr>
              <a:lnSpc>
                <a:spcPct val="90000"/>
              </a:lnSpc>
            </a:pPr>
            <a:r>
              <a:rPr lang="en-GB" sz="5600">
                <a:solidFill>
                  <a:srgbClr val="FFFFFF"/>
                </a:solidFill>
              </a:rPr>
              <a:t>LCLM4003 Effective Teamworking and Communication </a:t>
            </a:r>
          </a:p>
        </p:txBody>
      </p:sp>
      <p:sp>
        <p:nvSpPr>
          <p:cNvPr id="3" name="Subtitle 2">
            <a:extLst>
              <a:ext uri="{FF2B5EF4-FFF2-40B4-BE49-F238E27FC236}">
                <a16:creationId xmlns:a16="http://schemas.microsoft.com/office/drawing/2014/main" id="{625D6F8A-94DF-9BCA-183A-7C9BEF60412B}"/>
              </a:ext>
            </a:extLst>
          </p:cNvPr>
          <p:cNvSpPr>
            <a:spLocks noGrp="1"/>
          </p:cNvSpPr>
          <p:nvPr>
            <p:ph type="subTitle" idx="1"/>
          </p:nvPr>
        </p:nvSpPr>
        <p:spPr>
          <a:xfrm>
            <a:off x="640080" y="5251621"/>
            <a:ext cx="4439920" cy="1104721"/>
          </a:xfrm>
        </p:spPr>
        <p:txBody>
          <a:bodyPr anchor="t">
            <a:normAutofit/>
          </a:bodyPr>
          <a:lstStyle/>
          <a:p>
            <a:pPr>
              <a:lnSpc>
                <a:spcPct val="120000"/>
              </a:lnSpc>
            </a:pPr>
            <a:r>
              <a:rPr lang="en-GB" sz="1400">
                <a:solidFill>
                  <a:srgbClr val="FFFFFF"/>
                </a:solidFill>
              </a:rPr>
              <a:t>Isa Maseruka </a:t>
            </a:r>
          </a:p>
          <a:p>
            <a:pPr>
              <a:lnSpc>
                <a:spcPct val="120000"/>
              </a:lnSpc>
            </a:pPr>
            <a:r>
              <a:rPr lang="en-GB" sz="1400">
                <a:solidFill>
                  <a:srgbClr val="FFFFFF"/>
                </a:solidFill>
              </a:rPr>
              <a:t>1705769</a:t>
            </a:r>
          </a:p>
          <a:p>
            <a:pPr>
              <a:lnSpc>
                <a:spcPct val="120000"/>
              </a:lnSpc>
            </a:pPr>
            <a:r>
              <a:rPr lang="en-GB" sz="1400">
                <a:solidFill>
                  <a:srgbClr val="FFFFFF"/>
                </a:solidFill>
              </a:rPr>
              <a:t>Timothy Hopkins</a:t>
            </a: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7742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B1BA-82F6-C467-5CA7-062BA7EA649E}"/>
              </a:ext>
            </a:extLst>
          </p:cNvPr>
          <p:cNvSpPr>
            <a:spLocks noGrp="1"/>
          </p:cNvSpPr>
          <p:nvPr>
            <p:ph type="title"/>
          </p:nvPr>
        </p:nvSpPr>
        <p:spPr/>
        <p:txBody>
          <a:bodyPr/>
          <a:lstStyle/>
          <a:p>
            <a:r>
              <a:rPr lang="en-GB" dirty="0"/>
              <a:t>OVERVIEW </a:t>
            </a:r>
          </a:p>
        </p:txBody>
      </p:sp>
      <p:sp>
        <p:nvSpPr>
          <p:cNvPr id="3" name="Content Placeholder 2">
            <a:extLst>
              <a:ext uri="{FF2B5EF4-FFF2-40B4-BE49-F238E27FC236}">
                <a16:creationId xmlns:a16="http://schemas.microsoft.com/office/drawing/2014/main" id="{88D00A5D-B39F-3BDA-479F-9089AC01E035}"/>
              </a:ext>
            </a:extLst>
          </p:cNvPr>
          <p:cNvSpPr>
            <a:spLocks noGrp="1"/>
          </p:cNvSpPr>
          <p:nvPr>
            <p:ph idx="1"/>
          </p:nvPr>
        </p:nvSpPr>
        <p:spPr/>
        <p:txBody>
          <a:bodyPr>
            <a:normAutofit/>
          </a:bodyPr>
          <a:lstStyle/>
          <a:p>
            <a:r>
              <a:rPr lang="en-GB" sz="2800" dirty="0"/>
              <a:t>Introduction </a:t>
            </a:r>
          </a:p>
          <a:p>
            <a:r>
              <a:rPr lang="en-GB" sz="2800" dirty="0"/>
              <a:t>Communication Barrier </a:t>
            </a:r>
          </a:p>
          <a:p>
            <a:r>
              <a:rPr lang="en-GB" sz="2800" dirty="0"/>
              <a:t>Recommendation </a:t>
            </a:r>
          </a:p>
          <a:p>
            <a:r>
              <a:rPr lang="en-GB" sz="2800" dirty="0"/>
              <a:t>Conclusion</a:t>
            </a:r>
          </a:p>
        </p:txBody>
      </p:sp>
    </p:spTree>
    <p:extLst>
      <p:ext uri="{BB962C8B-B14F-4D97-AF65-F5344CB8AC3E}">
        <p14:creationId xmlns:p14="http://schemas.microsoft.com/office/powerpoint/2010/main" val="3335034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8F9EC-1EF2-287C-2129-3D3301947C9B}"/>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7D05000F-3F72-4A4C-C739-A8F89473D423}"/>
              </a:ext>
            </a:extLst>
          </p:cNvPr>
          <p:cNvSpPr>
            <a:spLocks noGrp="1"/>
          </p:cNvSpPr>
          <p:nvPr>
            <p:ph idx="1"/>
          </p:nvPr>
        </p:nvSpPr>
        <p:spPr/>
        <p:txBody>
          <a:bodyPr>
            <a:normAutofit/>
          </a:bodyPr>
          <a:lstStyle/>
          <a:p>
            <a:r>
              <a:rPr lang="en-GB" sz="3600" dirty="0"/>
              <a:t>I will be making my presentation a bout the flight foods ltd which provide foods to the airlines.                        it has a lot of barriers in its production but I will be presenting about one barrier which is communication and body language.</a:t>
            </a:r>
          </a:p>
        </p:txBody>
      </p:sp>
    </p:spTree>
    <p:extLst>
      <p:ext uri="{BB962C8B-B14F-4D97-AF65-F5344CB8AC3E}">
        <p14:creationId xmlns:p14="http://schemas.microsoft.com/office/powerpoint/2010/main" val="595917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4884-B715-231E-78D9-0FC8F5130761}"/>
              </a:ext>
            </a:extLst>
          </p:cNvPr>
          <p:cNvSpPr>
            <a:spLocks noGrp="1"/>
          </p:cNvSpPr>
          <p:nvPr>
            <p:ph type="title"/>
          </p:nvPr>
        </p:nvSpPr>
        <p:spPr/>
        <p:txBody>
          <a:bodyPr/>
          <a:lstStyle/>
          <a:p>
            <a:r>
              <a:rPr lang="en-GB" dirty="0"/>
              <a:t>Communication Barrier </a:t>
            </a:r>
          </a:p>
        </p:txBody>
      </p:sp>
      <p:sp>
        <p:nvSpPr>
          <p:cNvPr id="3" name="Content Placeholder 2">
            <a:extLst>
              <a:ext uri="{FF2B5EF4-FFF2-40B4-BE49-F238E27FC236}">
                <a16:creationId xmlns:a16="http://schemas.microsoft.com/office/drawing/2014/main" id="{CF19CE5E-F728-9B61-6C50-A172486ADC19}"/>
              </a:ext>
            </a:extLst>
          </p:cNvPr>
          <p:cNvSpPr>
            <a:spLocks noGrp="1"/>
          </p:cNvSpPr>
          <p:nvPr>
            <p:ph idx="1"/>
          </p:nvPr>
        </p:nvSpPr>
        <p:spPr>
          <a:xfrm>
            <a:off x="640079" y="2295144"/>
            <a:ext cx="10890928" cy="3566160"/>
          </a:xfrm>
        </p:spPr>
        <p:txBody>
          <a:bodyPr>
            <a:normAutofit fontScale="55000" lnSpcReduction="20000"/>
          </a:bodyPr>
          <a:lstStyle/>
          <a:p>
            <a:r>
              <a:rPr lang="en-GB" sz="2600" dirty="0"/>
              <a:t>first at flight foods they is a lot of noise from machines which makes  hard for Gary to communicate  and to pass on instruction easily as most of the workers do not understand English.     </a:t>
            </a:r>
          </a:p>
          <a:p>
            <a:r>
              <a:rPr lang="en-GB" sz="2600" dirty="0"/>
              <a:t>Workers speak five different language's which makes it hard for Gary the manager from east end to communicate easily to these workers that means no team work.</a:t>
            </a:r>
          </a:p>
          <a:p>
            <a:r>
              <a:rPr lang="en-GB" sz="2600" dirty="0"/>
              <a:t>Very difficult to ask questions and not easy to communicate back easily.</a:t>
            </a:r>
          </a:p>
          <a:p>
            <a:r>
              <a:rPr lang="en-GB" sz="2600" dirty="0"/>
              <a:t>Workers don't understand verbal instructions thus affecting the flow of goods.</a:t>
            </a:r>
          </a:p>
          <a:p>
            <a:r>
              <a:rPr lang="en-GB" sz="2600" dirty="0"/>
              <a:t>Workers find it difficult to attend staff meetings.</a:t>
            </a:r>
          </a:p>
          <a:p>
            <a:r>
              <a:rPr lang="en-GB" sz="2600" dirty="0"/>
              <a:t>Sometimes way of prenucation accent makes it difficult to understand it easily.</a:t>
            </a:r>
          </a:p>
          <a:p>
            <a:r>
              <a:rPr lang="en-GB" sz="2600" dirty="0"/>
              <a:t>No teamwork as collaboration is restricted.</a:t>
            </a:r>
          </a:p>
          <a:p>
            <a:r>
              <a:rPr lang="en-GB" sz="2600" dirty="0"/>
              <a:t>Sometimes some staff felt left out as they don't speak the same language.</a:t>
            </a:r>
          </a:p>
          <a:p>
            <a:r>
              <a:rPr lang="en-GB" sz="2600" dirty="0"/>
              <a:t>Verbal alerts \hazards hard to understand.                                                                                                                                    </a:t>
            </a:r>
            <a:r>
              <a:rPr lang="en-GB" dirty="0"/>
              <a:t>w                 </a:t>
            </a:r>
          </a:p>
        </p:txBody>
      </p:sp>
    </p:spTree>
    <p:extLst>
      <p:ext uri="{BB962C8B-B14F-4D97-AF65-F5344CB8AC3E}">
        <p14:creationId xmlns:p14="http://schemas.microsoft.com/office/powerpoint/2010/main" val="4270567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43C85-65E8-469F-36DB-5CB877E3B96D}"/>
              </a:ext>
            </a:extLst>
          </p:cNvPr>
          <p:cNvSpPr>
            <a:spLocks noGrp="1"/>
          </p:cNvSpPr>
          <p:nvPr>
            <p:ph type="title"/>
          </p:nvPr>
        </p:nvSpPr>
        <p:spPr/>
        <p:txBody>
          <a:bodyPr/>
          <a:lstStyle/>
          <a:p>
            <a:r>
              <a:rPr lang="en-GB" dirty="0"/>
              <a:t>Shannon and Weaver Model </a:t>
            </a:r>
          </a:p>
        </p:txBody>
      </p:sp>
      <p:sp>
        <p:nvSpPr>
          <p:cNvPr id="7" name="Rectangle: Rounded Corners 6">
            <a:extLst>
              <a:ext uri="{FF2B5EF4-FFF2-40B4-BE49-F238E27FC236}">
                <a16:creationId xmlns:a16="http://schemas.microsoft.com/office/drawing/2014/main" id="{FD6835A7-221E-8098-5406-62F4684635B8}"/>
              </a:ext>
            </a:extLst>
          </p:cNvPr>
          <p:cNvSpPr/>
          <p:nvPr/>
        </p:nvSpPr>
        <p:spPr>
          <a:xfrm>
            <a:off x="475488" y="2468882"/>
            <a:ext cx="2048256" cy="10972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F96CCCB-AF00-1DEE-5A26-54DC2461AB43}"/>
              </a:ext>
            </a:extLst>
          </p:cNvPr>
          <p:cNvSpPr txBox="1"/>
          <p:nvPr/>
        </p:nvSpPr>
        <p:spPr>
          <a:xfrm>
            <a:off x="640079" y="2734056"/>
            <a:ext cx="2313433" cy="369332"/>
          </a:xfrm>
          <a:prstGeom prst="rect">
            <a:avLst/>
          </a:prstGeom>
          <a:noFill/>
        </p:spPr>
        <p:txBody>
          <a:bodyPr wrap="square" rtlCol="0">
            <a:spAutoFit/>
          </a:bodyPr>
          <a:lstStyle/>
          <a:p>
            <a:r>
              <a:rPr lang="en-GB" dirty="0"/>
              <a:t>Speaker Gary </a:t>
            </a:r>
          </a:p>
        </p:txBody>
      </p:sp>
      <p:sp>
        <p:nvSpPr>
          <p:cNvPr id="10" name="Rectangle: Rounded Corners 9">
            <a:extLst>
              <a:ext uri="{FF2B5EF4-FFF2-40B4-BE49-F238E27FC236}">
                <a16:creationId xmlns:a16="http://schemas.microsoft.com/office/drawing/2014/main" id="{B2CBC97C-AF4A-08E2-6E0E-77234E953D71}"/>
              </a:ext>
            </a:extLst>
          </p:cNvPr>
          <p:cNvSpPr/>
          <p:nvPr/>
        </p:nvSpPr>
        <p:spPr>
          <a:xfrm>
            <a:off x="2688335" y="2456846"/>
            <a:ext cx="1885633" cy="11093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4CF2ED6B-8786-3BF5-CFBC-B35BDA324630}"/>
              </a:ext>
            </a:extLst>
          </p:cNvPr>
          <p:cNvSpPr txBox="1"/>
          <p:nvPr/>
        </p:nvSpPr>
        <p:spPr>
          <a:xfrm>
            <a:off x="2911730" y="2688338"/>
            <a:ext cx="1938528" cy="646331"/>
          </a:xfrm>
          <a:prstGeom prst="rect">
            <a:avLst/>
          </a:prstGeom>
          <a:noFill/>
        </p:spPr>
        <p:txBody>
          <a:bodyPr wrap="square" rtlCol="0">
            <a:spAutoFit/>
          </a:bodyPr>
          <a:lstStyle/>
          <a:p>
            <a:r>
              <a:rPr lang="en-GB" dirty="0"/>
              <a:t>Sender Gives Instructions </a:t>
            </a:r>
          </a:p>
        </p:txBody>
      </p:sp>
      <p:sp>
        <p:nvSpPr>
          <p:cNvPr id="12" name="Rectangle: Rounded Corners 11">
            <a:extLst>
              <a:ext uri="{FF2B5EF4-FFF2-40B4-BE49-F238E27FC236}">
                <a16:creationId xmlns:a16="http://schemas.microsoft.com/office/drawing/2014/main" id="{992BA3D1-D570-9566-5B1A-6641A15274DF}"/>
              </a:ext>
            </a:extLst>
          </p:cNvPr>
          <p:cNvSpPr/>
          <p:nvPr/>
        </p:nvSpPr>
        <p:spPr>
          <a:xfrm>
            <a:off x="4797363" y="2382129"/>
            <a:ext cx="2187385" cy="12587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C565F6D-716D-98F7-62C5-514D0BCD6693}"/>
              </a:ext>
            </a:extLst>
          </p:cNvPr>
          <p:cNvSpPr txBox="1"/>
          <p:nvPr/>
        </p:nvSpPr>
        <p:spPr>
          <a:xfrm>
            <a:off x="5418031" y="2727805"/>
            <a:ext cx="1335024" cy="646331"/>
          </a:xfrm>
          <a:prstGeom prst="rect">
            <a:avLst/>
          </a:prstGeom>
          <a:noFill/>
        </p:spPr>
        <p:txBody>
          <a:bodyPr wrap="square" rtlCol="0">
            <a:spAutoFit/>
          </a:bodyPr>
          <a:lstStyle/>
          <a:p>
            <a:r>
              <a:rPr lang="en-GB" dirty="0"/>
              <a:t>Channel Factory </a:t>
            </a:r>
          </a:p>
        </p:txBody>
      </p:sp>
      <p:sp>
        <p:nvSpPr>
          <p:cNvPr id="14" name="Rectangle: Rounded Corners 13">
            <a:extLst>
              <a:ext uri="{FF2B5EF4-FFF2-40B4-BE49-F238E27FC236}">
                <a16:creationId xmlns:a16="http://schemas.microsoft.com/office/drawing/2014/main" id="{6F24043F-EFC6-87EC-2686-24F7AD583F38}"/>
              </a:ext>
            </a:extLst>
          </p:cNvPr>
          <p:cNvSpPr/>
          <p:nvPr/>
        </p:nvSpPr>
        <p:spPr>
          <a:xfrm>
            <a:off x="7208143" y="2405655"/>
            <a:ext cx="2072127" cy="125874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89C51BC-D3D0-E579-E8E1-0FAA5CD8A108}"/>
              </a:ext>
            </a:extLst>
          </p:cNvPr>
          <p:cNvSpPr txBox="1"/>
          <p:nvPr/>
        </p:nvSpPr>
        <p:spPr>
          <a:xfrm>
            <a:off x="7320828" y="2466751"/>
            <a:ext cx="1357529" cy="1200329"/>
          </a:xfrm>
          <a:prstGeom prst="rect">
            <a:avLst/>
          </a:prstGeom>
          <a:noFill/>
        </p:spPr>
        <p:txBody>
          <a:bodyPr wrap="square" rtlCol="0">
            <a:spAutoFit/>
          </a:bodyPr>
          <a:lstStyle/>
          <a:p>
            <a:r>
              <a:rPr lang="en-GB" dirty="0"/>
              <a:t>Decoder working limited English </a:t>
            </a:r>
          </a:p>
        </p:txBody>
      </p:sp>
      <p:sp>
        <p:nvSpPr>
          <p:cNvPr id="16" name="Rectangle: Rounded Corners 15">
            <a:extLst>
              <a:ext uri="{FF2B5EF4-FFF2-40B4-BE49-F238E27FC236}">
                <a16:creationId xmlns:a16="http://schemas.microsoft.com/office/drawing/2014/main" id="{1953CE60-F56A-0942-1BDA-6923445840F2}"/>
              </a:ext>
            </a:extLst>
          </p:cNvPr>
          <p:cNvSpPr/>
          <p:nvPr/>
        </p:nvSpPr>
        <p:spPr>
          <a:xfrm>
            <a:off x="9392955" y="2382129"/>
            <a:ext cx="2633472" cy="12984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Rounded Corners 16">
            <a:extLst>
              <a:ext uri="{FF2B5EF4-FFF2-40B4-BE49-F238E27FC236}">
                <a16:creationId xmlns:a16="http://schemas.microsoft.com/office/drawing/2014/main" id="{2F86D911-EFA2-0BFA-47D2-6AC3FC4F4293}"/>
              </a:ext>
            </a:extLst>
          </p:cNvPr>
          <p:cNvSpPr/>
          <p:nvPr/>
        </p:nvSpPr>
        <p:spPr>
          <a:xfrm>
            <a:off x="4484498" y="4308387"/>
            <a:ext cx="2633472" cy="12984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7145B5E5-7C13-659C-2450-7FC300666BFC}"/>
              </a:ext>
            </a:extLst>
          </p:cNvPr>
          <p:cNvSpPr txBox="1"/>
          <p:nvPr/>
        </p:nvSpPr>
        <p:spPr>
          <a:xfrm>
            <a:off x="9637776" y="2688338"/>
            <a:ext cx="1914145" cy="923330"/>
          </a:xfrm>
          <a:prstGeom prst="rect">
            <a:avLst/>
          </a:prstGeom>
          <a:noFill/>
        </p:spPr>
        <p:txBody>
          <a:bodyPr wrap="square" rtlCol="0">
            <a:spAutoFit/>
          </a:bodyPr>
          <a:lstStyle/>
          <a:p>
            <a:r>
              <a:rPr lang="en-GB" dirty="0"/>
              <a:t>Receiver workers wrong information </a:t>
            </a:r>
          </a:p>
        </p:txBody>
      </p:sp>
      <p:sp>
        <p:nvSpPr>
          <p:cNvPr id="19" name="TextBox 18">
            <a:extLst>
              <a:ext uri="{FF2B5EF4-FFF2-40B4-BE49-F238E27FC236}">
                <a16:creationId xmlns:a16="http://schemas.microsoft.com/office/drawing/2014/main" id="{466D3EE6-B607-6DBE-9FB0-3BC4C981F526}"/>
              </a:ext>
            </a:extLst>
          </p:cNvPr>
          <p:cNvSpPr txBox="1"/>
          <p:nvPr/>
        </p:nvSpPr>
        <p:spPr>
          <a:xfrm>
            <a:off x="4850258" y="4745736"/>
            <a:ext cx="1902797" cy="369332"/>
          </a:xfrm>
          <a:prstGeom prst="rect">
            <a:avLst/>
          </a:prstGeom>
          <a:noFill/>
        </p:spPr>
        <p:txBody>
          <a:bodyPr wrap="square" rtlCol="0">
            <a:spAutoFit/>
          </a:bodyPr>
          <a:lstStyle/>
          <a:p>
            <a:r>
              <a:rPr lang="en-GB" dirty="0"/>
              <a:t>Noise</a:t>
            </a:r>
          </a:p>
        </p:txBody>
      </p:sp>
    </p:spTree>
    <p:extLst>
      <p:ext uri="{BB962C8B-B14F-4D97-AF65-F5344CB8AC3E}">
        <p14:creationId xmlns:p14="http://schemas.microsoft.com/office/powerpoint/2010/main" val="2173749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65D0F-229E-9B20-8381-0CEE4815300E}"/>
              </a:ext>
            </a:extLst>
          </p:cNvPr>
          <p:cNvSpPr>
            <a:spLocks noGrp="1"/>
          </p:cNvSpPr>
          <p:nvPr>
            <p:ph type="title"/>
          </p:nvPr>
        </p:nvSpPr>
        <p:spPr/>
        <p:txBody>
          <a:bodyPr/>
          <a:lstStyle/>
          <a:p>
            <a:r>
              <a:rPr lang="en-GB" dirty="0"/>
              <a:t>Recommendation </a:t>
            </a:r>
          </a:p>
        </p:txBody>
      </p:sp>
      <p:sp>
        <p:nvSpPr>
          <p:cNvPr id="3" name="Content Placeholder 2">
            <a:extLst>
              <a:ext uri="{FF2B5EF4-FFF2-40B4-BE49-F238E27FC236}">
                <a16:creationId xmlns:a16="http://schemas.microsoft.com/office/drawing/2014/main" id="{5C5F092E-FB14-3B02-20FE-418CF28039D9}"/>
              </a:ext>
            </a:extLst>
          </p:cNvPr>
          <p:cNvSpPr>
            <a:spLocks noGrp="1"/>
          </p:cNvSpPr>
          <p:nvPr>
            <p:ph idx="1"/>
          </p:nvPr>
        </p:nvSpPr>
        <p:spPr/>
        <p:txBody>
          <a:bodyPr/>
          <a:lstStyle/>
          <a:p>
            <a:r>
              <a:rPr lang="en-GB" dirty="0"/>
              <a:t>Change the machines or buy new ones to reduce the noise.</a:t>
            </a:r>
          </a:p>
          <a:p>
            <a:r>
              <a:rPr lang="en-GB" dirty="0"/>
              <a:t>Use simple language and rules daily.</a:t>
            </a:r>
          </a:p>
          <a:p>
            <a:r>
              <a:rPr lang="en-GB" dirty="0"/>
              <a:t>Improve management communication like training leaders from workers who can speak their languages,  involve all workers in staff meeting so that they know what's going on and introduce English training classes.</a:t>
            </a:r>
          </a:p>
          <a:p>
            <a:endParaRPr lang="en-GB" dirty="0"/>
          </a:p>
        </p:txBody>
      </p:sp>
    </p:spTree>
    <p:extLst>
      <p:ext uri="{BB962C8B-B14F-4D97-AF65-F5344CB8AC3E}">
        <p14:creationId xmlns:p14="http://schemas.microsoft.com/office/powerpoint/2010/main" val="204686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2DE57-4E7E-82F7-067B-08F0BFCD87F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B6F041E-FB2F-2F7D-801C-14FA7CA3567B}"/>
              </a:ext>
            </a:extLst>
          </p:cNvPr>
          <p:cNvSpPr>
            <a:spLocks noGrp="1"/>
          </p:cNvSpPr>
          <p:nvPr>
            <p:ph idx="1"/>
          </p:nvPr>
        </p:nvSpPr>
        <p:spPr/>
        <p:txBody>
          <a:bodyPr/>
          <a:lstStyle/>
          <a:p>
            <a:r>
              <a:rPr lang="en-GB" dirty="0"/>
              <a:t>Language created most of the problems at </a:t>
            </a:r>
            <a:r>
              <a:rPr lang="en-GB" dirty="0" err="1"/>
              <a:t>flighf</a:t>
            </a:r>
            <a:r>
              <a:rPr lang="en-GB" dirty="0"/>
              <a:t> foods ltd resulting in poor quality and low production but were solved by introducing some communication models like Shannon and weaver.</a:t>
            </a:r>
          </a:p>
          <a:p>
            <a:r>
              <a:rPr lang="en-GB" dirty="0"/>
              <a:t>Solutions were created like simple English language , visual and improved training provided.</a:t>
            </a:r>
          </a:p>
          <a:p>
            <a:r>
              <a:rPr lang="en-GB" dirty="0"/>
              <a:t>More staff involvement between Gary and the workers which improved </a:t>
            </a:r>
            <a:r>
              <a:rPr lang="en-GB" dirty="0" err="1"/>
              <a:t>moe</a:t>
            </a:r>
            <a:r>
              <a:rPr lang="en-GB" dirty="0"/>
              <a:t> effective communication, teamwork ,more production, improved safety, less mistakes and increased overall production </a:t>
            </a:r>
            <a:r>
              <a:rPr lang="en-GB" dirty="0" err="1"/>
              <a:t>af</a:t>
            </a:r>
            <a:r>
              <a:rPr lang="en-GB" dirty="0"/>
              <a:t> flight </a:t>
            </a:r>
            <a:r>
              <a:rPr lang="en-GB" dirty="0" err="1"/>
              <a:t>doods</a:t>
            </a:r>
            <a:r>
              <a:rPr lang="en-GB" dirty="0"/>
              <a:t> ltd.</a:t>
            </a:r>
          </a:p>
          <a:p>
            <a:endParaRPr lang="en-GB" dirty="0"/>
          </a:p>
        </p:txBody>
      </p:sp>
    </p:spTree>
    <p:extLst>
      <p:ext uri="{BB962C8B-B14F-4D97-AF65-F5344CB8AC3E}">
        <p14:creationId xmlns:p14="http://schemas.microsoft.com/office/powerpoint/2010/main" val="4053515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36DA3-4C80-262C-DAC2-209C33202106}"/>
              </a:ext>
            </a:extLst>
          </p:cNvPr>
          <p:cNvSpPr>
            <a:spLocks noGrp="1"/>
          </p:cNvSpPr>
          <p:nvPr>
            <p:ph type="title"/>
          </p:nvPr>
        </p:nvSpPr>
        <p:spPr>
          <a:xfrm>
            <a:off x="650535" y="1408177"/>
            <a:ext cx="10890929" cy="1097280"/>
          </a:xfrm>
        </p:spPr>
        <p:txBody>
          <a:bodyPr/>
          <a:lstStyle/>
          <a:p>
            <a:r>
              <a:rPr lang="en-GB" dirty="0"/>
              <a:t>References </a:t>
            </a:r>
          </a:p>
        </p:txBody>
      </p:sp>
      <p:sp>
        <p:nvSpPr>
          <p:cNvPr id="3" name="Content Placeholder 2">
            <a:extLst>
              <a:ext uri="{FF2B5EF4-FFF2-40B4-BE49-F238E27FC236}">
                <a16:creationId xmlns:a16="http://schemas.microsoft.com/office/drawing/2014/main" id="{852118A5-3823-0881-3F83-152FD28BAB8A}"/>
              </a:ext>
            </a:extLst>
          </p:cNvPr>
          <p:cNvSpPr>
            <a:spLocks noGrp="1"/>
          </p:cNvSpPr>
          <p:nvPr>
            <p:ph idx="1"/>
          </p:nvPr>
        </p:nvSpPr>
        <p:spPr/>
        <p:txBody>
          <a:bodyPr/>
          <a:lstStyle/>
          <a:p>
            <a:r>
              <a:rPr lang="en-GB" dirty="0"/>
              <a:t>Indeed (2020) What are communication barriers and ways to overcome them. Indeed </a:t>
            </a:r>
            <a:r>
              <a:rPr lang="en-GB"/>
              <a:t>Editorial group. </a:t>
            </a:r>
          </a:p>
        </p:txBody>
      </p:sp>
    </p:spTree>
    <p:extLst>
      <p:ext uri="{BB962C8B-B14F-4D97-AF65-F5344CB8AC3E}">
        <p14:creationId xmlns:p14="http://schemas.microsoft.com/office/powerpoint/2010/main" val="193437336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85</TotalTime>
  <Words>372</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Grandview Display</vt:lpstr>
      <vt:lpstr>DashVTI</vt:lpstr>
      <vt:lpstr>LCLM4003 Effective Teamworking and Communication </vt:lpstr>
      <vt:lpstr>OVERVIEW </vt:lpstr>
      <vt:lpstr>Introduction </vt:lpstr>
      <vt:lpstr>Communication Barrier </vt:lpstr>
      <vt:lpstr>Shannon and Weaver Model </vt:lpstr>
      <vt:lpstr>Recommendation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  Nsimbe Maseruka (1705769)</dc:creator>
  <cp:lastModifiedBy>Isa  Nsimbe Maseruka (1705769)</cp:lastModifiedBy>
  <cp:revision>2</cp:revision>
  <dcterms:created xsi:type="dcterms:W3CDTF">2026-04-27T12:44:06Z</dcterms:created>
  <dcterms:modified xsi:type="dcterms:W3CDTF">2026-04-27T14:09:12Z</dcterms:modified>
</cp:coreProperties>
</file>