
<file path=[Content_Types].xml><?xml version="1.0" encoding="utf-8"?>
<Types xmlns="http://schemas.openxmlformats.org/package/2006/content-types">
  <Default Extension="bin" ContentType="application/vnd.openxmlformats-officedocument.oleObject"/>
  <Default Extension="jpeg" ContentType="image/jpeg"/>
  <Default Extension="rels" ContentType="application/vnd.openxmlformats-package.relationships+xml"/>
  <Default Extension="xml" ContentType="application/xml"/>
  <Default Extension="xlsx" ContentType="application/vnd.openxmlformats-officedocument.spreadsheetml.sheet"/>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chart2.xml" ContentType="application/vnd.openxmlformats-officedocument.drawingml.chart+xml"/>
  <Override PartName="/ppt/charts/chart3.xml" ContentType="application/vnd.openxmlformats-officedocument.drawingml.chart+xml"/>
  <Override PartName="/docProps/core.xml" ContentType="application/vnd.openxmlformats-package.core-properties+xml"/>
  <Override PartName="/docProps/app.xml" ContentType="application/vnd.openxmlformats-officedocument.extended-properties+xml"/>
  <Override PartName="/ppt/charts/colors1.xml" ContentType="application/vnd.ms-office.chartcolorstyle+xml"/>
  <Override PartName="/ppt/charts/style1.xml" ContentType="application/vnd.ms-office.chartstyle+xml"/>
  <Override PartName="/ppt/charts/colors2.xml" ContentType="application/vnd.ms-office.chartcolorstyle+xml"/>
  <Override PartName="/ppt/charts/style2.xml" ContentType="application/vnd.ms-office.chartstyl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00" autoAdjust="0"/>
    <p:restoredTop sz="94660"/>
  </p:normalViewPr>
  <p:slideViewPr>
    <p:cSldViewPr snapToGrid="0">
      <p:cViewPr>
        <p:scale>
          <a:sx n="80" d="100"/>
          <a:sy n="80" d="100"/>
        </p:scale>
        <p:origin x="-168" y="-84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rts/_rels/chart1.xml.rels><?xml version="1.0" encoding="UTF-8" standalone="yes"?>
<Relationships xmlns="http://schemas.openxmlformats.org/package/2006/relationships"><Relationship Id="rId1" Type="http://schemas.openxmlformats.org/officeDocument/2006/relationships/oleObject" Target="../embeddings/oleObject1.bin"/></Relationships>
</file>

<file path=ppt/charts/_rels/chart2.xml.rels><?xml version="1.0" encoding="UTF-8" standalone="yes"?>
<Relationships xmlns="http://schemas.openxmlformats.org/package/2006/relationships"><Relationship Id="rId3" Type="http://schemas.microsoft.com/office/2011/relationships/chartStyle" Target="style1.xml"/><Relationship Id="rId2" Type="http://schemas.microsoft.com/office/2011/relationships/chartColorStyle" Target="colors1.xml"/><Relationship Id="rId1" Type="http://schemas.openxmlformats.org/officeDocument/2006/relationships/package" Target="../embeddings/Microsoft_Excel_Worksheet1.xlsx"/></Relationships>
</file>

<file path=ppt/charts/_rels/chart3.xml.rels><?xml version="1.0" encoding="UTF-8" standalone="yes"?>
<Relationships xmlns="http://schemas.openxmlformats.org/package/2006/relationships"><Relationship Id="rId3" Type="http://schemas.microsoft.com/office/2011/relationships/chartStyle" Target="style2.xml"/><Relationship Id="rId2" Type="http://schemas.microsoft.com/office/2011/relationships/chartColorStyle" Target="colors2.xml"/><Relationship Id="rId1" Type="http://schemas.openxmlformats.org/officeDocument/2006/relationships/package" Target="../embeddings/Microsoft_Excel_Worksheet2.xlsx"/></Relationships>
</file>

<file path=ppt/charts/chart1.xml><?xml version="1.0" encoding="utf-8"?>
<c:chartSpace xmlns:c="http://schemas.openxmlformats.org/drawingml/2006/chart" xmlns:a="http://schemas.openxmlformats.org/drawingml/2006/main" xmlns:r="http://schemas.openxmlformats.org/officeDocument/2006/relationships">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doughnutChart>
        <c:varyColors val="1"/>
        <c:ser>
          <c:idx val="0"/>
          <c:order val="0"/>
          <c:dPt>
            <c:idx val="1"/>
            <c:bubble3D val="0"/>
            <c:spPr>
              <a:solidFill>
                <a:schemeClr val="tx2"/>
              </a:solidFill>
            </c:spPr>
            <c:extLst xmlns:c16r2="http://schemas.microsoft.com/office/drawing/2015/06/chart">
              <c:ext xmlns:c16="http://schemas.microsoft.com/office/drawing/2014/chart" uri="{C3380CC4-5D6E-409C-BE32-E72D297353CC}">
                <c16:uniqueId val="{00000001-F614-4816-84E8-E5E1FFE69984}"/>
              </c:ext>
            </c:extLst>
          </c:dPt>
          <c:dPt>
            <c:idx val="3"/>
            <c:bubble3D val="0"/>
            <c:spPr>
              <a:solidFill>
                <a:schemeClr val="accent1">
                  <a:lumMod val="60000"/>
                  <a:lumOff val="40000"/>
                </a:schemeClr>
              </a:solidFill>
            </c:spPr>
            <c:extLst xmlns:c16r2="http://schemas.microsoft.com/office/drawing/2015/06/chart">
              <c:ext xmlns:c16="http://schemas.microsoft.com/office/drawing/2014/chart" uri="{C3380CC4-5D6E-409C-BE32-E72D297353CC}">
                <c16:uniqueId val="{00000003-F614-4816-84E8-E5E1FFE69984}"/>
              </c:ext>
            </c:extLst>
          </c:dPt>
          <c:cat>
            <c:strRef>
              <c:f>'[Shitty dfb_iji_fnrbijuerbn (1).xlsx]Sheet1'!$A$1:$A$4</c:f>
              <c:strCache>
                <c:ptCount val="4"/>
                <c:pt idx="0">
                  <c:v>Physical Inactivity</c:v>
                </c:pt>
                <c:pt idx="1">
                  <c:v>Smoking Cost</c:v>
                </c:pt>
                <c:pt idx="2">
                  <c:v>Alcohol</c:v>
                </c:pt>
                <c:pt idx="3">
                  <c:v>Obesity</c:v>
                </c:pt>
              </c:strCache>
            </c:strRef>
          </c:cat>
          <c:val>
            <c:numRef>
              <c:f>'[Shitty dfb_iji_fnrbijuerbn (1).xlsx]Sheet1'!$B$1:$B$4</c:f>
              <c:numCache>
                <c:formatCode>General</c:formatCode>
                <c:ptCount val="4"/>
                <c:pt idx="0">
                  <c:v>0.9</c:v>
                </c:pt>
                <c:pt idx="1">
                  <c:v>3.3</c:v>
                </c:pt>
                <c:pt idx="2">
                  <c:v>3.3</c:v>
                </c:pt>
                <c:pt idx="3">
                  <c:v>5.0999999999999996</c:v>
                </c:pt>
              </c:numCache>
            </c:numRef>
          </c:val>
          <c:extLst xmlns:c16r2="http://schemas.microsoft.com/office/drawing/2015/06/chart">
            <c:ext xmlns:c16="http://schemas.microsoft.com/office/drawing/2014/chart" uri="{C3380CC4-5D6E-409C-BE32-E72D297353CC}">
              <c16:uniqueId val="{00000004-F614-4816-84E8-E5E1FFE69984}"/>
            </c:ext>
          </c:extLst>
        </c:ser>
        <c:dLbls>
          <c:showLegendKey val="0"/>
          <c:showVal val="0"/>
          <c:showCatName val="0"/>
          <c:showSerName val="0"/>
          <c:showPercent val="0"/>
          <c:showBubbleSize val="0"/>
          <c:showLeaderLines val="1"/>
        </c:dLbls>
        <c:firstSliceAng val="0"/>
        <c:holeSize val="50"/>
      </c:doughnutChart>
    </c:plotArea>
    <c:legend>
      <c:legendPos val="r"/>
      <c:legendEntry>
        <c:idx val="0"/>
        <c:txPr>
          <a:bodyPr/>
          <a:lstStyle/>
          <a:p>
            <a:pPr>
              <a:defRPr sz="1050" b="0" i="0">
                <a:latin typeface="Times New Roman" panose="02020603050405020304" pitchFamily="18" charset="0"/>
                <a:cs typeface="Times New Roman" panose="02020603050405020304" pitchFamily="18" charset="0"/>
              </a:defRPr>
            </a:pPr>
            <a:endParaRPr lang="en-US"/>
          </a:p>
        </c:txPr>
      </c:legendEntry>
      <c:legendEntry>
        <c:idx val="1"/>
        <c:txPr>
          <a:bodyPr/>
          <a:lstStyle/>
          <a:p>
            <a:pPr>
              <a:defRPr sz="1050" b="0" i="0">
                <a:latin typeface="Times New Roman" panose="02020603050405020304" pitchFamily="18" charset="0"/>
                <a:cs typeface="Times New Roman" panose="02020603050405020304" pitchFamily="18" charset="0"/>
              </a:defRPr>
            </a:pPr>
            <a:endParaRPr lang="en-US"/>
          </a:p>
        </c:txPr>
      </c:legendEntry>
      <c:legendEntry>
        <c:idx val="2"/>
        <c:txPr>
          <a:bodyPr/>
          <a:lstStyle/>
          <a:p>
            <a:pPr>
              <a:defRPr sz="1050" b="0" i="0">
                <a:latin typeface="Times New Roman" panose="02020603050405020304" pitchFamily="18" charset="0"/>
                <a:cs typeface="Times New Roman" panose="02020603050405020304" pitchFamily="18" charset="0"/>
              </a:defRPr>
            </a:pPr>
            <a:endParaRPr lang="en-US"/>
          </a:p>
        </c:txPr>
      </c:legendEntry>
      <c:legendEntry>
        <c:idx val="3"/>
        <c:txPr>
          <a:bodyPr/>
          <a:lstStyle/>
          <a:p>
            <a:pPr>
              <a:defRPr sz="1050" b="0" i="0">
                <a:latin typeface="Times New Roman" panose="02020603050405020304" pitchFamily="18" charset="0"/>
                <a:cs typeface="Times New Roman" panose="02020603050405020304" pitchFamily="18" charset="0"/>
              </a:defRPr>
            </a:pPr>
            <a:endParaRPr lang="en-US"/>
          </a:p>
        </c:txPr>
      </c:legendEntry>
      <c:layout/>
      <c:overlay val="0"/>
      <c:txPr>
        <a:bodyPr/>
        <a:lstStyle/>
        <a:p>
          <a:pPr>
            <a:defRPr b="0" i="0">
              <a:latin typeface="Times New Roman" panose="02020603050405020304" pitchFamily="18" charset="0"/>
              <a:cs typeface="Times New Roman" panose="02020603050405020304" pitchFamily="18" charset="0"/>
            </a:defRPr>
          </a:pPr>
          <a:endParaRPr lang="en-US"/>
        </a:p>
      </c:txPr>
    </c:legend>
    <c:plotVisOnly val="1"/>
    <c:dispBlanksAs val="gap"/>
    <c:showDLblsOverMax val="0"/>
  </c:chart>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c:date1904 val="0"/>
  <c:lang val="en-GB"/>
  <c:roundedCorners val="0"/>
  <mc:AlternateContent xmlns:mc="http://schemas.openxmlformats.org/markup-compatibility/2006">
    <mc:Choice xmlns:c14="http://schemas.microsoft.com/office/drawing/2007/8/2/chart" Requires="c14">
      <c14:style val="107"/>
    </mc:Choice>
    <mc:Fallback>
      <c:style val="7"/>
    </mc:Fallback>
  </mc:AlternateContent>
  <c:chart>
    <c:title>
      <c:tx>
        <c:rich>
          <a:bodyPr rot="0" spcFirstLastPara="1" vertOverflow="ellipsis" vert="horz" wrap="square" anchor="ctr" anchorCtr="1"/>
          <a:lstStyle/>
          <a:p>
            <a:pPr>
              <a:defRPr sz="1100" b="0" i="0" u="none" strike="noStrike" kern="1200" cap="all" spc="120" normalizeH="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GB" sz="1100" b="0" i="0" dirty="0">
                <a:latin typeface="Times New Roman" panose="02020603050405020304" pitchFamily="18" charset="0"/>
                <a:cs typeface="Times New Roman" panose="02020603050405020304" pitchFamily="18" charset="0"/>
              </a:rPr>
              <a:t>Highest Comparative</a:t>
            </a:r>
            <a:r>
              <a:rPr lang="en-GB" sz="1100" b="0" i="0" baseline="0" dirty="0">
                <a:latin typeface="Times New Roman" panose="02020603050405020304" pitchFamily="18" charset="0"/>
                <a:cs typeface="Times New Roman" panose="02020603050405020304" pitchFamily="18" charset="0"/>
              </a:rPr>
              <a:t> Difference</a:t>
            </a:r>
            <a:endParaRPr lang="en-GB" sz="1100" b="0" i="0" dirty="0">
              <a:latin typeface="Times New Roman" panose="02020603050405020304" pitchFamily="18" charset="0"/>
              <a:cs typeface="Times New Roman" panose="02020603050405020304" pitchFamily="18" charset="0"/>
            </a:endParaRPr>
          </a:p>
        </c:rich>
      </c:tx>
      <c:layout>
        <c:manualLayout>
          <c:xMode val="edge"/>
          <c:yMode val="edge"/>
          <c:x val="0.3719869787360271"/>
          <c:y val="6.3070393588289003E-2"/>
        </c:manualLayout>
      </c:layout>
      <c:overlay val="0"/>
      <c:spPr>
        <a:noFill/>
        <a:ln>
          <a:noFill/>
        </a:ln>
        <a:effectLst/>
      </c:spPr>
    </c:title>
    <c:autoTitleDeleted val="0"/>
    <c:plotArea>
      <c:layout/>
      <c:barChart>
        <c:barDir val="col"/>
        <c:grouping val="clustered"/>
        <c:varyColors val="0"/>
        <c:ser>
          <c:idx val="0"/>
          <c:order val="0"/>
          <c:tx>
            <c:strRef>
              <c:f>Sheet1!$B$1</c:f>
              <c:strCache>
                <c:ptCount val="1"/>
                <c:pt idx="0">
                  <c:v>Test 1</c:v>
                </c:pt>
              </c:strCache>
            </c:strRef>
          </c:tx>
          <c:spPr>
            <a:solidFill>
              <a:schemeClr val="accent5">
                <a:tint val="65000"/>
              </a:schemeClr>
            </a:solidFill>
            <a:ln>
              <a:noFill/>
            </a:ln>
            <a:effectLst/>
          </c:spPr>
          <c:invertIfNegative val="0"/>
          <c:dLbls>
            <c:delete val="1"/>
          </c:dLbls>
          <c:cat>
            <c:numRef>
              <c:f>Sheet1!$A$2:$A$6</c:f>
              <c:numCache>
                <c:formatCode>General</c:formatCode>
                <c:ptCount val="5"/>
                <c:pt idx="0">
                  <c:v>1</c:v>
                </c:pt>
                <c:pt idx="1">
                  <c:v>4</c:v>
                </c:pt>
                <c:pt idx="2">
                  <c:v>5</c:v>
                </c:pt>
                <c:pt idx="3">
                  <c:v>7</c:v>
                </c:pt>
                <c:pt idx="4">
                  <c:v>9</c:v>
                </c:pt>
              </c:numCache>
            </c:numRef>
          </c:cat>
          <c:val>
            <c:numRef>
              <c:f>Sheet1!$B$2:$B$6</c:f>
              <c:numCache>
                <c:formatCode>General</c:formatCode>
                <c:ptCount val="5"/>
                <c:pt idx="0">
                  <c:v>149</c:v>
                </c:pt>
                <c:pt idx="1">
                  <c:v>180</c:v>
                </c:pt>
                <c:pt idx="2">
                  <c:v>235</c:v>
                </c:pt>
                <c:pt idx="3">
                  <c:v>156</c:v>
                </c:pt>
                <c:pt idx="4">
                  <c:v>115</c:v>
                </c:pt>
              </c:numCache>
            </c:numRef>
          </c:val>
          <c:extLst xmlns:c16r2="http://schemas.microsoft.com/office/drawing/2015/06/chart">
            <c:ext xmlns:c16="http://schemas.microsoft.com/office/drawing/2014/chart" uri="{C3380CC4-5D6E-409C-BE32-E72D297353CC}">
              <c16:uniqueId val="{00000000-8115-44C0-96DE-3DD433A4B230}"/>
            </c:ext>
          </c:extLst>
        </c:ser>
        <c:ser>
          <c:idx val="1"/>
          <c:order val="1"/>
          <c:tx>
            <c:strRef>
              <c:f>Sheet1!$C$1</c:f>
              <c:strCache>
                <c:ptCount val="1"/>
                <c:pt idx="0">
                  <c:v>Test 2</c:v>
                </c:pt>
              </c:strCache>
            </c:strRef>
          </c:tx>
          <c:spPr>
            <a:solidFill>
              <a:schemeClr val="accent5"/>
            </a:solidFill>
            <a:ln>
              <a:noFill/>
            </a:ln>
            <a:effectLst/>
          </c:spPr>
          <c:invertIfNegative val="0"/>
          <c:dLbls>
            <c:delete val="1"/>
          </c:dLbls>
          <c:cat>
            <c:numRef>
              <c:f>Sheet1!$A$2:$A$6</c:f>
              <c:numCache>
                <c:formatCode>General</c:formatCode>
                <c:ptCount val="5"/>
                <c:pt idx="0">
                  <c:v>1</c:v>
                </c:pt>
                <c:pt idx="1">
                  <c:v>4</c:v>
                </c:pt>
                <c:pt idx="2">
                  <c:v>5</c:v>
                </c:pt>
                <c:pt idx="3">
                  <c:v>7</c:v>
                </c:pt>
                <c:pt idx="4">
                  <c:v>9</c:v>
                </c:pt>
              </c:numCache>
            </c:numRef>
          </c:cat>
          <c:val>
            <c:numRef>
              <c:f>Sheet1!$C$2:$C$6</c:f>
              <c:numCache>
                <c:formatCode>General</c:formatCode>
                <c:ptCount val="5"/>
                <c:pt idx="0">
                  <c:v>134</c:v>
                </c:pt>
                <c:pt idx="1">
                  <c:v>165</c:v>
                </c:pt>
                <c:pt idx="2">
                  <c:v>213</c:v>
                </c:pt>
                <c:pt idx="3">
                  <c:v>132</c:v>
                </c:pt>
                <c:pt idx="4">
                  <c:v>103</c:v>
                </c:pt>
              </c:numCache>
            </c:numRef>
          </c:val>
          <c:extLst xmlns:c16r2="http://schemas.microsoft.com/office/drawing/2015/06/chart">
            <c:ext xmlns:c16="http://schemas.microsoft.com/office/drawing/2014/chart" uri="{C3380CC4-5D6E-409C-BE32-E72D297353CC}">
              <c16:uniqueId val="{00000001-8115-44C0-96DE-3DD433A4B230}"/>
            </c:ext>
          </c:extLst>
        </c:ser>
        <c:ser>
          <c:idx val="2"/>
          <c:order val="2"/>
          <c:tx>
            <c:strRef>
              <c:f>Sheet1!$D$1</c:f>
              <c:strCache>
                <c:ptCount val="1"/>
                <c:pt idx="0">
                  <c:v>Column1</c:v>
                </c:pt>
              </c:strCache>
            </c:strRef>
          </c:tx>
          <c:spPr>
            <a:solidFill>
              <a:schemeClr val="accent5">
                <a:shade val="65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solidFill>
                    <a:latin typeface="+mn-lt"/>
                    <a:ea typeface="+mn-ea"/>
                    <a:cs typeface="+mn-cs"/>
                  </a:defRPr>
                </a:pPr>
                <a:endParaRPr lang="en-US"/>
              </a:p>
            </c:txPr>
            <c:dLblPos val="ct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numRef>
              <c:f>Sheet1!$A$2:$A$6</c:f>
              <c:numCache>
                <c:formatCode>General</c:formatCode>
                <c:ptCount val="5"/>
                <c:pt idx="0">
                  <c:v>1</c:v>
                </c:pt>
                <c:pt idx="1">
                  <c:v>4</c:v>
                </c:pt>
                <c:pt idx="2">
                  <c:v>5</c:v>
                </c:pt>
                <c:pt idx="3">
                  <c:v>7</c:v>
                </c:pt>
                <c:pt idx="4">
                  <c:v>9</c:v>
                </c:pt>
              </c:numCache>
            </c:numRef>
          </c:cat>
          <c:val>
            <c:numRef>
              <c:f>Sheet1!$D$2:$D$6</c:f>
              <c:numCache>
                <c:formatCode>General</c:formatCode>
                <c:ptCount val="5"/>
              </c:numCache>
            </c:numRef>
          </c:val>
          <c:extLst xmlns:c16r2="http://schemas.microsoft.com/office/drawing/2015/06/chart">
            <c:ext xmlns:c16="http://schemas.microsoft.com/office/drawing/2014/chart" uri="{C3380CC4-5D6E-409C-BE32-E72D297353CC}">
              <c16:uniqueId val="{00000002-8115-44C0-96DE-3DD433A4B230}"/>
            </c:ext>
          </c:extLst>
        </c:ser>
        <c:dLbls>
          <c:dLblPos val="ctr"/>
          <c:showLegendKey val="0"/>
          <c:showVal val="1"/>
          <c:showCatName val="0"/>
          <c:showSerName val="0"/>
          <c:showPercent val="0"/>
          <c:showBubbleSize val="0"/>
        </c:dLbls>
        <c:gapWidth val="79"/>
        <c:axId val="34001664"/>
        <c:axId val="34010624"/>
      </c:barChart>
      <c:catAx>
        <c:axId val="34001664"/>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197" b="0" i="0" u="none" strike="noStrike" kern="1200" cap="all"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GB" b="0" i="0" dirty="0">
                    <a:latin typeface="Times New Roman" panose="02020603050405020304" pitchFamily="18" charset="0"/>
                    <a:cs typeface="Times New Roman" panose="02020603050405020304" pitchFamily="18" charset="0"/>
                  </a:rPr>
                  <a:t>Participants ID</a:t>
                </a:r>
              </a:p>
            </c:rich>
          </c:tx>
          <c:layout>
            <c:manualLayout>
              <c:xMode val="edge"/>
              <c:yMode val="edge"/>
              <c:x val="0.25458037195330896"/>
              <c:y val="0.8413586684544887"/>
            </c:manualLayout>
          </c:layout>
          <c:overlay val="0"/>
          <c:spPr>
            <a:noFill/>
            <a:ln>
              <a:noFill/>
            </a:ln>
            <a:effectLst/>
          </c:sp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64" b="0" i="0" u="none" strike="noStrike" kern="1200" cap="all" spc="120" normalizeH="0" baseline="0">
                <a:solidFill>
                  <a:schemeClr val="tx1">
                    <a:lumMod val="65000"/>
                    <a:lumOff val="35000"/>
                  </a:schemeClr>
                </a:solidFill>
                <a:latin typeface="+mn-lt"/>
                <a:ea typeface="+mn-ea"/>
                <a:cs typeface="+mn-cs"/>
              </a:defRPr>
            </a:pPr>
            <a:endParaRPr lang="en-US"/>
          </a:p>
        </c:txPr>
        <c:crossAx val="34010624"/>
        <c:crosses val="autoZero"/>
        <c:auto val="1"/>
        <c:lblAlgn val="ctr"/>
        <c:lblOffset val="100"/>
        <c:noMultiLvlLbl val="0"/>
      </c:catAx>
      <c:valAx>
        <c:axId val="34010624"/>
        <c:scaling>
          <c:orientation val="minMax"/>
        </c:scaling>
        <c:delete val="1"/>
        <c:axPos val="l"/>
        <c:title>
          <c:tx>
            <c:rich>
              <a:bodyPr rot="-5400000" spcFirstLastPara="1" vertOverflow="ellipsis" vert="horz" wrap="square" anchor="ctr" anchorCtr="1"/>
              <a:lstStyle/>
              <a:p>
                <a:pPr>
                  <a:defRPr sz="1197" b="0" i="0" u="none" strike="noStrike" kern="1200" cap="all"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GB" b="0" i="0">
                    <a:latin typeface="Times New Roman" panose="02020603050405020304" pitchFamily="18" charset="0"/>
                    <a:cs typeface="Times New Roman" panose="02020603050405020304" pitchFamily="18" charset="0"/>
                  </a:rPr>
                  <a:t>Seconds</a:t>
                </a:r>
              </a:p>
            </c:rich>
          </c:tx>
          <c:layout/>
          <c:overlay val="0"/>
          <c:spPr>
            <a:noFill/>
            <a:ln>
              <a:noFill/>
            </a:ln>
            <a:effectLst/>
          </c:spPr>
        </c:title>
        <c:numFmt formatCode="General" sourceLinked="1"/>
        <c:majorTickMark val="none"/>
        <c:minorTickMark val="none"/>
        <c:tickLblPos val="nextTo"/>
        <c:crossAx val="34001664"/>
        <c:crosses val="autoZero"/>
        <c:crossBetween val="between"/>
      </c:valAx>
      <c:spPr>
        <a:noFill/>
        <a:ln>
          <a:noFill/>
        </a:ln>
        <a:effectLst/>
      </c:spPr>
    </c:plotArea>
    <c:legend>
      <c:legendPos val="t"/>
      <c:legendEntry>
        <c:idx val="2"/>
        <c:delete val="1"/>
      </c:legendEntry>
      <c:layout>
        <c:manualLayout>
          <c:xMode val="edge"/>
          <c:yMode val="edge"/>
          <c:x val="0.2191921292784092"/>
          <c:y val="0.24730890740379952"/>
          <c:w val="0.53936468915525448"/>
          <c:h val="9.2773836674039517E-2"/>
        </c:manualLayout>
      </c:layou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legend>
    <c:plotVisOnly val="1"/>
    <c:dispBlanksAs val="gap"/>
    <c:showDLblsOverMax val="0"/>
  </c:chart>
  <c:spPr>
    <a:noFill/>
    <a:ln>
      <a:noFill/>
    </a:ln>
    <a:effectLst/>
  </c:spPr>
  <c:txPr>
    <a:bodyPr/>
    <a:lstStyle/>
    <a:p>
      <a:pPr>
        <a:defRPr/>
      </a:pPr>
      <a:endParaRPr lang="en-US"/>
    </a:p>
  </c:txPr>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c:date1904 val="0"/>
  <c:lang val="en-GB"/>
  <c:roundedCorners val="0"/>
  <mc:AlternateContent xmlns:mc="http://schemas.openxmlformats.org/markup-compatibility/2006">
    <mc:Choice xmlns:c14="http://schemas.microsoft.com/office/drawing/2007/8/2/chart" Requires="c14">
      <c14:style val="107"/>
    </mc:Choice>
    <mc:Fallback>
      <c:style val="7"/>
    </mc:Fallback>
  </mc:AlternateContent>
  <c:chart>
    <c:title>
      <c:tx>
        <c:rich>
          <a:bodyPr rot="0" spcFirstLastPara="1" vertOverflow="ellipsis" vert="horz" wrap="square" anchor="ctr" anchorCtr="1"/>
          <a:lstStyle/>
          <a:p>
            <a:pPr>
              <a:defRPr sz="1100" b="0" i="0" u="none" strike="noStrike" kern="1200" cap="all" spc="120" normalizeH="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GB" sz="1100" b="0" i="0" dirty="0">
                <a:latin typeface="Times New Roman" panose="02020603050405020304" pitchFamily="18" charset="0"/>
                <a:cs typeface="Times New Roman" panose="02020603050405020304" pitchFamily="18" charset="0"/>
              </a:rPr>
              <a:t>Lowest Comparative Difference</a:t>
            </a:r>
          </a:p>
        </c:rich>
      </c:tx>
      <c:layout>
        <c:manualLayout>
          <c:xMode val="edge"/>
          <c:yMode val="edge"/>
          <c:x val="0.3865992124987187"/>
          <c:y val="6.8057650724921162E-2"/>
        </c:manualLayout>
      </c:layout>
      <c:overlay val="0"/>
      <c:spPr>
        <a:noFill/>
        <a:ln>
          <a:noFill/>
        </a:ln>
        <a:effectLst/>
      </c:spPr>
    </c:title>
    <c:autoTitleDeleted val="0"/>
    <c:plotArea>
      <c:layout/>
      <c:barChart>
        <c:barDir val="col"/>
        <c:grouping val="clustered"/>
        <c:varyColors val="0"/>
        <c:ser>
          <c:idx val="0"/>
          <c:order val="0"/>
          <c:tx>
            <c:strRef>
              <c:f>Sheet1!$B$1</c:f>
              <c:strCache>
                <c:ptCount val="1"/>
                <c:pt idx="0">
                  <c:v>Test 1</c:v>
                </c:pt>
              </c:strCache>
            </c:strRef>
          </c:tx>
          <c:spPr>
            <a:solidFill>
              <a:schemeClr val="accent5">
                <a:tint val="65000"/>
              </a:schemeClr>
            </a:solidFill>
            <a:ln>
              <a:noFill/>
            </a:ln>
            <a:effectLst/>
          </c:spPr>
          <c:invertIfNegative val="0"/>
          <c:dLbls>
            <c:delete val="1"/>
          </c:dLbls>
          <c:cat>
            <c:numRef>
              <c:f>Sheet1!$A$2:$A$6</c:f>
              <c:numCache>
                <c:formatCode>General</c:formatCode>
                <c:ptCount val="5"/>
                <c:pt idx="0">
                  <c:v>2</c:v>
                </c:pt>
                <c:pt idx="1">
                  <c:v>3</c:v>
                </c:pt>
                <c:pt idx="2">
                  <c:v>6</c:v>
                </c:pt>
                <c:pt idx="3">
                  <c:v>8</c:v>
                </c:pt>
                <c:pt idx="4">
                  <c:v>10</c:v>
                </c:pt>
              </c:numCache>
            </c:numRef>
          </c:cat>
          <c:val>
            <c:numRef>
              <c:f>Sheet1!$B$2:$B$6</c:f>
              <c:numCache>
                <c:formatCode>General</c:formatCode>
                <c:ptCount val="5"/>
                <c:pt idx="0">
                  <c:v>245</c:v>
                </c:pt>
                <c:pt idx="1">
                  <c:v>207</c:v>
                </c:pt>
                <c:pt idx="2">
                  <c:v>282</c:v>
                </c:pt>
                <c:pt idx="3">
                  <c:v>127</c:v>
                </c:pt>
                <c:pt idx="4">
                  <c:v>203</c:v>
                </c:pt>
              </c:numCache>
            </c:numRef>
          </c:val>
          <c:extLst xmlns:c16r2="http://schemas.microsoft.com/office/drawing/2015/06/chart">
            <c:ext xmlns:c16="http://schemas.microsoft.com/office/drawing/2014/chart" uri="{C3380CC4-5D6E-409C-BE32-E72D297353CC}">
              <c16:uniqueId val="{00000000-B682-4C06-8036-A3015AB431C2}"/>
            </c:ext>
          </c:extLst>
        </c:ser>
        <c:ser>
          <c:idx val="1"/>
          <c:order val="1"/>
          <c:tx>
            <c:strRef>
              <c:f>Sheet1!$C$1</c:f>
              <c:strCache>
                <c:ptCount val="1"/>
                <c:pt idx="0">
                  <c:v>Test 2</c:v>
                </c:pt>
              </c:strCache>
            </c:strRef>
          </c:tx>
          <c:spPr>
            <a:solidFill>
              <a:schemeClr val="accent5"/>
            </a:solidFill>
            <a:ln>
              <a:noFill/>
            </a:ln>
            <a:effectLst/>
          </c:spPr>
          <c:invertIfNegative val="0"/>
          <c:dLbls>
            <c:delete val="1"/>
          </c:dLbls>
          <c:cat>
            <c:numRef>
              <c:f>Sheet1!$A$2:$A$6</c:f>
              <c:numCache>
                <c:formatCode>General</c:formatCode>
                <c:ptCount val="5"/>
                <c:pt idx="0">
                  <c:v>2</c:v>
                </c:pt>
                <c:pt idx="1">
                  <c:v>3</c:v>
                </c:pt>
                <c:pt idx="2">
                  <c:v>6</c:v>
                </c:pt>
                <c:pt idx="3">
                  <c:v>8</c:v>
                </c:pt>
                <c:pt idx="4">
                  <c:v>10</c:v>
                </c:pt>
              </c:numCache>
            </c:numRef>
          </c:cat>
          <c:val>
            <c:numRef>
              <c:f>Sheet1!$C$2:$C$6</c:f>
              <c:numCache>
                <c:formatCode>General</c:formatCode>
                <c:ptCount val="5"/>
                <c:pt idx="0">
                  <c:v>237</c:v>
                </c:pt>
                <c:pt idx="1">
                  <c:v>204</c:v>
                </c:pt>
                <c:pt idx="2">
                  <c:v>280</c:v>
                </c:pt>
                <c:pt idx="3">
                  <c:v>121</c:v>
                </c:pt>
                <c:pt idx="4">
                  <c:v>196</c:v>
                </c:pt>
              </c:numCache>
            </c:numRef>
          </c:val>
          <c:extLst xmlns:c16r2="http://schemas.microsoft.com/office/drawing/2015/06/chart">
            <c:ext xmlns:c16="http://schemas.microsoft.com/office/drawing/2014/chart" uri="{C3380CC4-5D6E-409C-BE32-E72D297353CC}">
              <c16:uniqueId val="{00000001-B682-4C06-8036-A3015AB431C2}"/>
            </c:ext>
          </c:extLst>
        </c:ser>
        <c:ser>
          <c:idx val="2"/>
          <c:order val="2"/>
          <c:tx>
            <c:strRef>
              <c:f>Sheet1!$D$1</c:f>
              <c:strCache>
                <c:ptCount val="1"/>
                <c:pt idx="0">
                  <c:v>Column1</c:v>
                </c:pt>
              </c:strCache>
            </c:strRef>
          </c:tx>
          <c:spPr>
            <a:solidFill>
              <a:schemeClr val="accent5">
                <a:shade val="65000"/>
              </a:schemeClr>
            </a:solidFill>
            <a:ln>
              <a:noFill/>
            </a:ln>
            <a:effectLst/>
          </c:spPr>
          <c:invertIfNegative val="0"/>
          <c:dLbls>
            <c:spPr>
              <a:noFill/>
              <a:ln>
                <a:noFill/>
              </a:ln>
              <a:effectLst/>
            </c:spPr>
            <c:txPr>
              <a:bodyPr rot="0" spcFirstLastPara="1" vertOverflow="ellipsis" vert="horz" wrap="square" lIns="38100" tIns="19050" rIns="38100" bIns="19050" anchor="ctr" anchorCtr="1">
                <a:spAutoFit/>
              </a:bodyPr>
              <a:lstStyle/>
              <a:p>
                <a:pPr>
                  <a:defRPr sz="1197" b="0" i="0" u="none" strike="noStrike" kern="1200" baseline="0">
                    <a:solidFill>
                      <a:schemeClr val="lt1"/>
                    </a:solidFill>
                    <a:latin typeface="+mn-lt"/>
                    <a:ea typeface="+mn-ea"/>
                    <a:cs typeface="+mn-cs"/>
                  </a:defRPr>
                </a:pPr>
                <a:endParaRPr lang="en-US"/>
              </a:p>
            </c:txPr>
            <c:dLblPos val="ctr"/>
            <c:showLegendKey val="0"/>
            <c:showVal val="1"/>
            <c:showCatName val="0"/>
            <c:showSerName val="0"/>
            <c:showPercent val="0"/>
            <c:showBubbleSize val="0"/>
            <c:showLeaderLines val="0"/>
            <c:extLst xmlns:c16r2="http://schemas.microsoft.com/office/drawing/2015/06/chart">
              <c:ext xmlns:c15="http://schemas.microsoft.com/office/drawing/2012/chart" uri="{CE6537A1-D6FC-4f65-9D91-7224C49458BB}">
                <c15:showLeaderLines val="1"/>
                <c15:leaderLines>
                  <c:spPr>
                    <a:ln w="9525">
                      <a:solidFill>
                        <a:schemeClr val="tx1">
                          <a:lumMod val="35000"/>
                          <a:lumOff val="65000"/>
                        </a:schemeClr>
                      </a:solidFill>
                    </a:ln>
                    <a:effectLst/>
                  </c:spPr>
                </c15:leaderLines>
              </c:ext>
            </c:extLst>
          </c:dLbls>
          <c:cat>
            <c:numRef>
              <c:f>Sheet1!$A$2:$A$6</c:f>
              <c:numCache>
                <c:formatCode>General</c:formatCode>
                <c:ptCount val="5"/>
                <c:pt idx="0">
                  <c:v>2</c:v>
                </c:pt>
                <c:pt idx="1">
                  <c:v>3</c:v>
                </c:pt>
                <c:pt idx="2">
                  <c:v>6</c:v>
                </c:pt>
                <c:pt idx="3">
                  <c:v>8</c:v>
                </c:pt>
                <c:pt idx="4">
                  <c:v>10</c:v>
                </c:pt>
              </c:numCache>
            </c:numRef>
          </c:cat>
          <c:val>
            <c:numRef>
              <c:f>Sheet1!$D$2:$D$6</c:f>
              <c:numCache>
                <c:formatCode>General</c:formatCode>
                <c:ptCount val="5"/>
              </c:numCache>
            </c:numRef>
          </c:val>
          <c:extLst xmlns:c16r2="http://schemas.microsoft.com/office/drawing/2015/06/chart">
            <c:ext xmlns:c16="http://schemas.microsoft.com/office/drawing/2014/chart" uri="{C3380CC4-5D6E-409C-BE32-E72D297353CC}">
              <c16:uniqueId val="{00000002-B682-4C06-8036-A3015AB431C2}"/>
            </c:ext>
          </c:extLst>
        </c:ser>
        <c:dLbls>
          <c:dLblPos val="ctr"/>
          <c:showLegendKey val="0"/>
          <c:showVal val="1"/>
          <c:showCatName val="0"/>
          <c:showSerName val="0"/>
          <c:showPercent val="0"/>
          <c:showBubbleSize val="0"/>
        </c:dLbls>
        <c:gapWidth val="79"/>
        <c:axId val="33847936"/>
        <c:axId val="33860992"/>
      </c:barChart>
      <c:catAx>
        <c:axId val="33847936"/>
        <c:scaling>
          <c:orientation val="minMax"/>
        </c:scaling>
        <c:delete val="0"/>
        <c:axPos val="b"/>
        <c:majorGridlines>
          <c:spPr>
            <a:ln w="9525" cap="flat" cmpd="sng" algn="ctr">
              <a:solidFill>
                <a:schemeClr val="tx1">
                  <a:lumMod val="15000"/>
                  <a:lumOff val="85000"/>
                </a:schemeClr>
              </a:solidFill>
              <a:round/>
            </a:ln>
            <a:effectLst/>
          </c:spPr>
        </c:majorGridlines>
        <c:title>
          <c:tx>
            <c:rich>
              <a:bodyPr rot="0" spcFirstLastPara="1" vertOverflow="ellipsis" vert="horz" wrap="square" anchor="ctr" anchorCtr="1"/>
              <a:lstStyle/>
              <a:p>
                <a:pPr>
                  <a:defRPr sz="1197" b="0" i="0" u="none" strike="noStrike" kern="1200" cap="all"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GB" b="0" i="0" dirty="0">
                    <a:latin typeface="Times New Roman" panose="02020603050405020304" pitchFamily="18" charset="0"/>
                    <a:cs typeface="Times New Roman" panose="02020603050405020304" pitchFamily="18" charset="0"/>
                  </a:rPr>
                  <a:t>Participants ID</a:t>
                </a:r>
              </a:p>
            </c:rich>
          </c:tx>
          <c:layout>
            <c:manualLayout>
              <c:xMode val="edge"/>
              <c:yMode val="edge"/>
              <c:x val="0.22750577790947785"/>
              <c:y val="0.8459030098094118"/>
            </c:manualLayout>
          </c:layout>
          <c:overlay val="0"/>
          <c:spPr>
            <a:noFill/>
            <a:ln>
              <a:noFill/>
            </a:ln>
            <a:effectLst/>
          </c:spPr>
        </c:title>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064" b="0" i="0" u="none" strike="noStrike" kern="1200" cap="all" spc="120" normalizeH="0" baseline="0">
                <a:solidFill>
                  <a:schemeClr val="tx1">
                    <a:lumMod val="65000"/>
                    <a:lumOff val="35000"/>
                  </a:schemeClr>
                </a:solidFill>
                <a:latin typeface="+mn-lt"/>
                <a:ea typeface="+mn-ea"/>
                <a:cs typeface="+mn-cs"/>
              </a:defRPr>
            </a:pPr>
            <a:endParaRPr lang="en-US"/>
          </a:p>
        </c:txPr>
        <c:crossAx val="33860992"/>
        <c:crosses val="autoZero"/>
        <c:auto val="1"/>
        <c:lblAlgn val="ctr"/>
        <c:lblOffset val="100"/>
        <c:noMultiLvlLbl val="0"/>
      </c:catAx>
      <c:valAx>
        <c:axId val="33860992"/>
        <c:scaling>
          <c:orientation val="minMax"/>
        </c:scaling>
        <c:delete val="1"/>
        <c:axPos val="l"/>
        <c:title>
          <c:tx>
            <c:rich>
              <a:bodyPr rot="-5400000" spcFirstLastPara="1" vertOverflow="ellipsis" vert="horz" wrap="square" anchor="ctr" anchorCtr="1"/>
              <a:lstStyle/>
              <a:p>
                <a:pPr>
                  <a:defRPr sz="1197" b="0" i="0" u="none" strike="noStrike" kern="1200" cap="all"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r>
                  <a:rPr lang="en-GB" b="0" i="0">
                    <a:latin typeface="Times New Roman" panose="02020603050405020304" pitchFamily="18" charset="0"/>
                    <a:cs typeface="Times New Roman" panose="02020603050405020304" pitchFamily="18" charset="0"/>
                  </a:rPr>
                  <a:t>Seconds</a:t>
                </a:r>
              </a:p>
            </c:rich>
          </c:tx>
          <c:layout/>
          <c:overlay val="0"/>
          <c:spPr>
            <a:noFill/>
            <a:ln>
              <a:noFill/>
            </a:ln>
            <a:effectLst/>
          </c:spPr>
        </c:title>
        <c:numFmt formatCode="General" sourceLinked="1"/>
        <c:majorTickMark val="none"/>
        <c:minorTickMark val="none"/>
        <c:tickLblPos val="nextTo"/>
        <c:crossAx val="33847936"/>
        <c:crosses val="autoZero"/>
        <c:crossBetween val="between"/>
      </c:valAx>
      <c:spPr>
        <a:noFill/>
        <a:ln>
          <a:noFill/>
        </a:ln>
        <a:effectLst/>
      </c:spPr>
    </c:plotArea>
    <c:legend>
      <c:legendPos val="t"/>
      <c:legendEntry>
        <c:idx val="2"/>
        <c:delete val="1"/>
      </c:legendEntry>
      <c:layout>
        <c:manualLayout>
          <c:xMode val="edge"/>
          <c:yMode val="edge"/>
          <c:x val="0.22169384272543319"/>
          <c:y val="0.24780295893842313"/>
          <c:w val="0.54506597110657629"/>
          <c:h val="9.2959171916764491E-2"/>
        </c:manualLayout>
      </c:layout>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Times New Roman" panose="02020603050405020304" pitchFamily="18" charset="0"/>
              <a:ea typeface="+mn-ea"/>
              <a:cs typeface="Times New Roman" panose="02020603050405020304" pitchFamily="18" charset="0"/>
            </a:defRPr>
          </a:pPr>
          <a:endParaRPr lang="en-US"/>
        </a:p>
      </c:txPr>
    </c:legend>
    <c:plotVisOnly val="1"/>
    <c:dispBlanksAs val="gap"/>
    <c:showDLblsOverMax val="0"/>
  </c:chart>
  <c:spPr>
    <a:noFill/>
    <a:ln>
      <a:noFill/>
    </a:ln>
    <a:effectLst/>
  </c:spPr>
  <c:txPr>
    <a:bodyPr/>
    <a:lstStyle/>
    <a:p>
      <a:pPr>
        <a:defRPr/>
      </a:pPr>
      <a:endParaRPr lang="en-US"/>
    </a:p>
  </c:txPr>
  <c:externalData r:id="rId1">
    <c:autoUpdate val="0"/>
  </c:externalData>
</c:chartSpace>
</file>

<file path=ppt/charts/colors1.xml><?xml version="1.0" encoding="utf-8"?>
<cs:colorStyle xmlns:cs="http://schemas.microsoft.com/office/drawing/2012/chartStyle" xmlns:a="http://schemas.openxmlformats.org/drawingml/2006/main" meth="withinLinearReversed" id="25">
  <a:schemeClr val="accent5"/>
</cs:colorStyle>
</file>

<file path=ppt/charts/colors2.xml><?xml version="1.0" encoding="utf-8"?>
<cs:colorStyle xmlns:cs="http://schemas.microsoft.com/office/drawing/2012/chartStyle" xmlns:a="http://schemas.openxmlformats.org/drawingml/2006/main" meth="withinLinearReversed" id="25">
  <a:schemeClr val="accent5"/>
</cs:colorStyle>
</file>

<file path=ppt/charts/style1.xml><?xml version="1.0" encoding="utf-8"?>
<cs:chartStyle xmlns:cs="http://schemas.microsoft.com/office/drawing/2012/chartStyle" xmlns:a="http://schemas.openxmlformats.org/drawingml/2006/main" id="298">
  <cs:axisTitle>
    <cs:lnRef idx="0"/>
    <cs:fillRef idx="0"/>
    <cs:effectRef idx="0"/>
    <cs:fontRef idx="minor">
      <a:schemeClr val="tx1">
        <a:lumMod val="65000"/>
        <a:lumOff val="35000"/>
      </a:schemeClr>
    </cs:fontRef>
    <cs:defRPr sz="1197" kern="1200" cap="all"/>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064" kern="1200" cap="all" spc="120" normalizeH="0" baseline="0"/>
  </cs:categoryAxis>
  <cs:chartArea mods="allowNoFillOverride allowNoLineOverride">
    <cs:lnRef idx="0"/>
    <cs:fillRef idx="0"/>
    <cs:effectRef idx="0"/>
    <cs:fontRef idx="minor">
      <a:schemeClr val="dk1"/>
    </cs:fontRef>
    <cs:spPr>
      <a:solidFill>
        <a:schemeClr val="lt1"/>
      </a:solidFill>
      <a:ln w="9525" cap="flat" cmpd="sng" algn="ctr">
        <a:solidFill>
          <a:schemeClr val="tx1">
            <a:lumMod val="15000"/>
            <a:lumOff val="85000"/>
          </a:schemeClr>
        </a:solidFill>
        <a:round/>
      </a:ln>
    </cs:spPr>
    <cs:defRPr sz="1197" kern="1200"/>
  </cs:chartArea>
  <cs:dataLabel>
    <cs:lnRef idx="0"/>
    <cs:fillRef idx="0"/>
    <cs:effectRef idx="0"/>
    <cs:fontRef idx="minor">
      <a:schemeClr val="lt1"/>
    </cs:fontRef>
    <cs:defRPr sz="1197" b="0" i="0" u="none" strike="noStrike" kern="1200" baseline="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a:solidFill>
          <a:schemeClr val="phClr"/>
        </a:solidFill>
        <a:round/>
      </a:ln>
    </cs:spPr>
  </cs:dataPointMarker>
  <cs:dataPointMarkerLayout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1197" kern="1200"/>
  </cs:dataTable>
  <cs:downBar>
    <cs:lnRef idx="0"/>
    <cs:fillRef idx="0"/>
    <cs:effectRef idx="0"/>
    <cs:fontRef idx="minor">
      <a:schemeClr val="dk1"/>
    </cs:fontRef>
    <cs:spPr>
      <a:solidFill>
        <a:schemeClr val="dk1">
          <a:lumMod val="75000"/>
          <a:lumOff val="25000"/>
        </a:schemeClr>
      </a:solidFill>
      <a:ln w="9525">
        <a:solidFill>
          <a:schemeClr val="tx1">
            <a:lumMod val="15000"/>
            <a:lumOff val="85000"/>
          </a:schemeClr>
        </a:solidFill>
      </a:ln>
    </cs:spPr>
  </cs:downBar>
  <cs:dropLine>
    <cs:lnRef idx="0"/>
    <cs:fillRef idx="0"/>
    <cs:effectRef idx="0"/>
    <cs:fontRef idx="minor">
      <a:schemeClr val="dk1"/>
    </cs:fontRef>
    <cs:spPr>
      <a:ln w="9525">
        <a:solidFill>
          <a:schemeClr val="tx1">
            <a:lumMod val="35000"/>
            <a:lumOff val="65000"/>
          </a:schemeClr>
        </a:solidFill>
      </a:ln>
    </cs:spPr>
  </cs:dropLine>
  <cs:errorBar>
    <cs:lnRef idx="0"/>
    <cs:fillRef idx="0"/>
    <cs:effectRef idx="0"/>
    <cs:fontRef idx="minor">
      <a:schemeClr val="dk1"/>
    </cs:fontRef>
    <cs:spPr>
      <a:ln w="9525">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50000"/>
            <a:lumOff val="50000"/>
          </a:schemeClr>
        </a:solidFill>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cap="all" spc="120" normalizeH="0" baseline="0"/>
  </cs:title>
  <cs:trendline>
    <cs:lnRef idx="0">
      <cs:styleClr val="auto"/>
    </cs:lnRef>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1064"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spPr>
      <a:ln w="9525" cap="flat" cmpd="sng" algn="ctr">
        <a:solidFill>
          <a:schemeClr val="dk1">
            <a:lumMod val="15000"/>
            <a:lumOff val="85000"/>
          </a:schemeClr>
        </a:solidFill>
        <a:round/>
      </a:ln>
    </cs:spPr>
    <cs:defRPr sz="1197" kern="1200"/>
  </cs:valueAxis>
  <cs:wall>
    <cs:lnRef idx="0"/>
    <cs:fillRef idx="0"/>
    <cs:effectRef idx="0"/>
    <cs:fontRef idx="minor">
      <a:schemeClr val="dk1"/>
    </cs:fontRef>
  </cs:wall>
</cs:chartStyle>
</file>

<file path=ppt/charts/style2.xml><?xml version="1.0" encoding="utf-8"?>
<cs:chartStyle xmlns:cs="http://schemas.microsoft.com/office/drawing/2012/chartStyle" xmlns:a="http://schemas.openxmlformats.org/drawingml/2006/main" id="298">
  <cs:axisTitle>
    <cs:lnRef idx="0"/>
    <cs:fillRef idx="0"/>
    <cs:effectRef idx="0"/>
    <cs:fontRef idx="minor">
      <a:schemeClr val="tx1">
        <a:lumMod val="65000"/>
        <a:lumOff val="35000"/>
      </a:schemeClr>
    </cs:fontRef>
    <cs:defRPr sz="1197" kern="1200" cap="all"/>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064" kern="1200" cap="all" spc="120" normalizeH="0" baseline="0"/>
  </cs:categoryAxis>
  <cs:chartArea mods="allowNoFillOverride allowNoLineOverride">
    <cs:lnRef idx="0"/>
    <cs:fillRef idx="0"/>
    <cs:effectRef idx="0"/>
    <cs:fontRef idx="minor">
      <a:schemeClr val="dk1"/>
    </cs:fontRef>
    <cs:spPr>
      <a:solidFill>
        <a:schemeClr val="lt1"/>
      </a:solidFill>
      <a:ln w="9525" cap="flat" cmpd="sng" algn="ctr">
        <a:solidFill>
          <a:schemeClr val="tx1">
            <a:lumMod val="15000"/>
            <a:lumOff val="85000"/>
          </a:schemeClr>
        </a:solidFill>
        <a:round/>
      </a:ln>
    </cs:spPr>
    <cs:defRPr sz="1197" kern="1200"/>
  </cs:chartArea>
  <cs:dataLabel>
    <cs:lnRef idx="0"/>
    <cs:fillRef idx="0"/>
    <cs:effectRef idx="0"/>
    <cs:fontRef idx="minor">
      <a:schemeClr val="lt1"/>
    </cs:fontRef>
    <cs:defRPr sz="1197" b="0" i="0" u="none" strike="noStrike" kern="1200" baseline="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phClr"/>
      </a:solidFill>
      <a:ln w="9525">
        <a:solidFill>
          <a:schemeClr val="phClr"/>
        </a:solidFill>
        <a:round/>
      </a:ln>
    </cs:spPr>
  </cs:dataPointMarker>
  <cs:dataPointMarkerLayout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tx1">
        <a:lumMod val="65000"/>
        <a:lumOff val="35000"/>
      </a:schemeClr>
    </cs:fontRef>
    <cs:spPr>
      <a:ln w="9525">
        <a:solidFill>
          <a:schemeClr val="tx1">
            <a:lumMod val="15000"/>
            <a:lumOff val="85000"/>
          </a:schemeClr>
        </a:solidFill>
      </a:ln>
    </cs:spPr>
    <cs:defRPr sz="1197" kern="1200"/>
  </cs:dataTable>
  <cs:downBar>
    <cs:lnRef idx="0"/>
    <cs:fillRef idx="0"/>
    <cs:effectRef idx="0"/>
    <cs:fontRef idx="minor">
      <a:schemeClr val="dk1"/>
    </cs:fontRef>
    <cs:spPr>
      <a:solidFill>
        <a:schemeClr val="dk1">
          <a:lumMod val="75000"/>
          <a:lumOff val="25000"/>
        </a:schemeClr>
      </a:solidFill>
      <a:ln w="9525">
        <a:solidFill>
          <a:schemeClr val="tx1">
            <a:lumMod val="15000"/>
            <a:lumOff val="85000"/>
          </a:schemeClr>
        </a:solidFill>
      </a:ln>
    </cs:spPr>
  </cs:downBar>
  <cs:dropLine>
    <cs:lnRef idx="0"/>
    <cs:fillRef idx="0"/>
    <cs:effectRef idx="0"/>
    <cs:fontRef idx="minor">
      <a:schemeClr val="dk1"/>
    </cs:fontRef>
    <cs:spPr>
      <a:ln w="9525">
        <a:solidFill>
          <a:schemeClr val="tx1">
            <a:lumMod val="35000"/>
            <a:lumOff val="65000"/>
          </a:schemeClr>
        </a:solidFill>
      </a:ln>
    </cs:spPr>
  </cs:dropLine>
  <cs:errorBar>
    <cs:lnRef idx="0"/>
    <cs:fillRef idx="0"/>
    <cs:effectRef idx="0"/>
    <cs:fontRef idx="minor">
      <a:schemeClr val="dk1"/>
    </cs:fontRef>
    <cs:spPr>
      <a:ln w="9525">
        <a:solidFill>
          <a:schemeClr val="tx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solidFill>
          <a:schemeClr val="tx1">
            <a:lumMod val="15000"/>
            <a:lumOff val="85000"/>
          </a:schemeClr>
        </a:solidFill>
        <a:round/>
      </a:ln>
    </cs:spPr>
  </cs:gridlineMajor>
  <cs:gridlineMinor>
    <cs:lnRef idx="0"/>
    <cs:fillRef idx="0"/>
    <cs:effectRef idx="0"/>
    <cs:fontRef idx="minor">
      <a:schemeClr val="dk1"/>
    </cs:fontRef>
    <cs:spPr>
      <a:ln>
        <a:solidFill>
          <a:schemeClr val="tx1">
            <a:lumMod val="5000"/>
            <a:lumOff val="95000"/>
          </a:schemeClr>
        </a:solidFill>
      </a:ln>
    </cs:spPr>
  </cs:gridlineMinor>
  <cs:hiLoLine>
    <cs:lnRef idx="0"/>
    <cs:fillRef idx="0"/>
    <cs:effectRef idx="0"/>
    <cs:fontRef idx="minor">
      <a:schemeClr val="dk1"/>
    </cs:fontRef>
    <cs:spPr>
      <a:ln w="9525">
        <a:solidFill>
          <a:schemeClr val="tx1">
            <a:lumMod val="50000"/>
            <a:lumOff val="50000"/>
          </a:schemeClr>
        </a:solidFill>
      </a:ln>
    </cs:spPr>
  </cs:hiLoLine>
  <cs:leaderLine>
    <cs:lnRef idx="0"/>
    <cs:fillRef idx="0"/>
    <cs:effectRef idx="0"/>
    <cs:fontRef idx="minor">
      <a:schemeClr val="dk1"/>
    </cs:fontRef>
    <cs:spPr>
      <a:ln w="9525">
        <a:solidFill>
          <a:schemeClr val="tx1">
            <a:lumMod val="35000"/>
            <a:lumOff val="65000"/>
          </a:schemeClr>
        </a:solidFill>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dk1"/>
    </cs:fontRef>
  </cs:plotArea>
  <cs:plotArea3D mods="allowNoFillOverride allowNoLineOverride">
    <cs:lnRef idx="0"/>
    <cs:fillRef idx="0"/>
    <cs:effectRef idx="0"/>
    <cs:fontRef idx="minor">
      <a:schemeClr val="dk1"/>
    </cs:fontRef>
  </cs:plotArea3D>
  <cs:series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seriesAxis>
  <cs:seriesLine>
    <cs:lnRef idx="0"/>
    <cs:fillRef idx="0"/>
    <cs:effectRef idx="0"/>
    <cs:fontRef idx="minor">
      <a:schemeClr val="dk1"/>
    </cs:fontRef>
    <cs:spPr>
      <a:ln w="9525">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cap="all" spc="120" normalizeH="0" baseline="0"/>
  </cs:title>
  <cs:trendline>
    <cs:lnRef idx="0">
      <cs:styleClr val="auto"/>
    </cs:lnRef>
    <cs:fillRef idx="0"/>
    <cs:effectRef idx="0"/>
    <cs:fontRef idx="minor">
      <a:schemeClr val="dk1"/>
    </cs:fontRef>
    <cs:spPr>
      <a:ln w="19050" cap="rnd">
        <a:solidFill>
          <a:schemeClr val="phClr"/>
        </a:solidFill>
        <a:prstDash val="sysDash"/>
      </a:ln>
    </cs:spPr>
  </cs:trendline>
  <cs:trendlineLabel>
    <cs:lnRef idx="0"/>
    <cs:fillRef idx="0"/>
    <cs:effectRef idx="0"/>
    <cs:fontRef idx="minor">
      <a:schemeClr val="tx1">
        <a:lumMod val="65000"/>
        <a:lumOff val="35000"/>
      </a:schemeClr>
    </cs:fontRef>
    <cs:defRPr sz="1064" kern="1200"/>
  </cs:trendlineLabel>
  <cs:upBar>
    <cs:lnRef idx="0"/>
    <cs:fillRef idx="0"/>
    <cs:effectRef idx="0"/>
    <cs:fontRef idx="minor">
      <a:schemeClr val="dk1"/>
    </cs:fontRef>
    <cs:spPr>
      <a:solidFill>
        <a:schemeClr val="lt1"/>
      </a:solidFill>
      <a:ln w="9525">
        <a:solidFill>
          <a:schemeClr val="tx1">
            <a:lumMod val="65000"/>
            <a:lumOff val="35000"/>
          </a:schemeClr>
        </a:solidFill>
      </a:ln>
    </cs:spPr>
  </cs:upBar>
  <cs:valueAxis>
    <cs:lnRef idx="0"/>
    <cs:fillRef idx="0"/>
    <cs:effectRef idx="0"/>
    <cs:fontRef idx="minor">
      <a:schemeClr val="tx1">
        <a:lumMod val="65000"/>
        <a:lumOff val="35000"/>
      </a:schemeClr>
    </cs:fontRef>
    <cs:spPr>
      <a:ln w="9525" cap="flat" cmpd="sng" algn="ctr">
        <a:solidFill>
          <a:schemeClr val="dk1">
            <a:lumMod val="15000"/>
            <a:lumOff val="85000"/>
          </a:schemeClr>
        </a:solidFill>
        <a:round/>
      </a:ln>
    </cs:spPr>
    <cs:defRPr sz="1197" kern="1200"/>
  </cs:valueAxis>
  <cs:wall>
    <cs:lnRef idx="0"/>
    <cs:fillRef idx="0"/>
    <cs:effectRef idx="0"/>
    <cs:fontRef idx="minor">
      <a:schemeClr val="dk1"/>
    </cs:fontRef>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8917458E-D2C3-4A92-B66F-44B06FF85529}" type="datetimeFigureOut">
              <a:rPr lang="en-GB" smtClean="0"/>
              <a:t>27/04/2017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8AA903-C956-4FF1-BB39-740A11D0F3E7}" type="slidenum">
              <a:rPr lang="en-GB" smtClean="0"/>
              <a:t>‹#›</a:t>
            </a:fld>
            <a:endParaRPr lang="en-GB"/>
          </a:p>
        </p:txBody>
      </p:sp>
    </p:spTree>
    <p:extLst>
      <p:ext uri="{BB962C8B-B14F-4D97-AF65-F5344CB8AC3E}">
        <p14:creationId xmlns:p14="http://schemas.microsoft.com/office/powerpoint/2010/main" val="38637056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917458E-D2C3-4A92-B66F-44B06FF85529}" type="datetimeFigureOut">
              <a:rPr lang="en-GB" smtClean="0"/>
              <a:t>27/04/2017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8AA903-C956-4FF1-BB39-740A11D0F3E7}" type="slidenum">
              <a:rPr lang="en-GB" smtClean="0"/>
              <a:t>‹#›</a:t>
            </a:fld>
            <a:endParaRPr lang="en-GB"/>
          </a:p>
        </p:txBody>
      </p:sp>
    </p:spTree>
    <p:extLst>
      <p:ext uri="{BB962C8B-B14F-4D97-AF65-F5344CB8AC3E}">
        <p14:creationId xmlns:p14="http://schemas.microsoft.com/office/powerpoint/2010/main" val="17326647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917458E-D2C3-4A92-B66F-44B06FF85529}" type="datetimeFigureOut">
              <a:rPr lang="en-GB" smtClean="0"/>
              <a:t>27/04/2017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8AA903-C956-4FF1-BB39-740A11D0F3E7}" type="slidenum">
              <a:rPr lang="en-GB" smtClean="0"/>
              <a:t>‹#›</a:t>
            </a:fld>
            <a:endParaRPr lang="en-GB"/>
          </a:p>
        </p:txBody>
      </p:sp>
    </p:spTree>
    <p:extLst>
      <p:ext uri="{BB962C8B-B14F-4D97-AF65-F5344CB8AC3E}">
        <p14:creationId xmlns:p14="http://schemas.microsoft.com/office/powerpoint/2010/main" val="1550038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8917458E-D2C3-4A92-B66F-44B06FF85529}" type="datetimeFigureOut">
              <a:rPr lang="en-GB" smtClean="0"/>
              <a:t>27/04/2017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8AA903-C956-4FF1-BB39-740A11D0F3E7}" type="slidenum">
              <a:rPr lang="en-GB" smtClean="0"/>
              <a:t>‹#›</a:t>
            </a:fld>
            <a:endParaRPr lang="en-GB"/>
          </a:p>
        </p:txBody>
      </p:sp>
    </p:spTree>
    <p:extLst>
      <p:ext uri="{BB962C8B-B14F-4D97-AF65-F5344CB8AC3E}">
        <p14:creationId xmlns:p14="http://schemas.microsoft.com/office/powerpoint/2010/main" val="3781989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8917458E-D2C3-4A92-B66F-44B06FF85529}" type="datetimeFigureOut">
              <a:rPr lang="en-GB" smtClean="0"/>
              <a:t>27/04/2017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98AA903-C956-4FF1-BB39-740A11D0F3E7}" type="slidenum">
              <a:rPr lang="en-GB" smtClean="0"/>
              <a:t>‹#›</a:t>
            </a:fld>
            <a:endParaRPr lang="en-GB"/>
          </a:p>
        </p:txBody>
      </p:sp>
    </p:spTree>
    <p:extLst>
      <p:ext uri="{BB962C8B-B14F-4D97-AF65-F5344CB8AC3E}">
        <p14:creationId xmlns:p14="http://schemas.microsoft.com/office/powerpoint/2010/main" val="285060956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8917458E-D2C3-4A92-B66F-44B06FF85529}" type="datetimeFigureOut">
              <a:rPr lang="en-GB" smtClean="0"/>
              <a:t>27/04/2017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98AA903-C956-4FF1-BB39-740A11D0F3E7}" type="slidenum">
              <a:rPr lang="en-GB" smtClean="0"/>
              <a:t>‹#›</a:t>
            </a:fld>
            <a:endParaRPr lang="en-GB"/>
          </a:p>
        </p:txBody>
      </p:sp>
    </p:spTree>
    <p:extLst>
      <p:ext uri="{BB962C8B-B14F-4D97-AF65-F5344CB8AC3E}">
        <p14:creationId xmlns:p14="http://schemas.microsoft.com/office/powerpoint/2010/main" val="27727545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917458E-D2C3-4A92-B66F-44B06FF85529}" type="datetimeFigureOut">
              <a:rPr lang="en-GB" smtClean="0"/>
              <a:t>27/04/2017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98AA903-C956-4FF1-BB39-740A11D0F3E7}" type="slidenum">
              <a:rPr lang="en-GB" smtClean="0"/>
              <a:t>‹#›</a:t>
            </a:fld>
            <a:endParaRPr lang="en-GB"/>
          </a:p>
        </p:txBody>
      </p:sp>
    </p:spTree>
    <p:extLst>
      <p:ext uri="{BB962C8B-B14F-4D97-AF65-F5344CB8AC3E}">
        <p14:creationId xmlns:p14="http://schemas.microsoft.com/office/powerpoint/2010/main" val="13104363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917458E-D2C3-4A92-B66F-44B06FF85529}" type="datetimeFigureOut">
              <a:rPr lang="en-GB" smtClean="0"/>
              <a:t>27/04/2017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8AA903-C956-4FF1-BB39-740A11D0F3E7}" type="slidenum">
              <a:rPr lang="en-GB" smtClean="0"/>
              <a:t>‹#›</a:t>
            </a:fld>
            <a:endParaRPr lang="en-GB"/>
          </a:p>
        </p:txBody>
      </p:sp>
    </p:spTree>
    <p:extLst>
      <p:ext uri="{BB962C8B-B14F-4D97-AF65-F5344CB8AC3E}">
        <p14:creationId xmlns:p14="http://schemas.microsoft.com/office/powerpoint/2010/main" val="800892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8917458E-D2C3-4A92-B66F-44B06FF85529}" type="datetimeFigureOut">
              <a:rPr lang="en-GB" smtClean="0"/>
              <a:t>27/04/2017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98AA903-C956-4FF1-BB39-740A11D0F3E7}" type="slidenum">
              <a:rPr lang="en-GB" smtClean="0"/>
              <a:t>‹#›</a:t>
            </a:fld>
            <a:endParaRPr lang="en-GB"/>
          </a:p>
        </p:txBody>
      </p:sp>
    </p:spTree>
    <p:extLst>
      <p:ext uri="{BB962C8B-B14F-4D97-AF65-F5344CB8AC3E}">
        <p14:creationId xmlns:p14="http://schemas.microsoft.com/office/powerpoint/2010/main" val="8471570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917458E-D2C3-4A92-B66F-44B06FF85529}" type="datetimeFigureOut">
              <a:rPr lang="en-GB" smtClean="0"/>
              <a:t>27/04/2017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8AA903-C956-4FF1-BB39-740A11D0F3E7}" type="slidenum">
              <a:rPr lang="en-GB" smtClean="0"/>
              <a:t>‹#›</a:t>
            </a:fld>
            <a:endParaRPr lang="en-GB"/>
          </a:p>
        </p:txBody>
      </p:sp>
    </p:spTree>
    <p:extLst>
      <p:ext uri="{BB962C8B-B14F-4D97-AF65-F5344CB8AC3E}">
        <p14:creationId xmlns:p14="http://schemas.microsoft.com/office/powerpoint/2010/main" val="22524291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917458E-D2C3-4A92-B66F-44B06FF85529}" type="datetimeFigureOut">
              <a:rPr lang="en-GB" smtClean="0"/>
              <a:t>27/04/2017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98AA903-C956-4FF1-BB39-740A11D0F3E7}" type="slidenum">
              <a:rPr lang="en-GB" smtClean="0"/>
              <a:t>‹#›</a:t>
            </a:fld>
            <a:endParaRPr lang="en-GB"/>
          </a:p>
        </p:txBody>
      </p:sp>
    </p:spTree>
    <p:extLst>
      <p:ext uri="{BB962C8B-B14F-4D97-AF65-F5344CB8AC3E}">
        <p14:creationId xmlns:p14="http://schemas.microsoft.com/office/powerpoint/2010/main" val="35811639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17458E-D2C3-4A92-B66F-44B06FF85529}" type="datetimeFigureOut">
              <a:rPr lang="en-GB" smtClean="0"/>
              <a:t>27/04/2017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98AA903-C956-4FF1-BB39-740A11D0F3E7}" type="slidenum">
              <a:rPr lang="en-GB" smtClean="0"/>
              <a:t>‹#›</a:t>
            </a:fld>
            <a:endParaRPr lang="en-GB"/>
          </a:p>
        </p:txBody>
      </p:sp>
    </p:spTree>
    <p:extLst>
      <p:ext uri="{BB962C8B-B14F-4D97-AF65-F5344CB8AC3E}">
        <p14:creationId xmlns:p14="http://schemas.microsoft.com/office/powerpoint/2010/main" val="177109470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chart" Target="../charts/chart3.xml"/><Relationship Id="rId4" Type="http://schemas.openxmlformats.org/officeDocument/2006/relationships/chart" Target="../charts/char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0" y="-28562"/>
            <a:ext cx="12192000" cy="1115240"/>
          </a:xfrm>
          <a:prstGeom prst="rect">
            <a:avLst/>
          </a:prstGeom>
          <a:solidFill>
            <a:srgbClr val="ED7D31">
              <a:lumMod val="40000"/>
              <a:lumOff val="60000"/>
            </a:srgbClr>
          </a:solidFill>
          <a:ln w="12700" cap="flat" cmpd="sng" algn="ctr">
            <a:solidFill>
              <a:srgbClr val="ED7D31">
                <a:lumMod val="40000"/>
                <a:lumOff val="60000"/>
              </a:srgbClr>
            </a:solidFill>
            <a:prstDash val="solid"/>
            <a:miter lim="800000"/>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pic>
        <p:nvPicPr>
          <p:cNvPr id="5" name="Picture 4" descr="C:\Users\H.cale\Documents\My Received Files\logomain.jpg"/>
          <p:cNvPicPr/>
          <p:nvPr/>
        </p:nvPicPr>
        <p:blipFill>
          <a:blip r:embed="rId2">
            <a:extLst>
              <a:ext uri="{28A0092B-C50C-407E-A947-70E740481C1C}">
                <a14:useLocalDpi xmlns:a14="http://schemas.microsoft.com/office/drawing/2010/main" val="0"/>
              </a:ext>
            </a:extLst>
          </a:blip>
          <a:srcRect/>
          <a:stretch>
            <a:fillRect/>
          </a:stretch>
        </p:blipFill>
        <p:spPr bwMode="auto">
          <a:xfrm>
            <a:off x="196934" y="130051"/>
            <a:ext cx="2012315" cy="791845"/>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6" name="Rectangle 5"/>
          <p:cNvSpPr/>
          <p:nvPr/>
        </p:nvSpPr>
        <p:spPr>
          <a:xfrm>
            <a:off x="2941983" y="71468"/>
            <a:ext cx="9250017" cy="919419"/>
          </a:xfrm>
          <a:prstGeom prst="rect">
            <a:avLst/>
          </a:prstGeom>
        </p:spPr>
        <p:txBody>
          <a:bodyPr wrap="square">
            <a:spAutoFit/>
          </a:bodyPr>
          <a:lstStyle/>
          <a:p>
            <a:pPr>
              <a:lnSpc>
                <a:spcPct val="107000"/>
              </a:lnSpc>
              <a:spcAft>
                <a:spcPts val="800"/>
              </a:spcAft>
            </a:pPr>
            <a:r>
              <a:rPr lang="en-GB" sz="2000" spc="-300" dirty="0">
                <a:latin typeface="Times New Roman" panose="02020603050405020304" pitchFamily="18" charset="0"/>
                <a:ea typeface="Times New Roman" panose="02020603050405020304" pitchFamily="18" charset="0"/>
                <a:cs typeface="Times New Roman" panose="02020603050405020304" pitchFamily="18" charset="0"/>
              </a:rPr>
              <a:t>T h e  I m p a c t  o f  C o n t e m p o r a r y  D a n c e  o n  P h y s </a:t>
            </a:r>
            <a:r>
              <a:rPr lang="en-GB" sz="2000" spc="-300" dirty="0" err="1">
                <a:latin typeface="Times New Roman" panose="02020603050405020304" pitchFamily="18" charset="0"/>
                <a:ea typeface="Times New Roman" panose="02020603050405020304" pitchFamily="18" charset="0"/>
                <a:cs typeface="Times New Roman" panose="02020603050405020304" pitchFamily="18" charset="0"/>
              </a:rPr>
              <a:t>i</a:t>
            </a:r>
            <a:r>
              <a:rPr lang="en-GB" sz="2000" spc="-300" dirty="0">
                <a:latin typeface="Times New Roman" panose="02020603050405020304" pitchFamily="18" charset="0"/>
                <a:ea typeface="Times New Roman" panose="02020603050405020304" pitchFamily="18" charset="0"/>
                <a:cs typeface="Times New Roman" panose="02020603050405020304" pitchFamily="18" charset="0"/>
              </a:rPr>
              <a:t> c a l  F </a:t>
            </a:r>
            <a:r>
              <a:rPr lang="en-GB" sz="2000" spc="-300" dirty="0" err="1">
                <a:latin typeface="Times New Roman" panose="02020603050405020304" pitchFamily="18" charset="0"/>
                <a:ea typeface="Times New Roman" panose="02020603050405020304" pitchFamily="18" charset="0"/>
                <a:cs typeface="Times New Roman" panose="02020603050405020304" pitchFamily="18" charset="0"/>
              </a:rPr>
              <a:t>i</a:t>
            </a:r>
            <a:r>
              <a:rPr lang="en-GB" sz="2000" spc="-300" dirty="0">
                <a:latin typeface="Times New Roman" panose="02020603050405020304" pitchFamily="18" charset="0"/>
                <a:ea typeface="Times New Roman" panose="02020603050405020304" pitchFamily="18" charset="0"/>
                <a:cs typeface="Times New Roman" panose="02020603050405020304" pitchFamily="18" charset="0"/>
              </a:rPr>
              <a:t> t n e s </a:t>
            </a:r>
            <a:r>
              <a:rPr lang="en-GB" sz="2000" spc="-300" dirty="0" err="1">
                <a:latin typeface="Times New Roman" panose="02020603050405020304" pitchFamily="18" charset="0"/>
                <a:ea typeface="Times New Roman" panose="02020603050405020304" pitchFamily="18" charset="0"/>
                <a:cs typeface="Times New Roman" panose="02020603050405020304" pitchFamily="18" charset="0"/>
              </a:rPr>
              <a:t>s</a:t>
            </a:r>
            <a:r>
              <a:rPr lang="en-GB" sz="2000" spc="-300" dirty="0">
                <a:latin typeface="Times New Roman" panose="02020603050405020304" pitchFamily="18" charset="0"/>
                <a:ea typeface="Times New Roman" panose="02020603050405020304" pitchFamily="18" charset="0"/>
                <a:cs typeface="Times New Roman" panose="02020603050405020304" pitchFamily="18" charset="0"/>
              </a:rPr>
              <a:t>  </a:t>
            </a:r>
            <a:r>
              <a:rPr lang="en-GB" sz="2000" spc="-300" dirty="0" err="1">
                <a:latin typeface="Times New Roman" panose="02020603050405020304" pitchFamily="18" charset="0"/>
                <a:ea typeface="Times New Roman" panose="02020603050405020304" pitchFamily="18" charset="0"/>
                <a:cs typeface="Times New Roman" panose="02020603050405020304" pitchFamily="18" charset="0"/>
              </a:rPr>
              <a:t>i</a:t>
            </a:r>
            <a:r>
              <a:rPr lang="en-GB" sz="2000" spc="-300" dirty="0">
                <a:latin typeface="Times New Roman" panose="02020603050405020304" pitchFamily="18" charset="0"/>
                <a:ea typeface="Times New Roman" panose="02020603050405020304" pitchFamily="18" charset="0"/>
                <a:cs typeface="Times New Roman" panose="02020603050405020304" pitchFamily="18" charset="0"/>
              </a:rPr>
              <a:t> n  Y o u n g  W o m e n  ( 2 0 – 3 0  y e a r s )</a:t>
            </a:r>
            <a:endParaRPr lang="en-GB" sz="2000" dirty="0">
              <a:effectLst/>
              <a:latin typeface="Times New Roman" panose="02020603050405020304" pitchFamily="18" charset="0"/>
              <a:ea typeface="Calibri" panose="020F0502020204030204" pitchFamily="34" charset="0"/>
              <a:cs typeface="Times New Roman" panose="02020603050405020304" pitchFamily="18" charset="0"/>
            </a:endParaRPr>
          </a:p>
          <a:p>
            <a:pPr>
              <a:lnSpc>
                <a:spcPct val="107000"/>
              </a:lnSpc>
              <a:spcAft>
                <a:spcPts val="800"/>
              </a:spcAft>
            </a:pPr>
            <a:r>
              <a:rPr lang="en-GB" sz="2400" dirty="0">
                <a:ln>
                  <a:noFill/>
                </a:ln>
                <a:effectLst>
                  <a:outerShdw blurRad="38100" dist="19050" dir="2700000" algn="tl">
                    <a:schemeClr val="dk1">
                      <a:alpha val="40000"/>
                    </a:schemeClr>
                  </a:outerShdw>
                </a:effectLst>
                <a:latin typeface="Calibri" panose="020F0502020204030204" pitchFamily="34" charset="0"/>
                <a:ea typeface="Calibri" panose="020F0502020204030204" pitchFamily="34" charset="0"/>
                <a:cs typeface="Times New Roman" panose="02020603050405020304" pitchFamily="18" charset="0"/>
              </a:rPr>
              <a:t> </a:t>
            </a:r>
            <a:r>
              <a:rPr lang="en-GB" sz="1600" dirty="0">
                <a:ln>
                  <a:noFill/>
                </a:ln>
                <a:latin typeface="Times New Roman" panose="02020603050405020304" pitchFamily="18" charset="0"/>
                <a:ea typeface="Calibri" panose="020F0502020204030204" pitchFamily="34" charset="0"/>
                <a:cs typeface="Times New Roman" panose="02020603050405020304" pitchFamily="18" charset="0"/>
              </a:rPr>
              <a:t>Beth Young/1401495</a:t>
            </a:r>
            <a:endParaRPr lang="en-GB" sz="1600" dirty="0">
              <a:latin typeface="Times New Roman" panose="02020603050405020304" pitchFamily="18" charset="0"/>
              <a:ea typeface="Calibri" panose="020F0502020204030204" pitchFamily="34" charset="0"/>
              <a:cs typeface="Times New Roman" panose="02020603050405020304" pitchFamily="18" charset="0"/>
            </a:endParaRPr>
          </a:p>
        </p:txBody>
      </p:sp>
      <p:cxnSp>
        <p:nvCxnSpPr>
          <p:cNvPr id="7" name="Straight Connector 6"/>
          <p:cNvCxnSpPr>
            <a:cxnSpLocks/>
          </p:cNvCxnSpPr>
          <p:nvPr/>
        </p:nvCxnSpPr>
        <p:spPr>
          <a:xfrm>
            <a:off x="2994990" y="497826"/>
            <a:ext cx="9144001" cy="0"/>
          </a:xfrm>
          <a:prstGeom prst="line">
            <a:avLst/>
          </a:prstGeom>
          <a:ln>
            <a:solidFill>
              <a:schemeClr val="bg1"/>
            </a:solidFill>
          </a:ln>
        </p:spPr>
        <p:style>
          <a:lnRef idx="1">
            <a:schemeClr val="dk1"/>
          </a:lnRef>
          <a:fillRef idx="0">
            <a:schemeClr val="dk1"/>
          </a:fillRef>
          <a:effectRef idx="0">
            <a:schemeClr val="dk1"/>
          </a:effectRef>
          <a:fontRef idx="minor">
            <a:schemeClr val="tx1"/>
          </a:fontRef>
        </p:style>
      </p:cxnSp>
      <p:sp>
        <p:nvSpPr>
          <p:cNvPr id="8" name="Rectangle 7"/>
          <p:cNvSpPr/>
          <p:nvPr/>
        </p:nvSpPr>
        <p:spPr>
          <a:xfrm>
            <a:off x="22409" y="1117534"/>
            <a:ext cx="3740410" cy="232126"/>
          </a:xfrm>
          <a:prstGeom prst="rect">
            <a:avLst/>
          </a:prstGeom>
          <a:solidFill>
            <a:srgbClr val="ED7D31">
              <a:lumMod val="40000"/>
              <a:lumOff val="60000"/>
            </a:srgbClr>
          </a:solidFill>
          <a:ln w="12700" cap="flat" cmpd="sng" algn="ctr">
            <a:solidFill>
              <a:srgbClr val="ED7D31">
                <a:lumMod val="40000"/>
                <a:lumOff val="60000"/>
              </a:srgbClr>
            </a:solidFill>
            <a:prstDash val="solid"/>
            <a:miter lim="800000"/>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9" name="Text Box 2"/>
          <p:cNvSpPr txBox="1">
            <a:spLocks noChangeArrowheads="1"/>
          </p:cNvSpPr>
          <p:nvPr/>
        </p:nvSpPr>
        <p:spPr bwMode="auto">
          <a:xfrm>
            <a:off x="1295296" y="1117534"/>
            <a:ext cx="1392127" cy="213539"/>
          </a:xfrm>
          <a:prstGeom prst="rect">
            <a:avLst/>
          </a:prstGeom>
          <a:solidFill>
            <a:schemeClr val="accent2">
              <a:lumMod val="40000"/>
              <a:lumOff val="60000"/>
            </a:schemeClr>
          </a:solidFill>
          <a:ln w="9525">
            <a:solidFill>
              <a:schemeClr val="accent2">
                <a:lumMod val="40000"/>
                <a:lumOff val="60000"/>
              </a:schemeClr>
            </a:solidFill>
            <a:miter lim="800000"/>
            <a:headEnd/>
            <a:tailEnd/>
          </a:ln>
        </p:spPr>
        <p:txBody>
          <a:bodyPr rot="0" vert="horz" wrap="square" lIns="91440" tIns="45720" rIns="91440" bIns="45720" anchor="t" anchorCtr="0">
            <a:noAutofit/>
          </a:bodyPr>
          <a:lstStyle/>
          <a:p>
            <a:pPr>
              <a:lnSpc>
                <a:spcPct val="107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Introduction</a:t>
            </a:r>
            <a:endParaRPr lang="en-GB" sz="105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0" name="TextBox 9"/>
          <p:cNvSpPr txBox="1"/>
          <p:nvPr/>
        </p:nvSpPr>
        <p:spPr>
          <a:xfrm>
            <a:off x="-2" y="1306154"/>
            <a:ext cx="3919270" cy="2631490"/>
          </a:xfrm>
          <a:prstGeom prst="rect">
            <a:avLst/>
          </a:prstGeom>
          <a:noFill/>
        </p:spPr>
        <p:txBody>
          <a:bodyPr wrap="square" rtlCol="0">
            <a:spAutoFit/>
          </a:bodyPr>
          <a:lstStyle/>
          <a:p>
            <a:pPr algn="just"/>
            <a:r>
              <a:rPr lang="en-GB" sz="1100" dirty="0">
                <a:latin typeface="Times New Roman" panose="02020603050405020304" pitchFamily="18" charset="0"/>
                <a:cs typeface="Times New Roman" panose="02020603050405020304" pitchFamily="18" charset="0"/>
              </a:rPr>
              <a:t>In 2006 – 07 their was a rise in costs for the NHS  in the UK that amounted to £5.8 billion. The costs were all related to poor diet and ill health (Scarborough et al., 2011). Figure 1 shows that 40% were due to obesity and 26% due to physical inactivity. The aim of this research project is to establish the current fitness level of the average woman aged 20-30 years (N = 10). Once this has been established, a fitness plan can be put into place to help them steadily progress. In order to keep the participants entertained and the physical activity enjoyable. The programme is that of a contemporary dance one. The idea of this project is that the participants will be able to improve their fitness levels through dance movement in a fun and enjoyable way. This then gives them an alternative to other methods of improving fitness such as; joining the gym, jogging, cycling or swimming, which are usually seen as  more conventional ways to improve fitness.</a:t>
            </a:r>
          </a:p>
        </p:txBody>
      </p:sp>
      <p:sp>
        <p:nvSpPr>
          <p:cNvPr id="12" name="Rectangle 11"/>
          <p:cNvSpPr/>
          <p:nvPr/>
        </p:nvSpPr>
        <p:spPr>
          <a:xfrm>
            <a:off x="3950161" y="5302238"/>
            <a:ext cx="4291676" cy="274210"/>
          </a:xfrm>
          <a:prstGeom prst="rect">
            <a:avLst/>
          </a:prstGeom>
          <a:solidFill>
            <a:srgbClr val="ED7D31">
              <a:lumMod val="40000"/>
              <a:lumOff val="60000"/>
            </a:srgbClr>
          </a:solidFill>
          <a:ln w="12700" cap="flat" cmpd="sng" algn="ctr">
            <a:solidFill>
              <a:srgbClr val="ED7D31">
                <a:lumMod val="40000"/>
                <a:lumOff val="60000"/>
              </a:srgbClr>
            </a:solidFill>
            <a:prstDash val="solid"/>
            <a:miter lim="800000"/>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4" name="Text Box 2"/>
          <p:cNvSpPr txBox="1">
            <a:spLocks noChangeArrowheads="1"/>
          </p:cNvSpPr>
          <p:nvPr/>
        </p:nvSpPr>
        <p:spPr bwMode="auto">
          <a:xfrm>
            <a:off x="5725048" y="5311547"/>
            <a:ext cx="741903" cy="264901"/>
          </a:xfrm>
          <a:prstGeom prst="rect">
            <a:avLst/>
          </a:prstGeom>
          <a:solidFill>
            <a:schemeClr val="accent2">
              <a:lumMod val="40000"/>
              <a:lumOff val="60000"/>
            </a:schemeClr>
          </a:solidFill>
          <a:ln w="9525">
            <a:solidFill>
              <a:schemeClr val="accent2">
                <a:lumMod val="40000"/>
                <a:lumOff val="60000"/>
              </a:schemeClr>
            </a:solidFill>
            <a:miter lim="800000"/>
            <a:headEnd/>
            <a:tailEnd/>
          </a:ln>
        </p:spPr>
        <p:txBody>
          <a:bodyPr rot="0" vert="horz" wrap="square" lIns="91440" tIns="45720" rIns="91440" bIns="45720" anchor="t" anchorCtr="0">
            <a:noAutofit/>
          </a:bodyPr>
          <a:lstStyle/>
          <a:p>
            <a:pPr>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Results</a:t>
            </a:r>
            <a:endParaRPr lang="en-GB" sz="1100" dirty="0">
              <a:effectLst/>
              <a:latin typeface="Arial" panose="020B0604020202020204" pitchFamily="34" charset="0"/>
              <a:ea typeface="Calibri" panose="020F0502020204030204" pitchFamily="34" charset="0"/>
              <a:cs typeface="Arial" panose="020B0604020202020204" pitchFamily="34" charset="0"/>
            </a:endParaRPr>
          </a:p>
        </p:txBody>
      </p:sp>
      <p:sp>
        <p:nvSpPr>
          <p:cNvPr id="15" name="TextBox 14"/>
          <p:cNvSpPr txBox="1"/>
          <p:nvPr/>
        </p:nvSpPr>
        <p:spPr>
          <a:xfrm>
            <a:off x="3866993" y="5556456"/>
            <a:ext cx="4405006" cy="1277273"/>
          </a:xfrm>
          <a:prstGeom prst="rect">
            <a:avLst/>
          </a:prstGeom>
          <a:noFill/>
        </p:spPr>
        <p:txBody>
          <a:bodyPr wrap="square" rtlCol="0">
            <a:spAutoFit/>
          </a:bodyPr>
          <a:lstStyle/>
          <a:p>
            <a:pPr algn="just"/>
            <a:r>
              <a:rPr lang="en-GB" sz="1100" dirty="0">
                <a:latin typeface="Times New Roman" panose="02020603050405020304" pitchFamily="18" charset="0"/>
                <a:cs typeface="Times New Roman" panose="02020603050405020304" pitchFamily="18" charset="0"/>
              </a:rPr>
              <a:t>The results from both tests show that every participant had managed to decrease the time it took them to complete the test, and therefore improved their level of fitness. Figure 2 shows the highest comparative differences ranging from 8% - 15% and figure 3 shows the lowest comparative differences ranging from 0% - 3%. From the results gathered it is clear to see that those who are usually inactive and do not take part in regular physical activity improved the most. Whereas, those who are physically </a:t>
            </a:r>
          </a:p>
        </p:txBody>
      </p:sp>
      <p:sp>
        <p:nvSpPr>
          <p:cNvPr id="16" name="Rectangle 15"/>
          <p:cNvSpPr/>
          <p:nvPr/>
        </p:nvSpPr>
        <p:spPr>
          <a:xfrm>
            <a:off x="0" y="3855927"/>
            <a:ext cx="3866992" cy="270337"/>
          </a:xfrm>
          <a:prstGeom prst="rect">
            <a:avLst/>
          </a:prstGeom>
          <a:solidFill>
            <a:srgbClr val="ED7D31">
              <a:lumMod val="40000"/>
              <a:lumOff val="60000"/>
            </a:srgbClr>
          </a:solidFill>
          <a:ln w="12700" cap="flat" cmpd="sng" algn="ctr">
            <a:solidFill>
              <a:srgbClr val="ED7D31">
                <a:lumMod val="40000"/>
                <a:lumOff val="60000"/>
              </a:srgbClr>
            </a:solidFill>
            <a:prstDash val="solid"/>
            <a:miter lim="800000"/>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17" name="Text Box 2"/>
          <p:cNvSpPr txBox="1">
            <a:spLocks noChangeArrowheads="1"/>
          </p:cNvSpPr>
          <p:nvPr/>
        </p:nvSpPr>
        <p:spPr bwMode="auto">
          <a:xfrm>
            <a:off x="1445812" y="3873752"/>
            <a:ext cx="855269" cy="252512"/>
          </a:xfrm>
          <a:prstGeom prst="rect">
            <a:avLst/>
          </a:prstGeom>
          <a:solidFill>
            <a:schemeClr val="accent2">
              <a:lumMod val="40000"/>
              <a:lumOff val="60000"/>
            </a:schemeClr>
          </a:solidFill>
          <a:ln w="9525">
            <a:solidFill>
              <a:schemeClr val="accent2">
                <a:lumMod val="40000"/>
                <a:lumOff val="60000"/>
              </a:schemeClr>
            </a:solidFill>
            <a:miter lim="800000"/>
            <a:headEnd/>
            <a:tailEnd/>
          </a:ln>
        </p:spPr>
        <p:txBody>
          <a:bodyPr rot="0" vert="horz" wrap="square" lIns="91440" tIns="45720" rIns="91440" bIns="45720" anchor="t" anchorCtr="0">
            <a:noAutofit/>
          </a:bodyPr>
          <a:lstStyle/>
          <a:p>
            <a:pPr>
              <a:lnSpc>
                <a:spcPct val="107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Method</a:t>
            </a:r>
            <a:endParaRPr lang="en-GB" sz="105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18" name="TextBox 17"/>
          <p:cNvSpPr txBox="1"/>
          <p:nvPr/>
        </p:nvSpPr>
        <p:spPr>
          <a:xfrm>
            <a:off x="-49789" y="4095536"/>
            <a:ext cx="3981443" cy="2800767"/>
          </a:xfrm>
          <a:prstGeom prst="rect">
            <a:avLst/>
          </a:prstGeom>
          <a:noFill/>
        </p:spPr>
        <p:txBody>
          <a:bodyPr wrap="square" rtlCol="0">
            <a:spAutoFit/>
          </a:bodyPr>
          <a:lstStyle/>
          <a:p>
            <a:pPr algn="just"/>
            <a:r>
              <a:rPr lang="en-GB" sz="1100" dirty="0">
                <a:latin typeface="Times New Roman" panose="02020603050405020304" pitchFamily="18" charset="0"/>
                <a:cs typeface="Times New Roman" panose="02020603050405020304" pitchFamily="18" charset="0"/>
              </a:rPr>
              <a:t>The method used for this research project was the ‘Dragon Challenge’. ‘The Dragon Challenge assessment is a surveillance tool that was systematically developed through a number of iterations between 2013-14’ Stratton </a:t>
            </a:r>
            <a:r>
              <a:rPr lang="en-GB" sz="1100" i="1" dirty="0">
                <a:latin typeface="Times New Roman" panose="02020603050405020304" pitchFamily="18" charset="0"/>
                <a:cs typeface="Times New Roman" panose="02020603050405020304" pitchFamily="18" charset="0"/>
              </a:rPr>
              <a:t>et al</a:t>
            </a:r>
            <a:r>
              <a:rPr lang="en-GB" sz="1100" dirty="0">
                <a:latin typeface="Times New Roman" panose="02020603050405020304" pitchFamily="18" charset="0"/>
                <a:cs typeface="Times New Roman" panose="02020603050405020304" pitchFamily="18" charset="0"/>
              </a:rPr>
              <a:t>., (2015). This method tests the participants ability of a number of different skills, such as; throwing, catching, running, balancing and coordination. It is a timed test, which is then recorded on to an excel spreadsheet where the results are then compared (test 1 against test 2). The participants have to complete the test before taking part in any of the dance sessions, and then complete it again at the end of the dance sessions. This is so the results from the first and last tests can be compared to see if the participants have improved their skills and are able to complete the test in a smaller time frame. The dance sessions are designed to challenge the participants fitness levels, balance and coordination, so they are able to improve on more than just their level of fitness.</a:t>
            </a:r>
          </a:p>
        </p:txBody>
      </p:sp>
      <p:sp>
        <p:nvSpPr>
          <p:cNvPr id="19" name="Rectangle 18"/>
          <p:cNvSpPr/>
          <p:nvPr/>
        </p:nvSpPr>
        <p:spPr>
          <a:xfrm>
            <a:off x="8286124" y="2055266"/>
            <a:ext cx="3866992" cy="270337"/>
          </a:xfrm>
          <a:prstGeom prst="rect">
            <a:avLst/>
          </a:prstGeom>
          <a:solidFill>
            <a:srgbClr val="ED7D31">
              <a:lumMod val="40000"/>
              <a:lumOff val="60000"/>
            </a:srgbClr>
          </a:solidFill>
          <a:ln w="12700" cap="flat" cmpd="sng" algn="ctr">
            <a:solidFill>
              <a:srgbClr val="ED7D31">
                <a:lumMod val="40000"/>
                <a:lumOff val="60000"/>
              </a:srgbClr>
            </a:solidFill>
            <a:prstDash val="solid"/>
            <a:miter lim="800000"/>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0" name="Text Box 2"/>
          <p:cNvSpPr txBox="1">
            <a:spLocks noChangeArrowheads="1"/>
          </p:cNvSpPr>
          <p:nvPr/>
        </p:nvSpPr>
        <p:spPr bwMode="auto">
          <a:xfrm>
            <a:off x="9667491" y="2055266"/>
            <a:ext cx="1392127" cy="258553"/>
          </a:xfrm>
          <a:prstGeom prst="rect">
            <a:avLst/>
          </a:prstGeom>
          <a:solidFill>
            <a:schemeClr val="accent2">
              <a:lumMod val="40000"/>
              <a:lumOff val="60000"/>
            </a:schemeClr>
          </a:solidFill>
          <a:ln w="9525">
            <a:solidFill>
              <a:schemeClr val="accent2">
                <a:lumMod val="40000"/>
                <a:lumOff val="60000"/>
              </a:schemeClr>
            </a:solidFill>
            <a:miter lim="800000"/>
            <a:headEnd/>
            <a:tailEnd/>
          </a:ln>
        </p:spPr>
        <p:txBody>
          <a:bodyPr rot="0" vert="horz" wrap="square" lIns="91440" tIns="45720" rIns="91440" bIns="45720" anchor="t" anchorCtr="0">
            <a:noAutofit/>
          </a:bodyPr>
          <a:lstStyle/>
          <a:p>
            <a:pPr>
              <a:lnSpc>
                <a:spcPct val="107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Discussion</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21" name="Rectangle 20"/>
          <p:cNvSpPr/>
          <p:nvPr/>
        </p:nvSpPr>
        <p:spPr>
          <a:xfrm>
            <a:off x="8271999" y="4008867"/>
            <a:ext cx="3866992" cy="270337"/>
          </a:xfrm>
          <a:prstGeom prst="rect">
            <a:avLst/>
          </a:prstGeom>
          <a:solidFill>
            <a:srgbClr val="ED7D31">
              <a:lumMod val="40000"/>
              <a:lumOff val="60000"/>
            </a:srgbClr>
          </a:solidFill>
          <a:ln w="12700" cap="flat" cmpd="sng" algn="ctr">
            <a:solidFill>
              <a:srgbClr val="ED7D31">
                <a:lumMod val="40000"/>
                <a:lumOff val="60000"/>
              </a:srgbClr>
            </a:solidFill>
            <a:prstDash val="solid"/>
            <a:miter lim="800000"/>
          </a:ln>
          <a:effectLst/>
        </p:spPr>
        <p:txBody>
          <a:bodyPr rot="0" spcFirstLastPara="0" vert="horz" wrap="square" lIns="91440" tIns="45720" rIns="91440" bIns="45720" numCol="1" spcCol="0" rtlCol="0" fromWordArt="0" anchor="ctr" anchorCtr="0" forceAA="0" compatLnSpc="1">
            <a:prstTxWarp prst="textNoShape">
              <a:avLst/>
            </a:prstTxWarp>
            <a:noAutofit/>
          </a:bodyPr>
          <a:lstStyle/>
          <a:p>
            <a:endParaRPr lang="en-GB"/>
          </a:p>
        </p:txBody>
      </p:sp>
      <p:sp>
        <p:nvSpPr>
          <p:cNvPr id="22" name="Text Box 2"/>
          <p:cNvSpPr txBox="1">
            <a:spLocks noChangeArrowheads="1"/>
          </p:cNvSpPr>
          <p:nvPr/>
        </p:nvSpPr>
        <p:spPr bwMode="auto">
          <a:xfrm>
            <a:off x="9667491" y="4022009"/>
            <a:ext cx="1392127" cy="257195"/>
          </a:xfrm>
          <a:prstGeom prst="rect">
            <a:avLst/>
          </a:prstGeom>
          <a:solidFill>
            <a:schemeClr val="accent2">
              <a:lumMod val="40000"/>
              <a:lumOff val="60000"/>
            </a:schemeClr>
          </a:solidFill>
          <a:ln w="9525">
            <a:solidFill>
              <a:schemeClr val="accent2">
                <a:lumMod val="40000"/>
                <a:lumOff val="60000"/>
              </a:schemeClr>
            </a:solidFill>
            <a:miter lim="800000"/>
            <a:headEnd/>
            <a:tailEnd/>
          </a:ln>
        </p:spPr>
        <p:txBody>
          <a:bodyPr rot="0" vert="horz" wrap="square" lIns="91440" tIns="45720" rIns="91440" bIns="45720" anchor="t" anchorCtr="0">
            <a:noAutofit/>
          </a:bodyPr>
          <a:lstStyle/>
          <a:p>
            <a:pPr>
              <a:lnSpc>
                <a:spcPct val="107000"/>
              </a:lnSpc>
              <a:spcAft>
                <a:spcPts val="800"/>
              </a:spcAft>
            </a:pPr>
            <a:r>
              <a:rPr lang="en-GB" sz="1200" dirty="0">
                <a:effectLst/>
                <a:latin typeface="Times New Roman" panose="02020603050405020304" pitchFamily="18" charset="0"/>
                <a:ea typeface="Calibri" panose="020F0502020204030204" pitchFamily="34" charset="0"/>
                <a:cs typeface="Times New Roman" panose="02020603050405020304" pitchFamily="18" charset="0"/>
              </a:rPr>
              <a:t>References</a:t>
            </a:r>
            <a:endParaRPr lang="en-GB" sz="1100" dirty="0">
              <a:effectLst/>
              <a:latin typeface="Times New Roman" panose="02020603050405020304" pitchFamily="18" charset="0"/>
              <a:ea typeface="Calibri" panose="020F0502020204030204" pitchFamily="34" charset="0"/>
              <a:cs typeface="Times New Roman" panose="02020603050405020304" pitchFamily="18" charset="0"/>
            </a:endParaRPr>
          </a:p>
        </p:txBody>
      </p:sp>
      <p:sp>
        <p:nvSpPr>
          <p:cNvPr id="23" name="TextBox 22"/>
          <p:cNvSpPr txBox="1"/>
          <p:nvPr/>
        </p:nvSpPr>
        <p:spPr>
          <a:xfrm>
            <a:off x="8173955" y="2303368"/>
            <a:ext cx="4020735" cy="1785104"/>
          </a:xfrm>
          <a:prstGeom prst="rect">
            <a:avLst/>
          </a:prstGeom>
          <a:noFill/>
        </p:spPr>
        <p:txBody>
          <a:bodyPr wrap="square" rtlCol="0">
            <a:spAutoFit/>
          </a:bodyPr>
          <a:lstStyle/>
          <a:p>
            <a:pPr algn="just"/>
            <a:r>
              <a:rPr lang="en-GB" sz="1100" dirty="0">
                <a:latin typeface="Times New Roman" panose="02020603050405020304" pitchFamily="18" charset="0"/>
                <a:cs typeface="Times New Roman" panose="02020603050405020304" pitchFamily="18" charset="0"/>
              </a:rPr>
              <a:t>To conclude, all participants managed to improve their level of fitness, some more so than others. Although the results do not show a substantial difference in the time frame the project was undertaken (three times a week for 4 weeks). The research has shown that a contemporary dance fitness programme does have an impact on an individuals fitness levels and if continued the benefits will become evident. Another study conducted by Connolly, Quin and Redding (2011) also had similar results. Their statistics showed that dance improved components such as; physical fitness, and psychological well-being (p=0.001 and 0.002 respectively).</a:t>
            </a:r>
          </a:p>
        </p:txBody>
      </p:sp>
      <p:cxnSp>
        <p:nvCxnSpPr>
          <p:cNvPr id="28" name="Straight Connector 27"/>
          <p:cNvCxnSpPr>
            <a:cxnSpLocks/>
          </p:cNvCxnSpPr>
          <p:nvPr/>
        </p:nvCxnSpPr>
        <p:spPr>
          <a:xfrm flipH="1">
            <a:off x="3983472" y="2921430"/>
            <a:ext cx="4244965" cy="4424"/>
          </a:xfrm>
          <a:prstGeom prst="line">
            <a:avLst/>
          </a:prstGeom>
          <a:ln/>
        </p:spPr>
        <p:style>
          <a:lnRef idx="1">
            <a:schemeClr val="dk1"/>
          </a:lnRef>
          <a:fillRef idx="0">
            <a:schemeClr val="dk1"/>
          </a:fillRef>
          <a:effectRef idx="0">
            <a:schemeClr val="dk1"/>
          </a:effectRef>
          <a:fontRef idx="minor">
            <a:schemeClr val="tx1"/>
          </a:fontRef>
        </p:style>
      </p:cxnSp>
      <p:sp>
        <p:nvSpPr>
          <p:cNvPr id="30" name="TextBox 29"/>
          <p:cNvSpPr txBox="1"/>
          <p:nvPr/>
        </p:nvSpPr>
        <p:spPr>
          <a:xfrm>
            <a:off x="4004077" y="1212441"/>
            <a:ext cx="1321343" cy="261610"/>
          </a:xfrm>
          <a:prstGeom prst="rect">
            <a:avLst/>
          </a:prstGeom>
          <a:noFill/>
        </p:spPr>
        <p:txBody>
          <a:bodyPr wrap="square" rtlCol="0">
            <a:spAutoFit/>
          </a:bodyPr>
          <a:lstStyle/>
          <a:p>
            <a:r>
              <a:rPr lang="en-GB" sz="1100" dirty="0">
                <a:latin typeface="Times New Roman" panose="02020603050405020304" pitchFamily="18" charset="0"/>
                <a:cs typeface="Times New Roman" panose="02020603050405020304" pitchFamily="18" charset="0"/>
              </a:rPr>
              <a:t>Figure 1</a:t>
            </a:r>
          </a:p>
        </p:txBody>
      </p:sp>
      <p:sp>
        <p:nvSpPr>
          <p:cNvPr id="31" name="TextBox 30"/>
          <p:cNvSpPr txBox="1"/>
          <p:nvPr/>
        </p:nvSpPr>
        <p:spPr>
          <a:xfrm>
            <a:off x="4017312" y="2902642"/>
            <a:ext cx="1676432" cy="261610"/>
          </a:xfrm>
          <a:prstGeom prst="rect">
            <a:avLst/>
          </a:prstGeom>
          <a:noFill/>
        </p:spPr>
        <p:txBody>
          <a:bodyPr wrap="square" rtlCol="0">
            <a:spAutoFit/>
          </a:bodyPr>
          <a:lstStyle/>
          <a:p>
            <a:r>
              <a:rPr lang="en-GB" sz="1100" dirty="0">
                <a:latin typeface="Times New Roman" panose="02020603050405020304" pitchFamily="18" charset="0"/>
                <a:cs typeface="Times New Roman" panose="02020603050405020304" pitchFamily="18" charset="0"/>
              </a:rPr>
              <a:t>Figure 2</a:t>
            </a:r>
          </a:p>
        </p:txBody>
      </p:sp>
      <p:graphicFrame>
        <p:nvGraphicFramePr>
          <p:cNvPr id="32" name="Chart 31">
            <a:extLst>
              <a:ext uri="{FF2B5EF4-FFF2-40B4-BE49-F238E27FC236}">
                <a16:creationId xmlns:a16="http://schemas.microsoft.com/office/drawing/2014/main" xmlns="" id="{00000000-0008-0000-0000-000002000000}"/>
              </a:ext>
            </a:extLst>
          </p:cNvPr>
          <p:cNvGraphicFramePr>
            <a:graphicFrameLocks/>
          </p:cNvGraphicFramePr>
          <p:nvPr>
            <p:extLst>
              <p:ext uri="{D42A27DB-BD31-4B8C-83A1-F6EECF244321}">
                <p14:modId xmlns:p14="http://schemas.microsoft.com/office/powerpoint/2010/main" val="2155350165"/>
              </p:ext>
            </p:extLst>
          </p:nvPr>
        </p:nvGraphicFramePr>
        <p:xfrm>
          <a:off x="3982719" y="1000196"/>
          <a:ext cx="4194795" cy="2055743"/>
        </p:xfrm>
        <a:graphic>
          <a:graphicData uri="http://schemas.openxmlformats.org/drawingml/2006/chart">
            <c:chart xmlns:c="http://schemas.openxmlformats.org/drawingml/2006/chart" xmlns:r="http://schemas.openxmlformats.org/officeDocument/2006/relationships" r:id="rId3"/>
          </a:graphicData>
        </a:graphic>
      </p:graphicFrame>
      <p:sp>
        <p:nvSpPr>
          <p:cNvPr id="33" name="TextBox 32"/>
          <p:cNvSpPr txBox="1"/>
          <p:nvPr/>
        </p:nvSpPr>
        <p:spPr>
          <a:xfrm>
            <a:off x="4533637" y="1817412"/>
            <a:ext cx="629404" cy="261610"/>
          </a:xfrm>
          <a:prstGeom prst="rect">
            <a:avLst/>
          </a:prstGeom>
          <a:noFill/>
        </p:spPr>
        <p:txBody>
          <a:bodyPr wrap="square" rtlCol="0">
            <a:spAutoFit/>
          </a:bodyPr>
          <a:lstStyle/>
          <a:p>
            <a:r>
              <a:rPr lang="en-GB" sz="1100" dirty="0">
                <a:solidFill>
                  <a:schemeClr val="bg1"/>
                </a:solidFill>
                <a:latin typeface="Times New Roman" panose="02020603050405020304" pitchFamily="18" charset="0"/>
                <a:cs typeface="Times New Roman" panose="02020603050405020304" pitchFamily="18" charset="0"/>
              </a:rPr>
              <a:t>40%</a:t>
            </a:r>
          </a:p>
        </p:txBody>
      </p:sp>
      <p:sp>
        <p:nvSpPr>
          <p:cNvPr id="34" name="TextBox 33"/>
          <p:cNvSpPr txBox="1"/>
          <p:nvPr/>
        </p:nvSpPr>
        <p:spPr>
          <a:xfrm>
            <a:off x="5416694" y="1250688"/>
            <a:ext cx="649357" cy="261610"/>
          </a:xfrm>
          <a:prstGeom prst="rect">
            <a:avLst/>
          </a:prstGeom>
          <a:noFill/>
        </p:spPr>
        <p:txBody>
          <a:bodyPr wrap="square" rtlCol="0">
            <a:spAutoFit/>
          </a:bodyPr>
          <a:lstStyle/>
          <a:p>
            <a:r>
              <a:rPr lang="en-GB" sz="1100" dirty="0">
                <a:solidFill>
                  <a:schemeClr val="bg1"/>
                </a:solidFill>
                <a:latin typeface="Times New Roman" panose="02020603050405020304" pitchFamily="18" charset="0"/>
                <a:cs typeface="Times New Roman" panose="02020603050405020304" pitchFamily="18" charset="0"/>
              </a:rPr>
              <a:t>7%</a:t>
            </a:r>
          </a:p>
        </p:txBody>
      </p:sp>
      <p:sp>
        <p:nvSpPr>
          <p:cNvPr id="35" name="TextBox 34"/>
          <p:cNvSpPr txBox="1"/>
          <p:nvPr/>
        </p:nvSpPr>
        <p:spPr>
          <a:xfrm>
            <a:off x="5853724" y="1692635"/>
            <a:ext cx="948270" cy="261610"/>
          </a:xfrm>
          <a:prstGeom prst="rect">
            <a:avLst/>
          </a:prstGeom>
          <a:noFill/>
        </p:spPr>
        <p:txBody>
          <a:bodyPr wrap="square" rtlCol="0">
            <a:spAutoFit/>
          </a:bodyPr>
          <a:lstStyle/>
          <a:p>
            <a:r>
              <a:rPr lang="en-GB" sz="1100" dirty="0">
                <a:solidFill>
                  <a:schemeClr val="bg1"/>
                </a:solidFill>
                <a:latin typeface="Times New Roman" panose="02020603050405020304" pitchFamily="18" charset="0"/>
                <a:cs typeface="Times New Roman" panose="02020603050405020304" pitchFamily="18" charset="0"/>
              </a:rPr>
              <a:t>26%</a:t>
            </a:r>
          </a:p>
        </p:txBody>
      </p:sp>
      <p:sp>
        <p:nvSpPr>
          <p:cNvPr id="36" name="TextBox 35"/>
          <p:cNvSpPr txBox="1"/>
          <p:nvPr/>
        </p:nvSpPr>
        <p:spPr>
          <a:xfrm>
            <a:off x="5379589" y="2517176"/>
            <a:ext cx="948270" cy="261610"/>
          </a:xfrm>
          <a:prstGeom prst="rect">
            <a:avLst/>
          </a:prstGeom>
          <a:noFill/>
        </p:spPr>
        <p:txBody>
          <a:bodyPr wrap="square" rtlCol="0">
            <a:spAutoFit/>
          </a:bodyPr>
          <a:lstStyle/>
          <a:p>
            <a:r>
              <a:rPr lang="en-GB" sz="1100" dirty="0">
                <a:solidFill>
                  <a:schemeClr val="bg1"/>
                </a:solidFill>
                <a:latin typeface="Times New Roman" panose="02020603050405020304" pitchFamily="18" charset="0"/>
                <a:cs typeface="Times New Roman" panose="02020603050405020304" pitchFamily="18" charset="0"/>
              </a:rPr>
              <a:t>26%</a:t>
            </a:r>
          </a:p>
        </p:txBody>
      </p:sp>
      <p:sp>
        <p:nvSpPr>
          <p:cNvPr id="37" name="TextBox 36"/>
          <p:cNvSpPr txBox="1"/>
          <p:nvPr/>
        </p:nvSpPr>
        <p:spPr>
          <a:xfrm>
            <a:off x="8216300" y="4263837"/>
            <a:ext cx="3881116" cy="2631490"/>
          </a:xfrm>
          <a:prstGeom prst="rect">
            <a:avLst/>
          </a:prstGeom>
          <a:noFill/>
        </p:spPr>
        <p:txBody>
          <a:bodyPr wrap="square" rtlCol="0">
            <a:spAutoFit/>
          </a:bodyPr>
          <a:lstStyle/>
          <a:p>
            <a:r>
              <a:rPr lang="en-GB" sz="1100" dirty="0">
                <a:latin typeface="Times New Roman" panose="02020603050405020304" pitchFamily="18" charset="0"/>
                <a:cs typeface="Times New Roman" panose="02020603050405020304" pitchFamily="18" charset="0"/>
              </a:rPr>
              <a:t>Connolly, M., Quin, E. and Redding, E (2011) ‘dance 4 life: exploring the health and well-being implications of contemporary dance intervention for female adolescents’, Research in Dance Education, 12(1), pp. 53-66.</a:t>
            </a:r>
          </a:p>
          <a:p>
            <a:r>
              <a:rPr lang="en-GB" sz="1100" dirty="0" err="1">
                <a:latin typeface="Times New Roman" panose="02020603050405020304" pitchFamily="18" charset="0"/>
                <a:cs typeface="Times New Roman" panose="02020603050405020304" pitchFamily="18" charset="0"/>
              </a:rPr>
              <a:t>McAuley</a:t>
            </a:r>
            <a:r>
              <a:rPr lang="en-GB" sz="1100" dirty="0">
                <a:latin typeface="Times New Roman" panose="02020603050405020304" pitchFamily="18" charset="0"/>
                <a:cs typeface="Times New Roman" panose="02020603050405020304" pitchFamily="18" charset="0"/>
              </a:rPr>
              <a:t>, Kirsten., Williams, S., Mann, J., Goulding, A., </a:t>
            </a:r>
            <a:r>
              <a:rPr lang="en-GB" sz="1100" dirty="0" err="1">
                <a:latin typeface="Times New Roman" panose="02020603050405020304" pitchFamily="18" charset="0"/>
                <a:cs typeface="Times New Roman" panose="02020603050405020304" pitchFamily="18" charset="0"/>
              </a:rPr>
              <a:t>Chrisholm</a:t>
            </a:r>
            <a:r>
              <a:rPr lang="en-GB" sz="1100" dirty="0">
                <a:latin typeface="Times New Roman" panose="02020603050405020304" pitchFamily="18" charset="0"/>
                <a:cs typeface="Times New Roman" panose="02020603050405020304" pitchFamily="18" charset="0"/>
              </a:rPr>
              <a:t>, A., Wilson, N., Story, G., </a:t>
            </a:r>
            <a:r>
              <a:rPr lang="en-GB" sz="1100" dirty="0" err="1">
                <a:latin typeface="Times New Roman" panose="02020603050405020304" pitchFamily="18" charset="0"/>
                <a:cs typeface="Times New Roman" panose="02020603050405020304" pitchFamily="18" charset="0"/>
              </a:rPr>
              <a:t>McLay</a:t>
            </a:r>
            <a:r>
              <a:rPr lang="en-GB" sz="1100" dirty="0">
                <a:latin typeface="Times New Roman" panose="02020603050405020304" pitchFamily="18" charset="0"/>
                <a:cs typeface="Times New Roman" panose="02020603050405020304" pitchFamily="18" charset="0"/>
              </a:rPr>
              <a:t>, R., Harper, M. and Jones, I. (2002) ‘Intensive lifestyle changes are necessary to improve insulin sensitivity’, Diabetes Care, 25(3), pp. 445 – 452.</a:t>
            </a:r>
          </a:p>
          <a:p>
            <a:r>
              <a:rPr lang="en-GB" sz="1100" dirty="0">
                <a:latin typeface="Times New Roman" panose="02020603050405020304" pitchFamily="18" charset="0"/>
                <a:cs typeface="Times New Roman" panose="02020603050405020304" pitchFamily="18" charset="0"/>
              </a:rPr>
              <a:t>Scarborough, P., Bhatnagar, P., </a:t>
            </a:r>
            <a:r>
              <a:rPr lang="en-GB" sz="1100" dirty="0" err="1">
                <a:latin typeface="Times New Roman" panose="02020603050405020304" pitchFamily="18" charset="0"/>
                <a:cs typeface="Times New Roman" panose="02020603050405020304" pitchFamily="18" charset="0"/>
              </a:rPr>
              <a:t>Wickramasinghe</a:t>
            </a:r>
            <a:r>
              <a:rPr lang="en-GB" sz="1100" dirty="0">
                <a:latin typeface="Times New Roman" panose="02020603050405020304" pitchFamily="18" charset="0"/>
                <a:cs typeface="Times New Roman" panose="02020603050405020304" pitchFamily="18" charset="0"/>
              </a:rPr>
              <a:t>, K., </a:t>
            </a:r>
            <a:r>
              <a:rPr lang="en-GB" sz="1100" dirty="0" err="1">
                <a:latin typeface="Times New Roman" panose="02020603050405020304" pitchFamily="18" charset="0"/>
                <a:cs typeface="Times New Roman" panose="02020603050405020304" pitchFamily="18" charset="0"/>
              </a:rPr>
              <a:t>Allender</a:t>
            </a:r>
            <a:r>
              <a:rPr lang="en-GB" sz="1100" dirty="0">
                <a:latin typeface="Times New Roman" panose="02020603050405020304" pitchFamily="18" charset="0"/>
                <a:cs typeface="Times New Roman" panose="02020603050405020304" pitchFamily="18" charset="0"/>
              </a:rPr>
              <a:t>, S., Foster, C. and Rayner, M. (2011) ‘The economic burden of ill health due to diet, physical inactivity, smoking, alcohol and obesity in the UK: an update to 2006 – 07 NHS costs’, Journal of Public Health, 33(4), pp. 527-535.</a:t>
            </a:r>
          </a:p>
          <a:p>
            <a:r>
              <a:rPr lang="en-GB" sz="1100" b="0" i="0" dirty="0">
                <a:effectLst/>
                <a:latin typeface="Times New Roman" panose="02020603050405020304" pitchFamily="18" charset="0"/>
              </a:rPr>
              <a:t>Stratton G, </a:t>
            </a:r>
            <a:r>
              <a:rPr lang="en-GB" sz="1100" b="0" i="0" dirty="0" err="1">
                <a:effectLst/>
                <a:latin typeface="Times New Roman" panose="02020603050405020304" pitchFamily="18" charset="0"/>
              </a:rPr>
              <a:t>Foweather</a:t>
            </a:r>
            <a:r>
              <a:rPr lang="en-GB" sz="1100" b="0" i="0" dirty="0">
                <a:effectLst/>
                <a:latin typeface="Times New Roman" panose="02020603050405020304" pitchFamily="18" charset="0"/>
              </a:rPr>
              <a:t>, L., </a:t>
            </a:r>
            <a:r>
              <a:rPr lang="en-GB" sz="1100" b="0" i="0" dirty="0" err="1">
                <a:effectLst/>
                <a:latin typeface="Times New Roman" panose="02020603050405020304" pitchFamily="18" charset="0"/>
              </a:rPr>
              <a:t>Rotchell</a:t>
            </a:r>
            <a:r>
              <a:rPr lang="en-GB" sz="1100" b="0" i="0" dirty="0">
                <a:effectLst/>
                <a:latin typeface="Times New Roman" panose="02020603050405020304" pitchFamily="18" charset="0"/>
              </a:rPr>
              <a:t> J., English J, and Hughes H (2015) </a:t>
            </a:r>
            <a:r>
              <a:rPr lang="en-GB" sz="1100" b="0" i="1" dirty="0">
                <a:effectLst/>
                <a:latin typeface="Times New Roman" panose="02020603050405020304" pitchFamily="18" charset="0"/>
              </a:rPr>
              <a:t>Dragon Challenge V1.0 Manual</a:t>
            </a:r>
            <a:r>
              <a:rPr lang="en-GB" sz="1100" b="0" i="0" dirty="0">
                <a:effectLst/>
                <a:latin typeface="Times New Roman" panose="02020603050405020304" pitchFamily="18" charset="0"/>
              </a:rPr>
              <a:t>. Cardiff: Sport Wales</a:t>
            </a:r>
            <a:endParaRPr lang="en-GB" sz="1100" dirty="0">
              <a:latin typeface="Times New Roman" panose="02020603050405020304" pitchFamily="18" charset="0"/>
              <a:cs typeface="Times New Roman" panose="02020603050405020304" pitchFamily="18" charset="0"/>
            </a:endParaRPr>
          </a:p>
        </p:txBody>
      </p:sp>
      <p:graphicFrame>
        <p:nvGraphicFramePr>
          <p:cNvPr id="40" name="Chart 39"/>
          <p:cNvGraphicFramePr/>
          <p:nvPr>
            <p:extLst>
              <p:ext uri="{D42A27DB-BD31-4B8C-83A1-F6EECF244321}">
                <p14:modId xmlns:p14="http://schemas.microsoft.com/office/powerpoint/2010/main" val="3853944518"/>
              </p:ext>
            </p:extLst>
          </p:nvPr>
        </p:nvGraphicFramePr>
        <p:xfrm>
          <a:off x="3796682" y="2786681"/>
          <a:ext cx="2346316" cy="2617710"/>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43" name="Chart 42"/>
          <p:cNvGraphicFramePr/>
          <p:nvPr>
            <p:extLst>
              <p:ext uri="{D42A27DB-BD31-4B8C-83A1-F6EECF244321}">
                <p14:modId xmlns:p14="http://schemas.microsoft.com/office/powerpoint/2010/main" val="2021529388"/>
              </p:ext>
            </p:extLst>
          </p:nvPr>
        </p:nvGraphicFramePr>
        <p:xfrm>
          <a:off x="5950225" y="2771837"/>
          <a:ext cx="2321774" cy="2612491"/>
        </p:xfrm>
        <a:graphic>
          <a:graphicData uri="http://schemas.openxmlformats.org/drawingml/2006/chart">
            <c:chart xmlns:c="http://schemas.openxmlformats.org/drawingml/2006/chart" xmlns:r="http://schemas.openxmlformats.org/officeDocument/2006/relationships" r:id="rId5"/>
          </a:graphicData>
        </a:graphic>
      </p:graphicFrame>
      <p:sp>
        <p:nvSpPr>
          <p:cNvPr id="44" name="TextBox 43"/>
          <p:cNvSpPr txBox="1"/>
          <p:nvPr/>
        </p:nvSpPr>
        <p:spPr>
          <a:xfrm>
            <a:off x="6192027" y="2902513"/>
            <a:ext cx="1444842" cy="261610"/>
          </a:xfrm>
          <a:prstGeom prst="rect">
            <a:avLst/>
          </a:prstGeom>
          <a:noFill/>
        </p:spPr>
        <p:txBody>
          <a:bodyPr wrap="square" rtlCol="0">
            <a:spAutoFit/>
          </a:bodyPr>
          <a:lstStyle/>
          <a:p>
            <a:r>
              <a:rPr lang="en-GB" sz="1100" dirty="0">
                <a:latin typeface="Times New Roman" panose="02020603050405020304" pitchFamily="18" charset="0"/>
                <a:cs typeface="Times New Roman" panose="02020603050405020304" pitchFamily="18" charset="0"/>
              </a:rPr>
              <a:t>Figure 3</a:t>
            </a:r>
          </a:p>
        </p:txBody>
      </p:sp>
      <p:sp>
        <p:nvSpPr>
          <p:cNvPr id="45" name="TextBox 44"/>
          <p:cNvSpPr txBox="1"/>
          <p:nvPr/>
        </p:nvSpPr>
        <p:spPr>
          <a:xfrm>
            <a:off x="8198872" y="1041447"/>
            <a:ext cx="3954244" cy="938719"/>
          </a:xfrm>
          <a:prstGeom prst="rect">
            <a:avLst/>
          </a:prstGeom>
          <a:noFill/>
        </p:spPr>
        <p:txBody>
          <a:bodyPr wrap="square" rtlCol="0">
            <a:spAutoFit/>
          </a:bodyPr>
          <a:lstStyle/>
          <a:p>
            <a:pPr algn="just"/>
            <a:r>
              <a:rPr lang="en-GB" sz="1100" dirty="0">
                <a:latin typeface="Times New Roman" panose="02020603050405020304" pitchFamily="18" charset="0"/>
                <a:cs typeface="Times New Roman" panose="02020603050405020304" pitchFamily="18" charset="0"/>
              </a:rPr>
              <a:t>active on a regular basis did not benefit as much from the dance programme. The reason for the considerable difference in those who are usually inactive, is a rapid change in the participants insulin sensitivity, and that’s why those who are usually inactive managed to achieve a greater difference (</a:t>
            </a:r>
            <a:r>
              <a:rPr lang="en-GB" sz="1100" dirty="0" err="1">
                <a:latin typeface="Times New Roman" panose="02020603050405020304" pitchFamily="18" charset="0"/>
                <a:cs typeface="Times New Roman" panose="02020603050405020304" pitchFamily="18" charset="0"/>
              </a:rPr>
              <a:t>McAuley</a:t>
            </a:r>
            <a:r>
              <a:rPr lang="en-GB" sz="1100" dirty="0">
                <a:latin typeface="Times New Roman" panose="02020603050405020304" pitchFamily="18" charset="0"/>
                <a:cs typeface="Times New Roman" panose="02020603050405020304" pitchFamily="18" charset="0"/>
              </a:rPr>
              <a:t> et al., 2002). </a:t>
            </a:r>
          </a:p>
        </p:txBody>
      </p:sp>
    </p:spTree>
    <p:extLst>
      <p:ext uri="{BB962C8B-B14F-4D97-AF65-F5344CB8AC3E}">
        <p14:creationId xmlns:p14="http://schemas.microsoft.com/office/powerpoint/2010/main" val="243052770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24512</TotalTime>
  <Words>949</Words>
  <Application>Microsoft Office PowerPoint</Application>
  <PresentationFormat>Custom</PresentationFormat>
  <Paragraphs>29</Paragraphs>
  <Slides>1</Slides>
  <Notes>0</Notes>
  <HiddenSlides>0</HiddenSlides>
  <MMClips>0</MMClips>
  <ScaleCrop>false</ScaleCrop>
  <HeadingPairs>
    <vt:vector size="4" baseType="variant">
      <vt:variant>
        <vt:lpstr>Theme</vt:lpstr>
      </vt:variant>
      <vt:variant>
        <vt:i4>1</vt:i4>
      </vt:variant>
      <vt:variant>
        <vt:lpstr>Slide Titles</vt:lpstr>
      </vt:variant>
      <vt:variant>
        <vt:i4>1</vt:i4>
      </vt:variant>
    </vt:vector>
  </HeadingPairs>
  <TitlesOfParts>
    <vt:vector size="2" baseType="lpstr">
      <vt:lpstr>Office Theme</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Beth Young (1401495)</dc:creator>
  <cp:lastModifiedBy>Administrator</cp:lastModifiedBy>
  <cp:revision>72</cp:revision>
  <dcterms:created xsi:type="dcterms:W3CDTF">2017-04-06T16:16:09Z</dcterms:created>
  <dcterms:modified xsi:type="dcterms:W3CDTF">2017-04-27T11:19:28Z</dcterms:modified>
</cp:coreProperties>
</file>