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61" r:id="rId6"/>
    <p:sldId id="266" r:id="rId7"/>
    <p:sldId id="257" r:id="rId8"/>
    <p:sldId id="258" r:id="rId9"/>
    <p:sldId id="260" r:id="rId10"/>
    <p:sldId id="263" r:id="rId11"/>
    <p:sldId id="262" r:id="rId12"/>
    <p:sldId id="259" r:id="rId13"/>
    <p:sldId id="267" r:id="rId14"/>
    <p:sldId id="264" r:id="rId15"/>
    <p:sldId id="265" r:id="rId16"/>
    <p:sldId id="26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DCCB67E-E6A7-4155-BA2B-DFC2341D6D98}" v="2" dt="2024-05-08T07:55:44.65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108" d="100"/>
          <a:sy n="108" d="100"/>
        </p:scale>
        <p:origin x="65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tin Locock" userId="e15b0232-237d-4436-a587-677fdd88485c" providerId="ADAL" clId="{8DCCB67E-E6A7-4155-BA2B-DFC2341D6D98}"/>
    <pc:docChg chg="undo custSel addSld modSld">
      <pc:chgData name="Martin Locock" userId="e15b0232-237d-4436-a587-677fdd88485c" providerId="ADAL" clId="{8DCCB67E-E6A7-4155-BA2B-DFC2341D6D98}" dt="2024-05-08T07:55:56.586" v="476" actId="114"/>
      <pc:docMkLst>
        <pc:docMk/>
      </pc:docMkLst>
      <pc:sldChg chg="modSp mod">
        <pc:chgData name="Martin Locock" userId="e15b0232-237d-4436-a587-677fdd88485c" providerId="ADAL" clId="{8DCCB67E-E6A7-4155-BA2B-DFC2341D6D98}" dt="2024-04-29T10:47:08.440" v="84" actId="20577"/>
        <pc:sldMkLst>
          <pc:docMk/>
          <pc:sldMk cId="1026930756" sldId="260"/>
        </pc:sldMkLst>
        <pc:spChg chg="mod">
          <ac:chgData name="Martin Locock" userId="e15b0232-237d-4436-a587-677fdd88485c" providerId="ADAL" clId="{8DCCB67E-E6A7-4155-BA2B-DFC2341D6D98}" dt="2024-04-29T10:47:08.440" v="84" actId="20577"/>
          <ac:spMkLst>
            <pc:docMk/>
            <pc:sldMk cId="1026930756" sldId="260"/>
            <ac:spMk id="3" creationId="{920EEDDF-B6BE-0986-057B-02D475988755}"/>
          </ac:spMkLst>
        </pc:spChg>
      </pc:sldChg>
      <pc:sldChg chg="modSp mod">
        <pc:chgData name="Martin Locock" userId="e15b0232-237d-4436-a587-677fdd88485c" providerId="ADAL" clId="{8DCCB67E-E6A7-4155-BA2B-DFC2341D6D98}" dt="2024-05-08T07:45:03.760" v="168" actId="20577"/>
        <pc:sldMkLst>
          <pc:docMk/>
          <pc:sldMk cId="115540637" sldId="263"/>
        </pc:sldMkLst>
        <pc:spChg chg="mod">
          <ac:chgData name="Martin Locock" userId="e15b0232-237d-4436-a587-677fdd88485c" providerId="ADAL" clId="{8DCCB67E-E6A7-4155-BA2B-DFC2341D6D98}" dt="2024-05-08T07:45:03.760" v="168" actId="20577"/>
          <ac:spMkLst>
            <pc:docMk/>
            <pc:sldMk cId="115540637" sldId="263"/>
            <ac:spMk id="3" creationId="{F5CC4822-C7CF-A1B9-EF23-998202171639}"/>
          </ac:spMkLst>
        </pc:spChg>
      </pc:sldChg>
      <pc:sldChg chg="modSp mod">
        <pc:chgData name="Martin Locock" userId="e15b0232-237d-4436-a587-677fdd88485c" providerId="ADAL" clId="{8DCCB67E-E6A7-4155-BA2B-DFC2341D6D98}" dt="2024-05-08T07:49:34.324" v="174" actId="21"/>
        <pc:sldMkLst>
          <pc:docMk/>
          <pc:sldMk cId="2097080897" sldId="265"/>
        </pc:sldMkLst>
        <pc:spChg chg="mod">
          <ac:chgData name="Martin Locock" userId="e15b0232-237d-4436-a587-677fdd88485c" providerId="ADAL" clId="{8DCCB67E-E6A7-4155-BA2B-DFC2341D6D98}" dt="2024-05-08T07:49:34.324" v="174" actId="21"/>
          <ac:spMkLst>
            <pc:docMk/>
            <pc:sldMk cId="2097080897" sldId="265"/>
            <ac:spMk id="3" creationId="{66EA3896-721C-F41F-6F6A-2C7774DF247E}"/>
          </ac:spMkLst>
        </pc:spChg>
      </pc:sldChg>
      <pc:sldChg chg="modSp new mod">
        <pc:chgData name="Martin Locock" userId="e15b0232-237d-4436-a587-677fdd88485c" providerId="ADAL" clId="{8DCCB67E-E6A7-4155-BA2B-DFC2341D6D98}" dt="2024-04-29T10:45:14.810" v="62" actId="20577"/>
        <pc:sldMkLst>
          <pc:docMk/>
          <pc:sldMk cId="2527124930" sldId="266"/>
        </pc:sldMkLst>
        <pc:spChg chg="mod">
          <ac:chgData name="Martin Locock" userId="e15b0232-237d-4436-a587-677fdd88485c" providerId="ADAL" clId="{8DCCB67E-E6A7-4155-BA2B-DFC2341D6D98}" dt="2024-04-29T10:45:01.993" v="33" actId="20577"/>
          <ac:spMkLst>
            <pc:docMk/>
            <pc:sldMk cId="2527124930" sldId="266"/>
            <ac:spMk id="2" creationId="{89DEF3F2-91CB-4B89-109F-E5F0D1398187}"/>
          </ac:spMkLst>
        </pc:spChg>
        <pc:spChg chg="mod">
          <ac:chgData name="Martin Locock" userId="e15b0232-237d-4436-a587-677fdd88485c" providerId="ADAL" clId="{8DCCB67E-E6A7-4155-BA2B-DFC2341D6D98}" dt="2024-04-29T10:45:14.810" v="62" actId="20577"/>
          <ac:spMkLst>
            <pc:docMk/>
            <pc:sldMk cId="2527124930" sldId="266"/>
            <ac:spMk id="3" creationId="{FDD7BCDB-8D4F-84BF-918E-594F44D129D7}"/>
          </ac:spMkLst>
        </pc:spChg>
      </pc:sldChg>
      <pc:sldChg chg="addSp delSp modSp new mod">
        <pc:chgData name="Martin Locock" userId="e15b0232-237d-4436-a587-677fdd88485c" providerId="ADAL" clId="{8DCCB67E-E6A7-4155-BA2B-DFC2341D6D98}" dt="2024-05-08T07:46:11.655" v="171" actId="1076"/>
        <pc:sldMkLst>
          <pc:docMk/>
          <pc:sldMk cId="4201524860" sldId="267"/>
        </pc:sldMkLst>
        <pc:spChg chg="del">
          <ac:chgData name="Martin Locock" userId="e15b0232-237d-4436-a587-677fdd88485c" providerId="ADAL" clId="{8DCCB67E-E6A7-4155-BA2B-DFC2341D6D98}" dt="2024-05-08T07:46:10.093" v="170" actId="22"/>
          <ac:spMkLst>
            <pc:docMk/>
            <pc:sldMk cId="4201524860" sldId="267"/>
            <ac:spMk id="3" creationId="{A9B06534-CA20-EF4D-5D73-558FBEF07976}"/>
          </ac:spMkLst>
        </pc:spChg>
        <pc:picChg chg="add mod ord">
          <ac:chgData name="Martin Locock" userId="e15b0232-237d-4436-a587-677fdd88485c" providerId="ADAL" clId="{8DCCB67E-E6A7-4155-BA2B-DFC2341D6D98}" dt="2024-05-08T07:46:11.655" v="171" actId="1076"/>
          <ac:picMkLst>
            <pc:docMk/>
            <pc:sldMk cId="4201524860" sldId="267"/>
            <ac:picMk id="5" creationId="{436C4B19-FEFD-4318-4AE6-504D991C45C5}"/>
          </ac:picMkLst>
        </pc:picChg>
      </pc:sldChg>
      <pc:sldChg chg="modSp new mod">
        <pc:chgData name="Martin Locock" userId="e15b0232-237d-4436-a587-677fdd88485c" providerId="ADAL" clId="{8DCCB67E-E6A7-4155-BA2B-DFC2341D6D98}" dt="2024-05-08T07:55:56.586" v="476" actId="114"/>
        <pc:sldMkLst>
          <pc:docMk/>
          <pc:sldMk cId="1781631007" sldId="268"/>
        </pc:sldMkLst>
        <pc:spChg chg="mod">
          <ac:chgData name="Martin Locock" userId="e15b0232-237d-4436-a587-677fdd88485c" providerId="ADAL" clId="{8DCCB67E-E6A7-4155-BA2B-DFC2341D6D98}" dt="2024-05-08T07:49:45.981" v="193" actId="20577"/>
          <ac:spMkLst>
            <pc:docMk/>
            <pc:sldMk cId="1781631007" sldId="268"/>
            <ac:spMk id="2" creationId="{DB10C473-9A0C-E66A-796C-17F25CF4E011}"/>
          </ac:spMkLst>
        </pc:spChg>
        <pc:spChg chg="mod">
          <ac:chgData name="Martin Locock" userId="e15b0232-237d-4436-a587-677fdd88485c" providerId="ADAL" clId="{8DCCB67E-E6A7-4155-BA2B-DFC2341D6D98}" dt="2024-05-08T07:55:56.586" v="476" actId="114"/>
          <ac:spMkLst>
            <pc:docMk/>
            <pc:sldMk cId="1781631007" sldId="268"/>
            <ac:spMk id="3" creationId="{A75000BC-25E1-C361-D9B2-E9297A4590D1}"/>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6A6544-6540-CBF3-2BF8-E6DA35D0861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98562CC-BB01-46C6-344A-5ECFC991AEA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3E8F47B-E15A-BDDF-40CC-BF125B9A3453}"/>
              </a:ext>
            </a:extLst>
          </p:cNvPr>
          <p:cNvSpPr>
            <a:spLocks noGrp="1"/>
          </p:cNvSpPr>
          <p:nvPr>
            <p:ph type="dt" sz="half" idx="10"/>
          </p:nvPr>
        </p:nvSpPr>
        <p:spPr/>
        <p:txBody>
          <a:bodyPr/>
          <a:lstStyle/>
          <a:p>
            <a:fld id="{A15C4B5F-5245-4F03-B1C3-1C6D9B463157}" type="datetimeFigureOut">
              <a:rPr lang="en-GB" smtClean="0"/>
              <a:t>08/05/2024</a:t>
            </a:fld>
            <a:endParaRPr lang="en-GB"/>
          </a:p>
        </p:txBody>
      </p:sp>
      <p:sp>
        <p:nvSpPr>
          <p:cNvPr id="5" name="Footer Placeholder 4">
            <a:extLst>
              <a:ext uri="{FF2B5EF4-FFF2-40B4-BE49-F238E27FC236}">
                <a16:creationId xmlns:a16="http://schemas.microsoft.com/office/drawing/2014/main" id="{5F52648C-D5D8-B9D2-28C1-062A21F9AD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FEAFA4-EF9E-7AAF-0022-877E665862B9}"/>
              </a:ext>
            </a:extLst>
          </p:cNvPr>
          <p:cNvSpPr>
            <a:spLocks noGrp="1"/>
          </p:cNvSpPr>
          <p:nvPr>
            <p:ph type="sldNum" sz="quarter" idx="12"/>
          </p:nvPr>
        </p:nvSpPr>
        <p:spPr/>
        <p:txBody>
          <a:bodyPr/>
          <a:lstStyle/>
          <a:p>
            <a:fld id="{2C05C2C3-8885-4533-8145-BD0436D25241}" type="slidenum">
              <a:rPr lang="en-GB" smtClean="0"/>
              <a:t>‹#›</a:t>
            </a:fld>
            <a:endParaRPr lang="en-GB"/>
          </a:p>
        </p:txBody>
      </p:sp>
    </p:spTree>
    <p:extLst>
      <p:ext uri="{BB962C8B-B14F-4D97-AF65-F5344CB8AC3E}">
        <p14:creationId xmlns:p14="http://schemas.microsoft.com/office/powerpoint/2010/main" val="19803300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860BBC-F394-9FF9-918B-601AD4E8EF2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9309EEF-3DCA-57B9-C993-3F4ED622FCD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EA3881-56B3-3D24-DCB7-7D15AE1D4749}"/>
              </a:ext>
            </a:extLst>
          </p:cNvPr>
          <p:cNvSpPr>
            <a:spLocks noGrp="1"/>
          </p:cNvSpPr>
          <p:nvPr>
            <p:ph type="dt" sz="half" idx="10"/>
          </p:nvPr>
        </p:nvSpPr>
        <p:spPr/>
        <p:txBody>
          <a:bodyPr/>
          <a:lstStyle/>
          <a:p>
            <a:fld id="{A15C4B5F-5245-4F03-B1C3-1C6D9B463157}" type="datetimeFigureOut">
              <a:rPr lang="en-GB" smtClean="0"/>
              <a:t>08/05/2024</a:t>
            </a:fld>
            <a:endParaRPr lang="en-GB"/>
          </a:p>
        </p:txBody>
      </p:sp>
      <p:sp>
        <p:nvSpPr>
          <p:cNvPr id="5" name="Footer Placeholder 4">
            <a:extLst>
              <a:ext uri="{FF2B5EF4-FFF2-40B4-BE49-F238E27FC236}">
                <a16:creationId xmlns:a16="http://schemas.microsoft.com/office/drawing/2014/main" id="{54B8893F-97AC-91BC-F158-04D3144FDD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342A1B-80D3-5545-E5D3-A635BB444081}"/>
              </a:ext>
            </a:extLst>
          </p:cNvPr>
          <p:cNvSpPr>
            <a:spLocks noGrp="1"/>
          </p:cNvSpPr>
          <p:nvPr>
            <p:ph type="sldNum" sz="quarter" idx="12"/>
          </p:nvPr>
        </p:nvSpPr>
        <p:spPr/>
        <p:txBody>
          <a:bodyPr/>
          <a:lstStyle/>
          <a:p>
            <a:fld id="{2C05C2C3-8885-4533-8145-BD0436D25241}" type="slidenum">
              <a:rPr lang="en-GB" smtClean="0"/>
              <a:t>‹#›</a:t>
            </a:fld>
            <a:endParaRPr lang="en-GB"/>
          </a:p>
        </p:txBody>
      </p:sp>
    </p:spTree>
    <p:extLst>
      <p:ext uri="{BB962C8B-B14F-4D97-AF65-F5344CB8AC3E}">
        <p14:creationId xmlns:p14="http://schemas.microsoft.com/office/powerpoint/2010/main" val="39002009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06F66-7AF6-C806-E407-00A45DB86CF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4C8CFCB-5312-C79A-6B7E-AF7EEBB2E26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EDF7482-4D8F-0242-AE0B-FCAAB0D7F25E}"/>
              </a:ext>
            </a:extLst>
          </p:cNvPr>
          <p:cNvSpPr>
            <a:spLocks noGrp="1"/>
          </p:cNvSpPr>
          <p:nvPr>
            <p:ph type="dt" sz="half" idx="10"/>
          </p:nvPr>
        </p:nvSpPr>
        <p:spPr/>
        <p:txBody>
          <a:bodyPr/>
          <a:lstStyle/>
          <a:p>
            <a:fld id="{A15C4B5F-5245-4F03-B1C3-1C6D9B463157}" type="datetimeFigureOut">
              <a:rPr lang="en-GB" smtClean="0"/>
              <a:t>08/05/2024</a:t>
            </a:fld>
            <a:endParaRPr lang="en-GB"/>
          </a:p>
        </p:txBody>
      </p:sp>
      <p:sp>
        <p:nvSpPr>
          <p:cNvPr id="5" name="Footer Placeholder 4">
            <a:extLst>
              <a:ext uri="{FF2B5EF4-FFF2-40B4-BE49-F238E27FC236}">
                <a16:creationId xmlns:a16="http://schemas.microsoft.com/office/drawing/2014/main" id="{B7A87D8B-9343-26B3-0150-D2FF3E7125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CC407A-7F5A-8FAE-089B-682FC7FC8C01}"/>
              </a:ext>
            </a:extLst>
          </p:cNvPr>
          <p:cNvSpPr>
            <a:spLocks noGrp="1"/>
          </p:cNvSpPr>
          <p:nvPr>
            <p:ph type="sldNum" sz="quarter" idx="12"/>
          </p:nvPr>
        </p:nvSpPr>
        <p:spPr/>
        <p:txBody>
          <a:bodyPr/>
          <a:lstStyle/>
          <a:p>
            <a:fld id="{2C05C2C3-8885-4533-8145-BD0436D25241}" type="slidenum">
              <a:rPr lang="en-GB" smtClean="0"/>
              <a:t>‹#›</a:t>
            </a:fld>
            <a:endParaRPr lang="en-GB"/>
          </a:p>
        </p:txBody>
      </p:sp>
    </p:spTree>
    <p:extLst>
      <p:ext uri="{BB962C8B-B14F-4D97-AF65-F5344CB8AC3E}">
        <p14:creationId xmlns:p14="http://schemas.microsoft.com/office/powerpoint/2010/main" val="6579968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3DF8F-6402-110B-EB8F-F3702FF98FB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907DB28-12DC-782B-8749-6E2F4BBA896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A187FB3-1093-FFF7-21BF-6CDA3EC9C51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233F702-7A10-B593-095F-ADA11F3556AF}"/>
              </a:ext>
            </a:extLst>
          </p:cNvPr>
          <p:cNvSpPr>
            <a:spLocks noGrp="1"/>
          </p:cNvSpPr>
          <p:nvPr>
            <p:ph type="dt" sz="half" idx="10"/>
          </p:nvPr>
        </p:nvSpPr>
        <p:spPr/>
        <p:txBody>
          <a:bodyPr/>
          <a:lstStyle/>
          <a:p>
            <a:fld id="{A15C4B5F-5245-4F03-B1C3-1C6D9B463157}" type="datetimeFigureOut">
              <a:rPr lang="en-GB" smtClean="0"/>
              <a:t>08/05/2024</a:t>
            </a:fld>
            <a:endParaRPr lang="en-GB"/>
          </a:p>
        </p:txBody>
      </p:sp>
      <p:sp>
        <p:nvSpPr>
          <p:cNvPr id="6" name="Footer Placeholder 5">
            <a:extLst>
              <a:ext uri="{FF2B5EF4-FFF2-40B4-BE49-F238E27FC236}">
                <a16:creationId xmlns:a16="http://schemas.microsoft.com/office/drawing/2014/main" id="{40CA7029-CB63-AB3C-8F8C-C9BE6808BDE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627E458-5D8B-CBAF-8604-DB165D3A930B}"/>
              </a:ext>
            </a:extLst>
          </p:cNvPr>
          <p:cNvSpPr>
            <a:spLocks noGrp="1"/>
          </p:cNvSpPr>
          <p:nvPr>
            <p:ph type="sldNum" sz="quarter" idx="12"/>
          </p:nvPr>
        </p:nvSpPr>
        <p:spPr/>
        <p:txBody>
          <a:bodyPr/>
          <a:lstStyle/>
          <a:p>
            <a:fld id="{2C05C2C3-8885-4533-8145-BD0436D25241}" type="slidenum">
              <a:rPr lang="en-GB" smtClean="0"/>
              <a:t>‹#›</a:t>
            </a:fld>
            <a:endParaRPr lang="en-GB"/>
          </a:p>
        </p:txBody>
      </p:sp>
    </p:spTree>
    <p:extLst>
      <p:ext uri="{BB962C8B-B14F-4D97-AF65-F5344CB8AC3E}">
        <p14:creationId xmlns:p14="http://schemas.microsoft.com/office/powerpoint/2010/main" val="16390781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C2B8B9-D472-78F2-5408-B7056026CDC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4D29AB2-4DD4-6610-65A7-6C823EF4E26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C39CF38-F498-F769-0CE6-4F95E180711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665ECB1-AFC3-A7A3-A5FF-2CC549D5250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1280193-71AC-D3A2-7D90-236EC34100A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7993272-BFE2-E18D-4E18-7A6CE6113AD4}"/>
              </a:ext>
            </a:extLst>
          </p:cNvPr>
          <p:cNvSpPr>
            <a:spLocks noGrp="1"/>
          </p:cNvSpPr>
          <p:nvPr>
            <p:ph type="dt" sz="half" idx="10"/>
          </p:nvPr>
        </p:nvSpPr>
        <p:spPr/>
        <p:txBody>
          <a:bodyPr/>
          <a:lstStyle/>
          <a:p>
            <a:fld id="{A15C4B5F-5245-4F03-B1C3-1C6D9B463157}" type="datetimeFigureOut">
              <a:rPr lang="en-GB" smtClean="0"/>
              <a:t>08/05/2024</a:t>
            </a:fld>
            <a:endParaRPr lang="en-GB"/>
          </a:p>
        </p:txBody>
      </p:sp>
      <p:sp>
        <p:nvSpPr>
          <p:cNvPr id="8" name="Footer Placeholder 7">
            <a:extLst>
              <a:ext uri="{FF2B5EF4-FFF2-40B4-BE49-F238E27FC236}">
                <a16:creationId xmlns:a16="http://schemas.microsoft.com/office/drawing/2014/main" id="{3D23C16E-F182-0274-7E7A-018DA040EF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EF03A46-9525-BD43-2C94-F5EE1FED3765}"/>
              </a:ext>
            </a:extLst>
          </p:cNvPr>
          <p:cNvSpPr>
            <a:spLocks noGrp="1"/>
          </p:cNvSpPr>
          <p:nvPr>
            <p:ph type="sldNum" sz="quarter" idx="12"/>
          </p:nvPr>
        </p:nvSpPr>
        <p:spPr/>
        <p:txBody>
          <a:bodyPr/>
          <a:lstStyle/>
          <a:p>
            <a:fld id="{2C05C2C3-8885-4533-8145-BD0436D25241}" type="slidenum">
              <a:rPr lang="en-GB" smtClean="0"/>
              <a:t>‹#›</a:t>
            </a:fld>
            <a:endParaRPr lang="en-GB"/>
          </a:p>
        </p:txBody>
      </p:sp>
    </p:spTree>
    <p:extLst>
      <p:ext uri="{BB962C8B-B14F-4D97-AF65-F5344CB8AC3E}">
        <p14:creationId xmlns:p14="http://schemas.microsoft.com/office/powerpoint/2010/main" val="40429677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F5857-4EEA-64BA-2BAC-B846139DEE5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F1831FB-CA0E-AA69-4834-2BC56DA8A41D}"/>
              </a:ext>
            </a:extLst>
          </p:cNvPr>
          <p:cNvSpPr>
            <a:spLocks noGrp="1"/>
          </p:cNvSpPr>
          <p:nvPr>
            <p:ph type="dt" sz="half" idx="10"/>
          </p:nvPr>
        </p:nvSpPr>
        <p:spPr/>
        <p:txBody>
          <a:bodyPr/>
          <a:lstStyle/>
          <a:p>
            <a:fld id="{A15C4B5F-5245-4F03-B1C3-1C6D9B463157}" type="datetimeFigureOut">
              <a:rPr lang="en-GB" smtClean="0"/>
              <a:t>08/05/2024</a:t>
            </a:fld>
            <a:endParaRPr lang="en-GB"/>
          </a:p>
        </p:txBody>
      </p:sp>
      <p:sp>
        <p:nvSpPr>
          <p:cNvPr id="4" name="Footer Placeholder 3">
            <a:extLst>
              <a:ext uri="{FF2B5EF4-FFF2-40B4-BE49-F238E27FC236}">
                <a16:creationId xmlns:a16="http://schemas.microsoft.com/office/drawing/2014/main" id="{33EDE889-BCFC-422B-9960-396E753A165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B92D8FF-F909-1EEA-4560-CDD27C1F776B}"/>
              </a:ext>
            </a:extLst>
          </p:cNvPr>
          <p:cNvSpPr>
            <a:spLocks noGrp="1"/>
          </p:cNvSpPr>
          <p:nvPr>
            <p:ph type="sldNum" sz="quarter" idx="12"/>
          </p:nvPr>
        </p:nvSpPr>
        <p:spPr/>
        <p:txBody>
          <a:bodyPr/>
          <a:lstStyle/>
          <a:p>
            <a:fld id="{2C05C2C3-8885-4533-8145-BD0436D25241}" type="slidenum">
              <a:rPr lang="en-GB" smtClean="0"/>
              <a:t>‹#›</a:t>
            </a:fld>
            <a:endParaRPr lang="en-GB"/>
          </a:p>
        </p:txBody>
      </p:sp>
    </p:spTree>
    <p:extLst>
      <p:ext uri="{BB962C8B-B14F-4D97-AF65-F5344CB8AC3E}">
        <p14:creationId xmlns:p14="http://schemas.microsoft.com/office/powerpoint/2010/main" val="5802620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7A7B3BB-7115-1D98-F9BA-5C72D825CEBB}"/>
              </a:ext>
            </a:extLst>
          </p:cNvPr>
          <p:cNvSpPr>
            <a:spLocks noGrp="1"/>
          </p:cNvSpPr>
          <p:nvPr>
            <p:ph type="dt" sz="half" idx="10"/>
          </p:nvPr>
        </p:nvSpPr>
        <p:spPr/>
        <p:txBody>
          <a:bodyPr/>
          <a:lstStyle/>
          <a:p>
            <a:fld id="{A15C4B5F-5245-4F03-B1C3-1C6D9B463157}" type="datetimeFigureOut">
              <a:rPr lang="en-GB" smtClean="0"/>
              <a:t>08/05/2024</a:t>
            </a:fld>
            <a:endParaRPr lang="en-GB"/>
          </a:p>
        </p:txBody>
      </p:sp>
      <p:sp>
        <p:nvSpPr>
          <p:cNvPr id="3" name="Footer Placeholder 2">
            <a:extLst>
              <a:ext uri="{FF2B5EF4-FFF2-40B4-BE49-F238E27FC236}">
                <a16:creationId xmlns:a16="http://schemas.microsoft.com/office/drawing/2014/main" id="{0AD14B8F-EAC6-F03C-2C8F-BFAF1CF213F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5AFBEEB-3836-EF0D-D5B5-375BA5B75AC0}"/>
              </a:ext>
            </a:extLst>
          </p:cNvPr>
          <p:cNvSpPr>
            <a:spLocks noGrp="1"/>
          </p:cNvSpPr>
          <p:nvPr>
            <p:ph type="sldNum" sz="quarter" idx="12"/>
          </p:nvPr>
        </p:nvSpPr>
        <p:spPr/>
        <p:txBody>
          <a:bodyPr/>
          <a:lstStyle/>
          <a:p>
            <a:fld id="{2C05C2C3-8885-4533-8145-BD0436D25241}" type="slidenum">
              <a:rPr lang="en-GB" smtClean="0"/>
              <a:t>‹#›</a:t>
            </a:fld>
            <a:endParaRPr lang="en-GB"/>
          </a:p>
        </p:txBody>
      </p:sp>
    </p:spTree>
    <p:extLst>
      <p:ext uri="{BB962C8B-B14F-4D97-AF65-F5344CB8AC3E}">
        <p14:creationId xmlns:p14="http://schemas.microsoft.com/office/powerpoint/2010/main" val="17997688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D62311-3816-0147-FD43-4DB1C7DF95E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9121A63-38B5-2EB9-28B4-DA7D7FFB1A6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E6DD810-78D0-22AA-5412-2DEF89C750B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A8A241C-809E-4AC1-885E-62D706F9B653}"/>
              </a:ext>
            </a:extLst>
          </p:cNvPr>
          <p:cNvSpPr>
            <a:spLocks noGrp="1"/>
          </p:cNvSpPr>
          <p:nvPr>
            <p:ph type="dt" sz="half" idx="10"/>
          </p:nvPr>
        </p:nvSpPr>
        <p:spPr/>
        <p:txBody>
          <a:bodyPr/>
          <a:lstStyle/>
          <a:p>
            <a:fld id="{A15C4B5F-5245-4F03-B1C3-1C6D9B463157}" type="datetimeFigureOut">
              <a:rPr lang="en-GB" smtClean="0"/>
              <a:t>08/05/2024</a:t>
            </a:fld>
            <a:endParaRPr lang="en-GB"/>
          </a:p>
        </p:txBody>
      </p:sp>
      <p:sp>
        <p:nvSpPr>
          <p:cNvPr id="6" name="Footer Placeholder 5">
            <a:extLst>
              <a:ext uri="{FF2B5EF4-FFF2-40B4-BE49-F238E27FC236}">
                <a16:creationId xmlns:a16="http://schemas.microsoft.com/office/drawing/2014/main" id="{DE29D306-9FBB-5B74-987B-999A019B12A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6CB466A-B92E-AB9C-04B6-789038E71A4A}"/>
              </a:ext>
            </a:extLst>
          </p:cNvPr>
          <p:cNvSpPr>
            <a:spLocks noGrp="1"/>
          </p:cNvSpPr>
          <p:nvPr>
            <p:ph type="sldNum" sz="quarter" idx="12"/>
          </p:nvPr>
        </p:nvSpPr>
        <p:spPr/>
        <p:txBody>
          <a:bodyPr/>
          <a:lstStyle/>
          <a:p>
            <a:fld id="{2C05C2C3-8885-4533-8145-BD0436D25241}" type="slidenum">
              <a:rPr lang="en-GB" smtClean="0"/>
              <a:t>‹#›</a:t>
            </a:fld>
            <a:endParaRPr lang="en-GB"/>
          </a:p>
        </p:txBody>
      </p:sp>
    </p:spTree>
    <p:extLst>
      <p:ext uri="{BB962C8B-B14F-4D97-AF65-F5344CB8AC3E}">
        <p14:creationId xmlns:p14="http://schemas.microsoft.com/office/powerpoint/2010/main" val="668748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8AAEA-8CFC-1C20-7C88-78F4ED3CB7B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94EC98B-060D-782A-0B2F-C3C250EF43A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E476EF1-699E-83C6-9A2B-062499B809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9A1C4C9-B242-C19A-D7BC-5CC15E1848B5}"/>
              </a:ext>
            </a:extLst>
          </p:cNvPr>
          <p:cNvSpPr>
            <a:spLocks noGrp="1"/>
          </p:cNvSpPr>
          <p:nvPr>
            <p:ph type="dt" sz="half" idx="10"/>
          </p:nvPr>
        </p:nvSpPr>
        <p:spPr/>
        <p:txBody>
          <a:bodyPr/>
          <a:lstStyle/>
          <a:p>
            <a:fld id="{A15C4B5F-5245-4F03-B1C3-1C6D9B463157}" type="datetimeFigureOut">
              <a:rPr lang="en-GB" smtClean="0"/>
              <a:t>08/05/2024</a:t>
            </a:fld>
            <a:endParaRPr lang="en-GB"/>
          </a:p>
        </p:txBody>
      </p:sp>
      <p:sp>
        <p:nvSpPr>
          <p:cNvPr id="6" name="Footer Placeholder 5">
            <a:extLst>
              <a:ext uri="{FF2B5EF4-FFF2-40B4-BE49-F238E27FC236}">
                <a16:creationId xmlns:a16="http://schemas.microsoft.com/office/drawing/2014/main" id="{259A5B12-A902-3066-EB65-FDE4BE1FC8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6F5A29-A7EB-6A6A-22F0-2504AEF3DB2E}"/>
              </a:ext>
            </a:extLst>
          </p:cNvPr>
          <p:cNvSpPr>
            <a:spLocks noGrp="1"/>
          </p:cNvSpPr>
          <p:nvPr>
            <p:ph type="sldNum" sz="quarter" idx="12"/>
          </p:nvPr>
        </p:nvSpPr>
        <p:spPr/>
        <p:txBody>
          <a:bodyPr/>
          <a:lstStyle/>
          <a:p>
            <a:fld id="{2C05C2C3-8885-4533-8145-BD0436D25241}" type="slidenum">
              <a:rPr lang="en-GB" smtClean="0"/>
              <a:t>‹#›</a:t>
            </a:fld>
            <a:endParaRPr lang="en-GB"/>
          </a:p>
        </p:txBody>
      </p:sp>
    </p:spTree>
    <p:extLst>
      <p:ext uri="{BB962C8B-B14F-4D97-AF65-F5344CB8AC3E}">
        <p14:creationId xmlns:p14="http://schemas.microsoft.com/office/powerpoint/2010/main" val="32833212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344AB-6475-CEEA-EC51-62DC32DB111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899201D-D99C-6892-E61B-BEC7F61FE14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369D87-E6D4-2717-4675-9C0D4B077A3F}"/>
              </a:ext>
            </a:extLst>
          </p:cNvPr>
          <p:cNvSpPr>
            <a:spLocks noGrp="1"/>
          </p:cNvSpPr>
          <p:nvPr>
            <p:ph type="dt" sz="half" idx="10"/>
          </p:nvPr>
        </p:nvSpPr>
        <p:spPr/>
        <p:txBody>
          <a:bodyPr/>
          <a:lstStyle/>
          <a:p>
            <a:fld id="{A15C4B5F-5245-4F03-B1C3-1C6D9B463157}" type="datetimeFigureOut">
              <a:rPr lang="en-GB" smtClean="0"/>
              <a:t>08/05/2024</a:t>
            </a:fld>
            <a:endParaRPr lang="en-GB"/>
          </a:p>
        </p:txBody>
      </p:sp>
      <p:sp>
        <p:nvSpPr>
          <p:cNvPr id="5" name="Footer Placeholder 4">
            <a:extLst>
              <a:ext uri="{FF2B5EF4-FFF2-40B4-BE49-F238E27FC236}">
                <a16:creationId xmlns:a16="http://schemas.microsoft.com/office/drawing/2014/main" id="{5AD7A4DE-BE8A-EC50-9F31-ADF6CD40C1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7B46CB-D359-B265-1DA6-8469D71FEC6C}"/>
              </a:ext>
            </a:extLst>
          </p:cNvPr>
          <p:cNvSpPr>
            <a:spLocks noGrp="1"/>
          </p:cNvSpPr>
          <p:nvPr>
            <p:ph type="sldNum" sz="quarter" idx="12"/>
          </p:nvPr>
        </p:nvSpPr>
        <p:spPr/>
        <p:txBody>
          <a:bodyPr/>
          <a:lstStyle/>
          <a:p>
            <a:fld id="{2C05C2C3-8885-4533-8145-BD0436D25241}" type="slidenum">
              <a:rPr lang="en-GB" smtClean="0"/>
              <a:t>‹#›</a:t>
            </a:fld>
            <a:endParaRPr lang="en-GB"/>
          </a:p>
        </p:txBody>
      </p:sp>
    </p:spTree>
    <p:extLst>
      <p:ext uri="{BB962C8B-B14F-4D97-AF65-F5344CB8AC3E}">
        <p14:creationId xmlns:p14="http://schemas.microsoft.com/office/powerpoint/2010/main" val="22917914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8537865-B1D1-1584-7496-EA59F3C15DE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5D0348B-290E-66DA-84F5-0147B02C643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C790D8-A42A-3E81-8656-1CE0349C739B}"/>
              </a:ext>
            </a:extLst>
          </p:cNvPr>
          <p:cNvSpPr>
            <a:spLocks noGrp="1"/>
          </p:cNvSpPr>
          <p:nvPr>
            <p:ph type="dt" sz="half" idx="10"/>
          </p:nvPr>
        </p:nvSpPr>
        <p:spPr/>
        <p:txBody>
          <a:bodyPr/>
          <a:lstStyle/>
          <a:p>
            <a:fld id="{A15C4B5F-5245-4F03-B1C3-1C6D9B463157}" type="datetimeFigureOut">
              <a:rPr lang="en-GB" smtClean="0"/>
              <a:t>08/05/2024</a:t>
            </a:fld>
            <a:endParaRPr lang="en-GB"/>
          </a:p>
        </p:txBody>
      </p:sp>
      <p:sp>
        <p:nvSpPr>
          <p:cNvPr id="5" name="Footer Placeholder 4">
            <a:extLst>
              <a:ext uri="{FF2B5EF4-FFF2-40B4-BE49-F238E27FC236}">
                <a16:creationId xmlns:a16="http://schemas.microsoft.com/office/drawing/2014/main" id="{DF7A6ECB-570A-D26D-B9A0-7D7C34A345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40428D-96F6-9605-0119-382DF04C791F}"/>
              </a:ext>
            </a:extLst>
          </p:cNvPr>
          <p:cNvSpPr>
            <a:spLocks noGrp="1"/>
          </p:cNvSpPr>
          <p:nvPr>
            <p:ph type="sldNum" sz="quarter" idx="12"/>
          </p:nvPr>
        </p:nvSpPr>
        <p:spPr/>
        <p:txBody>
          <a:bodyPr/>
          <a:lstStyle/>
          <a:p>
            <a:fld id="{2C05C2C3-8885-4533-8145-BD0436D25241}" type="slidenum">
              <a:rPr lang="en-GB" smtClean="0"/>
              <a:t>‹#›</a:t>
            </a:fld>
            <a:endParaRPr lang="en-GB"/>
          </a:p>
        </p:txBody>
      </p:sp>
    </p:spTree>
    <p:extLst>
      <p:ext uri="{BB962C8B-B14F-4D97-AF65-F5344CB8AC3E}">
        <p14:creationId xmlns:p14="http://schemas.microsoft.com/office/powerpoint/2010/main" val="18223221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107D9AF-B269-2B15-F832-4BE90226D9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50B9C2F-D629-0B41-7AC0-E6BB6FB6A45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D2E025-453B-969E-5FF8-E1297E624C2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15C4B5F-5245-4F03-B1C3-1C6D9B463157}" type="datetimeFigureOut">
              <a:rPr lang="en-GB" smtClean="0"/>
              <a:t>08/05/2024</a:t>
            </a:fld>
            <a:endParaRPr lang="en-GB"/>
          </a:p>
        </p:txBody>
      </p:sp>
      <p:sp>
        <p:nvSpPr>
          <p:cNvPr id="5" name="Footer Placeholder 4">
            <a:extLst>
              <a:ext uri="{FF2B5EF4-FFF2-40B4-BE49-F238E27FC236}">
                <a16:creationId xmlns:a16="http://schemas.microsoft.com/office/drawing/2014/main" id="{F4B55E0A-6D21-E96F-1913-95D2C86A2D7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7D7E68C-F06E-7EBB-1FF6-632C3625604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C05C2C3-8885-4533-8145-BD0436D25241}" type="slidenum">
              <a:rPr lang="en-GB" smtClean="0"/>
              <a:t>‹#›</a:t>
            </a:fld>
            <a:endParaRPr lang="en-GB"/>
          </a:p>
        </p:txBody>
      </p:sp>
    </p:spTree>
    <p:extLst>
      <p:ext uri="{BB962C8B-B14F-4D97-AF65-F5344CB8AC3E}">
        <p14:creationId xmlns:p14="http://schemas.microsoft.com/office/powerpoint/2010/main" val="24331668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52063-85F8-9B6A-0407-515D50A31CCB}"/>
              </a:ext>
            </a:extLst>
          </p:cNvPr>
          <p:cNvSpPr>
            <a:spLocks noGrp="1"/>
          </p:cNvSpPr>
          <p:nvPr>
            <p:ph type="ctrTitle"/>
          </p:nvPr>
        </p:nvSpPr>
        <p:spPr/>
        <p:txBody>
          <a:bodyPr>
            <a:normAutofit fontScale="90000"/>
          </a:bodyPr>
          <a:lstStyle/>
          <a:p>
            <a:r>
              <a:rPr lang="en-GB" dirty="0"/>
              <a:t>Archaeological Specialist apprenticeship</a:t>
            </a:r>
            <a:br>
              <a:rPr lang="en-GB" dirty="0"/>
            </a:br>
            <a:r>
              <a:rPr lang="en-GB" dirty="0"/>
              <a:t>Professional practice</a:t>
            </a:r>
          </a:p>
        </p:txBody>
      </p:sp>
      <p:sp>
        <p:nvSpPr>
          <p:cNvPr id="3" name="Subtitle 2">
            <a:extLst>
              <a:ext uri="{FF2B5EF4-FFF2-40B4-BE49-F238E27FC236}">
                <a16:creationId xmlns:a16="http://schemas.microsoft.com/office/drawing/2014/main" id="{76ADA4CA-0E73-B8CB-2730-958C833C7ED3}"/>
              </a:ext>
            </a:extLst>
          </p:cNvPr>
          <p:cNvSpPr>
            <a:spLocks noGrp="1"/>
          </p:cNvSpPr>
          <p:nvPr>
            <p:ph type="subTitle" idx="1"/>
          </p:nvPr>
        </p:nvSpPr>
        <p:spPr/>
        <p:txBody>
          <a:bodyPr/>
          <a:lstStyle/>
          <a:p>
            <a:r>
              <a:rPr lang="en-GB" dirty="0"/>
              <a:t>8/5/24</a:t>
            </a:r>
          </a:p>
        </p:txBody>
      </p:sp>
    </p:spTree>
    <p:extLst>
      <p:ext uri="{BB962C8B-B14F-4D97-AF65-F5344CB8AC3E}">
        <p14:creationId xmlns:p14="http://schemas.microsoft.com/office/powerpoint/2010/main" val="10898789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E86D8-9D8D-598C-C198-415EFF494DC5}"/>
              </a:ext>
            </a:extLst>
          </p:cNvPr>
          <p:cNvSpPr>
            <a:spLocks noGrp="1"/>
          </p:cNvSpPr>
          <p:nvPr>
            <p:ph type="title"/>
          </p:nvPr>
        </p:nvSpPr>
        <p:spPr/>
        <p:txBody>
          <a:bodyPr/>
          <a:lstStyle/>
          <a:p>
            <a:r>
              <a:rPr lang="en-GB" dirty="0"/>
              <a:t>End Point Assessment and portfolio guidance</a:t>
            </a:r>
          </a:p>
        </p:txBody>
      </p:sp>
      <p:sp>
        <p:nvSpPr>
          <p:cNvPr id="3" name="Content Placeholder 2">
            <a:extLst>
              <a:ext uri="{FF2B5EF4-FFF2-40B4-BE49-F238E27FC236}">
                <a16:creationId xmlns:a16="http://schemas.microsoft.com/office/drawing/2014/main" id="{10575DEC-939E-6AEF-7035-A79B6E5B903B}"/>
              </a:ext>
            </a:extLst>
          </p:cNvPr>
          <p:cNvSpPr>
            <a:spLocks noGrp="1"/>
          </p:cNvSpPr>
          <p:nvPr>
            <p:ph idx="1"/>
          </p:nvPr>
        </p:nvSpPr>
        <p:spPr/>
        <p:txBody>
          <a:bodyPr/>
          <a:lstStyle/>
          <a:p>
            <a:r>
              <a:rPr lang="en-GB" dirty="0"/>
              <a:t>See new tile on MA Moodle page</a:t>
            </a:r>
          </a:p>
          <a:p>
            <a:endParaRPr lang="en-GB" dirty="0"/>
          </a:p>
        </p:txBody>
      </p:sp>
    </p:spTree>
    <p:extLst>
      <p:ext uri="{BB962C8B-B14F-4D97-AF65-F5344CB8AC3E}">
        <p14:creationId xmlns:p14="http://schemas.microsoft.com/office/powerpoint/2010/main" val="8327297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DEF3F2-91CB-4B89-109F-E5F0D1398187}"/>
              </a:ext>
            </a:extLst>
          </p:cNvPr>
          <p:cNvSpPr>
            <a:spLocks noGrp="1"/>
          </p:cNvSpPr>
          <p:nvPr>
            <p:ph type="title"/>
          </p:nvPr>
        </p:nvSpPr>
        <p:spPr/>
        <p:txBody>
          <a:bodyPr/>
          <a:lstStyle/>
          <a:p>
            <a:r>
              <a:rPr lang="en-GB" dirty="0"/>
              <a:t>Module feedback forms</a:t>
            </a:r>
          </a:p>
        </p:txBody>
      </p:sp>
      <p:sp>
        <p:nvSpPr>
          <p:cNvPr id="3" name="Content Placeholder 2">
            <a:extLst>
              <a:ext uri="{FF2B5EF4-FFF2-40B4-BE49-F238E27FC236}">
                <a16:creationId xmlns:a16="http://schemas.microsoft.com/office/drawing/2014/main" id="{FDD7BCDB-8D4F-84BF-918E-594F44D129D7}"/>
              </a:ext>
            </a:extLst>
          </p:cNvPr>
          <p:cNvSpPr>
            <a:spLocks noGrp="1"/>
          </p:cNvSpPr>
          <p:nvPr>
            <p:ph idx="1"/>
          </p:nvPr>
        </p:nvSpPr>
        <p:spPr/>
        <p:txBody>
          <a:bodyPr/>
          <a:lstStyle/>
          <a:p>
            <a:r>
              <a:rPr lang="en-GB" dirty="0"/>
              <a:t>On Moodle page for module</a:t>
            </a:r>
          </a:p>
        </p:txBody>
      </p:sp>
    </p:spTree>
    <p:extLst>
      <p:ext uri="{BB962C8B-B14F-4D97-AF65-F5344CB8AC3E}">
        <p14:creationId xmlns:p14="http://schemas.microsoft.com/office/powerpoint/2010/main" val="25271249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D8CD03-FF7C-DBDA-DEFB-6E435CB782BC}"/>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1C66DDFF-EC1A-54CA-CFB7-A5A2E63F4DD3}"/>
              </a:ext>
            </a:extLst>
          </p:cNvPr>
          <p:cNvSpPr>
            <a:spLocks noGrp="1"/>
          </p:cNvSpPr>
          <p:nvPr>
            <p:ph idx="1"/>
          </p:nvPr>
        </p:nvSpPr>
        <p:spPr/>
        <p:txBody>
          <a:bodyPr/>
          <a:lstStyle/>
          <a:p>
            <a:r>
              <a:rPr lang="en-GB" dirty="0"/>
              <a:t>KSBs – professional behaviour</a:t>
            </a:r>
          </a:p>
          <a:p>
            <a:r>
              <a:rPr lang="en-GB" dirty="0"/>
              <a:t>Professional practice</a:t>
            </a:r>
          </a:p>
          <a:p>
            <a:r>
              <a:rPr lang="en-GB" dirty="0"/>
              <a:t>Best practice / good practice / proven practice</a:t>
            </a:r>
          </a:p>
          <a:p>
            <a:r>
              <a:rPr lang="en-GB" dirty="0"/>
              <a:t>CIfA Code of Conduct</a:t>
            </a:r>
          </a:p>
          <a:p>
            <a:endParaRPr lang="en-GB" dirty="0"/>
          </a:p>
          <a:p>
            <a:endParaRPr lang="en-GB" dirty="0"/>
          </a:p>
        </p:txBody>
      </p:sp>
    </p:spTree>
    <p:extLst>
      <p:ext uri="{BB962C8B-B14F-4D97-AF65-F5344CB8AC3E}">
        <p14:creationId xmlns:p14="http://schemas.microsoft.com/office/powerpoint/2010/main" val="28940639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26615A-4350-7D99-AF52-5B695F5AE288}"/>
              </a:ext>
            </a:extLst>
          </p:cNvPr>
          <p:cNvSpPr>
            <a:spLocks noGrp="1"/>
          </p:cNvSpPr>
          <p:nvPr>
            <p:ph type="title"/>
          </p:nvPr>
        </p:nvSpPr>
        <p:spPr/>
        <p:txBody>
          <a:bodyPr/>
          <a:lstStyle/>
          <a:p>
            <a:r>
              <a:rPr lang="en-GB" dirty="0"/>
              <a:t>KSBs</a:t>
            </a:r>
          </a:p>
        </p:txBody>
      </p:sp>
      <p:graphicFrame>
        <p:nvGraphicFramePr>
          <p:cNvPr id="4" name="Content Placeholder 3">
            <a:extLst>
              <a:ext uri="{FF2B5EF4-FFF2-40B4-BE49-F238E27FC236}">
                <a16:creationId xmlns:a16="http://schemas.microsoft.com/office/drawing/2014/main" id="{BD401F52-D75D-8415-DF05-7D816B66E77E}"/>
              </a:ext>
            </a:extLst>
          </p:cNvPr>
          <p:cNvGraphicFramePr>
            <a:graphicFrameLocks noGrp="1"/>
          </p:cNvGraphicFramePr>
          <p:nvPr>
            <p:ph idx="1"/>
            <p:extLst>
              <p:ext uri="{D42A27DB-BD31-4B8C-83A1-F6EECF244321}">
                <p14:modId xmlns:p14="http://schemas.microsoft.com/office/powerpoint/2010/main" val="2047211664"/>
              </p:ext>
            </p:extLst>
          </p:nvPr>
        </p:nvGraphicFramePr>
        <p:xfrm>
          <a:off x="522514" y="1782147"/>
          <a:ext cx="11448662" cy="5094523"/>
        </p:xfrm>
        <a:graphic>
          <a:graphicData uri="http://schemas.openxmlformats.org/drawingml/2006/table">
            <a:tbl>
              <a:tblPr firstRow="1" firstCol="1" bandRow="1">
                <a:tableStyleId>{5C22544A-7EE6-4342-B048-85BDC9FD1C3A}</a:tableStyleId>
              </a:tblPr>
              <a:tblGrid>
                <a:gridCol w="826370">
                  <a:extLst>
                    <a:ext uri="{9D8B030D-6E8A-4147-A177-3AD203B41FA5}">
                      <a16:colId xmlns:a16="http://schemas.microsoft.com/office/drawing/2014/main" val="119770226"/>
                    </a:ext>
                  </a:extLst>
                </a:gridCol>
                <a:gridCol w="10622292">
                  <a:extLst>
                    <a:ext uri="{9D8B030D-6E8A-4147-A177-3AD203B41FA5}">
                      <a16:colId xmlns:a16="http://schemas.microsoft.com/office/drawing/2014/main" val="1849492556"/>
                    </a:ext>
                  </a:extLst>
                </a:gridCol>
              </a:tblGrid>
              <a:tr h="421575">
                <a:tc>
                  <a:txBody>
                    <a:bodyPr/>
                    <a:lstStyle/>
                    <a:p>
                      <a:pPr>
                        <a:lnSpc>
                          <a:spcPct val="107000"/>
                        </a:lnSpc>
                        <a:spcAft>
                          <a:spcPts val="800"/>
                        </a:spcAft>
                      </a:pPr>
                      <a:r>
                        <a:rPr lang="en-GB" sz="1100" kern="100">
                          <a:effectLst/>
                        </a:rPr>
                        <a:t>B1</a:t>
                      </a:r>
                      <a:endParaRPr lang="en-GB" sz="1100" kern="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800" kern="100" dirty="0">
                          <a:effectLst/>
                        </a:rPr>
                        <a:t>be receptive to feedback, commit to quality and continuous professional development, including independent learning. </a:t>
                      </a: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50196621"/>
                  </a:ext>
                </a:extLst>
              </a:tr>
              <a:tr h="843148">
                <a:tc>
                  <a:txBody>
                    <a:bodyPr/>
                    <a:lstStyle/>
                    <a:p>
                      <a:pPr>
                        <a:lnSpc>
                          <a:spcPct val="107000"/>
                        </a:lnSpc>
                        <a:spcAft>
                          <a:spcPts val="800"/>
                        </a:spcAft>
                      </a:pPr>
                      <a:r>
                        <a:rPr lang="en-GB" sz="1100" kern="100">
                          <a:effectLst/>
                        </a:rPr>
                        <a:t>B2</a:t>
                      </a:r>
                      <a:endParaRPr lang="en-GB" sz="1100" kern="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800" kern="100" dirty="0">
                          <a:effectLst/>
                        </a:rPr>
                        <a:t>know the limits of their own understanding, abilities and responsibilities, how to practice within them, and when and how to seek expert assistance </a:t>
                      </a: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051229632"/>
                  </a:ext>
                </a:extLst>
              </a:tr>
              <a:tr h="843148">
                <a:tc>
                  <a:txBody>
                    <a:bodyPr/>
                    <a:lstStyle/>
                    <a:p>
                      <a:pPr>
                        <a:lnSpc>
                          <a:spcPct val="107000"/>
                        </a:lnSpc>
                        <a:spcAft>
                          <a:spcPts val="800"/>
                        </a:spcAft>
                      </a:pPr>
                      <a:r>
                        <a:rPr lang="en-GB" sz="1100" kern="100">
                          <a:effectLst/>
                        </a:rPr>
                        <a:t>B3</a:t>
                      </a:r>
                      <a:endParaRPr lang="en-GB" sz="1100" kern="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800" kern="100">
                          <a:effectLst/>
                        </a:rPr>
                        <a:t>be capable of conceptual thought, independent decision-making and professional judgement in order to solve problems and plan and complete complex tasks </a:t>
                      </a:r>
                      <a:endParaRPr lang="en-GB" sz="1800" kern="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579165073"/>
                  </a:ext>
                </a:extLst>
              </a:tr>
              <a:tr h="421575">
                <a:tc>
                  <a:txBody>
                    <a:bodyPr/>
                    <a:lstStyle/>
                    <a:p>
                      <a:pPr>
                        <a:lnSpc>
                          <a:spcPct val="107000"/>
                        </a:lnSpc>
                        <a:spcAft>
                          <a:spcPts val="800"/>
                        </a:spcAft>
                      </a:pPr>
                      <a:r>
                        <a:rPr lang="en-GB" sz="1100" kern="100">
                          <a:effectLst/>
                        </a:rPr>
                        <a:t>B4</a:t>
                      </a:r>
                      <a:endParaRPr lang="en-GB" sz="1100" kern="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800" kern="100">
                          <a:effectLst/>
                        </a:rPr>
                        <a:t>work effectively individually and as part of a team including professional collaboration and cross-disciplinary dialogue </a:t>
                      </a:r>
                      <a:endParaRPr lang="en-GB" sz="1800" kern="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512378047"/>
                  </a:ext>
                </a:extLst>
              </a:tr>
              <a:tr h="421575">
                <a:tc>
                  <a:txBody>
                    <a:bodyPr/>
                    <a:lstStyle/>
                    <a:p>
                      <a:pPr>
                        <a:lnSpc>
                          <a:spcPct val="107000"/>
                        </a:lnSpc>
                        <a:spcAft>
                          <a:spcPts val="800"/>
                        </a:spcAft>
                      </a:pPr>
                      <a:r>
                        <a:rPr lang="en-GB" sz="1100" kern="100">
                          <a:effectLst/>
                        </a:rPr>
                        <a:t>B5</a:t>
                      </a:r>
                      <a:endParaRPr lang="en-GB" sz="1100" kern="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800" kern="100">
                          <a:effectLst/>
                        </a:rPr>
                        <a:t>be approachable and able to communicate with all levels of their own and other organisations, as well as the general public </a:t>
                      </a:r>
                      <a:endParaRPr lang="en-GB" sz="1800" kern="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09967067"/>
                  </a:ext>
                </a:extLst>
              </a:tr>
              <a:tr h="843148">
                <a:tc>
                  <a:txBody>
                    <a:bodyPr/>
                    <a:lstStyle/>
                    <a:p>
                      <a:pPr>
                        <a:lnSpc>
                          <a:spcPct val="107000"/>
                        </a:lnSpc>
                        <a:spcAft>
                          <a:spcPts val="800"/>
                        </a:spcAft>
                      </a:pPr>
                      <a:r>
                        <a:rPr lang="en-GB" sz="1100" kern="100">
                          <a:effectLst/>
                        </a:rPr>
                        <a:t>B6</a:t>
                      </a:r>
                      <a:endParaRPr lang="en-GB" sz="1100" kern="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800" kern="100" dirty="0">
                          <a:effectLst/>
                        </a:rPr>
                        <a:t>apply an awareness of professional judgement and ethical behaviour. Be sensitive to and aware of the cultural, historic and spiritual context of objects and structures </a:t>
                      </a: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968832720"/>
                  </a:ext>
                </a:extLst>
              </a:tr>
              <a:tr h="843148">
                <a:tc>
                  <a:txBody>
                    <a:bodyPr/>
                    <a:lstStyle/>
                    <a:p>
                      <a:pPr>
                        <a:lnSpc>
                          <a:spcPct val="107000"/>
                        </a:lnSpc>
                        <a:spcAft>
                          <a:spcPts val="800"/>
                        </a:spcAft>
                      </a:pPr>
                      <a:r>
                        <a:rPr lang="en-GB" sz="1100" kern="100">
                          <a:effectLst/>
                        </a:rPr>
                        <a:t>B7</a:t>
                      </a:r>
                      <a:endParaRPr lang="en-GB" sz="1100" kern="1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nSpc>
                          <a:spcPct val="107000"/>
                        </a:lnSpc>
                        <a:spcAft>
                          <a:spcPts val="800"/>
                        </a:spcAft>
                      </a:pPr>
                      <a:r>
                        <a:rPr lang="en-GB" sz="1800" kern="100" dirty="0">
                          <a:effectLst/>
                        </a:rPr>
                        <a:t>take reasonable care for the health and safety of themselves and of others who may be affected by their acts or omissions at work </a:t>
                      </a: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62644882"/>
                  </a:ext>
                </a:extLst>
              </a:tr>
            </a:tbl>
          </a:graphicData>
        </a:graphic>
      </p:graphicFrame>
    </p:spTree>
    <p:extLst>
      <p:ext uri="{BB962C8B-B14F-4D97-AF65-F5344CB8AC3E}">
        <p14:creationId xmlns:p14="http://schemas.microsoft.com/office/powerpoint/2010/main" val="19134414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58003-74A0-7CE7-A5F0-45DA94F097B5}"/>
              </a:ext>
            </a:extLst>
          </p:cNvPr>
          <p:cNvSpPr>
            <a:spLocks noGrp="1"/>
          </p:cNvSpPr>
          <p:nvPr>
            <p:ph type="title"/>
          </p:nvPr>
        </p:nvSpPr>
        <p:spPr/>
        <p:txBody>
          <a:bodyPr/>
          <a:lstStyle/>
          <a:p>
            <a:r>
              <a:rPr lang="en-GB" dirty="0"/>
              <a:t>What do we mean by professional practice?</a:t>
            </a:r>
          </a:p>
        </p:txBody>
      </p:sp>
      <p:sp>
        <p:nvSpPr>
          <p:cNvPr id="3" name="Content Placeholder 2">
            <a:extLst>
              <a:ext uri="{FF2B5EF4-FFF2-40B4-BE49-F238E27FC236}">
                <a16:creationId xmlns:a16="http://schemas.microsoft.com/office/drawing/2014/main" id="{920EEDDF-B6BE-0986-057B-02D475988755}"/>
              </a:ext>
            </a:extLst>
          </p:cNvPr>
          <p:cNvSpPr>
            <a:spLocks noGrp="1"/>
          </p:cNvSpPr>
          <p:nvPr>
            <p:ph idx="1"/>
          </p:nvPr>
        </p:nvSpPr>
        <p:spPr/>
        <p:txBody>
          <a:bodyPr>
            <a:normAutofit lnSpcReduction="10000"/>
          </a:bodyPr>
          <a:lstStyle/>
          <a:p>
            <a:r>
              <a:rPr lang="en-GB" dirty="0"/>
              <a:t>Best practice</a:t>
            </a:r>
          </a:p>
          <a:p>
            <a:r>
              <a:rPr lang="en-GB" dirty="0"/>
              <a:t>Personal/ individual</a:t>
            </a:r>
          </a:p>
          <a:p>
            <a:r>
              <a:rPr lang="en-GB" dirty="0"/>
              <a:t>Sets expectations of clients/public- consistency of approach</a:t>
            </a:r>
          </a:p>
          <a:p>
            <a:r>
              <a:rPr lang="en-GB" dirty="0"/>
              <a:t>Higher standard than lawful</a:t>
            </a:r>
          </a:p>
          <a:p>
            <a:r>
              <a:rPr lang="en-GB" dirty="0"/>
              <a:t>Negligence </a:t>
            </a:r>
          </a:p>
          <a:p>
            <a:r>
              <a:rPr lang="en-GB" dirty="0"/>
              <a:t>Duty of care</a:t>
            </a:r>
          </a:p>
          <a:p>
            <a:r>
              <a:rPr lang="en-GB" dirty="0"/>
              <a:t>Accountability</a:t>
            </a:r>
          </a:p>
          <a:p>
            <a:r>
              <a:rPr lang="en-GB" dirty="0"/>
              <a:t>Competence/ awareness of </a:t>
            </a:r>
            <a:r>
              <a:rPr lang="en-GB"/>
              <a:t>limits of competence</a:t>
            </a:r>
            <a:endParaRPr lang="en-GB" dirty="0"/>
          </a:p>
          <a:p>
            <a:r>
              <a:rPr lang="en-GB" dirty="0"/>
              <a:t>Accreditation</a:t>
            </a:r>
          </a:p>
          <a:p>
            <a:endParaRPr lang="en-GB" dirty="0"/>
          </a:p>
          <a:p>
            <a:endParaRPr lang="en-GB" dirty="0"/>
          </a:p>
        </p:txBody>
      </p:sp>
    </p:spTree>
    <p:extLst>
      <p:ext uri="{BB962C8B-B14F-4D97-AF65-F5344CB8AC3E}">
        <p14:creationId xmlns:p14="http://schemas.microsoft.com/office/powerpoint/2010/main" val="10269307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42B39-3708-AEED-2B6E-7FE0FCD52359}"/>
              </a:ext>
            </a:extLst>
          </p:cNvPr>
          <p:cNvSpPr>
            <a:spLocks noGrp="1"/>
          </p:cNvSpPr>
          <p:nvPr>
            <p:ph type="title"/>
          </p:nvPr>
        </p:nvSpPr>
        <p:spPr/>
        <p:txBody>
          <a:bodyPr/>
          <a:lstStyle/>
          <a:p>
            <a:r>
              <a:rPr lang="en-GB" dirty="0"/>
              <a:t>Best practice</a:t>
            </a:r>
          </a:p>
        </p:txBody>
      </p:sp>
      <p:sp>
        <p:nvSpPr>
          <p:cNvPr id="3" name="Content Placeholder 2">
            <a:extLst>
              <a:ext uri="{FF2B5EF4-FFF2-40B4-BE49-F238E27FC236}">
                <a16:creationId xmlns:a16="http://schemas.microsoft.com/office/drawing/2014/main" id="{F5CC4822-C7CF-A1B9-EF23-998202171639}"/>
              </a:ext>
            </a:extLst>
          </p:cNvPr>
          <p:cNvSpPr>
            <a:spLocks noGrp="1"/>
          </p:cNvSpPr>
          <p:nvPr>
            <p:ph idx="1"/>
          </p:nvPr>
        </p:nvSpPr>
        <p:spPr/>
        <p:txBody>
          <a:bodyPr/>
          <a:lstStyle/>
          <a:p>
            <a:r>
              <a:rPr lang="en-GB" dirty="0"/>
              <a:t>Endorsement of a particular approach by a body suggesting it be adopted more widely</a:t>
            </a:r>
          </a:p>
          <a:p>
            <a:r>
              <a:rPr lang="en-GB" dirty="0"/>
              <a:t>Best practice / good practice /high standard -    best = set in stone?</a:t>
            </a:r>
          </a:p>
          <a:p>
            <a:r>
              <a:rPr lang="en-GB" dirty="0"/>
              <a:t>Best practice possible in the circumstances</a:t>
            </a:r>
          </a:p>
          <a:p>
            <a:r>
              <a:rPr lang="en-GB" dirty="0"/>
              <a:t>Best practice &lt; &gt; good enough</a:t>
            </a:r>
          </a:p>
          <a:p>
            <a:r>
              <a:rPr lang="en-GB" dirty="0"/>
              <a:t>Individual &lt; &gt; organisation</a:t>
            </a:r>
          </a:p>
          <a:p>
            <a:r>
              <a:rPr lang="en-GB" dirty="0"/>
              <a:t>Fit for purpose</a:t>
            </a:r>
          </a:p>
          <a:p>
            <a:endParaRPr lang="en-GB" dirty="0"/>
          </a:p>
          <a:p>
            <a:endParaRPr lang="en-GB" dirty="0"/>
          </a:p>
        </p:txBody>
      </p:sp>
    </p:spTree>
    <p:extLst>
      <p:ext uri="{BB962C8B-B14F-4D97-AF65-F5344CB8AC3E}">
        <p14:creationId xmlns:p14="http://schemas.microsoft.com/office/powerpoint/2010/main" val="1155406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D27A8-68DE-1882-538D-8C66904A018A}"/>
              </a:ext>
            </a:extLst>
          </p:cNvPr>
          <p:cNvSpPr>
            <a:spLocks noGrp="1"/>
          </p:cNvSpPr>
          <p:nvPr>
            <p:ph type="title"/>
          </p:nvPr>
        </p:nvSpPr>
        <p:spPr/>
        <p:txBody>
          <a:bodyPr/>
          <a:lstStyle/>
          <a:p>
            <a:r>
              <a:rPr lang="en-GB" dirty="0"/>
              <a:t>Proven practice</a:t>
            </a:r>
          </a:p>
        </p:txBody>
      </p:sp>
      <p:sp>
        <p:nvSpPr>
          <p:cNvPr id="3" name="Content Placeholder 2">
            <a:extLst>
              <a:ext uri="{FF2B5EF4-FFF2-40B4-BE49-F238E27FC236}">
                <a16:creationId xmlns:a16="http://schemas.microsoft.com/office/drawing/2014/main" id="{7D13CD07-0EBE-E5F2-6C91-B7D630534AB7}"/>
              </a:ext>
            </a:extLst>
          </p:cNvPr>
          <p:cNvSpPr>
            <a:spLocks noGrp="1"/>
          </p:cNvSpPr>
          <p:nvPr>
            <p:ph idx="1"/>
          </p:nvPr>
        </p:nvSpPr>
        <p:spPr/>
        <p:txBody>
          <a:bodyPr/>
          <a:lstStyle/>
          <a:p>
            <a:endParaRPr lang="en-GB" dirty="0"/>
          </a:p>
        </p:txBody>
      </p:sp>
      <p:pic>
        <p:nvPicPr>
          <p:cNvPr id="4" name="Picture 3">
            <a:extLst>
              <a:ext uri="{FF2B5EF4-FFF2-40B4-BE49-F238E27FC236}">
                <a16:creationId xmlns:a16="http://schemas.microsoft.com/office/drawing/2014/main" id="{DD35F4C5-BFF2-2D13-99CF-ADAF27A8CD27}"/>
              </a:ext>
            </a:extLst>
          </p:cNvPr>
          <p:cNvPicPr>
            <a:picLocks noChangeAspect="1"/>
          </p:cNvPicPr>
          <p:nvPr/>
        </p:nvPicPr>
        <p:blipFill>
          <a:blip r:embed="rId2"/>
          <a:stretch>
            <a:fillRect/>
          </a:stretch>
        </p:blipFill>
        <p:spPr>
          <a:xfrm>
            <a:off x="2666715" y="1365476"/>
            <a:ext cx="5890043" cy="4674637"/>
          </a:xfrm>
          <a:prstGeom prst="rect">
            <a:avLst/>
          </a:prstGeom>
        </p:spPr>
      </p:pic>
      <p:sp>
        <p:nvSpPr>
          <p:cNvPr id="6" name="TextBox 5">
            <a:extLst>
              <a:ext uri="{FF2B5EF4-FFF2-40B4-BE49-F238E27FC236}">
                <a16:creationId xmlns:a16="http://schemas.microsoft.com/office/drawing/2014/main" id="{777BFBF5-C7B6-C190-D0A3-334D7D91EB04}"/>
              </a:ext>
            </a:extLst>
          </p:cNvPr>
          <p:cNvSpPr txBox="1"/>
          <p:nvPr/>
        </p:nvSpPr>
        <p:spPr>
          <a:xfrm>
            <a:off x="5124634" y="6148294"/>
            <a:ext cx="6094520" cy="646331"/>
          </a:xfrm>
          <a:prstGeom prst="rect">
            <a:avLst/>
          </a:prstGeom>
          <a:noFill/>
        </p:spPr>
        <p:txBody>
          <a:bodyPr wrap="square">
            <a:spAutoFit/>
          </a:bodyPr>
          <a:lstStyle/>
          <a:p>
            <a:r>
              <a:rPr lang="en-GB" dirty="0"/>
              <a:t>Via https://www.linkedin.com/pulse/proven-practices-process-stan-garfield/</a:t>
            </a:r>
          </a:p>
        </p:txBody>
      </p:sp>
    </p:spTree>
    <p:extLst>
      <p:ext uri="{BB962C8B-B14F-4D97-AF65-F5344CB8AC3E}">
        <p14:creationId xmlns:p14="http://schemas.microsoft.com/office/powerpoint/2010/main" val="11302246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19FD56-2CDD-77D4-3C72-91FD80FCFC9D}"/>
              </a:ext>
            </a:extLst>
          </p:cNvPr>
          <p:cNvSpPr>
            <a:spLocks noGrp="1"/>
          </p:cNvSpPr>
          <p:nvPr>
            <p:ph type="title"/>
          </p:nvPr>
        </p:nvSpPr>
        <p:spPr/>
        <p:txBody>
          <a:bodyPr/>
          <a:lstStyle/>
          <a:p>
            <a:r>
              <a:rPr lang="en-GB" dirty="0"/>
              <a:t>CIfA Code of Conduct</a:t>
            </a:r>
          </a:p>
        </p:txBody>
      </p:sp>
      <p:sp>
        <p:nvSpPr>
          <p:cNvPr id="3" name="Content Placeholder 2">
            <a:extLst>
              <a:ext uri="{FF2B5EF4-FFF2-40B4-BE49-F238E27FC236}">
                <a16:creationId xmlns:a16="http://schemas.microsoft.com/office/drawing/2014/main" id="{0A3757F3-9689-32C2-F376-8F6D0CF6DA96}"/>
              </a:ext>
            </a:extLst>
          </p:cNvPr>
          <p:cNvSpPr>
            <a:spLocks noGrp="1"/>
          </p:cNvSpPr>
          <p:nvPr>
            <p:ph idx="1"/>
          </p:nvPr>
        </p:nvSpPr>
        <p:spPr>
          <a:xfrm>
            <a:off x="168676" y="1825625"/>
            <a:ext cx="12023324" cy="4351338"/>
          </a:xfrm>
        </p:spPr>
        <p:txBody>
          <a:bodyPr>
            <a:normAutofit/>
          </a:bodyPr>
          <a:lstStyle/>
          <a:p>
            <a:pPr marL="0" indent="0">
              <a:buNone/>
            </a:pPr>
            <a:r>
              <a:rPr lang="en-GB" sz="2200" dirty="0"/>
              <a:t>PRINCIPLE 1 A member shall adhere to high standards of ethical and responsible behaviour in the       conduct of archaeological affairs. </a:t>
            </a:r>
          </a:p>
          <a:p>
            <a:pPr marL="0" indent="0">
              <a:buNone/>
            </a:pPr>
            <a:r>
              <a:rPr lang="en-GB" sz="2200" dirty="0"/>
              <a:t>PRINCIPLE 2 The member has a responsibility for the conservation of the historic environment. </a:t>
            </a:r>
          </a:p>
          <a:p>
            <a:pPr marL="0" indent="0">
              <a:buNone/>
            </a:pPr>
            <a:r>
              <a:rPr lang="en-GB" sz="2200" dirty="0"/>
              <a:t>PRINCIPLE 3 The member shall conduct their work in such a way that reliable information about the  past may be acquired, and shall ensure that the results be properly recorded. </a:t>
            </a:r>
          </a:p>
          <a:p>
            <a:pPr marL="0" indent="0">
              <a:buNone/>
            </a:pPr>
            <a:r>
              <a:rPr lang="en-GB" sz="2200" dirty="0"/>
              <a:t>PRINCIPLE 4 The member has responsibility for making available the results of archaeological work with reasonable dispatch. </a:t>
            </a:r>
          </a:p>
          <a:p>
            <a:pPr marL="0" indent="0">
              <a:buNone/>
            </a:pPr>
            <a:r>
              <a:rPr lang="en-GB" sz="2200" dirty="0"/>
              <a:t>PRINCIPLE 5 The member shall recognise the aspirations of employees, colleagues and helpers with   regard to all matters relating to employment, including career development, health and safety, terms  and conditions of employment and equality of opportunity</a:t>
            </a:r>
            <a:r>
              <a:rPr lang="en-GB" dirty="0"/>
              <a:t>. </a:t>
            </a:r>
          </a:p>
          <a:p>
            <a:endParaRPr lang="en-GB" dirty="0"/>
          </a:p>
        </p:txBody>
      </p:sp>
    </p:spTree>
    <p:extLst>
      <p:ext uri="{BB962C8B-B14F-4D97-AF65-F5344CB8AC3E}">
        <p14:creationId xmlns:p14="http://schemas.microsoft.com/office/powerpoint/2010/main" val="39807237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2256D-1B69-E6BC-95F5-56B0EF2B4A62}"/>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436C4B19-FEFD-4318-4AE6-504D991C45C5}"/>
              </a:ext>
            </a:extLst>
          </p:cNvPr>
          <p:cNvPicPr>
            <a:picLocks noGrp="1" noChangeAspect="1"/>
          </p:cNvPicPr>
          <p:nvPr>
            <p:ph idx="1"/>
          </p:nvPr>
        </p:nvPicPr>
        <p:blipFill>
          <a:blip r:embed="rId2"/>
          <a:stretch>
            <a:fillRect/>
          </a:stretch>
        </p:blipFill>
        <p:spPr>
          <a:xfrm>
            <a:off x="1919287" y="2207358"/>
            <a:ext cx="8353425" cy="1847850"/>
          </a:xfrm>
        </p:spPr>
      </p:pic>
    </p:spTree>
    <p:extLst>
      <p:ext uri="{BB962C8B-B14F-4D97-AF65-F5344CB8AC3E}">
        <p14:creationId xmlns:p14="http://schemas.microsoft.com/office/powerpoint/2010/main" val="42015248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9FE47-2153-80CA-5811-2FCBFBCB1885}"/>
              </a:ext>
            </a:extLst>
          </p:cNvPr>
          <p:cNvSpPr>
            <a:spLocks noGrp="1"/>
          </p:cNvSpPr>
          <p:nvPr>
            <p:ph type="title"/>
          </p:nvPr>
        </p:nvSpPr>
        <p:spPr/>
        <p:txBody>
          <a:bodyPr/>
          <a:lstStyle/>
          <a:p>
            <a:r>
              <a:rPr lang="en-GB" dirty="0"/>
              <a:t>Behaving as a professional</a:t>
            </a:r>
          </a:p>
        </p:txBody>
      </p:sp>
      <p:sp>
        <p:nvSpPr>
          <p:cNvPr id="3" name="Content Placeholder 2">
            <a:extLst>
              <a:ext uri="{FF2B5EF4-FFF2-40B4-BE49-F238E27FC236}">
                <a16:creationId xmlns:a16="http://schemas.microsoft.com/office/drawing/2014/main" id="{0CA27F12-E6A0-CC4F-BD10-00D6B744CF08}"/>
              </a:ext>
            </a:extLst>
          </p:cNvPr>
          <p:cNvSpPr>
            <a:spLocks noGrp="1"/>
          </p:cNvSpPr>
          <p:nvPr>
            <p:ph idx="1"/>
          </p:nvPr>
        </p:nvSpPr>
        <p:spPr/>
        <p:txBody>
          <a:bodyPr>
            <a:normAutofit lnSpcReduction="10000"/>
          </a:bodyPr>
          <a:lstStyle/>
          <a:p>
            <a:r>
              <a:rPr lang="en-GB" dirty="0"/>
              <a:t>Professional mindset</a:t>
            </a:r>
          </a:p>
          <a:p>
            <a:r>
              <a:rPr lang="en-GB" dirty="0"/>
              <a:t>Methods</a:t>
            </a:r>
          </a:p>
          <a:p>
            <a:r>
              <a:rPr lang="en-GB" dirty="0"/>
              <a:t>Documentation / record keeping</a:t>
            </a:r>
          </a:p>
          <a:p>
            <a:r>
              <a:rPr lang="en-GB" dirty="0"/>
              <a:t>Judgement – objectivity, impartiality</a:t>
            </a:r>
          </a:p>
          <a:p>
            <a:r>
              <a:rPr lang="en-GB" dirty="0"/>
              <a:t>Well-founded / well-informed </a:t>
            </a:r>
          </a:p>
          <a:p>
            <a:r>
              <a:rPr lang="en-GB" dirty="0"/>
              <a:t>Staying within competence</a:t>
            </a:r>
          </a:p>
          <a:p>
            <a:r>
              <a:rPr lang="en-GB" dirty="0"/>
              <a:t>Collegiality</a:t>
            </a:r>
          </a:p>
          <a:p>
            <a:r>
              <a:rPr lang="en-GB" dirty="0"/>
              <a:t>Personal moral/ethical commitments</a:t>
            </a:r>
          </a:p>
          <a:p>
            <a:r>
              <a:rPr lang="en-GB" dirty="0"/>
              <a:t>Seeking advice  </a:t>
            </a:r>
          </a:p>
        </p:txBody>
      </p:sp>
    </p:spTree>
    <p:extLst>
      <p:ext uri="{BB962C8B-B14F-4D97-AF65-F5344CB8AC3E}">
        <p14:creationId xmlns:p14="http://schemas.microsoft.com/office/powerpoint/2010/main" val="17940673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BB1F92-092C-5976-3B0A-43C472CE1944}"/>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66EA3896-721C-F41F-6F6A-2C7774DF247E}"/>
              </a:ext>
            </a:extLst>
          </p:cNvPr>
          <p:cNvSpPr>
            <a:spLocks noGrp="1"/>
          </p:cNvSpPr>
          <p:nvPr>
            <p:ph idx="1"/>
          </p:nvPr>
        </p:nvSpPr>
        <p:spPr/>
        <p:txBody>
          <a:bodyPr/>
          <a:lstStyle/>
          <a:p>
            <a:r>
              <a:rPr lang="en-GB" dirty="0"/>
              <a:t>Part of all work</a:t>
            </a:r>
          </a:p>
          <a:p>
            <a:r>
              <a:rPr lang="en-GB" dirty="0"/>
              <a:t>Ethical dilemmas</a:t>
            </a:r>
          </a:p>
          <a:p>
            <a:r>
              <a:rPr lang="en-GB" dirty="0"/>
              <a:t>Best practice?</a:t>
            </a:r>
          </a:p>
          <a:p>
            <a:r>
              <a:rPr lang="en-GB" dirty="0"/>
              <a:t>Accountability</a:t>
            </a:r>
          </a:p>
          <a:p>
            <a:endParaRPr lang="en-GB" dirty="0"/>
          </a:p>
          <a:p>
            <a:endParaRPr lang="en-GB" dirty="0"/>
          </a:p>
        </p:txBody>
      </p:sp>
    </p:spTree>
    <p:extLst>
      <p:ext uri="{BB962C8B-B14F-4D97-AF65-F5344CB8AC3E}">
        <p14:creationId xmlns:p14="http://schemas.microsoft.com/office/powerpoint/2010/main" val="20970808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0C473-9A0C-E66A-796C-17F25CF4E011}"/>
              </a:ext>
            </a:extLst>
          </p:cNvPr>
          <p:cNvSpPr>
            <a:spLocks noGrp="1"/>
          </p:cNvSpPr>
          <p:nvPr>
            <p:ph type="title"/>
          </p:nvPr>
        </p:nvSpPr>
        <p:spPr/>
        <p:txBody>
          <a:bodyPr/>
          <a:lstStyle/>
          <a:p>
            <a:r>
              <a:rPr lang="en-GB" dirty="0"/>
              <a:t>Future programme</a:t>
            </a:r>
          </a:p>
        </p:txBody>
      </p:sp>
      <p:sp>
        <p:nvSpPr>
          <p:cNvPr id="3" name="Content Placeholder 2">
            <a:extLst>
              <a:ext uri="{FF2B5EF4-FFF2-40B4-BE49-F238E27FC236}">
                <a16:creationId xmlns:a16="http://schemas.microsoft.com/office/drawing/2014/main" id="{A75000BC-25E1-C361-D9B2-E9297A4590D1}"/>
              </a:ext>
            </a:extLst>
          </p:cNvPr>
          <p:cNvSpPr>
            <a:spLocks noGrp="1"/>
          </p:cNvSpPr>
          <p:nvPr>
            <p:ph idx="1"/>
          </p:nvPr>
        </p:nvSpPr>
        <p:spPr/>
        <p:txBody>
          <a:bodyPr>
            <a:normAutofit fontScale="92500" lnSpcReduction="20000"/>
          </a:bodyPr>
          <a:lstStyle/>
          <a:p>
            <a:r>
              <a:rPr lang="en-GB" dirty="0"/>
              <a:t>Reminder: Progress Review meetings- 13 14 15 17 May </a:t>
            </a:r>
          </a:p>
          <a:p>
            <a:r>
              <a:rPr lang="en-GB" dirty="0"/>
              <a:t>5/6/24   Media</a:t>
            </a:r>
          </a:p>
          <a:p>
            <a:r>
              <a:rPr lang="en-GB" dirty="0"/>
              <a:t>3/7/24    Research agendas</a:t>
            </a:r>
          </a:p>
          <a:p>
            <a:r>
              <a:rPr lang="en-GB" dirty="0"/>
              <a:t>31/7/24  Clear writing</a:t>
            </a:r>
          </a:p>
          <a:p>
            <a:r>
              <a:rPr lang="en-GB" dirty="0"/>
              <a:t>28/8/24   </a:t>
            </a:r>
            <a:r>
              <a:rPr lang="en-GB" i="1" dirty="0"/>
              <a:t>subject tbc</a:t>
            </a:r>
          </a:p>
          <a:p>
            <a:r>
              <a:rPr lang="en-GB" dirty="0"/>
              <a:t>25/9/24    Start of Project Reporting module</a:t>
            </a:r>
          </a:p>
          <a:p>
            <a:endParaRPr lang="en-GB" dirty="0"/>
          </a:p>
          <a:p>
            <a:r>
              <a:rPr lang="en-GB" dirty="0"/>
              <a:t>Over the summer</a:t>
            </a:r>
          </a:p>
          <a:p>
            <a:pPr lvl="1"/>
            <a:r>
              <a:rPr lang="en-GB" dirty="0"/>
              <a:t>Follow up on topics raised in modules 1 and 2</a:t>
            </a:r>
          </a:p>
          <a:p>
            <a:pPr lvl="1"/>
            <a:r>
              <a:rPr lang="en-GB" dirty="0"/>
              <a:t>Define your specialism</a:t>
            </a:r>
          </a:p>
          <a:p>
            <a:pPr lvl="1"/>
            <a:r>
              <a:rPr lang="en-GB" dirty="0"/>
              <a:t>Collect evidence for portfolio</a:t>
            </a:r>
          </a:p>
          <a:p>
            <a:endParaRPr lang="en-GB" dirty="0"/>
          </a:p>
          <a:p>
            <a:endParaRPr lang="en-GB" dirty="0"/>
          </a:p>
          <a:p>
            <a:endParaRPr lang="en-GB" dirty="0"/>
          </a:p>
        </p:txBody>
      </p:sp>
    </p:spTree>
    <p:extLst>
      <p:ext uri="{BB962C8B-B14F-4D97-AF65-F5344CB8AC3E}">
        <p14:creationId xmlns:p14="http://schemas.microsoft.com/office/powerpoint/2010/main" val="17816310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Math_Settings xmlns="92c24619-d6d5-42cf-b618-23d930ad9f20" xsi:nil="true"/>
    <NotebookType xmlns="92c24619-d6d5-42cf-b618-23d930ad9f20" xsi:nil="true"/>
    <Distribution_Groups xmlns="92c24619-d6d5-42cf-b618-23d930ad9f20" xsi:nil="true"/>
    <DefaultSectionNames xmlns="92c24619-d6d5-42cf-b618-23d930ad9f20" xsi:nil="true"/>
    <Invited_Members xmlns="92c24619-d6d5-42cf-b618-23d930ad9f20" xsi:nil="true"/>
    <FolderType xmlns="92c24619-d6d5-42cf-b618-23d930ad9f20" xsi:nil="true"/>
    <Owner xmlns="92c24619-d6d5-42cf-b618-23d930ad9f20">
      <UserInfo>
        <DisplayName/>
        <AccountId xsi:nil="true"/>
        <AccountType/>
      </UserInfo>
    </Owner>
    <TaxCatchAll xmlns="8ee9550b-f5f4-4dde-bce5-39f4ba45c2f1" xsi:nil="true"/>
    <Is_Collaboration_Space_Locked xmlns="92c24619-d6d5-42cf-b618-23d930ad9f20" xsi:nil="true"/>
    <Templates xmlns="92c24619-d6d5-42cf-b618-23d930ad9f20" xsi:nil="true"/>
    <Has_Leaders_Only_SectionGroup xmlns="92c24619-d6d5-42cf-b618-23d930ad9f20" xsi:nil="true"/>
    <Leaders xmlns="92c24619-d6d5-42cf-b618-23d930ad9f20">
      <UserInfo>
        <DisplayName/>
        <AccountId xsi:nil="true"/>
        <AccountType/>
      </UserInfo>
    </Leader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Member_Groups xmlns="92c24619-d6d5-42cf-b618-23d930ad9f20">
      <UserInfo>
        <DisplayName/>
        <AccountId xsi:nil="true"/>
        <AccountType/>
      </UserInfo>
    </Member_Groups>
    <Self_Registration_Enabled xmlns="92c24619-d6d5-42cf-b618-23d930ad9f20" xsi:nil="true"/>
    <CultureName xmlns="92c24619-d6d5-42cf-b618-23d930ad9f20" xsi:nil="true"/>
    <AppVersion xmlns="92c24619-d6d5-42cf-b618-23d930ad9f20" xsi:nil="true"/>
    <Invited_Leaders xmlns="92c24619-d6d5-42cf-b618-23d930ad9f20" xsi:nil="true"/>
    <Members xmlns="92c24619-d6d5-42cf-b618-23d930ad9f20">
      <UserInfo>
        <DisplayName/>
        <AccountId xsi:nil="true"/>
        <AccountType/>
      </UserInfo>
    </Memb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7" ma:contentTypeDescription="Create a new document." ma:contentTypeScope="" ma:versionID="e92c77b3b7a92c44e00fbeb3e4ab2a70">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995dc4a7d4f82f6b2036c06aab4ed0c6" ns2:_="" ns3:_="">
    <xsd:import namespace="92c24619-d6d5-42cf-b618-23d930ad9f20"/>
    <xsd:import namespace="8ee9550b-f5f4-4dde-bce5-39f4ba45c2f1"/>
    <xsd:element name="properties">
      <xsd:complexType>
        <xsd:sequence>
          <xsd:element name="documentManagement">
            <xsd:complexType>
              <xsd:all>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Leaders" minOccurs="0"/>
                <xsd:element ref="ns2:Members" minOccurs="0"/>
                <xsd:element ref="ns2:Member_Groups" minOccurs="0"/>
                <xsd:element ref="ns2:Distribution_Groups" minOccurs="0"/>
                <xsd:element ref="ns2:LMS_Mappings" minOccurs="0"/>
                <xsd:element ref="ns2:Invited_Leaders" minOccurs="0"/>
                <xsd:element ref="ns2:Invited_Members" minOccurs="0"/>
                <xsd:element ref="ns2:Self_Registration_Enabled" minOccurs="0"/>
                <xsd:element ref="ns2:Has_Leaders_Only_SectionGroup" minOccurs="0"/>
                <xsd:element ref="ns2:Is_Collaboration_Space_Locked" minOccurs="0"/>
                <xsd:element ref="ns2:IsNotebookLocked" minOccurs="0"/>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OCR" minOccurs="0"/>
                <xsd:element ref="ns2:MediaServiceGenerationTime" minOccurs="0"/>
                <xsd:element ref="ns2:MediaServiceEventHashCode" minOccurs="0"/>
                <xsd:element ref="ns2:lcf76f155ced4ddcb4097134ff3c332f" minOccurs="0"/>
                <xsd:element ref="ns3:TaxCatchAll" minOccurs="0"/>
                <xsd:element ref="ns3:SharedWithUsers" minOccurs="0"/>
                <xsd:element ref="ns3:SharedWithDetails" minOccurs="0"/>
                <xsd:element ref="ns2:MediaServiceSearchProperties" minOccurs="0"/>
                <xsd:element ref="ns2:MediaServiceObjectDetectorVersions"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NotebookType" ma:index="8" nillable="true" ma:displayName="Notebook Type" ma:internalName="NotebookType">
      <xsd:simpleType>
        <xsd:restriction base="dms:Text"/>
      </xsd:simpleType>
    </xsd:element>
    <xsd:element name="FolderType" ma:index="9" nillable="true" ma:displayName="Folder Type" ma:internalName="FolderType">
      <xsd:simpleType>
        <xsd:restriction base="dms:Text"/>
      </xsd:simpleType>
    </xsd:element>
    <xsd:element name="CultureName" ma:index="10" nillable="true" ma:displayName="Culture Name" ma:internalName="CultureName">
      <xsd:simpleType>
        <xsd:restriction base="dms:Text"/>
      </xsd:simpleType>
    </xsd:element>
    <xsd:element name="AppVersion" ma:index="11" nillable="true" ma:displayName="App Version" ma:internalName="AppVersion">
      <xsd:simpleType>
        <xsd:restriction base="dms:Text"/>
      </xsd:simpleType>
    </xsd:element>
    <xsd:element name="TeamsChannelId" ma:index="12" nillable="true" ma:displayName="Teams Channel Id" ma:internalName="TeamsChannelId">
      <xsd:simpleType>
        <xsd:restriction base="dms:Text"/>
      </xsd:simpleType>
    </xsd:element>
    <xsd:element name="Owner" ma:index="13"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14" nillable="true" ma:displayName="Math Settings" ma:internalName="Math_Settings">
      <xsd:simpleType>
        <xsd:restriction base="dms:Text"/>
      </xsd:simpleType>
    </xsd:element>
    <xsd:element name="DefaultSectionNames" ma:index="15" nillable="true" ma:displayName="Default Section Names" ma:internalName="DefaultSectionNames">
      <xsd:simpleType>
        <xsd:restriction base="dms:Note">
          <xsd:maxLength value="255"/>
        </xsd:restriction>
      </xsd:simpleType>
    </xsd:element>
    <xsd:element name="Templates" ma:index="16" nillable="true" ma:displayName="Templates" ma:internalName="Templates">
      <xsd:simpleType>
        <xsd:restriction base="dms:Note">
          <xsd:maxLength value="255"/>
        </xsd:restriction>
      </xsd:simpleType>
    </xsd:element>
    <xsd:element name="Leaders" ma:index="17" nillable="true" ma:displayName="Leaders" ma:internalName="Lead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mbers" ma:index="18" nillable="true" ma:displayName="Members" ma:internalName="Memb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mber_Groups" ma:index="19" nillable="true" ma:displayName="Member Groups" ma:internalName="Member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20" nillable="true" ma:displayName="Distribution Groups" ma:internalName="Distribution_Groups">
      <xsd:simpleType>
        <xsd:restriction base="dms:Note">
          <xsd:maxLength value="255"/>
        </xsd:restriction>
      </xsd:simpleType>
    </xsd:element>
    <xsd:element name="LMS_Mappings" ma:index="21" nillable="true" ma:displayName="LMS Mappings" ma:internalName="LMS_Mappings">
      <xsd:simpleType>
        <xsd:restriction base="dms:Note">
          <xsd:maxLength value="255"/>
        </xsd:restriction>
      </xsd:simpleType>
    </xsd:element>
    <xsd:element name="Invited_Leaders" ma:index="22" nillable="true" ma:displayName="Invited Leaders" ma:internalName="Invited_Leaders">
      <xsd:simpleType>
        <xsd:restriction base="dms:Note">
          <xsd:maxLength value="255"/>
        </xsd:restriction>
      </xsd:simpleType>
    </xsd:element>
    <xsd:element name="Invited_Members" ma:index="23" nillable="true" ma:displayName="Invited Members" ma:internalName="Invited_Members">
      <xsd:simpleType>
        <xsd:restriction base="dms:Note">
          <xsd:maxLength value="255"/>
        </xsd:restriction>
      </xsd:simpleType>
    </xsd:element>
    <xsd:element name="Self_Registration_Enabled" ma:index="24" nillable="true" ma:displayName="Self Registration Enabled" ma:internalName="Self_Registration_Enabled">
      <xsd:simpleType>
        <xsd:restriction base="dms:Boolean"/>
      </xsd:simpleType>
    </xsd:element>
    <xsd:element name="Has_Leaders_Only_SectionGroup" ma:index="25" nillable="true" ma:displayName="Has Leaders Only SectionGroup" ma:internalName="Has_Leaders_Only_SectionGroup">
      <xsd:simpleType>
        <xsd:restriction base="dms:Boolean"/>
      </xsd:simpleType>
    </xsd:element>
    <xsd:element name="Is_Collaboration_Space_Locked" ma:index="26" nillable="true" ma:displayName="Is Collaboration Space Locked" ma:internalName="Is_Collaboration_Space_Locked">
      <xsd:simpleType>
        <xsd:restriction base="dms:Boolean"/>
      </xsd:simpleType>
    </xsd:element>
    <xsd:element name="IsNotebookLocked" ma:index="27" nillable="true" ma:displayName="Is Notebook Locked" ma:internalName="IsNotebookLocked">
      <xsd:simpleType>
        <xsd:restriction base="dms:Boolean"/>
      </xsd:simpleType>
    </xsd:element>
    <xsd:element name="MediaServiceMetadata" ma:index="28" nillable="true" ma:displayName="MediaServiceMetadata" ma:hidden="true" ma:internalName="MediaServiceMetadata" ma:readOnly="true">
      <xsd:simpleType>
        <xsd:restriction base="dms:Note"/>
      </xsd:simpleType>
    </xsd:element>
    <xsd:element name="MediaServiceFastMetadata" ma:index="29" nillable="true" ma:displayName="MediaServiceFastMetadata" ma:hidden="true" ma:internalName="MediaServiceFastMetadata" ma:readOnly="true">
      <xsd:simpleType>
        <xsd:restriction base="dms:Note"/>
      </xsd:simpleType>
    </xsd:element>
    <xsd:element name="MediaServiceAutoKeyPoints" ma:index="30" nillable="true" ma:displayName="MediaServiceAutoKeyPoints" ma:hidden="true" ma:internalName="MediaServiceAutoKeyPoints" ma:readOnly="true">
      <xsd:simpleType>
        <xsd:restriction base="dms:Note"/>
      </xsd:simpleType>
    </xsd:element>
    <xsd:element name="MediaServiceKeyPoints" ma:index="31" nillable="true" ma:displayName="KeyPoints" ma:internalName="MediaServiceKeyPoints" ma:readOnly="true">
      <xsd:simpleType>
        <xsd:restriction base="dms:Note">
          <xsd:maxLength value="255"/>
        </xsd:restriction>
      </xsd:simpleType>
    </xsd:element>
    <xsd:element name="MediaServiceDateTaken" ma:index="32" nillable="true" ma:displayName="MediaServiceDateTaken" ma:hidden="true" ma:internalName="MediaServiceDateTaken" ma:readOnly="true">
      <xsd:simpleType>
        <xsd:restriction base="dms:Text"/>
      </xsd:simpleType>
    </xsd:element>
    <xsd:element name="MediaServiceOCR" ma:index="33" nillable="true" ma:displayName="Extracted Text" ma:internalName="MediaServiceOCR" ma:readOnly="true">
      <xsd:simpleType>
        <xsd:restriction base="dms:Note">
          <xsd:maxLength value="255"/>
        </xsd:restriction>
      </xsd:simpleType>
    </xsd:element>
    <xsd:element name="MediaServiceGenerationTime" ma:index="34" nillable="true" ma:displayName="MediaServiceGenerationTime" ma:hidden="true" ma:internalName="MediaServiceGenerationTime" ma:readOnly="true">
      <xsd:simpleType>
        <xsd:restriction base="dms:Text"/>
      </xsd:simpleType>
    </xsd:element>
    <xsd:element name="MediaServiceEventHashCode" ma:index="35" nillable="true" ma:displayName="MediaServiceEventHashCode" ma:hidden="true" ma:internalName="MediaServiceEventHashCode" ma:readOnly="true">
      <xsd:simpleType>
        <xsd:restriction base="dms:Text"/>
      </xsd:simpleType>
    </xsd:element>
    <xsd:element name="lcf76f155ced4ddcb4097134ff3c332f" ma:index="37"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1" nillable="true" ma:displayName="MediaServiceSearchProperties" ma:hidden="true" ma:internalName="MediaServiceSearchProperties" ma:readOnly="true">
      <xsd:simpleType>
        <xsd:restriction base="dms:Note"/>
      </xsd:simpleType>
    </xsd:element>
    <xsd:element name="MediaServiceObjectDetectorVersions" ma:index="42" nillable="true" ma:displayName="MediaServiceObjectDetectorVersions" ma:hidden="true" ma:indexed="true" ma:internalName="MediaServiceObjectDetectorVersions" ma:readOnly="true">
      <xsd:simpleType>
        <xsd:restriction base="dms:Text"/>
      </xsd:simpleType>
    </xsd:element>
    <xsd:element name="MediaLengthInSeconds" ma:index="43"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TaxCatchAll" ma:index="38" nillable="true" ma:displayName="Taxonomy Catch All Column" ma:hidden="true" ma:list="{a5513ad2-1f13-4aa5-bf0c-e8efd5c58722}"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element name="SharedWithUsers" ma:index="3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4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14EFE32-3D2D-457B-89E0-4856472DE4C5}">
  <ds:schemaRefs>
    <ds:schemaRef ds:uri="http://schemas.microsoft.com/sharepoint/v3/contenttype/forms"/>
  </ds:schemaRefs>
</ds:datastoreItem>
</file>

<file path=customXml/itemProps2.xml><?xml version="1.0" encoding="utf-8"?>
<ds:datastoreItem xmlns:ds="http://schemas.openxmlformats.org/officeDocument/2006/customXml" ds:itemID="{33344408-4185-468C-85DD-0B265EE61671}">
  <ds:schemaRefs>
    <ds:schemaRef ds:uri="http://schemas.microsoft.com/office/2006/metadata/properties"/>
    <ds:schemaRef ds:uri="http://schemas.microsoft.com/office/infopath/2007/PartnerControls"/>
    <ds:schemaRef ds:uri="92c24619-d6d5-42cf-b618-23d930ad9f20"/>
    <ds:schemaRef ds:uri="8ee9550b-f5f4-4dde-bce5-39f4ba45c2f1"/>
  </ds:schemaRefs>
</ds:datastoreItem>
</file>

<file path=customXml/itemProps3.xml><?xml version="1.0" encoding="utf-8"?>
<ds:datastoreItem xmlns:ds="http://schemas.openxmlformats.org/officeDocument/2006/customXml" ds:itemID="{BA0E1B23-2B51-43EE-8075-263DFC2A5ED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87</TotalTime>
  <Words>532</Words>
  <Application>Microsoft Office PowerPoint</Application>
  <PresentationFormat>Widescreen</PresentationFormat>
  <Paragraphs>78</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Archaeological Specialist apprenticeship Professional practice</vt:lpstr>
      <vt:lpstr>End Point Assessment and portfolio guidance</vt:lpstr>
      <vt:lpstr>Module feedback forms</vt:lpstr>
      <vt:lpstr>PowerPoint Presentation</vt:lpstr>
      <vt:lpstr>KSBs</vt:lpstr>
      <vt:lpstr>What do we mean by professional practice?</vt:lpstr>
      <vt:lpstr>Best practice</vt:lpstr>
      <vt:lpstr>Proven practice</vt:lpstr>
      <vt:lpstr>CIfA Code of Conduct</vt:lpstr>
      <vt:lpstr>PowerPoint Presentation</vt:lpstr>
      <vt:lpstr>Behaving as a professional</vt:lpstr>
      <vt:lpstr>Conclusion</vt:lpstr>
      <vt:lpstr>Future programme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Archaeological Specialist apprenticeship Professional practice</dc:title>
  <dc:creator>Martin Locock</dc:creator>
  <cp:lastModifiedBy>Martin Locock</cp:lastModifiedBy>
  <cp:revision>1</cp:revision>
  <dcterms:created xsi:type="dcterms:W3CDTF">2024-04-25T12:05:16Z</dcterms:created>
  <dcterms:modified xsi:type="dcterms:W3CDTF">2024-05-08T07:55:59Z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