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56" r:id="rId2"/>
    <p:sldId id="536" r:id="rId3"/>
    <p:sldId id="517" r:id="rId4"/>
    <p:sldId id="509" r:id="rId5"/>
    <p:sldId id="492" r:id="rId6"/>
    <p:sldId id="532" r:id="rId7"/>
    <p:sldId id="493" r:id="rId8"/>
    <p:sldId id="339" r:id="rId9"/>
    <p:sldId id="533" r:id="rId10"/>
    <p:sldId id="491" r:id="rId11"/>
    <p:sldId id="534" r:id="rId12"/>
    <p:sldId id="519" r:id="rId13"/>
    <p:sldId id="508" r:id="rId14"/>
    <p:sldId id="514" r:id="rId15"/>
    <p:sldId id="515" r:id="rId16"/>
    <p:sldId id="535" r:id="rId17"/>
    <p:sldId id="516" r:id="rId18"/>
    <p:sldId id="521" r:id="rId19"/>
    <p:sldId id="522" r:id="rId20"/>
    <p:sldId id="518" r:id="rId21"/>
    <p:sldId id="520" r:id="rId22"/>
    <p:sldId id="523" r:id="rId23"/>
    <p:sldId id="524" r:id="rId24"/>
    <p:sldId id="525" r:id="rId25"/>
    <p:sldId id="526" r:id="rId26"/>
    <p:sldId id="527" r:id="rId27"/>
    <p:sldId id="528" r:id="rId28"/>
    <p:sldId id="529" r:id="rId29"/>
    <p:sldId id="530" r:id="rId30"/>
    <p:sldId id="531" r:id="rId31"/>
    <p:sldId id="494" r:id="rId32"/>
    <p:sldId id="496" r:id="rId33"/>
    <p:sldId id="495" r:id="rId34"/>
    <p:sldId id="497" r:id="rId35"/>
    <p:sldId id="503" r:id="rId36"/>
    <p:sldId id="500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3399FF"/>
    <a:srgbClr val="FFFF99"/>
    <a:srgbClr val="99FF99"/>
    <a:srgbClr val="CCCC00"/>
    <a:srgbClr val="993366"/>
    <a:srgbClr val="FF0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14" autoAdjust="0"/>
    <p:restoredTop sz="93233"/>
  </p:normalViewPr>
  <p:slideViewPr>
    <p:cSldViewPr>
      <p:cViewPr varScale="1">
        <p:scale>
          <a:sx n="58" d="100"/>
          <a:sy n="58" d="100"/>
        </p:scale>
        <p:origin x="139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4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5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6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7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8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9.png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0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C5EA29-58B9-9942-B9F0-893E2ACF3DDB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F68C2E-5B92-1D4D-8EDA-8156120A2D6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366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CC1AAD-7440-4F84-9E8B-46FC32E8CBAE}" type="slidenum">
              <a:rPr lang="en-GB"/>
              <a:pPr/>
              <a:t>22</a:t>
            </a:fld>
            <a:endParaRPr lang="en-GB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9048516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E5537F0-FDAD-46AB-8DC8-F36E27C84664}" type="slidenum">
              <a:rPr lang="en-GB"/>
              <a:pPr/>
              <a:t>23</a:t>
            </a:fld>
            <a:endParaRPr lang="en-GB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581998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046CF16-556E-49E1-A2B2-161966FFC5E9}" type="slidenum">
              <a:rPr lang="en-GB"/>
              <a:pPr/>
              <a:t>24</a:t>
            </a:fld>
            <a:endParaRPr lang="en-GB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8331128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2509EE-000A-4DEF-98BA-CE688317E120}" type="slidenum">
              <a:rPr lang="en-GB"/>
              <a:pPr/>
              <a:t>25</a:t>
            </a:fld>
            <a:endParaRPr lang="en-GB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940565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9D2207-10F1-451F-B51E-8B3CD5C0D5C8}" type="slidenum">
              <a:rPr lang="en-GB"/>
              <a:pPr/>
              <a:t>26</a:t>
            </a:fld>
            <a:endParaRPr lang="en-GB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73430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6AFCF0-E239-40B5-ADEB-63F27589FAF1}" type="slidenum">
              <a:rPr lang="en-GB"/>
              <a:pPr/>
              <a:t>27</a:t>
            </a:fld>
            <a:endParaRPr lang="en-GB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6675754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605BBD-8335-428D-A11C-C8B7AFFEADE4}" type="slidenum">
              <a:rPr lang="en-GB"/>
              <a:pPr/>
              <a:t>28</a:t>
            </a:fld>
            <a:endParaRPr lang="en-GB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469983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BF041C2-ADAE-4323-8072-62B0A283CADE}" type="slidenum">
              <a:rPr lang="en-GB"/>
              <a:pPr/>
              <a:t>29</a:t>
            </a:fld>
            <a:endParaRPr lang="en-GB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3581929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FAC198-DD94-4BB6-82AF-1D32FCED0395}" type="slidenum">
              <a:rPr lang="en-GB"/>
              <a:pPr/>
              <a:t>30</a:t>
            </a:fld>
            <a:endParaRPr lang="en-GB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880548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5E461-289B-41F6-AF6D-EF8E79EA17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182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CAD18-D11E-4306-812A-BDA1D3A56E7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302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CF599-12EC-497A-836E-7315BECAC37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6840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907-A824-49C1-B9E6-116A7C8E414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350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A32E8-D91E-4878-84C7-31844267670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361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3222F-9A68-4240-9037-97CB406C2B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676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53D78-3197-40FA-B537-3E16D75A59C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258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585D0A-A061-4CFB-A3AE-1233659E711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40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87BF4-7658-4614-ACA6-215134D3CD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003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B0D5C-B00D-4C9D-AD31-46F8FB2D23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605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1C8D-CAB5-464B-A994-931473DA71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149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D1C8B5-F1AA-41C7-9CC7-FE5E2D8EE5C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391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resources.hwb.wales.gov.uk/VTC/ngfl/wsl/bdag/bwyd-de/apps/simple-projector/index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gif"/><Relationship Id="rId7" Type="http://schemas.openxmlformats.org/officeDocument/2006/relationships/image" Target="../media/image21.png"/><Relationship Id="rId12" Type="http://schemas.openxmlformats.org/officeDocument/2006/relationships/image" Target="../media/image26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gif"/><Relationship Id="rId10" Type="http://schemas.openxmlformats.org/officeDocument/2006/relationships/image" Target="../media/image24.jpeg"/><Relationship Id="rId4" Type="http://schemas.openxmlformats.org/officeDocument/2006/relationships/image" Target="../media/image18.png"/><Relationship Id="rId9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Relationship Id="rId9" Type="http://schemas.openxmlformats.org/officeDocument/2006/relationships/image" Target="../media/image34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3.png"/><Relationship Id="rId4" Type="http://schemas.openxmlformats.org/officeDocument/2006/relationships/oleObject" Target="../embeddings/oleObject1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44.png"/><Relationship Id="rId4" Type="http://schemas.openxmlformats.org/officeDocument/2006/relationships/oleObject" Target="../embeddings/oleObject2.bin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45.png"/><Relationship Id="rId4" Type="http://schemas.openxmlformats.org/officeDocument/2006/relationships/oleObject" Target="../embeddings/oleObject3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46.png"/><Relationship Id="rId4" Type="http://schemas.openxmlformats.org/officeDocument/2006/relationships/oleObject" Target="../embeddings/oleObject4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47.png"/><Relationship Id="rId4" Type="http://schemas.openxmlformats.org/officeDocument/2006/relationships/oleObject" Target="../embeddings/oleObject5.bin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48.png"/><Relationship Id="rId4" Type="http://schemas.openxmlformats.org/officeDocument/2006/relationships/oleObject" Target="../embeddings/oleObject6.bin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49.png"/><Relationship Id="rId4" Type="http://schemas.openxmlformats.org/officeDocument/2006/relationships/oleObject" Target="../embeddings/oleObject7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50.png"/><Relationship Id="rId4" Type="http://schemas.openxmlformats.org/officeDocument/2006/relationships/oleObject" Target="../embeddings/oleObject8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5" Type="http://schemas.openxmlformats.org/officeDocument/2006/relationships/image" Target="../media/image51.png"/><Relationship Id="rId4" Type="http://schemas.openxmlformats.org/officeDocument/2006/relationships/oleObject" Target="../embeddings/oleObject9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1.gi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image" Target="../media/image1.gif"/><Relationship Id="rId4" Type="http://schemas.openxmlformats.org/officeDocument/2006/relationships/image" Target="../media/image5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5.gif"/><Relationship Id="rId5" Type="http://schemas.openxmlformats.org/officeDocument/2006/relationships/image" Target="../media/image1.gif"/><Relationship Id="rId4" Type="http://schemas.openxmlformats.org/officeDocument/2006/relationships/image" Target="../media/image5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AutoShape 23"/>
          <p:cNvSpPr>
            <a:spLocks noChangeArrowheads="1"/>
          </p:cNvSpPr>
          <p:nvPr/>
        </p:nvSpPr>
        <p:spPr bwMode="auto">
          <a:xfrm rot="920627">
            <a:off x="4716463" y="5013325"/>
            <a:ext cx="1944687" cy="1582738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AutoShape 13"/>
          <p:cNvSpPr>
            <a:spLocks noChangeArrowheads="1"/>
          </p:cNvSpPr>
          <p:nvPr/>
        </p:nvSpPr>
        <p:spPr bwMode="auto">
          <a:xfrm rot="1194916">
            <a:off x="2700338" y="3357563"/>
            <a:ext cx="3246437" cy="2881312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7" name="AutoShape 9"/>
          <p:cNvSpPr>
            <a:spLocks noChangeArrowheads="1"/>
          </p:cNvSpPr>
          <p:nvPr/>
        </p:nvSpPr>
        <p:spPr bwMode="auto">
          <a:xfrm rot="-399915">
            <a:off x="1692275" y="-892175"/>
            <a:ext cx="3960813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AutoShape 12"/>
          <p:cNvSpPr>
            <a:spLocks noChangeArrowheads="1"/>
          </p:cNvSpPr>
          <p:nvPr/>
        </p:nvSpPr>
        <p:spPr bwMode="auto">
          <a:xfrm rot="-866279">
            <a:off x="3132138" y="1341438"/>
            <a:ext cx="2520950" cy="2376487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AutoShape 11"/>
          <p:cNvSpPr>
            <a:spLocks noChangeArrowheads="1"/>
          </p:cNvSpPr>
          <p:nvPr/>
        </p:nvSpPr>
        <p:spPr bwMode="auto">
          <a:xfrm rot="1558088">
            <a:off x="5903913" y="3429000"/>
            <a:ext cx="3240087" cy="29511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AutoShape 10"/>
          <p:cNvSpPr>
            <a:spLocks noChangeArrowheads="1"/>
          </p:cNvSpPr>
          <p:nvPr/>
        </p:nvSpPr>
        <p:spPr bwMode="auto">
          <a:xfrm rot="983546">
            <a:off x="-541338" y="1412875"/>
            <a:ext cx="2952751" cy="273526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 rot="-410465">
            <a:off x="0" y="3933825"/>
            <a:ext cx="2952750" cy="2735263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 rot="920627">
            <a:off x="5724525" y="-531813"/>
            <a:ext cx="3960813" cy="3311526"/>
          </a:xfrm>
          <a:prstGeom prst="star5">
            <a:avLst/>
          </a:prstGeom>
          <a:gradFill rotWithShape="1">
            <a:gsLst>
              <a:gs pos="0">
                <a:srgbClr val="FFCCFF"/>
              </a:gs>
              <a:gs pos="100000">
                <a:srgbClr val="FFCC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6" name="AutoShape 8"/>
          <p:cNvSpPr>
            <a:spLocks noChangeArrowheads="1"/>
          </p:cNvSpPr>
          <p:nvPr/>
        </p:nvSpPr>
        <p:spPr bwMode="auto">
          <a:xfrm rot="-1275751">
            <a:off x="4284663" y="1484313"/>
            <a:ext cx="3960812" cy="3311525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AutoShape 24"/>
          <p:cNvSpPr>
            <a:spLocks noChangeArrowheads="1"/>
          </p:cNvSpPr>
          <p:nvPr/>
        </p:nvSpPr>
        <p:spPr bwMode="auto">
          <a:xfrm rot="-1275751">
            <a:off x="1547813" y="2781300"/>
            <a:ext cx="2001837" cy="1858963"/>
          </a:xfrm>
          <a:prstGeom prst="star5">
            <a:avLst/>
          </a:prstGeom>
          <a:gradFill rotWithShape="1">
            <a:gsLst>
              <a:gs pos="0">
                <a:srgbClr val="CCFFFF"/>
              </a:gs>
              <a:gs pos="100000">
                <a:srgbClr val="CCFFFF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AutoShape 25"/>
          <p:cNvSpPr>
            <a:spLocks noChangeArrowheads="1"/>
          </p:cNvSpPr>
          <p:nvPr/>
        </p:nvSpPr>
        <p:spPr bwMode="auto">
          <a:xfrm rot="-866279">
            <a:off x="4932363" y="476250"/>
            <a:ext cx="1308100" cy="1223963"/>
          </a:xfrm>
          <a:prstGeom prst="star5">
            <a:avLst/>
          </a:prstGeom>
          <a:gradFill rotWithShape="1">
            <a:gsLst>
              <a:gs pos="0">
                <a:srgbClr val="FFFFCC"/>
              </a:gs>
              <a:gs pos="100000">
                <a:srgbClr val="FF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AutoShape 26"/>
          <p:cNvSpPr>
            <a:spLocks noChangeArrowheads="1"/>
          </p:cNvSpPr>
          <p:nvPr/>
        </p:nvSpPr>
        <p:spPr bwMode="auto">
          <a:xfrm rot="983546">
            <a:off x="7885113" y="2708275"/>
            <a:ext cx="1458912" cy="1331913"/>
          </a:xfrm>
          <a:prstGeom prst="star5">
            <a:avLst/>
          </a:prstGeom>
          <a:gradFill rotWithShape="1">
            <a:gsLst>
              <a:gs pos="0">
                <a:srgbClr val="CCFFCC"/>
              </a:gs>
              <a:gs pos="100000">
                <a:srgbClr val="CCFFCC">
                  <a:gamma/>
                  <a:shade val="8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27"/>
          <p:cNvSpPr>
            <a:spLocks noChangeArrowheads="1"/>
          </p:cNvSpPr>
          <p:nvPr/>
        </p:nvSpPr>
        <p:spPr bwMode="auto">
          <a:xfrm>
            <a:off x="7308850" y="188913"/>
            <a:ext cx="1835150" cy="576262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6" name="Text Box 28"/>
          <p:cNvSpPr txBox="1">
            <a:spLocks noChangeArrowheads="1"/>
          </p:cNvSpPr>
          <p:nvPr/>
        </p:nvSpPr>
        <p:spPr bwMode="auto">
          <a:xfrm>
            <a:off x="7451725" y="260350"/>
            <a:ext cx="1223963" cy="43180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2077" name="Rectangle 29"/>
          <p:cNvSpPr>
            <a:spLocks noChangeArrowheads="1"/>
          </p:cNvSpPr>
          <p:nvPr/>
        </p:nvSpPr>
        <p:spPr bwMode="auto">
          <a:xfrm>
            <a:off x="0" y="2349500"/>
            <a:ext cx="6732588" cy="1439863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323850" y="2565400"/>
            <a:ext cx="6192838" cy="9350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54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BWYD a SIOPA</a:t>
            </a:r>
            <a:endParaRPr lang="en-GB" sz="5400" dirty="0"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107" name="Picture 59" descr="transparentccc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1944688" cy="162083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10" name="Picture 62" descr="siopa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5357" y="1989320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5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5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5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5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5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1" grpId="0" animBg="1"/>
      <p:bldP spid="2061" grpId="0" animBg="1"/>
      <p:bldP spid="2057" grpId="0" animBg="1"/>
      <p:bldP spid="2060" grpId="0" animBg="1"/>
      <p:bldP spid="2059" grpId="0" animBg="1"/>
      <p:bldP spid="2058" grpId="0" animBg="1"/>
      <p:bldP spid="2055" grpId="0" animBg="1"/>
      <p:bldP spid="2052" grpId="0" animBg="1"/>
      <p:bldP spid="2054" grpId="0" animBg="1"/>
      <p:bldP spid="2056" grpId="0" animBg="1"/>
      <p:bldP spid="2072" grpId="0" animBg="1"/>
      <p:bldP spid="2073" grpId="0" animBg="1"/>
      <p:bldP spid="2074" grpId="0" animBg="1"/>
      <p:bldP spid="2075" grpId="0" animBg="1"/>
      <p:bldP spid="207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BWYD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Gwnewch</a:t>
            </a:r>
            <a:r>
              <a:rPr lang="en-US" dirty="0" smtClean="0"/>
              <a:t> </a:t>
            </a:r>
            <a:r>
              <a:rPr lang="en-US" dirty="0" err="1" smtClean="0"/>
              <a:t>rhestr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err="1" smtClean="0"/>
              <a:t>Bwydlen</a:t>
            </a:r>
            <a:endParaRPr lang="en-GB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Create a menu for either a restaurant or café. </a:t>
            </a:r>
          </a:p>
          <a:p>
            <a:endParaRPr lang="en-GB" dirty="0" smtClean="0"/>
          </a:p>
          <a:p>
            <a:r>
              <a:rPr lang="en-GB" dirty="0" smtClean="0"/>
              <a:t>Have three courses to choose from</a:t>
            </a:r>
          </a:p>
          <a:p>
            <a:endParaRPr lang="en-GB" dirty="0" smtClean="0"/>
          </a:p>
          <a:p>
            <a:r>
              <a:rPr lang="en-GB" dirty="0" smtClean="0"/>
              <a:t>Have a choice of drinks</a:t>
            </a:r>
          </a:p>
          <a:p>
            <a:pPr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19886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 smtClean="0"/>
              <a:t>HWB</a:t>
            </a:r>
            <a:endParaRPr lang="en-GB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http://resources.hwb.wales.gov.uk/VTC/ngfl/wsl/bdag/bwyd-de/apps/simple-projector/index.html</a:t>
            </a:r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12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8291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2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68293" name="Rectangle 5"/>
          <p:cNvSpPr>
            <a:spLocks noChangeArrowheads="1"/>
          </p:cNvSpPr>
          <p:nvPr/>
        </p:nvSpPr>
        <p:spPr bwMode="auto">
          <a:xfrm>
            <a:off x="755650" y="3132734"/>
            <a:ext cx="7345363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 smtClean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May I have </a:t>
            </a:r>
            <a:r>
              <a:rPr lang="cy-GB" sz="2400" i="1" dirty="0" smtClean="0">
                <a:latin typeface="Comic Sans MS" pitchFamily="66" charset="0"/>
              </a:rPr>
              <a:t>a sandwich please</a:t>
            </a:r>
            <a:r>
              <a:rPr lang="cy-GB" sz="2400" i="1" dirty="0">
                <a:latin typeface="Comic Sans MS" pitchFamily="66" charset="0"/>
              </a:rPr>
              <a:t>? </a:t>
            </a:r>
          </a:p>
          <a:p>
            <a:endParaRPr lang="cy-GB" sz="2400" i="1" dirty="0" smtClean="0">
              <a:latin typeface="Comic Sans MS" pitchFamily="66" charset="0"/>
            </a:endParaRPr>
          </a:p>
          <a:p>
            <a:r>
              <a:rPr lang="cy-GB" sz="2400" i="1" dirty="0" smtClean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Yes, of course. </a:t>
            </a:r>
            <a:r>
              <a:rPr lang="cy-GB" sz="2400" i="1" dirty="0" smtClean="0">
                <a:latin typeface="Comic Sans MS" pitchFamily="66" charset="0"/>
              </a:rPr>
              <a:t>What kind?</a:t>
            </a:r>
            <a:endParaRPr lang="cy-GB" sz="2400" i="1" dirty="0">
              <a:latin typeface="Comic Sans MS" pitchFamily="66" charset="0"/>
            </a:endParaRPr>
          </a:p>
          <a:p>
            <a:endParaRPr lang="cy-GB" sz="2400" i="1" dirty="0" smtClean="0">
              <a:latin typeface="Comic Sans MS" pitchFamily="66" charset="0"/>
            </a:endParaRPr>
          </a:p>
          <a:p>
            <a:r>
              <a:rPr lang="cy-GB" sz="2400" i="1" dirty="0" smtClean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No, not now.</a:t>
            </a:r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26829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829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829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829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6829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8300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1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68302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8291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2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68293" name="Rectangle 5"/>
          <p:cNvSpPr>
            <a:spLocks noChangeArrowheads="1"/>
          </p:cNvSpPr>
          <p:nvPr/>
        </p:nvSpPr>
        <p:spPr bwMode="auto">
          <a:xfrm>
            <a:off x="755650" y="2578736"/>
            <a:ext cx="7345363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Ga i </a:t>
            </a:r>
            <a:r>
              <a:rPr lang="cy-GB" sz="2400" u="sng" dirty="0" smtClean="0">
                <a:solidFill>
                  <a:srgbClr val="FF0000"/>
                </a:solidFill>
                <a:latin typeface="Comic Sans MS" pitchFamily="66" charset="0"/>
              </a:rPr>
              <a:t>frechdan </a:t>
            </a:r>
            <a:r>
              <a:rPr lang="cy-GB" sz="2400" dirty="0" smtClean="0">
                <a:solidFill>
                  <a:srgbClr val="FF0000"/>
                </a:solidFill>
                <a:latin typeface="Comic Sans MS" pitchFamily="66" charset="0"/>
              </a:rPr>
              <a:t>os </a:t>
            </a:r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gwelwch yn dda?</a:t>
            </a:r>
          </a:p>
          <a:p>
            <a:r>
              <a:rPr lang="cy-GB" sz="2400" dirty="0" smtClean="0">
                <a:latin typeface="Comic Sans MS" pitchFamily="66" charset="0"/>
              </a:rPr>
              <a:t>	</a:t>
            </a:r>
            <a:endParaRPr lang="cy-GB" sz="2400" i="1" dirty="0" smtClean="0">
              <a:latin typeface="Comic Sans MS" pitchFamily="66" charset="0"/>
            </a:endParaRP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Cei, wrth gwrs</a:t>
            </a:r>
            <a:r>
              <a:rPr lang="cy-GB" sz="2400" i="1" dirty="0" smtClean="0">
                <a:solidFill>
                  <a:srgbClr val="0000FF"/>
                </a:solidFill>
                <a:latin typeface="Comic Sans MS" pitchFamily="66" charset="0"/>
              </a:rPr>
              <a:t>. Pa fath?</a:t>
            </a:r>
            <a:endParaRPr lang="cy-GB" sz="2400" i="1" dirty="0">
              <a:solidFill>
                <a:srgbClr val="0000FF"/>
              </a:solidFill>
              <a:latin typeface="Comic Sans MS" pitchFamily="66" charset="0"/>
            </a:endParaRPr>
          </a:p>
          <a:p>
            <a:r>
              <a:rPr lang="cy-GB" sz="2400" i="1" dirty="0" smtClean="0">
                <a:latin typeface="Comic Sans MS" pitchFamily="66" charset="0"/>
              </a:rPr>
              <a:t>	</a:t>
            </a: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Na chei, dim nawr.</a:t>
            </a:r>
          </a:p>
          <a:p>
            <a:r>
              <a:rPr lang="cy-GB" sz="2400" i="1" dirty="0" smtClean="0">
                <a:latin typeface="Comic Sans MS" pitchFamily="66" charset="0"/>
              </a:rPr>
              <a:t>	</a:t>
            </a:r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829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829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829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29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6829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8300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8301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68302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9315" name="Rectangle 3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9316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  <a:latin typeface="Comic Sans MS" pitchFamily="66" charset="0"/>
              </a:rPr>
              <a:t>Gramadeg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69317" name="Rectangle 5"/>
          <p:cNvSpPr>
            <a:spLocks noChangeArrowheads="1"/>
          </p:cNvSpPr>
          <p:nvPr/>
        </p:nvSpPr>
        <p:spPr bwMode="auto">
          <a:xfrm>
            <a:off x="395288" y="3752245"/>
            <a:ext cx="8208962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algn="ctr"/>
            <a:r>
              <a:rPr lang="cy-GB" sz="2800" b="1" i="1" dirty="0">
                <a:latin typeface="Comic Sans MS" pitchFamily="66" charset="0"/>
              </a:rPr>
              <a:t>Ga i? + soft mutation</a:t>
            </a:r>
            <a:endParaRPr lang="cy-GB" sz="2800" i="1" dirty="0">
              <a:latin typeface="Comic Sans MS" pitchFamily="66" charset="0"/>
            </a:endParaRPr>
          </a:p>
          <a:p>
            <a:pPr algn="ctr"/>
            <a:r>
              <a:rPr lang="cy-GB" sz="2800" i="1" dirty="0">
                <a:latin typeface="Comic Sans MS" pitchFamily="66" charset="0"/>
              </a:rPr>
              <a:t>Ga i </a:t>
            </a:r>
            <a:r>
              <a:rPr lang="cy-GB" sz="2800" b="1" i="1" dirty="0">
                <a:latin typeface="Comic Sans MS" pitchFamily="66" charset="0"/>
              </a:rPr>
              <a:t>g</a:t>
            </a:r>
            <a:r>
              <a:rPr lang="cy-GB" sz="2800" i="1" dirty="0">
                <a:latin typeface="Comic Sans MS" pitchFamily="66" charset="0"/>
              </a:rPr>
              <a:t>reision?</a:t>
            </a:r>
          </a:p>
          <a:p>
            <a:pPr algn="ctr"/>
            <a:r>
              <a:rPr lang="cy-GB" sz="2800" i="1" dirty="0">
                <a:latin typeface="Comic Sans MS" pitchFamily="66" charset="0"/>
              </a:rPr>
              <a:t>Ga i </a:t>
            </a:r>
            <a:r>
              <a:rPr lang="cy-GB" sz="2800" b="1" i="1" dirty="0">
                <a:latin typeface="Comic Sans MS" pitchFamily="66" charset="0"/>
              </a:rPr>
              <a:t>b</a:t>
            </a:r>
            <a:r>
              <a:rPr lang="cy-GB" sz="2800" i="1" dirty="0">
                <a:latin typeface="Comic Sans MS" pitchFamily="66" charset="0"/>
              </a:rPr>
              <a:t>apur newydd?</a:t>
            </a:r>
            <a:endParaRPr lang="en-GB" sz="2800" i="1" dirty="0">
              <a:latin typeface="Comic Sans MS" pitchFamily="66" charset="0"/>
            </a:endParaRPr>
          </a:p>
          <a:p>
            <a:pPr algn="ctr"/>
            <a:r>
              <a:rPr lang="en-GB" i="1" dirty="0">
                <a:latin typeface="Comic Sans MS" pitchFamily="66" charset="0"/>
              </a:rPr>
              <a:t> </a:t>
            </a:r>
          </a:p>
        </p:txBody>
      </p:sp>
      <p:grpSp>
        <p:nvGrpSpPr>
          <p:cNvPr id="269318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931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9320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9321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9322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69323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9324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9325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69326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9" name="Rectangle 45"/>
          <p:cNvSpPr>
            <a:spLocks noChangeArrowheads="1"/>
          </p:cNvSpPr>
          <p:nvPr/>
        </p:nvSpPr>
        <p:spPr bwMode="auto">
          <a:xfrm>
            <a:off x="755650" y="2703595"/>
            <a:ext cx="7345363" cy="221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 smtClean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What </a:t>
            </a:r>
            <a:r>
              <a:rPr lang="cy-GB" sz="2400" i="1" u="sng" dirty="0">
                <a:latin typeface="Comic Sans MS" pitchFamily="66" charset="0"/>
              </a:rPr>
              <a:t>do you</a:t>
            </a:r>
            <a:r>
              <a:rPr lang="cy-GB" sz="2400" i="1" dirty="0">
                <a:latin typeface="Comic Sans MS" pitchFamily="66" charset="0"/>
              </a:rPr>
              <a:t> want? </a:t>
            </a:r>
          </a:p>
          <a:p>
            <a:endParaRPr lang="cy-GB" sz="2400" i="1" dirty="0" smtClean="0">
              <a:latin typeface="Comic Sans MS" pitchFamily="66" charset="0"/>
            </a:endParaRPr>
          </a:p>
          <a:p>
            <a:r>
              <a:rPr lang="cy-GB" sz="2400" i="1" dirty="0" smtClean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I want </a:t>
            </a:r>
            <a:r>
              <a:rPr lang="cy-GB" sz="2400" i="1" u="sng" dirty="0">
                <a:latin typeface="Comic Sans MS" pitchFamily="66" charset="0"/>
              </a:rPr>
              <a:t>an ice cream</a:t>
            </a:r>
            <a:r>
              <a:rPr lang="cy-GB" sz="2400" i="1" dirty="0">
                <a:latin typeface="Comic Sans MS" pitchFamily="66" charset="0"/>
              </a:rPr>
              <a:t> please</a:t>
            </a:r>
            <a:r>
              <a:rPr lang="cy-GB" sz="2400" i="1" dirty="0" smtClean="0">
                <a:latin typeface="Comic Sans MS" pitchFamily="66" charset="0"/>
              </a:rPr>
              <a:t>.</a:t>
            </a:r>
          </a:p>
          <a:p>
            <a:endParaRPr lang="cy-GB" sz="2400" i="1" dirty="0">
              <a:latin typeface="Comic Sans MS" pitchFamily="66" charset="0"/>
            </a:endParaRPr>
          </a:p>
          <a:p>
            <a:endParaRPr lang="cy-GB" sz="2400" i="1" dirty="0" smtClean="0">
              <a:latin typeface="Comic Sans MS" pitchFamily="66" charset="0"/>
            </a:endParaRPr>
          </a:p>
          <a:p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103471" name="Group 4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03472" name="Picture 4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03473" name="Picture 4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03483" name="Rectangle 5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84" name="Text Box 6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103485" name="Picture 6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03486" name="Rectangle 6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87" name="Text Box 6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03488" name="Picture 6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9" name="Rectangle 45"/>
          <p:cNvSpPr>
            <a:spLocks noChangeArrowheads="1"/>
          </p:cNvSpPr>
          <p:nvPr/>
        </p:nvSpPr>
        <p:spPr bwMode="auto">
          <a:xfrm>
            <a:off x="755650" y="2149597"/>
            <a:ext cx="7345363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Beth </a:t>
            </a:r>
            <a:r>
              <a:rPr lang="cy-GB" sz="2400" u="sng" dirty="0">
                <a:solidFill>
                  <a:srgbClr val="FF0000"/>
                </a:solidFill>
                <a:latin typeface="Comic Sans MS" pitchFamily="66" charset="0"/>
              </a:rPr>
              <a:t>wyt ti</a:t>
            </a:r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 eisiau?</a:t>
            </a:r>
          </a:p>
          <a:p>
            <a:r>
              <a:rPr lang="cy-GB" sz="2400" dirty="0" smtClean="0">
                <a:latin typeface="Comic Sans MS" pitchFamily="66" charset="0"/>
              </a:rPr>
              <a:t>	</a:t>
            </a:r>
            <a:endParaRPr lang="cy-GB" sz="2400" i="1" dirty="0" smtClean="0">
              <a:latin typeface="Comic Sans MS" pitchFamily="66" charset="0"/>
            </a:endParaRP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Dw i eisiau </a:t>
            </a:r>
            <a:r>
              <a:rPr lang="cy-GB" sz="2400" i="1" u="sng" dirty="0">
                <a:solidFill>
                  <a:srgbClr val="0000FF"/>
                </a:solidFill>
                <a:latin typeface="Comic Sans MS" pitchFamily="66" charset="0"/>
              </a:rPr>
              <a:t>hufen iâ</a:t>
            </a:r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 os gwelwch yn dda.</a:t>
            </a:r>
            <a:endParaRPr lang="cy-GB" sz="2400" i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endParaRPr lang="cy-GB" sz="2400" i="1" dirty="0" smtClean="0">
              <a:latin typeface="Comic Sans MS" pitchFamily="66" charset="0"/>
            </a:endParaRPr>
          </a:p>
          <a:p>
            <a:endParaRPr lang="cy-GB" sz="2400" i="1" dirty="0" smtClean="0">
              <a:latin typeface="Comic Sans MS" pitchFamily="66" charset="0"/>
            </a:endParaRPr>
          </a:p>
          <a:p>
            <a:pPr algn="ctr"/>
            <a:r>
              <a:rPr lang="cy-GB" sz="2400" b="1" dirty="0">
                <a:latin typeface="Comic Sans MS" pitchFamily="66" charset="0"/>
              </a:rPr>
              <a:t>Cofiwch – </a:t>
            </a:r>
            <a:r>
              <a:rPr lang="cy-GB" sz="2400" b="1" i="1" dirty="0">
                <a:latin typeface="Comic Sans MS" pitchFamily="66" charset="0"/>
              </a:rPr>
              <a:t>Remember</a:t>
            </a:r>
            <a:endParaRPr lang="cy-GB" sz="2400" i="1" dirty="0">
              <a:latin typeface="Comic Sans MS" pitchFamily="66" charset="0"/>
            </a:endParaRPr>
          </a:p>
          <a:p>
            <a:pPr algn="ctr"/>
            <a:r>
              <a:rPr lang="cy-GB" sz="2400" i="1" dirty="0">
                <a:latin typeface="Comic Sans MS" pitchFamily="66" charset="0"/>
              </a:rPr>
              <a:t>No ‘ y</a:t>
            </a:r>
            <a:r>
              <a:rPr lang="cy-GB" sz="2400" dirty="0">
                <a:latin typeface="Comic Sans MS" pitchFamily="66" charset="0"/>
              </a:rPr>
              <a:t>n ’</a:t>
            </a:r>
            <a:r>
              <a:rPr lang="cy-GB" sz="2400" i="1" dirty="0">
                <a:latin typeface="Comic Sans MS" pitchFamily="66" charset="0"/>
              </a:rPr>
              <a:t> or </a:t>
            </a:r>
            <a:r>
              <a:rPr lang="cy-GB" sz="2400" dirty="0">
                <a:latin typeface="Comic Sans MS" pitchFamily="66" charset="0"/>
              </a:rPr>
              <a:t> ‘ n ’</a:t>
            </a:r>
            <a:r>
              <a:rPr lang="cy-GB" sz="2400" i="1" dirty="0">
                <a:latin typeface="Comic Sans MS" pitchFamily="66" charset="0"/>
              </a:rPr>
              <a:t> before ‘</a:t>
            </a:r>
            <a:r>
              <a:rPr lang="cy-GB" sz="2400" dirty="0">
                <a:latin typeface="Comic Sans MS" pitchFamily="66" charset="0"/>
              </a:rPr>
              <a:t>eisiau</a:t>
            </a:r>
            <a:r>
              <a:rPr lang="cy-GB" sz="2400" dirty="0" smtClean="0">
                <a:latin typeface="Comic Sans MS" pitchFamily="66" charset="0"/>
              </a:rPr>
              <a:t>’</a:t>
            </a:r>
            <a:endParaRPr lang="en-GB" sz="2400" dirty="0">
              <a:latin typeface="Comic Sans MS" pitchFamily="66" charset="0"/>
            </a:endParaRPr>
          </a:p>
          <a:p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2" name="Group 47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103472" name="Picture 4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103473" name="Picture 49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103483" name="Rectangle 5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84" name="Text Box 6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103485" name="Picture 6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103486" name="Rectangle 6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103487" name="Text Box 6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103488" name="Picture 6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7267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7268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67269" name="Rectangle 5"/>
          <p:cNvSpPr>
            <a:spLocks noChangeArrowheads="1"/>
          </p:cNvSpPr>
          <p:nvPr/>
        </p:nvSpPr>
        <p:spPr bwMode="auto">
          <a:xfrm>
            <a:off x="755650" y="2948068"/>
            <a:ext cx="7345363" cy="2215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endParaRPr lang="cy-GB" sz="24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y-GB" sz="2400" dirty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Do you want </a:t>
            </a:r>
            <a:r>
              <a:rPr lang="cy-GB" sz="2400" i="1" u="sng" dirty="0">
                <a:latin typeface="Comic Sans MS" pitchFamily="66" charset="0"/>
              </a:rPr>
              <a:t>crisps</a:t>
            </a:r>
            <a:r>
              <a:rPr lang="cy-GB" sz="2400" i="1" dirty="0">
                <a:latin typeface="Comic Sans MS" pitchFamily="66" charset="0"/>
              </a:rPr>
              <a:t>? </a:t>
            </a:r>
          </a:p>
          <a:p>
            <a:endParaRPr lang="cy-GB" sz="2400" i="1" dirty="0" smtClean="0">
              <a:latin typeface="Comic Sans MS" pitchFamily="66" charset="0"/>
            </a:endParaRPr>
          </a:p>
          <a:p>
            <a:r>
              <a:rPr lang="cy-GB" sz="2400" i="1" dirty="0" smtClean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Yes, please. </a:t>
            </a:r>
          </a:p>
          <a:p>
            <a:endParaRPr lang="cy-GB" sz="2400" i="1" dirty="0" smtClean="0">
              <a:latin typeface="Comic Sans MS" pitchFamily="66" charset="0"/>
            </a:endParaRPr>
          </a:p>
          <a:p>
            <a:r>
              <a:rPr lang="cy-GB" sz="2400" i="1" dirty="0" smtClean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No, thank you.</a:t>
            </a:r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26727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727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727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727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727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6727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7276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7277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67278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7267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7268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67269" name="Rectangle 5"/>
          <p:cNvSpPr>
            <a:spLocks noChangeArrowheads="1"/>
          </p:cNvSpPr>
          <p:nvPr/>
        </p:nvSpPr>
        <p:spPr bwMode="auto">
          <a:xfrm>
            <a:off x="755650" y="2578736"/>
            <a:ext cx="7345363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Wyt ti eisiau </a:t>
            </a:r>
            <a:r>
              <a:rPr lang="cy-GB" sz="2400" u="sng" dirty="0">
                <a:solidFill>
                  <a:srgbClr val="FF0000"/>
                </a:solidFill>
                <a:latin typeface="Comic Sans MS" pitchFamily="66" charset="0"/>
              </a:rPr>
              <a:t>creision</a:t>
            </a:r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 dirty="0" smtClean="0">
                <a:latin typeface="Comic Sans MS" pitchFamily="66" charset="0"/>
              </a:rPr>
              <a:t>	</a:t>
            </a:r>
            <a:endParaRPr lang="cy-GB" sz="2400" i="1" dirty="0" smtClean="0">
              <a:latin typeface="Comic Sans MS" pitchFamily="66" charset="0"/>
            </a:endParaRP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Ydw, os gwelwch yn dda.</a:t>
            </a:r>
          </a:p>
          <a:p>
            <a:r>
              <a:rPr lang="cy-GB" sz="2400" i="1" dirty="0" smtClean="0">
                <a:latin typeface="Comic Sans MS" pitchFamily="66" charset="0"/>
              </a:rPr>
              <a:t>	</a:t>
            </a: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Nac ydw, dim diolch.</a:t>
            </a:r>
          </a:p>
          <a:p>
            <a:r>
              <a:rPr lang="cy-GB" sz="2400" i="1" dirty="0" smtClean="0">
                <a:latin typeface="Comic Sans MS" pitchFamily="66" charset="0"/>
              </a:rPr>
              <a:t>	</a:t>
            </a:r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6727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6727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6727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727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6727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67276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67277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67278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9743" y="1151164"/>
            <a:ext cx="8685044" cy="480131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Pa </a:t>
            </a:r>
            <a:r>
              <a:rPr lang="en-GB" sz="2400" dirty="0" err="1">
                <a:latin typeface="Comic Sans MS" panose="030F0702030302020204" pitchFamily="66" charset="0"/>
              </a:rPr>
              <a:t>frechdanau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wyt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Dw i’n hoffi </a:t>
            </a:r>
            <a:r>
              <a:rPr lang="en-GB" sz="2400" dirty="0" err="1" smtClean="0">
                <a:latin typeface="Comic Sans MS" panose="030F0702030302020204" pitchFamily="66" charset="0"/>
              </a:rPr>
              <a:t>brechdanau</a:t>
            </a:r>
            <a:r>
              <a:rPr lang="en-GB" sz="2400" dirty="0" smtClean="0">
                <a:latin typeface="Comic Sans MS" panose="030F0702030302020204" pitchFamily="66" charset="0"/>
              </a:rPr>
              <a:t>…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r>
              <a:rPr lang="en-GB" sz="2100" dirty="0">
                <a:latin typeface="Comic Sans MS" panose="030F0702030302020204" pitchFamily="66" charset="0"/>
              </a:rPr>
              <a:t>    </a:t>
            </a:r>
          </a:p>
          <a:p>
            <a:r>
              <a:rPr lang="en-GB" sz="2100" dirty="0">
                <a:latin typeface="Comic Sans MS" panose="030F0702030302020204" pitchFamily="66" charset="0"/>
              </a:rPr>
              <a:t>     caws              </a:t>
            </a:r>
            <a:r>
              <a:rPr lang="en-GB" sz="2100" dirty="0" err="1">
                <a:latin typeface="Comic Sans MS" panose="030F0702030302020204" pitchFamily="66" charset="0"/>
              </a:rPr>
              <a:t>tiwna</a:t>
            </a:r>
            <a:r>
              <a:rPr lang="en-GB" sz="2100" dirty="0">
                <a:latin typeface="Comic Sans MS" panose="030F0702030302020204" pitchFamily="66" charset="0"/>
              </a:rPr>
              <a:t>              ham              tomato           banana</a:t>
            </a: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endParaRPr lang="en-GB" sz="2100" dirty="0">
              <a:latin typeface="Comic Sans MS" panose="030F0702030302020204" pitchFamily="66" charset="0"/>
            </a:endParaRPr>
          </a:p>
          <a:p>
            <a:r>
              <a:rPr lang="en-GB" sz="2100" dirty="0">
                <a:latin typeface="Comic Sans MS" panose="030F0702030302020204" pitchFamily="66" charset="0"/>
              </a:rPr>
              <a:t> Marmite             </a:t>
            </a:r>
            <a:r>
              <a:rPr lang="en-GB" sz="2100" dirty="0" err="1">
                <a:latin typeface="Comic Sans MS" panose="030F0702030302020204" pitchFamily="66" charset="0"/>
              </a:rPr>
              <a:t>wy</a:t>
            </a:r>
            <a:r>
              <a:rPr lang="en-GB" sz="2100" dirty="0">
                <a:latin typeface="Comic Sans MS" panose="030F0702030302020204" pitchFamily="66" charset="0"/>
              </a:rPr>
              <a:t>                 cig             </a:t>
            </a:r>
            <a:r>
              <a:rPr lang="en-GB" sz="2100" dirty="0" err="1">
                <a:latin typeface="Comic Sans MS" panose="030F0702030302020204" pitchFamily="66" charset="0"/>
              </a:rPr>
              <a:t>sglodion</a:t>
            </a:r>
            <a:r>
              <a:rPr lang="en-GB" sz="2100" dirty="0">
                <a:latin typeface="Comic Sans MS" panose="030F0702030302020204" pitchFamily="66" charset="0"/>
              </a:rPr>
              <a:t>            salad                         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067" y="2431858"/>
            <a:ext cx="1057275" cy="7929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2856" y="2551804"/>
            <a:ext cx="1268186" cy="6340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6255" y="2387493"/>
            <a:ext cx="1213417" cy="7984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6142" y="2315157"/>
            <a:ext cx="906362" cy="87074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58976" y="2428038"/>
            <a:ext cx="1030354" cy="74479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067" y="4253593"/>
            <a:ext cx="885205" cy="10230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96284" y="4586536"/>
            <a:ext cx="1268264" cy="69014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86255" y="4571136"/>
            <a:ext cx="1021237" cy="76592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98647" y="4593265"/>
            <a:ext cx="978353" cy="72167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70588" y="4702631"/>
            <a:ext cx="1700281" cy="634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596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en-US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Ein</a:t>
            </a:r>
            <a:r>
              <a:rPr lang="en-US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hoff</a:t>
            </a:r>
            <a:r>
              <a:rPr lang="en-US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en-US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ffrwythau</a:t>
            </a:r>
            <a:endParaRPr lang="en-GB" sz="3200" dirty="0">
              <a:latin typeface="Comic Sans MS" pitchFamily="66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67544" y="764704"/>
          <a:ext cx="7848868" cy="4709120"/>
        </p:xfrm>
        <a:graphic>
          <a:graphicData uri="http://schemas.openxmlformats.org/drawingml/2006/table">
            <a:tbl>
              <a:tblPr firstRow="1" bandRow="1"/>
              <a:tblGrid>
                <a:gridCol w="6466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02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02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02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0024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0024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0024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0024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0024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0024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091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Comic Sans MS" pitchFamily="66" charset="0"/>
                        </a:rPr>
                        <a:t>1</a:t>
                      </a:r>
                      <a:endParaRPr lang="en-GB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0912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Comic Sans MS" pitchFamily="66" charset="0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971600" y="5733256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>
                <a:latin typeface="Comic Sans MS" pitchFamily="66" charset="0"/>
              </a:rPr>
              <a:t>Wyt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ti’n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hoffi</a:t>
            </a:r>
            <a:r>
              <a:rPr lang="en-GB" sz="2400" dirty="0" smtClean="0">
                <a:latin typeface="Comic Sans MS" pitchFamily="66" charset="0"/>
              </a:rPr>
              <a:t> ______?   </a:t>
            </a:r>
            <a:r>
              <a:rPr lang="en-GB" sz="2400" dirty="0" err="1" smtClean="0">
                <a:latin typeface="Comic Sans MS" pitchFamily="66" charset="0"/>
              </a:rPr>
              <a:t>Ydw</a:t>
            </a:r>
            <a:r>
              <a:rPr lang="en-GB" sz="2400" dirty="0" smtClean="0">
                <a:latin typeface="Comic Sans MS" pitchFamily="66" charset="0"/>
              </a:rPr>
              <a:t> / </a:t>
            </a:r>
            <a:r>
              <a:rPr lang="en-GB" sz="2400" dirty="0" err="1" smtClean="0">
                <a:latin typeface="Comic Sans MS" pitchFamily="66" charset="0"/>
              </a:rPr>
              <a:t>nac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ydw</a:t>
            </a:r>
            <a:endParaRPr lang="en-GB" sz="2400" dirty="0" smtClean="0">
              <a:latin typeface="Comic Sans MS" pitchFamily="66" charset="0"/>
            </a:endParaRPr>
          </a:p>
          <a:p>
            <a:r>
              <a:rPr lang="en-GB" sz="2400" dirty="0" smtClean="0">
                <a:latin typeface="Comic Sans MS" pitchFamily="66" charset="0"/>
              </a:rPr>
              <a:t>Mae ______ </a:t>
            </a:r>
            <a:r>
              <a:rPr lang="en-GB" sz="2400" dirty="0" err="1" smtClean="0">
                <a:latin typeface="Comic Sans MS" pitchFamily="66" charset="0"/>
              </a:rPr>
              <a:t>yn</a:t>
            </a:r>
            <a:r>
              <a:rPr lang="en-GB" sz="2400" dirty="0" smtClean="0">
                <a:latin typeface="Comic Sans MS" pitchFamily="66" charset="0"/>
              </a:rPr>
              <a:t> </a:t>
            </a:r>
            <a:r>
              <a:rPr lang="en-GB" sz="2400" dirty="0" err="1" smtClean="0">
                <a:latin typeface="Comic Sans MS" pitchFamily="66" charset="0"/>
              </a:rPr>
              <a:t>hoffi</a:t>
            </a:r>
            <a:r>
              <a:rPr lang="en-GB" sz="2400" dirty="0" smtClean="0">
                <a:latin typeface="Comic Sans MS" pitchFamily="66" charset="0"/>
              </a:rPr>
              <a:t> ____________. </a:t>
            </a:r>
            <a:endParaRPr lang="en-GB" sz="2400" dirty="0">
              <a:latin typeface="Comic Sans MS" pitchFamily="66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392" y="6229549"/>
            <a:ext cx="706327" cy="442558"/>
          </a:xfrm>
          <a:prstGeom prst="rect">
            <a:avLst/>
          </a:prstGeom>
        </p:spPr>
      </p:pic>
      <p:pic>
        <p:nvPicPr>
          <p:cNvPr id="36866" name="Picture 2" descr="http://images.clipartpanda.com/apple-20clip-20art-apple-clipart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331640" y="5085184"/>
            <a:ext cx="334925" cy="360000"/>
          </a:xfrm>
          <a:prstGeom prst="rect">
            <a:avLst/>
          </a:prstGeom>
          <a:noFill/>
        </p:spPr>
      </p:pic>
      <p:pic>
        <p:nvPicPr>
          <p:cNvPr id="36868" name="Picture 4" descr="http://cliparts.co/cliparts/yTk/A5n/yTkA5nk8c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085184"/>
            <a:ext cx="230000" cy="360000"/>
          </a:xfrm>
          <a:prstGeom prst="rect">
            <a:avLst/>
          </a:prstGeom>
          <a:noFill/>
        </p:spPr>
      </p:pic>
      <p:pic>
        <p:nvPicPr>
          <p:cNvPr id="36870" name="Picture 6" descr="http://www.oocities.org/magdalena_babblejack/apricot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5085184"/>
            <a:ext cx="575045" cy="360000"/>
          </a:xfrm>
          <a:prstGeom prst="rect">
            <a:avLst/>
          </a:prstGeom>
          <a:noFill/>
        </p:spPr>
      </p:pic>
      <p:pic>
        <p:nvPicPr>
          <p:cNvPr id="36872" name="Picture 8" descr="http://www.polyvore.com/cgi/img-thing?.out=jpg&amp;size=l&amp;tid=35437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5085184"/>
            <a:ext cx="360000" cy="360000"/>
          </a:xfrm>
          <a:prstGeom prst="rect">
            <a:avLst/>
          </a:prstGeom>
          <a:noFill/>
        </p:spPr>
      </p:pic>
      <p:pic>
        <p:nvPicPr>
          <p:cNvPr id="19" name="Picture 14" descr="http://gallery.yopriceville.com/downloadfullsize/send/312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5085184"/>
            <a:ext cx="366932" cy="360000"/>
          </a:xfrm>
          <a:prstGeom prst="rect">
            <a:avLst/>
          </a:prstGeom>
          <a:noFill/>
        </p:spPr>
      </p:pic>
      <p:pic>
        <p:nvPicPr>
          <p:cNvPr id="20" name="Picture 12" descr="http://content.mycutegraphics.com/graphics/letter/grapes-purple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5085184"/>
            <a:ext cx="283680" cy="360000"/>
          </a:xfrm>
          <a:prstGeom prst="rect">
            <a:avLst/>
          </a:prstGeom>
          <a:noFill/>
        </p:spPr>
      </p:pic>
      <p:pic>
        <p:nvPicPr>
          <p:cNvPr id="21" name="Picture 10" descr="Image result for clipart strawberr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5085184"/>
            <a:ext cx="457685" cy="360000"/>
          </a:xfrm>
          <a:prstGeom prst="rect">
            <a:avLst/>
          </a:prstGeom>
          <a:noFill/>
        </p:spPr>
      </p:pic>
      <p:sp>
        <p:nvSpPr>
          <p:cNvPr id="36874" name="AutoShape 10" descr="Image result for clipart image of aprico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6876" name="AutoShape 12" descr="Image result for clipart image of aprico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6878" name="AutoShape 14" descr="Image result for clipart image of aprico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5" name="Picture 8" descr="Image result for clipart frui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5085184"/>
            <a:ext cx="361605" cy="360000"/>
          </a:xfrm>
          <a:prstGeom prst="rect">
            <a:avLst/>
          </a:prstGeom>
          <a:noFill/>
        </p:spPr>
      </p:pic>
      <p:pic>
        <p:nvPicPr>
          <p:cNvPr id="27" name="Picture 16" descr="http://images.clipartpanda.com/pineapple-clipart-pineapple-clip-art-pineapple-Download-Royalty-free-Vector-File-EPS-2992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812360" y="5085184"/>
            <a:ext cx="360000" cy="360000"/>
          </a:xfrm>
          <a:prstGeom prst="rect">
            <a:avLst/>
          </a:prstGeom>
          <a:noFill/>
        </p:spPr>
      </p:pic>
      <p:pic>
        <p:nvPicPr>
          <p:cNvPr id="18" name="Picture 2" descr="logo'r%20AGGAD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884368" y="116632"/>
            <a:ext cx="929099" cy="577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Questionaire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200" dirty="0" smtClean="0"/>
              <a:t>Beth wyt ti’n hoffi </a:t>
            </a:r>
            <a:r>
              <a:rPr lang="en-GB" sz="2200" dirty="0" err="1" smtClean="0"/>
              <a:t>fwyta</a:t>
            </a:r>
            <a:r>
              <a:rPr lang="en-GB" sz="2200" dirty="0" smtClean="0"/>
              <a:t> ac </a:t>
            </a:r>
            <a:r>
              <a:rPr lang="en-GB" sz="2200" dirty="0" err="1" smtClean="0"/>
              <a:t>yfed</a:t>
            </a:r>
            <a:r>
              <a:rPr lang="en-GB" sz="2200" dirty="0" smtClean="0"/>
              <a:t>? </a:t>
            </a:r>
            <a:endParaRPr lang="en-GB" sz="2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4897780"/>
              </p:ext>
            </p:extLst>
          </p:nvPr>
        </p:nvGraphicFramePr>
        <p:xfrm>
          <a:off x="457200" y="1609722"/>
          <a:ext cx="8229600" cy="47716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54321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Enwau </a:t>
                      </a:r>
                      <a:endParaRPr lang="en-GB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Amser</a:t>
                      </a:r>
                    </a:p>
                    <a:p>
                      <a:r>
                        <a:rPr lang="en-GB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brecwast</a:t>
                      </a:r>
                      <a:endParaRPr lang="en-GB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Amser </a:t>
                      </a:r>
                      <a:r>
                        <a:rPr lang="en-GB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cinio</a:t>
                      </a:r>
                      <a:endParaRPr lang="en-GB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Amser </a:t>
                      </a:r>
                      <a:r>
                        <a:rPr lang="en-GB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te</a:t>
                      </a:r>
                      <a:endParaRPr lang="en-GB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Amser </a:t>
                      </a:r>
                      <a:r>
                        <a:rPr lang="en-GB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swper</a:t>
                      </a:r>
                      <a:endParaRPr lang="en-GB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4321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4321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54321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54321"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170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person </a:t>
            </a:r>
            <a:r>
              <a:rPr lang="mr-IN" dirty="0" smtClean="0"/>
              <a:t>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the answers from the questionnaire to write sentences in the 3</a:t>
            </a:r>
            <a:r>
              <a:rPr lang="en-GB" baseline="30000" dirty="0" smtClean="0"/>
              <a:t>rd</a:t>
            </a:r>
            <a:r>
              <a:rPr lang="en-GB" dirty="0" smtClean="0"/>
              <a:t> person about what your friends like to eat for each meal.</a:t>
            </a:r>
          </a:p>
          <a:p>
            <a:endParaRPr lang="en-GB" dirty="0" smtClean="0"/>
          </a:p>
          <a:p>
            <a:r>
              <a:rPr lang="en-GB" dirty="0" smtClean="0"/>
              <a:t>Mae Sian yn hoffi </a:t>
            </a:r>
            <a:r>
              <a:rPr lang="en-GB" dirty="0" err="1" smtClean="0"/>
              <a:t>bwyta</a:t>
            </a:r>
            <a:r>
              <a:rPr lang="en-GB" dirty="0" smtClean="0"/>
              <a:t> </a:t>
            </a:r>
            <a:r>
              <a:rPr lang="en-GB" dirty="0" err="1" smtClean="0"/>
              <a:t>tost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brecwast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520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wyt ti’n hoffi </a:t>
            </a:r>
            <a:r>
              <a:rPr lang="en-GB" dirty="0" err="1" smtClean="0"/>
              <a:t>fwyta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Alternative answers?</a:t>
            </a:r>
          </a:p>
        </p:txBody>
      </p:sp>
    </p:spTree>
    <p:extLst>
      <p:ext uri="{BB962C8B-B14F-4D97-AF65-F5344CB8AC3E}">
        <p14:creationId xmlns:p14="http://schemas.microsoft.com/office/powerpoint/2010/main" val="35151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wyt ti’n hoffi </a:t>
            </a:r>
            <a:r>
              <a:rPr lang="en-GB" dirty="0" err="1" smtClean="0"/>
              <a:t>fwyta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Dw i’n </a:t>
            </a:r>
            <a:r>
              <a:rPr lang="en-GB" dirty="0" err="1" smtClean="0"/>
              <a:t>dwlu</a:t>
            </a:r>
            <a:r>
              <a:rPr lang="en-GB" dirty="0" smtClean="0"/>
              <a:t> ar………………………</a:t>
            </a:r>
          </a:p>
          <a:p>
            <a:endParaRPr lang="en-GB" dirty="0" smtClean="0"/>
          </a:p>
          <a:p>
            <a:r>
              <a:rPr lang="en-GB" dirty="0" err="1" smtClean="0"/>
              <a:t>Dw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fy </a:t>
            </a:r>
            <a:r>
              <a:rPr lang="en-GB" dirty="0" err="1" smtClean="0"/>
              <a:t>modd</a:t>
            </a:r>
            <a:r>
              <a:rPr lang="en-GB" dirty="0" smtClean="0"/>
              <a:t> yn </a:t>
            </a:r>
            <a:r>
              <a:rPr lang="en-GB" dirty="0" err="1" smtClean="0"/>
              <a:t>bwyta</a:t>
            </a:r>
            <a:r>
              <a:rPr lang="en-GB" dirty="0" smtClean="0"/>
              <a:t> …………….</a:t>
            </a:r>
          </a:p>
          <a:p>
            <a:endParaRPr lang="en-GB" dirty="0" smtClean="0"/>
          </a:p>
          <a:p>
            <a:r>
              <a:rPr lang="en-GB" dirty="0" smtClean="0"/>
              <a:t>Mae’n well ‘da </a:t>
            </a:r>
            <a:r>
              <a:rPr lang="en-GB" dirty="0" err="1" smtClean="0"/>
              <a:t>fi</a:t>
            </a:r>
            <a:r>
              <a:rPr lang="en-GB" dirty="0" smtClean="0"/>
              <a:t> …….. </a:t>
            </a:r>
            <a:r>
              <a:rPr lang="en-GB" dirty="0" err="1" smtClean="0"/>
              <a:t>na</a:t>
            </a:r>
            <a:r>
              <a:rPr lang="en-GB" dirty="0" smtClean="0"/>
              <a:t> ………….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Dw i’n </a:t>
            </a:r>
            <a:r>
              <a:rPr lang="en-GB" dirty="0" err="1" smtClean="0"/>
              <a:t>casau</a:t>
            </a:r>
            <a:r>
              <a:rPr lang="en-GB" dirty="0" smtClean="0"/>
              <a:t> …………..</a:t>
            </a:r>
          </a:p>
          <a:p>
            <a:endParaRPr lang="en-GB" dirty="0" smtClean="0"/>
          </a:p>
          <a:p>
            <a:r>
              <a:rPr lang="en-GB" dirty="0" smtClean="0"/>
              <a:t>Mae’n gas ‘da </a:t>
            </a:r>
            <a:r>
              <a:rPr lang="en-GB" dirty="0" err="1" smtClean="0"/>
              <a:t>fi</a:t>
            </a:r>
            <a:r>
              <a:rPr lang="en-GB" dirty="0" smtClean="0"/>
              <a:t> ………….</a:t>
            </a:r>
          </a:p>
          <a:p>
            <a:pPr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0317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en-GB" sz="2400" b="1" dirty="0"/>
              <a:t>Amser </a:t>
            </a:r>
            <a:r>
              <a:rPr lang="en-GB" sz="2400" b="1" dirty="0" err="1"/>
              <a:t>brecwast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err="1"/>
              <a:t>Jac</a:t>
            </a:r>
            <a:r>
              <a:rPr lang="en-GB" sz="2400" dirty="0" smtClean="0"/>
              <a:t>:	</a:t>
            </a:r>
            <a:r>
              <a:rPr lang="en-GB" sz="2400" dirty="0"/>
              <a:t>Bore da, Wil, </a:t>
            </a:r>
            <a:r>
              <a:rPr lang="en-GB" sz="2400" dirty="0" err="1"/>
              <a:t>sut</a:t>
            </a:r>
            <a:r>
              <a:rPr lang="en-GB" sz="2400" dirty="0"/>
              <a:t> </a:t>
            </a:r>
            <a:r>
              <a:rPr lang="en-GB" sz="2400" dirty="0" err="1"/>
              <a:t>wyt</a:t>
            </a:r>
            <a:r>
              <a:rPr lang="en-GB" sz="2400" dirty="0"/>
              <a:t> </a:t>
            </a:r>
            <a:r>
              <a:rPr lang="en-GB" sz="2400" dirty="0" err="1"/>
              <a:t>ti</a:t>
            </a:r>
            <a:r>
              <a:rPr lang="en-GB" sz="2400" dirty="0"/>
              <a:t>?</a:t>
            </a:r>
          </a:p>
          <a:p>
            <a:r>
              <a:rPr lang="en-GB" sz="2400" dirty="0"/>
              <a:t>Wil:	Da </a:t>
            </a:r>
            <a:r>
              <a:rPr lang="en-GB" sz="2400" dirty="0" err="1"/>
              <a:t>iawn</a:t>
            </a:r>
            <a:r>
              <a:rPr lang="en-GB" sz="2400" dirty="0"/>
              <a:t>, </a:t>
            </a:r>
            <a:r>
              <a:rPr lang="en-GB" sz="2400" dirty="0" err="1"/>
              <a:t>diolch</a:t>
            </a:r>
            <a:r>
              <a:rPr lang="en-GB" sz="2400" dirty="0"/>
              <a:t>, </a:t>
            </a:r>
            <a:r>
              <a:rPr lang="en-GB" sz="2400" dirty="0" err="1"/>
              <a:t>Jac</a:t>
            </a:r>
            <a:r>
              <a:rPr lang="en-GB" sz="2400" dirty="0"/>
              <a:t>. A </a:t>
            </a:r>
            <a:r>
              <a:rPr lang="en-GB" sz="2400" dirty="0" err="1"/>
              <a:t>ti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Jac</a:t>
            </a:r>
            <a:r>
              <a:rPr lang="en-GB" sz="2400" dirty="0"/>
              <a:t>:	</a:t>
            </a:r>
            <a:r>
              <a:rPr lang="en-GB" sz="2400" dirty="0" err="1"/>
              <a:t>Iawn</a:t>
            </a:r>
            <a:r>
              <a:rPr lang="en-GB" sz="2400" dirty="0"/>
              <a:t>, </a:t>
            </a:r>
            <a:r>
              <a:rPr lang="en-GB" sz="2400" dirty="0" err="1"/>
              <a:t>diolch</a:t>
            </a:r>
            <a:r>
              <a:rPr lang="en-GB" sz="2400" dirty="0"/>
              <a:t>. Beth gest </a:t>
            </a:r>
            <a:r>
              <a:rPr lang="en-GB" sz="2400" dirty="0" err="1"/>
              <a:t>ti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frecwast</a:t>
            </a:r>
            <a:r>
              <a:rPr lang="en-GB" sz="2400" dirty="0"/>
              <a:t> </a:t>
            </a:r>
            <a:r>
              <a:rPr lang="en-GB" sz="2400" dirty="0" err="1"/>
              <a:t>heddiw</a:t>
            </a:r>
            <a:r>
              <a:rPr lang="en-GB" sz="2400" dirty="0"/>
              <a:t>?</a:t>
            </a:r>
          </a:p>
          <a:p>
            <a:r>
              <a:rPr lang="en-GB" sz="2400" dirty="0"/>
              <a:t>Wil.	</a:t>
            </a:r>
            <a:r>
              <a:rPr lang="en-GB" sz="2400" dirty="0" err="1"/>
              <a:t>Ces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sirial</a:t>
            </a:r>
            <a:r>
              <a:rPr lang="en-GB" sz="2400" dirty="0"/>
              <a:t> a </a:t>
            </a:r>
            <a:r>
              <a:rPr lang="en-GB" sz="2400" dirty="0" err="1"/>
              <a:t>llaeth</a:t>
            </a:r>
            <a:r>
              <a:rPr lang="en-GB" sz="2400" dirty="0"/>
              <a:t> a </a:t>
            </a:r>
            <a:r>
              <a:rPr lang="en-GB" sz="2400" dirty="0" err="1"/>
              <a:t>sudd</a:t>
            </a:r>
            <a:r>
              <a:rPr lang="en-GB" sz="2400" dirty="0"/>
              <a:t> </a:t>
            </a:r>
            <a:r>
              <a:rPr lang="en-GB" sz="2400" dirty="0" err="1"/>
              <a:t>oren</a:t>
            </a:r>
            <a:r>
              <a:rPr lang="en-GB" sz="2400" dirty="0"/>
              <a:t>. O, </a:t>
            </a:r>
            <a:r>
              <a:rPr lang="en-GB" sz="2400" dirty="0" err="1"/>
              <a:t>ces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dost </a:t>
            </a:r>
            <a:r>
              <a:rPr lang="en-GB" sz="2400" dirty="0" err="1"/>
              <a:t>hefyd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Jac</a:t>
            </a:r>
            <a:r>
              <a:rPr lang="en-GB" sz="2400" dirty="0"/>
              <a:t>: Gest </a:t>
            </a:r>
            <a:r>
              <a:rPr lang="en-GB" sz="2400" dirty="0" err="1"/>
              <a:t>ti</a:t>
            </a:r>
            <a:r>
              <a:rPr lang="en-GB" sz="2400" dirty="0"/>
              <a:t> jam </a:t>
            </a:r>
            <a:r>
              <a:rPr lang="en-GB" sz="2400" dirty="0" err="1"/>
              <a:t>ar</a:t>
            </a:r>
            <a:r>
              <a:rPr lang="en-GB" sz="2400" dirty="0"/>
              <a:t> y </a:t>
            </a:r>
            <a:r>
              <a:rPr lang="en-GB" sz="2400" dirty="0" err="1"/>
              <a:t>tost</a:t>
            </a:r>
            <a:r>
              <a:rPr lang="en-GB" sz="2400" dirty="0"/>
              <a:t>?</a:t>
            </a:r>
          </a:p>
          <a:p>
            <a:r>
              <a:rPr lang="en-GB" sz="2400" dirty="0"/>
              <a:t>Wil:	</a:t>
            </a:r>
            <a:r>
              <a:rPr lang="en-GB" sz="2400" dirty="0" err="1"/>
              <a:t>Naddo</a:t>
            </a:r>
            <a:r>
              <a:rPr lang="en-GB" sz="2400" dirty="0"/>
              <a:t>, </a:t>
            </a:r>
            <a:r>
              <a:rPr lang="en-GB" sz="2400" dirty="0" err="1"/>
              <a:t>ces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marmite.</a:t>
            </a:r>
          </a:p>
          <a:p>
            <a:r>
              <a:rPr lang="en-GB" sz="2400" dirty="0" err="1"/>
              <a:t>Jac</a:t>
            </a:r>
            <a:r>
              <a:rPr lang="en-GB" sz="2400" dirty="0"/>
              <a:t>. </a:t>
            </a:r>
            <a:r>
              <a:rPr lang="en-GB" sz="2400" dirty="0" err="1"/>
              <a:t>Ych</a:t>
            </a:r>
            <a:r>
              <a:rPr lang="en-GB" sz="2400" dirty="0"/>
              <a:t> a fi! </a:t>
            </a:r>
            <a:r>
              <a:rPr lang="en-GB" sz="2400" dirty="0" err="1"/>
              <a:t>Mae’n</a:t>
            </a:r>
            <a:r>
              <a:rPr lang="en-GB" sz="2400" dirty="0"/>
              <a:t> gas ‘da fi marmite!</a:t>
            </a:r>
          </a:p>
          <a:p>
            <a:r>
              <a:rPr lang="en-GB" sz="2400" dirty="0"/>
              <a:t>Wil:	</a:t>
            </a:r>
            <a:r>
              <a:rPr lang="en-GB" sz="2400" dirty="0" err="1"/>
              <a:t>Wel</a:t>
            </a:r>
            <a:r>
              <a:rPr lang="en-GB" sz="2400" dirty="0"/>
              <a:t>, </a:t>
            </a:r>
            <a:r>
              <a:rPr lang="en-GB" sz="2400" dirty="0" err="1"/>
              <a:t>beth</a:t>
            </a:r>
            <a:r>
              <a:rPr lang="en-GB" sz="2400" dirty="0"/>
              <a:t> gest </a:t>
            </a:r>
            <a:r>
              <a:rPr lang="en-GB" sz="2400" dirty="0" err="1"/>
              <a:t>ti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frecwast</a:t>
            </a:r>
            <a:r>
              <a:rPr lang="en-GB" sz="2400" dirty="0"/>
              <a:t>?</a:t>
            </a:r>
          </a:p>
          <a:p>
            <a:r>
              <a:rPr lang="en-GB" sz="2400" dirty="0" err="1"/>
              <a:t>Jac</a:t>
            </a:r>
            <a:r>
              <a:rPr lang="en-GB" sz="2400" dirty="0"/>
              <a:t>: </a:t>
            </a:r>
            <a:r>
              <a:rPr lang="en-GB" sz="2400" dirty="0" err="1"/>
              <a:t>Ces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miwsli</a:t>
            </a:r>
            <a:r>
              <a:rPr lang="en-GB" sz="2400" dirty="0"/>
              <a:t>.</a:t>
            </a:r>
          </a:p>
          <a:p>
            <a:r>
              <a:rPr lang="en-GB" sz="2400" dirty="0"/>
              <a:t>Wil:	</a:t>
            </a:r>
            <a:r>
              <a:rPr lang="en-GB" sz="2400" dirty="0" err="1"/>
              <a:t>Ych</a:t>
            </a:r>
            <a:r>
              <a:rPr lang="en-GB" sz="2400" dirty="0"/>
              <a:t> a fi! </a:t>
            </a:r>
            <a:r>
              <a:rPr lang="en-GB" sz="2400" dirty="0" err="1"/>
              <a:t>Bwyd</a:t>
            </a:r>
            <a:r>
              <a:rPr lang="en-GB" sz="2400" dirty="0"/>
              <a:t> </a:t>
            </a:r>
            <a:r>
              <a:rPr lang="en-GB" sz="2400" dirty="0" err="1"/>
              <a:t>parot</a:t>
            </a:r>
            <a:r>
              <a:rPr lang="en-GB" sz="2400" dirty="0"/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56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600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33947"/>
            <a:ext cx="1728192" cy="6983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0681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Cei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/ Na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chei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Sam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8617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hufen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boeth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llysiau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cael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pysgod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sglodion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pitsa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caws a tomato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cyw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bob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ysgo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sbageti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Eidaleg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salad ham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e/hi/Sam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ciwcymbr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!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fwytaist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7735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395288" y="390525"/>
          <a:ext cx="8424862" cy="6026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Bitmap Image" r:id="rId4" imgW="5420482" imgH="3877216" progId="">
                  <p:embed/>
                </p:oleObj>
              </mc:Choice>
              <mc:Fallback>
                <p:oleObj name="Bitmap Image" r:id="rId4" imgW="5420482" imgH="3877216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390525"/>
                        <a:ext cx="8424862" cy="6026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2249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395288" y="469900"/>
          <a:ext cx="8280400" cy="5972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Bitmap Image" r:id="rId4" imgW="9980952" imgH="7201905" progId="">
                  <p:embed/>
                </p:oleObj>
              </mc:Choice>
              <mc:Fallback>
                <p:oleObj name="Bitmap Image" r:id="rId4" imgW="9980952" imgH="7201905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469900"/>
                        <a:ext cx="8280400" cy="5972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0967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23850" y="387350"/>
          <a:ext cx="8820150" cy="5868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Bitmap Image" r:id="rId4" imgW="10136015" imgH="6744641" progId="">
                  <p:embed/>
                </p:oleObj>
              </mc:Choice>
              <mc:Fallback>
                <p:oleObj name="Bitmap Image" r:id="rId4" imgW="10136015" imgH="6744641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387350"/>
                        <a:ext cx="8820150" cy="5868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10177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395288" y="503238"/>
          <a:ext cx="8569325" cy="600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Bitmap Image" r:id="rId4" imgW="10031225" imgH="7028571" progId="">
                  <p:embed/>
                </p:oleObj>
              </mc:Choice>
              <mc:Fallback>
                <p:oleObj name="Bitmap Image" r:id="rId4" imgW="10031225" imgH="7028571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503238"/>
                        <a:ext cx="8569325" cy="6003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3372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323850" y="511175"/>
          <a:ext cx="8640763" cy="5934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4" name="Bitmap Image" r:id="rId4" imgW="10066667" imgH="6916115" progId="">
                  <p:embed/>
                </p:oleObj>
              </mc:Choice>
              <mc:Fallback>
                <p:oleObj name="Bitmap Image" r:id="rId4" imgW="10066667" imgH="6916115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11175"/>
                        <a:ext cx="8640763" cy="5934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2884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395288" y="596900"/>
          <a:ext cx="8569325" cy="5810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8" name="Bitmap Image" r:id="rId4" imgW="10000000" imgH="6780952" progId="">
                  <p:embed/>
                </p:oleObj>
              </mc:Choice>
              <mc:Fallback>
                <p:oleObj name="Bitmap Image" r:id="rId4" imgW="10000000" imgH="6780952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596900"/>
                        <a:ext cx="8569325" cy="5810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29845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250825" y="446088"/>
          <a:ext cx="8497888" cy="5865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2" name="Bitmap Image" r:id="rId4" imgW="10123810" imgH="6990476" progId="">
                  <p:embed/>
                </p:oleObj>
              </mc:Choice>
              <mc:Fallback>
                <p:oleObj name="Bitmap Image" r:id="rId4" imgW="10123810" imgH="6990476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825" y="446088"/>
                        <a:ext cx="8497888" cy="5865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86251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323850" y="587375"/>
          <a:ext cx="8351838" cy="5783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" name="Bitmap Image" r:id="rId4" imgW="10161905" imgH="7039958" progId="">
                  <p:embed/>
                </p:oleObj>
              </mc:Choice>
              <mc:Fallback>
                <p:oleObj name="Bitmap Image" r:id="rId4" imgW="10161905" imgH="7039958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850" y="587375"/>
                        <a:ext cx="8351838" cy="5783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1379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2"/>
          <p:cNvGraphicFramePr>
            <a:graphicFrameLocks noChangeAspect="1"/>
          </p:cNvGraphicFramePr>
          <p:nvPr/>
        </p:nvGraphicFramePr>
        <p:xfrm>
          <a:off x="395288" y="646113"/>
          <a:ext cx="8208962" cy="5665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0" name="Bitmap Image" r:id="rId4" imgW="10174120" imgH="7020905" progId="">
                  <p:embed/>
                </p:oleObj>
              </mc:Choice>
              <mc:Fallback>
                <p:oleObj name="Bitmap Image" r:id="rId4" imgW="10174120" imgH="7020905" progId="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646113"/>
                        <a:ext cx="8208962" cy="56657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4495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0339" name="Rectangle 3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40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  <a:latin typeface="Comic Sans MS" pitchFamily="66" charset="0"/>
              </a:rPr>
              <a:t>Gramadeg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70341" name="Rectangle 5"/>
          <p:cNvSpPr>
            <a:spLocks noChangeArrowheads="1"/>
          </p:cNvSpPr>
          <p:nvPr/>
        </p:nvSpPr>
        <p:spPr bwMode="auto">
          <a:xfrm>
            <a:off x="395288" y="3291374"/>
            <a:ext cx="8208962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algn="ctr"/>
            <a:r>
              <a:rPr lang="cy-GB" sz="3600" b="1" i="1" dirty="0">
                <a:latin typeface="Comic Sans MS" pitchFamily="66" charset="0"/>
              </a:rPr>
              <a:t>Cofiwch – Remember</a:t>
            </a:r>
            <a:endParaRPr lang="cy-GB" sz="3600" i="1" dirty="0">
              <a:latin typeface="Comic Sans MS" pitchFamily="66" charset="0"/>
            </a:endParaRPr>
          </a:p>
          <a:p>
            <a:pPr algn="ctr"/>
            <a:r>
              <a:rPr lang="cy-GB" sz="3600" i="1" dirty="0">
                <a:latin typeface="Comic Sans MS" pitchFamily="66" charset="0"/>
              </a:rPr>
              <a:t> </a:t>
            </a:r>
          </a:p>
          <a:p>
            <a:pPr algn="ctr"/>
            <a:r>
              <a:rPr lang="cy-GB" sz="3600" i="1" dirty="0">
                <a:latin typeface="Comic Sans MS" pitchFamily="66" charset="0"/>
              </a:rPr>
              <a:t>Faint mae’n </a:t>
            </a:r>
            <a:r>
              <a:rPr lang="cy-GB" sz="3600" b="1" i="1" dirty="0">
                <a:latin typeface="Comic Sans MS" pitchFamily="66" charset="0"/>
              </a:rPr>
              <a:t>g</a:t>
            </a:r>
            <a:r>
              <a:rPr lang="cy-GB" sz="3600" i="1" dirty="0">
                <a:latin typeface="Comic Sans MS" pitchFamily="66" charset="0"/>
              </a:rPr>
              <a:t>ostio? in the question but </a:t>
            </a:r>
          </a:p>
          <a:p>
            <a:pPr algn="ctr"/>
            <a:r>
              <a:rPr lang="cy-GB" sz="3600" i="1" dirty="0">
                <a:latin typeface="Comic Sans MS" pitchFamily="66" charset="0"/>
              </a:rPr>
              <a:t>Mae’n </a:t>
            </a:r>
            <a:r>
              <a:rPr lang="cy-GB" sz="3600" b="1" i="1" dirty="0">
                <a:latin typeface="Comic Sans MS" pitchFamily="66" charset="0"/>
              </a:rPr>
              <a:t>c</a:t>
            </a:r>
            <a:r>
              <a:rPr lang="cy-GB" sz="3600" i="1" dirty="0">
                <a:latin typeface="Comic Sans MS" pitchFamily="66" charset="0"/>
              </a:rPr>
              <a:t>ostio ... in the answer.</a:t>
            </a:r>
            <a:endParaRPr lang="en-GB" sz="3600" i="1" dirty="0">
              <a:latin typeface="Comic Sans MS" pitchFamily="66" charset="0"/>
            </a:endParaRPr>
          </a:p>
          <a:p>
            <a:pPr algn="ctr"/>
            <a:r>
              <a:rPr lang="en-GB" i="1" dirty="0">
                <a:latin typeface="Comic Sans MS" pitchFamily="66" charset="0"/>
              </a:rPr>
              <a:t> </a:t>
            </a:r>
          </a:p>
        </p:txBody>
      </p:sp>
      <p:grpSp>
        <p:nvGrpSpPr>
          <p:cNvPr id="270342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0343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0344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0345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46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0347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0348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0349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0350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86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2387" name="Rectangle 3"/>
          <p:cNvSpPr>
            <a:spLocks noChangeArrowheads="1"/>
          </p:cNvSpPr>
          <p:nvPr/>
        </p:nvSpPr>
        <p:spPr bwMode="auto">
          <a:xfrm>
            <a:off x="0" y="1844675"/>
            <a:ext cx="2627313" cy="792163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88" name="Text Box 4"/>
          <p:cNvSpPr txBox="1">
            <a:spLocks noChangeArrowheads="1"/>
          </p:cNvSpPr>
          <p:nvPr/>
        </p:nvSpPr>
        <p:spPr bwMode="auto">
          <a:xfrm>
            <a:off x="250825" y="1916113"/>
            <a:ext cx="2305050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CCCC00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55"/>
                    </a:outerShdw>
                  </a:cont>
                  <a:cont type="tree" name="">
                    <a:effect ref="fillLine"/>
                    <a:outerShdw dist="38100" dir="2700000" algn="tl">
                      <a:srgbClr val="7A7A00"/>
                    </a:outerShdw>
                  </a:cont>
                  <a:effect ref="fillLine"/>
                </a:effectDag>
                <a:latin typeface="Comic Sans MS" pitchFamily="66" charset="0"/>
              </a:rPr>
              <a:t>Gramadeg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72389" name="Rectangle 5"/>
          <p:cNvSpPr>
            <a:spLocks noChangeArrowheads="1"/>
          </p:cNvSpPr>
          <p:nvPr/>
        </p:nvSpPr>
        <p:spPr bwMode="auto">
          <a:xfrm>
            <a:off x="395288" y="2852738"/>
            <a:ext cx="8208962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pPr algn="ctr"/>
            <a:r>
              <a:rPr lang="cy-GB" b="1" i="1">
                <a:latin typeface="Comic Sans MS" pitchFamily="66" charset="0"/>
              </a:rPr>
              <a:t>Arian - Money</a:t>
            </a:r>
            <a:endParaRPr lang="en-GB" i="1">
              <a:latin typeface="Comic Sans MS" pitchFamily="66" charset="0"/>
            </a:endParaRPr>
          </a:p>
        </p:txBody>
      </p:sp>
      <p:grpSp>
        <p:nvGrpSpPr>
          <p:cNvPr id="272390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2391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2392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2393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94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2395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2396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2397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2398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  <p:graphicFrame>
        <p:nvGraphicFramePr>
          <p:cNvPr id="272433" name="Group 49"/>
          <p:cNvGraphicFramePr>
            <a:graphicFrameLocks noGrp="1"/>
          </p:cNvGraphicFramePr>
          <p:nvPr/>
        </p:nvGraphicFramePr>
        <p:xfrm>
          <a:off x="2916238" y="3573463"/>
          <a:ext cx="3887787" cy="2377440"/>
        </p:xfrm>
        <a:graphic>
          <a:graphicData uri="http://schemas.openxmlformats.org/drawingml/2006/table">
            <a:tbl>
              <a:tblPr/>
              <a:tblGrid>
                <a:gridCol w="19446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dwy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dwy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tair ceiniog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tair punt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pedair ceiniog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pedair punt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pum ceiniog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pum punt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chwe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einiog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chwe </a:t>
                      </a:r>
                      <a:r>
                        <a:rPr kumimoji="0" lang="cy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ph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unt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1363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64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71365" name="Rectangle 5"/>
          <p:cNvSpPr>
            <a:spLocks noChangeArrowheads="1"/>
          </p:cNvSpPr>
          <p:nvPr/>
        </p:nvSpPr>
        <p:spPr bwMode="auto">
          <a:xfrm>
            <a:off x="755650" y="2571869"/>
            <a:ext cx="7345363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Faint ydy’r </a:t>
            </a:r>
            <a:r>
              <a:rPr lang="cy-GB" sz="2400" u="sng" dirty="0">
                <a:solidFill>
                  <a:srgbClr val="FF0000"/>
                </a:solidFill>
                <a:latin typeface="Comic Sans MS" pitchFamily="66" charset="0"/>
              </a:rPr>
              <a:t>siocled</a:t>
            </a:r>
            <a:r>
              <a:rPr lang="cy-GB" sz="2400" dirty="0">
                <a:solidFill>
                  <a:srgbClr val="FF0000"/>
                </a:solidFill>
                <a:latin typeface="Comic Sans MS" pitchFamily="66" charset="0"/>
              </a:rPr>
              <a:t>?</a:t>
            </a:r>
          </a:p>
          <a:p>
            <a:r>
              <a:rPr lang="cy-GB" sz="2400" dirty="0">
                <a:latin typeface="Comic Sans MS" pitchFamily="66" charset="0"/>
              </a:rPr>
              <a:t>	</a:t>
            </a:r>
            <a:r>
              <a:rPr lang="cy-GB" sz="2400" i="1" dirty="0">
                <a:latin typeface="Comic Sans MS" pitchFamily="66" charset="0"/>
              </a:rPr>
              <a:t>How much is the </a:t>
            </a:r>
            <a:r>
              <a:rPr lang="cy-GB" sz="2400" i="1" u="sng" dirty="0">
                <a:latin typeface="Comic Sans MS" pitchFamily="66" charset="0"/>
              </a:rPr>
              <a:t>chocolate</a:t>
            </a:r>
            <a:r>
              <a:rPr lang="cy-GB" sz="2400" i="1" dirty="0">
                <a:latin typeface="Comic Sans MS" pitchFamily="66" charset="0"/>
              </a:rPr>
              <a:t>? </a:t>
            </a:r>
          </a:p>
          <a:p>
            <a:r>
              <a:rPr lang="cy-GB" sz="2400" i="1" dirty="0">
                <a:solidFill>
                  <a:srgbClr val="FF0000"/>
                </a:solidFill>
                <a:latin typeface="Comic Sans MS" pitchFamily="66" charset="0"/>
              </a:rPr>
              <a:t>Faint ydy </a:t>
            </a:r>
            <a:r>
              <a:rPr lang="cy-GB" sz="2400" i="1" dirty="0" smtClean="0">
                <a:solidFill>
                  <a:srgbClr val="FF0000"/>
                </a:solidFill>
                <a:latin typeface="Comic Sans MS" pitchFamily="66" charset="0"/>
              </a:rPr>
              <a:t>e?</a:t>
            </a:r>
            <a:endParaRPr lang="cy-GB" sz="2400" i="1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y-GB" sz="2400" i="1" dirty="0">
                <a:latin typeface="Comic Sans MS" pitchFamily="66" charset="0"/>
              </a:rPr>
              <a:t>	How much is it? </a:t>
            </a:r>
          </a:p>
          <a:p>
            <a:r>
              <a:rPr lang="cy-GB" sz="2400" i="1" dirty="0">
                <a:solidFill>
                  <a:srgbClr val="FF0000"/>
                </a:solidFill>
                <a:latin typeface="Comic Sans MS" pitchFamily="66" charset="0"/>
              </a:rPr>
              <a:t>Faint mae’n gostio?</a:t>
            </a:r>
          </a:p>
          <a:p>
            <a:r>
              <a:rPr lang="cy-GB" sz="2400" i="1" dirty="0">
                <a:latin typeface="Comic Sans MS" pitchFamily="66" charset="0"/>
              </a:rPr>
              <a:t>	How much does it cost? </a:t>
            </a:r>
          </a:p>
          <a:p>
            <a:endParaRPr lang="cy-GB" sz="2400" i="1" dirty="0">
              <a:latin typeface="Comic Sans MS" pitchFamily="66" charset="0"/>
            </a:endParaRPr>
          </a:p>
          <a:p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Mae’n costio </a:t>
            </a:r>
            <a:r>
              <a:rPr lang="cy-GB" sz="2400" i="1" u="sng" dirty="0">
                <a:solidFill>
                  <a:srgbClr val="0000FF"/>
                </a:solidFill>
                <a:latin typeface="Comic Sans MS" pitchFamily="66" charset="0"/>
              </a:rPr>
              <a:t>pum deg ceiniog</a:t>
            </a:r>
            <a:r>
              <a:rPr lang="cy-GB" sz="2400" i="1" dirty="0">
                <a:solidFill>
                  <a:srgbClr val="0000FF"/>
                </a:solidFill>
                <a:latin typeface="Comic Sans MS" pitchFamily="66" charset="0"/>
              </a:rPr>
              <a:t>.</a:t>
            </a:r>
          </a:p>
          <a:p>
            <a:r>
              <a:rPr lang="cy-GB" sz="2400" i="1" dirty="0">
                <a:latin typeface="Comic Sans MS" pitchFamily="66" charset="0"/>
              </a:rPr>
              <a:t>	It costs </a:t>
            </a:r>
            <a:r>
              <a:rPr lang="cy-GB" sz="2400" i="1" u="sng" dirty="0">
                <a:latin typeface="Comic Sans MS" pitchFamily="66" charset="0"/>
              </a:rPr>
              <a:t>fifty pence</a:t>
            </a:r>
            <a:r>
              <a:rPr lang="cy-GB" sz="2400" i="1" dirty="0">
                <a:latin typeface="Comic Sans MS" pitchFamily="66" charset="0"/>
              </a:rPr>
              <a:t>.</a:t>
            </a:r>
            <a:endParaRPr lang="en-GB" sz="2400" i="1" dirty="0">
              <a:latin typeface="Comic Sans MS" pitchFamily="66" charset="0"/>
            </a:endParaRPr>
          </a:p>
        </p:txBody>
      </p:sp>
      <p:grpSp>
        <p:nvGrpSpPr>
          <p:cNvPr id="271366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136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1368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1369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70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1371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1372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1373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1374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B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73411" name="Rectangle 3"/>
          <p:cNvSpPr>
            <a:spLocks noChangeArrowheads="1"/>
          </p:cNvSpPr>
          <p:nvPr/>
        </p:nvSpPr>
        <p:spPr bwMode="auto">
          <a:xfrm>
            <a:off x="0" y="1484313"/>
            <a:ext cx="2627313" cy="792162"/>
          </a:xfrm>
          <a:prstGeom prst="rect">
            <a:avLst/>
          </a:prstGeom>
          <a:solidFill>
            <a:srgbClr val="CC0000"/>
          </a:solidFill>
          <a:ln w="9525" algn="in">
            <a:noFill/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12" name="Text Box 4"/>
          <p:cNvSpPr txBox="1">
            <a:spLocks noChangeArrowheads="1"/>
          </p:cNvSpPr>
          <p:nvPr/>
        </p:nvSpPr>
        <p:spPr bwMode="auto">
          <a:xfrm>
            <a:off x="250825" y="1555750"/>
            <a:ext cx="2305050" cy="649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r"/>
            <a:r>
              <a:rPr lang="en-GB" sz="3600" b="1">
                <a:solidFill>
                  <a:srgbClr val="B2B2B2"/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6A6A6A"/>
                    </a:outerShdw>
                  </a:cont>
                  <a:effect ref="fillLine"/>
                </a:effectDag>
                <a:latin typeface="Comic Sans MS" pitchFamily="66" charset="0"/>
              </a:rPr>
              <a:t>Patrymau</a:t>
            </a:r>
            <a:endParaRPr lang="en-GB" sz="360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73413" name="Rectangle 5"/>
          <p:cNvSpPr>
            <a:spLocks noChangeArrowheads="1"/>
          </p:cNvSpPr>
          <p:nvPr/>
        </p:nvSpPr>
        <p:spPr bwMode="auto">
          <a:xfrm>
            <a:off x="755650" y="2955925"/>
            <a:ext cx="7345363" cy="255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 anchor="ctr">
            <a:spAutoFit/>
          </a:bodyPr>
          <a:lstStyle/>
          <a:p>
            <a:r>
              <a:rPr lang="cy-GB" sz="2400">
                <a:solidFill>
                  <a:srgbClr val="FF0000"/>
                </a:solidFill>
                <a:latin typeface="Comic Sans MS" pitchFamily="66" charset="0"/>
              </a:rPr>
              <a:t>Sawl un?</a:t>
            </a:r>
          </a:p>
          <a:p>
            <a:r>
              <a:rPr lang="cy-GB" sz="2400">
                <a:latin typeface="Comic Sans MS" pitchFamily="66" charset="0"/>
              </a:rPr>
              <a:t>	</a:t>
            </a:r>
            <a:r>
              <a:rPr lang="cy-GB" sz="2400" i="1">
                <a:latin typeface="Comic Sans MS" pitchFamily="66" charset="0"/>
              </a:rPr>
              <a:t>How many? </a:t>
            </a:r>
          </a:p>
          <a:p>
            <a:r>
              <a:rPr lang="cy-GB" sz="2400" i="1">
                <a:solidFill>
                  <a:srgbClr val="FF0000"/>
                </a:solidFill>
                <a:latin typeface="Comic Sans MS" pitchFamily="66" charset="0"/>
              </a:rPr>
              <a:t>Sawl un </a:t>
            </a:r>
            <a:r>
              <a:rPr lang="cy-GB" sz="2400" i="1" u="sng">
                <a:solidFill>
                  <a:srgbClr val="FF0000"/>
                </a:solidFill>
                <a:latin typeface="Comic Sans MS" pitchFamily="66" charset="0"/>
              </a:rPr>
              <a:t>wyt ti</a:t>
            </a:r>
            <a:r>
              <a:rPr lang="cy-GB" sz="2400" i="1">
                <a:solidFill>
                  <a:srgbClr val="FF0000"/>
                </a:solidFill>
                <a:latin typeface="Comic Sans MS" pitchFamily="66" charset="0"/>
              </a:rPr>
              <a:t> eisiau?</a:t>
            </a:r>
          </a:p>
          <a:p>
            <a:r>
              <a:rPr lang="cy-GB" sz="2400" i="1">
                <a:latin typeface="Comic Sans MS" pitchFamily="66" charset="0"/>
              </a:rPr>
              <a:t>	How many </a:t>
            </a:r>
            <a:r>
              <a:rPr lang="cy-GB" sz="2400" i="1" u="sng">
                <a:latin typeface="Comic Sans MS" pitchFamily="66" charset="0"/>
              </a:rPr>
              <a:t>do you</a:t>
            </a:r>
            <a:r>
              <a:rPr lang="cy-GB" sz="2400" i="1">
                <a:latin typeface="Comic Sans MS" pitchFamily="66" charset="0"/>
              </a:rPr>
              <a:t> want? </a:t>
            </a:r>
          </a:p>
          <a:p>
            <a:endParaRPr lang="cy-GB" sz="2400" i="1">
              <a:latin typeface="Comic Sans MS" pitchFamily="66" charset="0"/>
            </a:endParaRPr>
          </a:p>
          <a:p>
            <a:r>
              <a:rPr lang="cy-GB" sz="2400" i="1">
                <a:solidFill>
                  <a:srgbClr val="0000FF"/>
                </a:solidFill>
                <a:latin typeface="Comic Sans MS" pitchFamily="66" charset="0"/>
              </a:rPr>
              <a:t>Dw i eisiau </a:t>
            </a:r>
            <a:r>
              <a:rPr lang="cy-GB" sz="2400" i="1" u="sng">
                <a:solidFill>
                  <a:srgbClr val="0000FF"/>
                </a:solidFill>
                <a:latin typeface="Comic Sans MS" pitchFamily="66" charset="0"/>
              </a:rPr>
              <a:t>tri</a:t>
            </a:r>
            <a:r>
              <a:rPr lang="cy-GB" sz="2400" i="1">
                <a:solidFill>
                  <a:srgbClr val="0000FF"/>
                </a:solidFill>
                <a:latin typeface="Comic Sans MS" pitchFamily="66" charset="0"/>
              </a:rPr>
              <a:t> os gwelwch yn dda.</a:t>
            </a:r>
          </a:p>
          <a:p>
            <a:r>
              <a:rPr lang="cy-GB" sz="2400" i="1">
                <a:latin typeface="Comic Sans MS" pitchFamily="66" charset="0"/>
              </a:rPr>
              <a:t>	I want </a:t>
            </a:r>
            <a:r>
              <a:rPr lang="cy-GB" sz="2400" i="1" u="sng">
                <a:latin typeface="Comic Sans MS" pitchFamily="66" charset="0"/>
              </a:rPr>
              <a:t>three</a:t>
            </a:r>
            <a:r>
              <a:rPr lang="cy-GB" sz="2400" i="1">
                <a:latin typeface="Comic Sans MS" pitchFamily="66" charset="0"/>
              </a:rPr>
              <a:t> please.</a:t>
            </a:r>
            <a:endParaRPr lang="en-GB" sz="2400" i="1">
              <a:latin typeface="Comic Sans MS" pitchFamily="66" charset="0"/>
            </a:endParaRPr>
          </a:p>
        </p:txBody>
      </p:sp>
      <p:grpSp>
        <p:nvGrpSpPr>
          <p:cNvPr id="273414" name="Group 6"/>
          <p:cNvGrpSpPr>
            <a:grpSpLocks/>
          </p:cNvGrpSpPr>
          <p:nvPr/>
        </p:nvGrpSpPr>
        <p:grpSpPr bwMode="auto">
          <a:xfrm>
            <a:off x="7956550" y="5589588"/>
            <a:ext cx="936625" cy="1123950"/>
            <a:chOff x="115851960" y="108738060"/>
            <a:chExt cx="1230122" cy="1188000"/>
          </a:xfrm>
        </p:grpSpPr>
        <p:pic>
          <p:nvPicPr>
            <p:cNvPr id="273415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20995830" flipH="1">
              <a:off x="115851960" y="108738060"/>
              <a:ext cx="1230122" cy="118800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3416" name="Picture 8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1592790" flipH="1">
              <a:off x="116083438" y="109386892"/>
              <a:ext cx="522711" cy="504812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3417" name="Rectangle 9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18" name="Text Box 10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3419" name="Picture 11" descr="transparentccc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3420" name="Rectangle 12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3421" name="Text Box 13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3422" name="Picture 14" descr="siop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554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279555" name="Picture 3" descr="327623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1173823">
            <a:off x="179388" y="260350"/>
            <a:ext cx="971550" cy="67945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79557" name="Group 5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79558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9559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9562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9563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9564" name="Picture 12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9565" name="Rectangle 13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9566" name="Text Box 14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9567" name="Picture 15" descr="siopa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435600" y="0"/>
            <a:ext cx="1311275" cy="1311275"/>
          </a:xfrm>
          <a:prstGeom prst="rect">
            <a:avLst/>
          </a:prstGeom>
          <a:noFill/>
        </p:spPr>
      </p:pic>
      <p:graphicFrame>
        <p:nvGraphicFramePr>
          <p:cNvPr id="279569" name="Group 17"/>
          <p:cNvGraphicFramePr>
            <a:graphicFrameLocks noGrp="1"/>
          </p:cNvGraphicFramePr>
          <p:nvPr/>
        </p:nvGraphicFramePr>
        <p:xfrm>
          <a:off x="323850" y="2276475"/>
          <a:ext cx="7954963" cy="3169920"/>
        </p:xfrm>
        <a:graphic>
          <a:graphicData uri="http://schemas.openxmlformats.org/drawingml/2006/table">
            <a:tbl>
              <a:tblPr/>
              <a:tblGrid>
                <a:gridCol w="14398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15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Helo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Seren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  Beth wyt ti eisiau?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Seren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 eisiau 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siocled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os gwelwch yn dda.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Dyma ti.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Seren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Diolch.  Faint ydy e?</a:t>
                      </a:r>
                      <a:endParaRPr kumimoji="0" lang="cy-GB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Tri</a:t>
                      </a:r>
                      <a:r>
                        <a:rPr kumimoji="0" lang="cy-GB" sz="20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deg ceiniog</a:t>
                      </a: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Seren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Dyma’r arian.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Diolch yn fawr.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Seren</a:t>
                      </a:r>
                      <a:endParaRPr kumimoji="0" lang="cy-GB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Hwyl.</a:t>
                      </a:r>
                      <a:endParaRPr kumimoji="0" lang="cy-GB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79590" name="Rectangle 38"/>
          <p:cNvSpPr>
            <a:spLocks noChangeArrowheads="1"/>
          </p:cNvSpPr>
          <p:nvPr/>
        </p:nvSpPr>
        <p:spPr bwMode="auto">
          <a:xfrm>
            <a:off x="484188" y="1628775"/>
            <a:ext cx="15795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 anchor="ctr">
            <a:spAutoFit/>
          </a:bodyPr>
          <a:lstStyle/>
          <a:p>
            <a:pPr algn="ctr"/>
            <a:r>
              <a:rPr lang="cy-GB" b="1">
                <a:latin typeface="Comic Sans MS" pitchFamily="66" charset="0"/>
              </a:rPr>
              <a:t>Yn y siop losin</a:t>
            </a:r>
            <a:endParaRPr lang="en-GB">
              <a:latin typeface="Comic Sans MS" pitchFamily="66" charset="0"/>
            </a:endParaRPr>
          </a:p>
          <a:p>
            <a:pPr algn="ctr"/>
            <a:r>
              <a:rPr lang="en-GB">
                <a:latin typeface="Comic Sans MS" pitchFamily="66" charset="0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/>
          <p:cNvSpPr>
            <a:spLocks noChangeArrowheads="1"/>
          </p:cNvSpPr>
          <p:nvPr/>
        </p:nvSpPr>
        <p:spPr bwMode="auto">
          <a:xfrm>
            <a:off x="0" y="6092825"/>
            <a:ext cx="9144000" cy="431800"/>
          </a:xfrm>
          <a:prstGeom prst="rect">
            <a:avLst/>
          </a:prstGeom>
          <a:solidFill>
            <a:srgbClr val="66CCFF"/>
          </a:solidFill>
          <a:ln w="9525">
            <a:solidFill>
              <a:srgbClr val="990099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276483" name="Picture 3" descr="327623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1173823">
            <a:off x="0" y="0"/>
            <a:ext cx="971550" cy="67945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grpSp>
        <p:nvGrpSpPr>
          <p:cNvPr id="276485" name="Group 5"/>
          <p:cNvGrpSpPr>
            <a:grpSpLocks/>
          </p:cNvGrpSpPr>
          <p:nvPr/>
        </p:nvGrpSpPr>
        <p:grpSpPr bwMode="auto">
          <a:xfrm rot="19034534" flipH="1">
            <a:off x="7740650" y="5589588"/>
            <a:ext cx="1230313" cy="1187450"/>
            <a:chOff x="114771960" y="107298060"/>
            <a:chExt cx="1781761" cy="2177298"/>
          </a:xfrm>
        </p:grpSpPr>
        <p:pic>
          <p:nvPicPr>
            <p:cNvPr id="276486" name="Picture 6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1961296">
              <a:off x="114771960" y="107298060"/>
              <a:ext cx="1781761" cy="2177298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  <p:pic>
          <p:nvPicPr>
            <p:cNvPr id="276487" name="Picture 7" descr="1194984651288787994right_hand_print_benji_p_01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2558256">
              <a:off x="115716393" y="108185470"/>
              <a:ext cx="757116" cy="925190"/>
            </a:xfrm>
            <a:prstGeom prst="rect">
              <a:avLst/>
            </a:prstGeom>
            <a:noFill/>
            <a:ln w="9525" algn="in">
              <a:noFill/>
              <a:miter lim="800000"/>
              <a:headEnd/>
              <a:tailEnd/>
            </a:ln>
            <a:effectLst/>
          </p:spPr>
        </p:pic>
      </p:grpSp>
      <p:sp>
        <p:nvSpPr>
          <p:cNvPr id="276490" name="Rectangle 10"/>
          <p:cNvSpPr>
            <a:spLocks noChangeArrowheads="1"/>
          </p:cNvSpPr>
          <p:nvPr/>
        </p:nvSpPr>
        <p:spPr bwMode="auto">
          <a:xfrm>
            <a:off x="7308850" y="1052513"/>
            <a:ext cx="1835150" cy="5048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6491" name="Text Box 11"/>
          <p:cNvSpPr txBox="1">
            <a:spLocks noChangeArrowheads="1"/>
          </p:cNvSpPr>
          <p:nvPr/>
        </p:nvSpPr>
        <p:spPr bwMode="auto">
          <a:xfrm>
            <a:off x="7451725" y="1128713"/>
            <a:ext cx="1223963" cy="428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2200" b="1">
                <a:solidFill>
                  <a:srgbClr val="990099"/>
                </a:solidFill>
                <a:latin typeface="Comic Sans MS" pitchFamily="66" charset="0"/>
              </a:rPr>
              <a:t>Cam 1</a:t>
            </a:r>
            <a:endParaRPr lang="en-GB">
              <a:solidFill>
                <a:srgbClr val="990099"/>
              </a:solidFill>
              <a:latin typeface="Comic Sans MS" pitchFamily="66" charset="0"/>
            </a:endParaRPr>
          </a:p>
        </p:txBody>
      </p:sp>
      <p:pic>
        <p:nvPicPr>
          <p:cNvPr id="276492" name="Picture 12" descr="transparentccc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72450" y="1700213"/>
            <a:ext cx="971550" cy="809625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sp>
        <p:nvSpPr>
          <p:cNvPr id="276493" name="Rectangle 13"/>
          <p:cNvSpPr>
            <a:spLocks noChangeArrowheads="1"/>
          </p:cNvSpPr>
          <p:nvPr/>
        </p:nvSpPr>
        <p:spPr bwMode="auto">
          <a:xfrm>
            <a:off x="6372225" y="115888"/>
            <a:ext cx="2771775" cy="720725"/>
          </a:xfrm>
          <a:prstGeom prst="rect">
            <a:avLst/>
          </a:prstGeom>
          <a:solidFill>
            <a:srgbClr val="66CC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36576" tIns="36576" rIns="36576" bIns="36576"/>
          <a:lstStyle/>
          <a:p>
            <a:endParaRPr lang="en-GB"/>
          </a:p>
        </p:txBody>
      </p:sp>
      <p:sp>
        <p:nvSpPr>
          <p:cNvPr id="276494" name="Text Box 14"/>
          <p:cNvSpPr txBox="1">
            <a:spLocks noChangeArrowheads="1"/>
          </p:cNvSpPr>
          <p:nvPr/>
        </p:nvSpPr>
        <p:spPr bwMode="auto">
          <a:xfrm>
            <a:off x="6443663" y="188913"/>
            <a:ext cx="2627312" cy="64928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  <p:txBody>
          <a:bodyPr lIns="36576" tIns="36576" rIns="36576" bIns="36576"/>
          <a:lstStyle/>
          <a:p>
            <a:pPr algn="ctr"/>
            <a:r>
              <a:rPr lang="en-GB" sz="3600" b="1">
                <a:solidFill>
                  <a:srgbClr val="99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SIOPA</a:t>
            </a:r>
            <a:endParaRPr lang="en-GB" sz="3600">
              <a:solidFill>
                <a:srgbClr val="99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  <p:pic>
        <p:nvPicPr>
          <p:cNvPr id="276495" name="Picture 15" descr="siopa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651500" y="0"/>
            <a:ext cx="1095375" cy="1095375"/>
          </a:xfrm>
          <a:prstGeom prst="rect">
            <a:avLst/>
          </a:prstGeom>
          <a:noFill/>
        </p:spPr>
      </p:pic>
      <p:graphicFrame>
        <p:nvGraphicFramePr>
          <p:cNvPr id="276608" name="Group 128"/>
          <p:cNvGraphicFramePr>
            <a:graphicFrameLocks noGrp="1"/>
          </p:cNvGraphicFramePr>
          <p:nvPr/>
        </p:nvGraphicFramePr>
        <p:xfrm>
          <a:off x="971550" y="0"/>
          <a:ext cx="6480175" cy="6095999"/>
        </p:xfrm>
        <a:graphic>
          <a:graphicData uri="http://schemas.openxmlformats.org/drawingml/2006/table">
            <a:tbl>
              <a:tblPr/>
              <a:tblGrid>
                <a:gridCol w="7858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3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3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905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Mynd i’r siop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i’n mynd i’r siop i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Dad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  Wyt ti’n dod?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Ydw, dw i eisiau prynu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creision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Dw i eisiau prynu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papur newydd, llaeth a bisgedi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05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Yn y siop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Bore da blant.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 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Bore da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Mr Bowen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Ga i’r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papur newydd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i Dad os gwelwch yn dda?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Cei, wrth gwrs.  Dyma ti.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Diolch.  Hefyd, mae Dad eisiau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llaeth a bisgedi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Iawn.  Dyma ti –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punt a naw deg naw ceiniog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Dyma’r arian.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Diolch.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Ga i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greision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os gwelwch yn dda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Mr Bowen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Cei, wrth gwrs.  Sawl un?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pecyn os gwelwch yn dda.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98438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Dyma ti. 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Tri deg pum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ceiniog plîs.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Dyma’r arian –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pum deg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ceiniog.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2225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Siopwr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 dyma’r newid –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un deg pum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66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ceiniog.  Hwyl fawr blant.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9933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905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P1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 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2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Hwyl fawr </a:t>
                      </a:r>
                      <a:r>
                        <a:rPr kumimoji="0" lang="cy-GB" sz="1400" b="0" i="0" u="sng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Mr Bowen</a:t>
                      </a:r>
                      <a:r>
                        <a:rPr kumimoji="0" lang="cy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cy-GB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947</TotalTime>
  <Words>1027</Words>
  <Application>Microsoft Office PowerPoint</Application>
  <PresentationFormat>On-screen Show (4:3)</PresentationFormat>
  <Paragraphs>336</Paragraphs>
  <Slides>36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Calibri Light</vt:lpstr>
      <vt:lpstr>Comic Sans MS</vt:lpstr>
      <vt:lpstr>Mangal</vt:lpstr>
      <vt:lpstr>Office Theme</vt:lpstr>
      <vt:lpstr>Bitmap Image</vt:lpstr>
      <vt:lpstr>PowerPoint Presentation</vt:lpstr>
      <vt:lpstr>BWYD</vt:lpstr>
      <vt:lpstr>Bwydlen</vt:lpstr>
      <vt:lpstr>HWB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Ein hoff ffrwythau</vt:lpstr>
      <vt:lpstr>Questionaire Beth wyt ti’n hoffi fwyta ac yfed? </vt:lpstr>
      <vt:lpstr>3rd person ……</vt:lpstr>
      <vt:lpstr>Beth wyt ti’n hoffi fwyta?</vt:lpstr>
      <vt:lpstr>Beth wyt ti’n hoffi fwyta?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Research Machines plc.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 Phillips</dc:creator>
  <cp:lastModifiedBy>Catherine Morgan</cp:lastModifiedBy>
  <cp:revision>201</cp:revision>
  <dcterms:created xsi:type="dcterms:W3CDTF">2018-10-22T16:51:51Z</dcterms:created>
  <dcterms:modified xsi:type="dcterms:W3CDTF">2018-12-04T12:15:17Z</dcterms:modified>
</cp:coreProperties>
</file>