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83" r:id="rId2"/>
    <p:sldId id="259" r:id="rId3"/>
    <p:sldId id="274" r:id="rId4"/>
    <p:sldId id="279" r:id="rId5"/>
    <p:sldId id="262" r:id="rId6"/>
    <p:sldId id="266" r:id="rId7"/>
    <p:sldId id="275" r:id="rId8"/>
    <p:sldId id="280" r:id="rId9"/>
    <p:sldId id="268" r:id="rId10"/>
    <p:sldId id="276" r:id="rId11"/>
    <p:sldId id="269" r:id="rId12"/>
    <p:sldId id="278" r:id="rId13"/>
    <p:sldId id="271" r:id="rId14"/>
    <p:sldId id="281" r:id="rId15"/>
    <p:sldId id="277" r:id="rId16"/>
    <p:sldId id="263" r:id="rId17"/>
    <p:sldId id="282" r:id="rId18"/>
    <p:sldId id="264"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9ACAC5-F514-4030-AF77-5A40999C250A}" v="15" dt="2022-11-16T16:03:07.1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851"/>
    <p:restoredTop sz="94721"/>
  </p:normalViewPr>
  <p:slideViewPr>
    <p:cSldViewPr snapToGrid="0">
      <p:cViewPr varScale="1">
        <p:scale>
          <a:sx n="68" d="100"/>
          <a:sy n="68" d="100"/>
        </p:scale>
        <p:origin x="60" y="3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A09ACAC5-F514-4030-AF77-5A40999C250A}"/>
    <pc:docChg chg="delSld modSld">
      <pc:chgData name="Sian Turvey" userId="9a374997-2901-41ac-b51e-a8948a26085a" providerId="ADAL" clId="{A09ACAC5-F514-4030-AF77-5A40999C250A}" dt="2022-11-16T16:03:07.189" v="49"/>
      <pc:docMkLst>
        <pc:docMk/>
      </pc:docMkLst>
      <pc:sldChg chg="addSp delSp modSp mod modTransition modAnim">
        <pc:chgData name="Sian Turvey" userId="9a374997-2901-41ac-b51e-a8948a26085a" providerId="ADAL" clId="{A09ACAC5-F514-4030-AF77-5A40999C250A}" dt="2022-11-16T15:42:55.502" v="44" actId="20577"/>
        <pc:sldMkLst>
          <pc:docMk/>
          <pc:sldMk cId="2511280831" sldId="259"/>
        </pc:sldMkLst>
        <pc:spChg chg="mod">
          <ac:chgData name="Sian Turvey" userId="9a374997-2901-41ac-b51e-a8948a26085a" providerId="ADAL" clId="{A09ACAC5-F514-4030-AF77-5A40999C250A}" dt="2022-11-16T15:42:55.502" v="44" actId="20577"/>
          <ac:spMkLst>
            <pc:docMk/>
            <pc:sldMk cId="2511280831" sldId="259"/>
            <ac:spMk id="6" creationId="{CE5D857B-B3EB-42A9-9378-BB924DA2D331}"/>
          </ac:spMkLst>
        </pc:spChg>
        <pc:picChg chg="add del mod">
          <ac:chgData name="Sian Turvey" userId="9a374997-2901-41ac-b51e-a8948a26085a" providerId="ADAL" clId="{A09ACAC5-F514-4030-AF77-5A40999C250A}" dt="2022-11-16T15:35:40.684" v="27"/>
          <ac:picMkLst>
            <pc:docMk/>
            <pc:sldMk cId="2511280831" sldId="259"/>
            <ac:picMk id="4" creationId="{8A5DE6DE-1DF1-AB0D-1A81-67AF0CCFA568}"/>
          </ac:picMkLst>
        </pc:picChg>
        <pc:picChg chg="add mod">
          <ac:chgData name="Sian Turvey" userId="9a374997-2901-41ac-b51e-a8948a26085a" providerId="ADAL" clId="{A09ACAC5-F514-4030-AF77-5A40999C250A}" dt="2022-11-16T15:36:11.924" v="28"/>
          <ac:picMkLst>
            <pc:docMk/>
            <pc:sldMk cId="2511280831" sldId="259"/>
            <ac:picMk id="5" creationId="{27758CF1-A828-86D8-D58C-BF2EA56AD51B}"/>
          </ac:picMkLst>
        </pc:picChg>
      </pc:sldChg>
      <pc:sldChg chg="addSp modSp">
        <pc:chgData name="Sian Turvey" userId="9a374997-2901-41ac-b51e-a8948a26085a" providerId="ADAL" clId="{A09ACAC5-F514-4030-AF77-5A40999C250A}" dt="2022-11-16T15:57:26.682" v="47"/>
        <pc:sldMkLst>
          <pc:docMk/>
          <pc:sldMk cId="3451093567" sldId="262"/>
        </pc:sldMkLst>
        <pc:picChg chg="add mod">
          <ac:chgData name="Sian Turvey" userId="9a374997-2901-41ac-b51e-a8948a26085a" providerId="ADAL" clId="{A09ACAC5-F514-4030-AF77-5A40999C250A}" dt="2022-11-16T15:57:26.682" v="47"/>
          <ac:picMkLst>
            <pc:docMk/>
            <pc:sldMk cId="3451093567" sldId="262"/>
            <ac:picMk id="4" creationId="{A235A1C6-43DE-234B-5000-276A3B778F54}"/>
          </ac:picMkLst>
        </pc:picChg>
      </pc:sldChg>
      <pc:sldChg chg="addSp modSp">
        <pc:chgData name="Sian Turvey" userId="9a374997-2901-41ac-b51e-a8948a26085a" providerId="ADAL" clId="{A09ACAC5-F514-4030-AF77-5A40999C250A}" dt="2022-11-16T16:03:07.189" v="49"/>
        <pc:sldMkLst>
          <pc:docMk/>
          <pc:sldMk cId="506969829" sldId="263"/>
        </pc:sldMkLst>
        <pc:picChg chg="add mod">
          <ac:chgData name="Sian Turvey" userId="9a374997-2901-41ac-b51e-a8948a26085a" providerId="ADAL" clId="{A09ACAC5-F514-4030-AF77-5A40999C250A}" dt="2022-11-16T16:03:07.189" v="49"/>
          <ac:picMkLst>
            <pc:docMk/>
            <pc:sldMk cId="506969829" sldId="263"/>
            <ac:picMk id="4" creationId="{42D677A2-6798-4987-0B0D-3B24FC9B51CD}"/>
          </ac:picMkLst>
        </pc:picChg>
      </pc:sldChg>
      <pc:sldChg chg="addSp modSp">
        <pc:chgData name="Sian Turvey" userId="9a374997-2901-41ac-b51e-a8948a26085a" providerId="ADAL" clId="{A09ACAC5-F514-4030-AF77-5A40999C250A}" dt="2022-11-16T16:03:07.189" v="49"/>
        <pc:sldMkLst>
          <pc:docMk/>
          <pc:sldMk cId="2749282410" sldId="264"/>
        </pc:sldMkLst>
        <pc:picChg chg="add mod">
          <ac:chgData name="Sian Turvey" userId="9a374997-2901-41ac-b51e-a8948a26085a" providerId="ADAL" clId="{A09ACAC5-F514-4030-AF77-5A40999C250A}" dt="2022-11-16T16:03:07.189" v="49"/>
          <ac:picMkLst>
            <pc:docMk/>
            <pc:sldMk cId="2749282410" sldId="264"/>
            <ac:picMk id="4" creationId="{9C3BD0F6-C7F1-3E8D-E471-6C97EB22D3BA}"/>
          </ac:picMkLst>
        </pc:picChg>
      </pc:sldChg>
      <pc:sldChg chg="addSp modSp">
        <pc:chgData name="Sian Turvey" userId="9a374997-2901-41ac-b51e-a8948a26085a" providerId="ADAL" clId="{A09ACAC5-F514-4030-AF77-5A40999C250A}" dt="2022-11-16T16:03:07.189" v="49"/>
        <pc:sldMkLst>
          <pc:docMk/>
          <pc:sldMk cId="2141641234" sldId="265"/>
        </pc:sldMkLst>
        <pc:picChg chg="add mod">
          <ac:chgData name="Sian Turvey" userId="9a374997-2901-41ac-b51e-a8948a26085a" providerId="ADAL" clId="{A09ACAC5-F514-4030-AF77-5A40999C250A}" dt="2022-11-16T16:03:07.189" v="49"/>
          <ac:picMkLst>
            <pc:docMk/>
            <pc:sldMk cId="2141641234" sldId="265"/>
            <ac:picMk id="3" creationId="{30974ED6-F752-7247-CA37-9CA017619564}"/>
          </ac:picMkLst>
        </pc:picChg>
      </pc:sldChg>
      <pc:sldChg chg="addSp modSp">
        <pc:chgData name="Sian Turvey" userId="9a374997-2901-41ac-b51e-a8948a26085a" providerId="ADAL" clId="{A09ACAC5-F514-4030-AF77-5A40999C250A}" dt="2022-11-16T15:57:26.682" v="47"/>
        <pc:sldMkLst>
          <pc:docMk/>
          <pc:sldMk cId="2162979876" sldId="266"/>
        </pc:sldMkLst>
        <pc:picChg chg="add mod">
          <ac:chgData name="Sian Turvey" userId="9a374997-2901-41ac-b51e-a8948a26085a" providerId="ADAL" clId="{A09ACAC5-F514-4030-AF77-5A40999C250A}" dt="2022-11-16T15:57:26.682" v="47"/>
          <ac:picMkLst>
            <pc:docMk/>
            <pc:sldMk cId="2162979876" sldId="266"/>
            <ac:picMk id="4" creationId="{6C6D49B3-73B0-E2DA-2C70-58FF7238AD11}"/>
          </ac:picMkLst>
        </pc:picChg>
      </pc:sldChg>
      <pc:sldChg chg="addSp modSp">
        <pc:chgData name="Sian Turvey" userId="9a374997-2901-41ac-b51e-a8948a26085a" providerId="ADAL" clId="{A09ACAC5-F514-4030-AF77-5A40999C250A}" dt="2022-11-16T15:57:26.682" v="47"/>
        <pc:sldMkLst>
          <pc:docMk/>
          <pc:sldMk cId="4056308915" sldId="268"/>
        </pc:sldMkLst>
        <pc:picChg chg="add mod">
          <ac:chgData name="Sian Turvey" userId="9a374997-2901-41ac-b51e-a8948a26085a" providerId="ADAL" clId="{A09ACAC5-F514-4030-AF77-5A40999C250A}" dt="2022-11-16T15:57:26.682" v="47"/>
          <ac:picMkLst>
            <pc:docMk/>
            <pc:sldMk cId="4056308915" sldId="268"/>
            <ac:picMk id="5" creationId="{DC99CA4C-B93F-4191-04CF-EE66029C9FF6}"/>
          </ac:picMkLst>
        </pc:picChg>
      </pc:sldChg>
      <pc:sldChg chg="addSp modSp">
        <pc:chgData name="Sian Turvey" userId="9a374997-2901-41ac-b51e-a8948a26085a" providerId="ADAL" clId="{A09ACAC5-F514-4030-AF77-5A40999C250A}" dt="2022-11-16T15:57:26.682" v="47"/>
        <pc:sldMkLst>
          <pc:docMk/>
          <pc:sldMk cId="77577623" sldId="269"/>
        </pc:sldMkLst>
        <pc:picChg chg="add mod">
          <ac:chgData name="Sian Turvey" userId="9a374997-2901-41ac-b51e-a8948a26085a" providerId="ADAL" clId="{A09ACAC5-F514-4030-AF77-5A40999C250A}" dt="2022-11-16T15:57:26.682" v="47"/>
          <ac:picMkLst>
            <pc:docMk/>
            <pc:sldMk cId="77577623" sldId="269"/>
            <ac:picMk id="6" creationId="{E3D2FF95-70C7-72B8-AA5C-87837340A3C6}"/>
          </ac:picMkLst>
        </pc:picChg>
      </pc:sldChg>
      <pc:sldChg chg="addSp modSp del">
        <pc:chgData name="Sian Turvey" userId="9a374997-2901-41ac-b51e-a8948a26085a" providerId="ADAL" clId="{A09ACAC5-F514-4030-AF77-5A40999C250A}" dt="2022-11-16T15:57:59.413" v="48" actId="47"/>
        <pc:sldMkLst>
          <pc:docMk/>
          <pc:sldMk cId="2182149143" sldId="270"/>
        </pc:sldMkLst>
        <pc:picChg chg="add mod">
          <ac:chgData name="Sian Turvey" userId="9a374997-2901-41ac-b51e-a8948a26085a" providerId="ADAL" clId="{A09ACAC5-F514-4030-AF77-5A40999C250A}" dt="2022-11-16T15:57:26.682" v="47"/>
          <ac:picMkLst>
            <pc:docMk/>
            <pc:sldMk cId="2182149143" sldId="270"/>
            <ac:picMk id="4" creationId="{0B8C2399-702E-D52E-26FB-5F8004720804}"/>
          </ac:picMkLst>
        </pc:picChg>
      </pc:sldChg>
      <pc:sldChg chg="addSp modSp">
        <pc:chgData name="Sian Turvey" userId="9a374997-2901-41ac-b51e-a8948a26085a" providerId="ADAL" clId="{A09ACAC5-F514-4030-AF77-5A40999C250A}" dt="2022-11-16T15:57:26.682" v="47"/>
        <pc:sldMkLst>
          <pc:docMk/>
          <pc:sldMk cId="958988389" sldId="271"/>
        </pc:sldMkLst>
        <pc:picChg chg="add mod">
          <ac:chgData name="Sian Turvey" userId="9a374997-2901-41ac-b51e-a8948a26085a" providerId="ADAL" clId="{A09ACAC5-F514-4030-AF77-5A40999C250A}" dt="2022-11-16T15:57:26.682" v="47"/>
          <ac:picMkLst>
            <pc:docMk/>
            <pc:sldMk cId="958988389" sldId="271"/>
            <ac:picMk id="4" creationId="{4C9720C3-9292-BFC1-3761-70F499571623}"/>
          </ac:picMkLst>
        </pc:picChg>
      </pc:sldChg>
      <pc:sldChg chg="addSp modSp">
        <pc:chgData name="Sian Turvey" userId="9a374997-2901-41ac-b51e-a8948a26085a" providerId="ADAL" clId="{A09ACAC5-F514-4030-AF77-5A40999C250A}" dt="2022-11-16T15:38:51.368" v="29"/>
        <pc:sldMkLst>
          <pc:docMk/>
          <pc:sldMk cId="4288506079" sldId="274"/>
        </pc:sldMkLst>
        <pc:picChg chg="add mod">
          <ac:chgData name="Sian Turvey" userId="9a374997-2901-41ac-b51e-a8948a26085a" providerId="ADAL" clId="{A09ACAC5-F514-4030-AF77-5A40999C250A}" dt="2022-11-16T15:38:51.368" v="29"/>
          <ac:picMkLst>
            <pc:docMk/>
            <pc:sldMk cId="4288506079" sldId="274"/>
            <ac:picMk id="4" creationId="{9D0D2D66-2105-93F8-32FF-DAF1417C4C46}"/>
          </ac:picMkLst>
        </pc:picChg>
      </pc:sldChg>
      <pc:sldChg chg="addSp modSp">
        <pc:chgData name="Sian Turvey" userId="9a374997-2901-41ac-b51e-a8948a26085a" providerId="ADAL" clId="{A09ACAC5-F514-4030-AF77-5A40999C250A}" dt="2022-11-16T15:57:26.682" v="47"/>
        <pc:sldMkLst>
          <pc:docMk/>
          <pc:sldMk cId="439820251" sldId="275"/>
        </pc:sldMkLst>
        <pc:picChg chg="add mod">
          <ac:chgData name="Sian Turvey" userId="9a374997-2901-41ac-b51e-a8948a26085a" providerId="ADAL" clId="{A09ACAC5-F514-4030-AF77-5A40999C250A}" dt="2022-11-16T15:57:26.682" v="47"/>
          <ac:picMkLst>
            <pc:docMk/>
            <pc:sldMk cId="439820251" sldId="275"/>
            <ac:picMk id="3" creationId="{E2E9570A-DFB6-21A7-376F-A429979C0598}"/>
          </ac:picMkLst>
        </pc:picChg>
      </pc:sldChg>
      <pc:sldChg chg="addSp modSp">
        <pc:chgData name="Sian Turvey" userId="9a374997-2901-41ac-b51e-a8948a26085a" providerId="ADAL" clId="{A09ACAC5-F514-4030-AF77-5A40999C250A}" dt="2022-11-16T15:57:26.682" v="47"/>
        <pc:sldMkLst>
          <pc:docMk/>
          <pc:sldMk cId="848828578" sldId="276"/>
        </pc:sldMkLst>
        <pc:picChg chg="add mod">
          <ac:chgData name="Sian Turvey" userId="9a374997-2901-41ac-b51e-a8948a26085a" providerId="ADAL" clId="{A09ACAC5-F514-4030-AF77-5A40999C250A}" dt="2022-11-16T15:57:26.682" v="47"/>
          <ac:picMkLst>
            <pc:docMk/>
            <pc:sldMk cId="848828578" sldId="276"/>
            <ac:picMk id="6" creationId="{4B7D91EE-9783-4B8A-DE2C-11826B1AED07}"/>
          </ac:picMkLst>
        </pc:picChg>
      </pc:sldChg>
      <pc:sldChg chg="addSp modSp">
        <pc:chgData name="Sian Turvey" userId="9a374997-2901-41ac-b51e-a8948a26085a" providerId="ADAL" clId="{A09ACAC5-F514-4030-AF77-5A40999C250A}" dt="2022-11-16T16:03:07.189" v="49"/>
        <pc:sldMkLst>
          <pc:docMk/>
          <pc:sldMk cId="3556983543" sldId="277"/>
        </pc:sldMkLst>
        <pc:picChg chg="add mod">
          <ac:chgData name="Sian Turvey" userId="9a374997-2901-41ac-b51e-a8948a26085a" providerId="ADAL" clId="{A09ACAC5-F514-4030-AF77-5A40999C250A}" dt="2022-11-16T16:03:07.189" v="49"/>
          <ac:picMkLst>
            <pc:docMk/>
            <pc:sldMk cId="3556983543" sldId="277"/>
            <ac:picMk id="5" creationId="{6D395A70-0A9F-226A-873B-ACB849C72D8A}"/>
          </ac:picMkLst>
        </pc:picChg>
      </pc:sldChg>
      <pc:sldChg chg="addSp modSp">
        <pc:chgData name="Sian Turvey" userId="9a374997-2901-41ac-b51e-a8948a26085a" providerId="ADAL" clId="{A09ACAC5-F514-4030-AF77-5A40999C250A}" dt="2022-11-16T15:57:26.682" v="47"/>
        <pc:sldMkLst>
          <pc:docMk/>
          <pc:sldMk cId="359367496" sldId="278"/>
        </pc:sldMkLst>
        <pc:picChg chg="add mod">
          <ac:chgData name="Sian Turvey" userId="9a374997-2901-41ac-b51e-a8948a26085a" providerId="ADAL" clId="{A09ACAC5-F514-4030-AF77-5A40999C250A}" dt="2022-11-16T15:57:26.682" v="47"/>
          <ac:picMkLst>
            <pc:docMk/>
            <pc:sldMk cId="359367496" sldId="278"/>
            <ac:picMk id="4" creationId="{C2846A9C-7408-56F3-FA8C-5D0722BFDFEB}"/>
          </ac:picMkLst>
        </pc:picChg>
      </pc:sldChg>
      <pc:sldChg chg="addSp delSp modSp modTransition modAnim">
        <pc:chgData name="Sian Turvey" userId="9a374997-2901-41ac-b51e-a8948a26085a" providerId="ADAL" clId="{A09ACAC5-F514-4030-AF77-5A40999C250A}" dt="2022-11-16T15:45:28.731" v="46"/>
        <pc:sldMkLst>
          <pc:docMk/>
          <pc:sldMk cId="1568220711" sldId="279"/>
        </pc:sldMkLst>
        <pc:picChg chg="add del mod">
          <ac:chgData name="Sian Turvey" userId="9a374997-2901-41ac-b51e-a8948a26085a" providerId="ADAL" clId="{A09ACAC5-F514-4030-AF77-5A40999C250A}" dt="2022-11-16T15:39:02.604" v="30"/>
          <ac:picMkLst>
            <pc:docMk/>
            <pc:sldMk cId="1568220711" sldId="279"/>
            <ac:picMk id="3" creationId="{44667778-042D-8EAA-98DD-DAA0C7F87F69}"/>
          </ac:picMkLst>
        </pc:picChg>
        <pc:picChg chg="add del mod">
          <ac:chgData name="Sian Turvey" userId="9a374997-2901-41ac-b51e-a8948a26085a" providerId="ADAL" clId="{A09ACAC5-F514-4030-AF77-5A40999C250A}" dt="2022-11-16T15:43:16.603" v="45"/>
          <ac:picMkLst>
            <pc:docMk/>
            <pc:sldMk cId="1568220711" sldId="279"/>
            <ac:picMk id="5" creationId="{23EBB1F8-606A-7AC7-88BB-95CBFFCAA999}"/>
          </ac:picMkLst>
        </pc:picChg>
        <pc:picChg chg="add mod">
          <ac:chgData name="Sian Turvey" userId="9a374997-2901-41ac-b51e-a8948a26085a" providerId="ADAL" clId="{A09ACAC5-F514-4030-AF77-5A40999C250A}" dt="2022-11-16T15:45:28.731" v="46"/>
          <ac:picMkLst>
            <pc:docMk/>
            <pc:sldMk cId="1568220711" sldId="279"/>
            <ac:picMk id="6" creationId="{B7923EC1-74CC-74A8-6542-22A4C176501B}"/>
          </ac:picMkLst>
        </pc:picChg>
      </pc:sldChg>
      <pc:sldChg chg="addSp modSp">
        <pc:chgData name="Sian Turvey" userId="9a374997-2901-41ac-b51e-a8948a26085a" providerId="ADAL" clId="{A09ACAC5-F514-4030-AF77-5A40999C250A}" dt="2022-11-16T15:57:26.682" v="47"/>
        <pc:sldMkLst>
          <pc:docMk/>
          <pc:sldMk cId="2229950586" sldId="280"/>
        </pc:sldMkLst>
        <pc:picChg chg="add mod">
          <ac:chgData name="Sian Turvey" userId="9a374997-2901-41ac-b51e-a8948a26085a" providerId="ADAL" clId="{A09ACAC5-F514-4030-AF77-5A40999C250A}" dt="2022-11-16T15:57:26.682" v="47"/>
          <ac:picMkLst>
            <pc:docMk/>
            <pc:sldMk cId="2229950586" sldId="280"/>
            <ac:picMk id="3" creationId="{9D1F13E2-483E-6389-C2E1-83FF028545E2}"/>
          </ac:picMkLst>
        </pc:picChg>
      </pc:sldChg>
      <pc:sldChg chg="addSp modSp">
        <pc:chgData name="Sian Turvey" userId="9a374997-2901-41ac-b51e-a8948a26085a" providerId="ADAL" clId="{A09ACAC5-F514-4030-AF77-5A40999C250A}" dt="2022-11-16T15:57:26.682" v="47"/>
        <pc:sldMkLst>
          <pc:docMk/>
          <pc:sldMk cId="3715423407" sldId="281"/>
        </pc:sldMkLst>
        <pc:picChg chg="add mod">
          <ac:chgData name="Sian Turvey" userId="9a374997-2901-41ac-b51e-a8948a26085a" providerId="ADAL" clId="{A09ACAC5-F514-4030-AF77-5A40999C250A}" dt="2022-11-16T15:57:26.682" v="47"/>
          <ac:picMkLst>
            <pc:docMk/>
            <pc:sldMk cId="3715423407" sldId="281"/>
            <ac:picMk id="3" creationId="{51BA9CC8-CA6F-0E5A-F554-9BB164A72C22}"/>
          </ac:picMkLst>
        </pc:picChg>
      </pc:sldChg>
      <pc:sldChg chg="addSp modSp">
        <pc:chgData name="Sian Turvey" userId="9a374997-2901-41ac-b51e-a8948a26085a" providerId="ADAL" clId="{A09ACAC5-F514-4030-AF77-5A40999C250A}" dt="2022-11-16T16:03:07.189" v="49"/>
        <pc:sldMkLst>
          <pc:docMk/>
          <pc:sldMk cId="1463891290" sldId="282"/>
        </pc:sldMkLst>
        <pc:picChg chg="add mod">
          <ac:chgData name="Sian Turvey" userId="9a374997-2901-41ac-b51e-a8948a26085a" providerId="ADAL" clId="{A09ACAC5-F514-4030-AF77-5A40999C250A}" dt="2022-11-16T16:03:07.189" v="49"/>
          <ac:picMkLst>
            <pc:docMk/>
            <pc:sldMk cId="1463891290" sldId="282"/>
            <ac:picMk id="3" creationId="{90597604-C369-6F63-AB77-F65C78CFE1FC}"/>
          </ac:picMkLst>
        </pc:picChg>
      </pc:sldChg>
      <pc:sldChg chg="addSp delSp modSp mod modTransition modAnim">
        <pc:chgData name="Sian Turvey" userId="9a374997-2901-41ac-b51e-a8948a26085a" providerId="ADAL" clId="{A09ACAC5-F514-4030-AF77-5A40999C250A}" dt="2022-11-16T15:34:42.289" v="25"/>
        <pc:sldMkLst>
          <pc:docMk/>
          <pc:sldMk cId="2629591678" sldId="283"/>
        </pc:sldMkLst>
        <pc:spChg chg="mod">
          <ac:chgData name="Sian Turvey" userId="9a374997-2901-41ac-b51e-a8948a26085a" providerId="ADAL" clId="{A09ACAC5-F514-4030-AF77-5A40999C250A}" dt="2022-11-03T16:01:25.136" v="22" actId="20577"/>
          <ac:spMkLst>
            <pc:docMk/>
            <pc:sldMk cId="2629591678" sldId="283"/>
            <ac:spMk id="2" creationId="{F8EDD6B1-EAFE-AB93-E987-E82A87EA5FE6}"/>
          </ac:spMkLst>
        </pc:spChg>
        <pc:picChg chg="add del mod">
          <ac:chgData name="Sian Turvey" userId="9a374997-2901-41ac-b51e-a8948a26085a" providerId="ADAL" clId="{A09ACAC5-F514-4030-AF77-5A40999C250A}" dt="2022-11-16T15:34:14.977" v="24"/>
          <ac:picMkLst>
            <pc:docMk/>
            <pc:sldMk cId="2629591678" sldId="283"/>
            <ac:picMk id="3" creationId="{558F8EC6-7BED-B747-C95E-57EE968CE4FF}"/>
          </ac:picMkLst>
        </pc:picChg>
        <pc:picChg chg="add mod">
          <ac:chgData name="Sian Turvey" userId="9a374997-2901-41ac-b51e-a8948a26085a" providerId="ADAL" clId="{A09ACAC5-F514-4030-AF77-5A40999C250A}" dt="2022-11-16T15:34:42.289" v="25"/>
          <ac:picMkLst>
            <pc:docMk/>
            <pc:sldMk cId="2629591678" sldId="283"/>
            <ac:picMk id="4" creationId="{473547B7-E0BE-6298-5C45-8E6398AA99CA}"/>
          </ac:picMkLst>
        </pc:picChg>
        <pc:picChg chg="del">
          <ac:chgData name="Sian Turvey" userId="9a374997-2901-41ac-b51e-a8948a26085a" providerId="ADAL" clId="{A09ACAC5-F514-4030-AF77-5A40999C250A}" dt="2022-11-03T15:59:41.994" v="0" actId="478"/>
          <ac:picMkLst>
            <pc:docMk/>
            <pc:sldMk cId="2629591678" sldId="283"/>
            <ac:picMk id="1026" creationId="{2128AB64-B2A6-B655-8D11-A67C81C51B12}"/>
          </ac:picMkLst>
        </pc:picChg>
        <pc:picChg chg="mod">
          <ac:chgData name="Sian Turvey" userId="9a374997-2901-41ac-b51e-a8948a26085a" providerId="ADAL" clId="{A09ACAC5-F514-4030-AF77-5A40999C250A}" dt="2022-11-03T16:01:15.549" v="18" actId="1076"/>
          <ac:picMkLst>
            <pc:docMk/>
            <pc:sldMk cId="2629591678" sldId="283"/>
            <ac:picMk id="1028" creationId="{1A020EF0-BE2D-DAAA-625B-36CAEDB2635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16/11/2022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665718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57250" lvl="1" indent="-457200">
              <a:lnSpc>
                <a:spcPct val="90000"/>
              </a:lnSpc>
              <a:spcBef>
                <a:spcPct val="20000"/>
              </a:spcBef>
              <a:buFont typeface="Courier New,monospace"/>
              <a:buChar char="•"/>
            </a:pPr>
            <a:r>
              <a:rPr lang="en-GB"/>
              <a:t>To find out what information already exists and who is saying what about your topic area</a:t>
            </a:r>
            <a:endParaRPr lang="en-US"/>
          </a:p>
          <a:p>
            <a:pPr marL="857250" lvl="1" indent="-457200">
              <a:lnSpc>
                <a:spcPct val="90000"/>
              </a:lnSpc>
              <a:spcBef>
                <a:spcPct val="20000"/>
              </a:spcBef>
              <a:buFont typeface="Courier New,monospace"/>
              <a:buChar char="•"/>
            </a:pPr>
            <a:r>
              <a:rPr lang="en-GB"/>
              <a:t>To identify gaps in the literature</a:t>
            </a:r>
            <a:endParaRPr lang="en-US"/>
          </a:p>
          <a:p>
            <a:pPr marL="857250" lvl="1" indent="-457200">
              <a:lnSpc>
                <a:spcPct val="90000"/>
              </a:lnSpc>
              <a:spcBef>
                <a:spcPct val="20000"/>
              </a:spcBef>
              <a:buFont typeface="Courier New,monospace"/>
              <a:buChar char="•"/>
            </a:pPr>
            <a:r>
              <a:rPr lang="en-GB"/>
              <a:t>To provide context for your research</a:t>
            </a:r>
            <a:endParaRPr lang="en-US"/>
          </a:p>
          <a:p>
            <a:pPr marL="857250" lvl="1" indent="-457200">
              <a:lnSpc>
                <a:spcPct val="90000"/>
              </a:lnSpc>
              <a:spcBef>
                <a:spcPct val="20000"/>
              </a:spcBef>
              <a:buFont typeface="Courier New,monospace"/>
              <a:buChar char="•"/>
            </a:pPr>
            <a:r>
              <a:rPr lang="en-GB"/>
              <a:t>To show that you have read widely and in depth</a:t>
            </a:r>
            <a:endParaRPr lang="en-US"/>
          </a:p>
          <a:p>
            <a:pPr marL="857250" lvl="1" indent="-457200">
              <a:lnSpc>
                <a:spcPct val="90000"/>
              </a:lnSpc>
              <a:spcBef>
                <a:spcPct val="20000"/>
              </a:spcBef>
              <a:buFont typeface="Courier New,monospace"/>
              <a:buChar char="•"/>
            </a:pPr>
            <a:r>
              <a:rPr lang="en-GB"/>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a:ea typeface="Calibri"/>
                <a:cs typeface="Calibri"/>
              </a:rPr>
              <a:t>To identify major influential works</a:t>
            </a:r>
          </a:p>
          <a:p>
            <a:pPr marL="857250" lvl="1" indent="-457200">
              <a:lnSpc>
                <a:spcPct val="90000"/>
              </a:lnSpc>
              <a:spcBef>
                <a:spcPct val="20000"/>
              </a:spcBef>
              <a:buFont typeface="Courier New,monospace"/>
              <a:buChar char="•"/>
            </a:pPr>
            <a:r>
              <a:rPr lang="en-GB">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a:ea typeface="Calibri"/>
                <a:cs typeface="Calibri"/>
              </a:rPr>
              <a:t>To identify main ideas, conclusions and theories</a:t>
            </a:r>
          </a:p>
          <a:p>
            <a:pPr marL="857250" lvl="1" indent="-457200">
              <a:lnSpc>
                <a:spcPct val="90000"/>
              </a:lnSpc>
              <a:spcBef>
                <a:spcPct val="20000"/>
              </a:spcBef>
              <a:buFont typeface="Courier New,monospace"/>
              <a:buChar char="•"/>
            </a:pPr>
            <a:r>
              <a:rPr lang="en-GB">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These are just some of the common problems encountered by students when they embark upon their literature reviews</a:t>
            </a:r>
          </a:p>
          <a:p>
            <a:endParaRPr lang="en-US" dirty="0">
              <a:ea typeface="Calibri"/>
              <a:cs typeface="Calibri"/>
            </a:endParaRPr>
          </a:p>
          <a:p>
            <a:pPr marL="171450" indent="-171450">
              <a:spcBef>
                <a:spcPct val="20000"/>
              </a:spcBef>
              <a:buFont typeface="Arial"/>
              <a:buChar char="•"/>
            </a:pPr>
            <a:r>
              <a:rPr lang="en-GB" dirty="0"/>
              <a:t>Where will you find appropriate and relevant literature? </a:t>
            </a:r>
            <a:endParaRPr lang="en-US" dirty="0"/>
          </a:p>
          <a:p>
            <a:pPr marL="171450" indent="-171450">
              <a:spcBef>
                <a:spcPct val="20000"/>
              </a:spcBef>
              <a:buFont typeface="Arial"/>
              <a:buChar char="•"/>
            </a:pPr>
            <a:r>
              <a:rPr lang="en-GB" dirty="0"/>
              <a:t>How to reference correctly</a:t>
            </a:r>
            <a:endParaRPr lang="en-US" dirty="0"/>
          </a:p>
          <a:p>
            <a:pPr marL="171450" indent="-171450">
              <a:spcBef>
                <a:spcPct val="20000"/>
              </a:spcBef>
              <a:buFont typeface="Arial"/>
              <a:buChar char="•"/>
            </a:pPr>
            <a:r>
              <a:rPr lang="en-GB" dirty="0"/>
              <a:t>How to review the literature</a:t>
            </a:r>
            <a:endParaRPr lang="en-US" dirty="0"/>
          </a:p>
          <a:p>
            <a:pPr marL="171450" indent="-171450">
              <a:spcBef>
                <a:spcPct val="20000"/>
              </a:spcBef>
              <a:buFont typeface="Arial"/>
              <a:buChar char="•"/>
            </a:pPr>
            <a:r>
              <a:rPr lang="en-GB" dirty="0"/>
              <a:t>How to structure the literature review chapter</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you have already submitted your proposals you have already started on your literature review – so looking back on that research lets hear how you found your resources</a:t>
            </a:r>
          </a:p>
          <a:p>
            <a:endParaRPr lang="en-US" dirty="0">
              <a:ea typeface="Calibri"/>
              <a:cs typeface="Calibri"/>
            </a:endParaRPr>
          </a:p>
          <a:p>
            <a:endParaRPr lang="en-US" dirty="0">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have had a couple of inputs from Lisa Ellis , Academic Librarian.</a:t>
            </a:r>
          </a:p>
          <a:p>
            <a:r>
              <a:rPr lang="en-US" dirty="0">
                <a:ea typeface="Calibri"/>
                <a:cs typeface="Calibri"/>
              </a:rPr>
              <a:t>You can also visit the library on campus at anytime</a:t>
            </a:r>
          </a:p>
          <a:p>
            <a:endParaRPr lang="en-US" dirty="0">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is not relevant to your topic/subject</a:t>
            </a:r>
          </a:p>
          <a:p>
            <a:endParaRPr lang="en-US" dirty="0">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dirty="0">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dirty="0">
              <a:ea typeface="Calibri"/>
              <a:cs typeface="Calibri"/>
            </a:endParaRPr>
          </a:p>
          <a:p>
            <a:endParaRPr lang="en-US" dirty="0">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Log, Catalogue and review</a:t>
            </a:r>
          </a:p>
          <a:p>
            <a:endParaRPr lang="en-US" dirty="0">
              <a:ea typeface="Calibri"/>
              <a:cs typeface="Calibri"/>
            </a:endParaRPr>
          </a:p>
          <a:p>
            <a:r>
              <a:rPr lang="en-US" b="1" dirty="0">
                <a:ea typeface="Calibri"/>
                <a:cs typeface="Calibri"/>
              </a:rPr>
              <a:t>a. Log</a:t>
            </a:r>
          </a:p>
          <a:p>
            <a:r>
              <a:rPr lang="en-US" dirty="0">
                <a:ea typeface="Calibri"/>
                <a:cs typeface="Calibri"/>
              </a:rPr>
              <a:t>This is all about logging all the reference material as you go along</a:t>
            </a:r>
          </a:p>
          <a:p>
            <a:r>
              <a:rPr lang="en-US" dirty="0">
                <a:ea typeface="Calibri"/>
                <a:cs typeface="Calibri"/>
              </a:rPr>
              <a:t>There are many different reference management </a:t>
            </a:r>
            <a:r>
              <a:rPr lang="en-US" dirty="0" err="1">
                <a:ea typeface="Calibri"/>
                <a:cs typeface="Calibri"/>
              </a:rPr>
              <a:t>programmes</a:t>
            </a:r>
            <a:r>
              <a:rPr lang="en-US" dirty="0">
                <a:ea typeface="Calibri"/>
                <a:cs typeface="Calibri"/>
              </a:rPr>
              <a:t> available online or you can just use an old fashioned spreadsheet/word document</a:t>
            </a:r>
          </a:p>
          <a:p>
            <a:r>
              <a:rPr lang="en-US" dirty="0">
                <a:ea typeface="Calibri"/>
                <a:cs typeface="Calibri"/>
              </a:rPr>
              <a:t>DON'T FORGET – it must comply with UWTSD </a:t>
            </a:r>
            <a:r>
              <a:rPr lang="en-US" dirty="0" err="1">
                <a:ea typeface="Calibri"/>
                <a:cs typeface="Calibri"/>
              </a:rPr>
              <a:t>HArvard</a:t>
            </a:r>
            <a:r>
              <a:rPr lang="en-US" dirty="0">
                <a:ea typeface="Calibri"/>
                <a:cs typeface="Calibri"/>
              </a:rPr>
              <a:t> reference system</a:t>
            </a:r>
          </a:p>
          <a:p>
            <a:endParaRPr lang="en-US" dirty="0">
              <a:ea typeface="Calibri"/>
              <a:cs typeface="Calibri"/>
            </a:endParaRPr>
          </a:p>
          <a:p>
            <a:r>
              <a:rPr lang="en-US" b="1" dirty="0">
                <a:ea typeface="Calibri"/>
                <a:cs typeface="Calibri"/>
              </a:rPr>
              <a:t>b. Catalogue</a:t>
            </a:r>
          </a:p>
          <a:p>
            <a:r>
              <a:rPr lang="en-US" dirty="0">
                <a:ea typeface="Calibri"/>
                <a:cs typeface="Calibri"/>
              </a:rPr>
              <a:t>This is all about cataloguing all your literature - arguments, relevant quotations etc. This will assist you in locating information quickly and accurately. Again </a:t>
            </a:r>
            <a:r>
              <a:rPr lang="en-US" dirty="0" err="1">
                <a:ea typeface="Calibri"/>
                <a:cs typeface="Calibri"/>
              </a:rPr>
              <a:t>thik</a:t>
            </a:r>
            <a:r>
              <a:rPr lang="en-US" dirty="0">
                <a:ea typeface="Calibri"/>
                <a:cs typeface="Calibri"/>
              </a:rPr>
              <a:t> of how you will do this – notebook or excel spreadsheet ( excel spreadsheet will allow you to filter information quickly and easily).</a:t>
            </a:r>
          </a:p>
          <a:p>
            <a:endParaRPr lang="en-US" b="1" dirty="0">
              <a:ea typeface="Calibri"/>
              <a:cs typeface="Calibri"/>
            </a:endParaRPr>
          </a:p>
          <a:p>
            <a:r>
              <a:rPr lang="en-US" b="1" dirty="0">
                <a:ea typeface="Calibri"/>
                <a:cs typeface="Calibri"/>
              </a:rPr>
              <a:t>c. Digest and review</a:t>
            </a:r>
          </a:p>
          <a:p>
            <a:r>
              <a:rPr lang="en-US" dirty="0">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dirty="0">
                <a:ea typeface="Calibri"/>
                <a:cs typeface="Calibri"/>
              </a:rPr>
              <a:t>Use visuals like a mind-map to help you </a:t>
            </a:r>
            <a:r>
              <a:rPr lang="en-US" dirty="0" err="1">
                <a:ea typeface="Calibri"/>
                <a:cs typeface="Calibri"/>
              </a:rPr>
              <a:t>visualise</a:t>
            </a:r>
            <a:r>
              <a:rPr lang="en-US" dirty="0">
                <a:ea typeface="Calibri"/>
                <a:cs typeface="Calibri"/>
              </a:rPr>
              <a:t> how you will bring it together into a narrative</a:t>
            </a:r>
          </a:p>
          <a:p>
            <a:r>
              <a:rPr lang="en-US" dirty="0">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reviewing the literature , what kind of questions should you be considering as you are reading through and making notes</a:t>
            </a:r>
          </a:p>
          <a:p>
            <a:endParaRPr lang="en-US" dirty="0">
              <a:ea typeface="Calibri"/>
              <a:cs typeface="Calibri"/>
            </a:endParaRPr>
          </a:p>
          <a:p>
            <a:r>
              <a:rPr lang="en-US" dirty="0">
                <a:ea typeface="Calibri"/>
                <a:cs typeface="Calibri"/>
              </a:rPr>
              <a:t>Some suggestions:</a:t>
            </a:r>
          </a:p>
          <a:p>
            <a:pPr marL="171450" indent="-171450">
              <a:spcBef>
                <a:spcPct val="20000"/>
              </a:spcBef>
              <a:buFont typeface="Arial,Sans-Serif"/>
              <a:buChar char="•"/>
            </a:pPr>
            <a:r>
              <a:rPr lang="en-GB" dirty="0"/>
              <a:t>What question or problem is the author addressing?</a:t>
            </a:r>
            <a:endParaRPr lang="en-US" dirty="0"/>
          </a:p>
          <a:p>
            <a:pPr marL="171450" indent="-171450">
              <a:spcBef>
                <a:spcPct val="20000"/>
              </a:spcBef>
              <a:buFont typeface="Arial,Sans-Serif"/>
              <a:buChar char="•"/>
            </a:pPr>
            <a:r>
              <a:rPr lang="en-GB" dirty="0"/>
              <a:t>What are the key concepts and how are they defined?</a:t>
            </a:r>
            <a:endParaRPr lang="en-US" dirty="0"/>
          </a:p>
          <a:p>
            <a:pPr marL="171450" indent="-171450">
              <a:spcBef>
                <a:spcPct val="20000"/>
              </a:spcBef>
              <a:buFont typeface="Arial,Sans-Serif"/>
              <a:buChar char="•"/>
            </a:pPr>
            <a:r>
              <a:rPr lang="en-GB" dirty="0"/>
              <a:t>What are the key theories, models and methods? Does the research use established frameworks or take an innovative approach?</a:t>
            </a:r>
            <a:endParaRPr lang="en-US" dirty="0"/>
          </a:p>
          <a:p>
            <a:pPr marL="171450" indent="-171450">
              <a:spcBef>
                <a:spcPct val="20000"/>
              </a:spcBef>
              <a:buFont typeface="Arial,Sans-Serif"/>
              <a:buChar char="•"/>
            </a:pPr>
            <a:r>
              <a:rPr lang="en-GB" dirty="0"/>
              <a:t>What are the results and conclusions of the study?</a:t>
            </a:r>
            <a:endParaRPr lang="en-US" dirty="0"/>
          </a:p>
          <a:p>
            <a:pPr marL="171450" indent="-171450">
              <a:spcBef>
                <a:spcPct val="20000"/>
              </a:spcBef>
              <a:buFont typeface="Arial,Sans-Serif"/>
              <a:buChar char="•"/>
            </a:pPr>
            <a:r>
              <a:rPr lang="en-GB" dirty="0"/>
              <a:t>How does the publication relate to other literature in the field? Does it confirm, add to, or challenge established knowledge?</a:t>
            </a:r>
            <a:endParaRPr lang="en-US" dirty="0"/>
          </a:p>
          <a:p>
            <a:pPr marL="171450" indent="-171450">
              <a:spcBef>
                <a:spcPct val="20000"/>
              </a:spcBef>
              <a:buFont typeface="Arial,Sans-Serif"/>
              <a:buChar char="•"/>
            </a:pPr>
            <a:r>
              <a:rPr lang="en-GB" dirty="0"/>
              <a:t>How does the publication contribute to your understanding of the topic? What are its key insights and arguments?</a:t>
            </a:r>
            <a:endParaRPr lang="en-US" dirty="0"/>
          </a:p>
          <a:p>
            <a:pPr marL="171450" indent="-171450">
              <a:spcBef>
                <a:spcPct val="20000"/>
              </a:spcBef>
              <a:buFont typeface="Arial,Sans-Serif"/>
              <a:buChar char="•"/>
            </a:pPr>
            <a:r>
              <a:rPr lang="en-GB" dirty="0"/>
              <a:t>What are the strengths and weaknesses of the research</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which ways do you think you could structure your literature review? </a:t>
            </a:r>
            <a:br>
              <a:rPr lang="en-US" dirty="0">
                <a:ea typeface="Calibri"/>
                <a:cs typeface="Calibri"/>
              </a:rPr>
            </a:br>
            <a:br>
              <a:rPr lang="en-US" dirty="0">
                <a:ea typeface="Calibri"/>
                <a:cs typeface="Calibri"/>
              </a:rPr>
            </a:br>
            <a:r>
              <a:rPr lang="en-US" dirty="0">
                <a:ea typeface="Calibri"/>
                <a:cs typeface="Calibri"/>
              </a:rPr>
              <a:t>https://</a:t>
            </a:r>
            <a:r>
              <a:rPr lang="en-US" dirty="0" err="1">
                <a:ea typeface="Calibri"/>
                <a:cs typeface="Calibri"/>
              </a:rPr>
              <a:t>www.scribbr.co.uk</a:t>
            </a:r>
            <a:r>
              <a:rPr lang="en-US" dirty="0">
                <a:ea typeface="Calibri"/>
                <a:cs typeface="Calibri"/>
              </a:rPr>
              <a:t>/thesis-dissertation/literature-review/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a. Outlining</a:t>
            </a:r>
          </a:p>
          <a:p>
            <a:endParaRPr lang="en-US" dirty="0">
              <a:ea typeface="Calibri"/>
              <a:cs typeface="Calibri"/>
            </a:endParaRPr>
          </a:p>
          <a:p>
            <a:r>
              <a:rPr lang="en-US" dirty="0">
                <a:ea typeface="Calibri"/>
                <a:cs typeface="Calibri"/>
              </a:rPr>
              <a:t>Plan it first - this is not set in stone but is there to assist you</a:t>
            </a:r>
          </a:p>
          <a:p>
            <a:r>
              <a:rPr lang="en-US" dirty="0">
                <a:ea typeface="Calibri"/>
                <a:cs typeface="Calibri"/>
              </a:rPr>
              <a:t>Structural options – on previous slide 4 structural options mentioned</a:t>
            </a:r>
          </a:p>
          <a:p>
            <a:r>
              <a:rPr lang="en-US" dirty="0">
                <a:ea typeface="Calibri"/>
                <a:cs typeface="Calibri"/>
              </a:rPr>
              <a:t>Which will you chose?</a:t>
            </a:r>
          </a:p>
          <a:p>
            <a:endParaRPr lang="en-US" dirty="0">
              <a:ea typeface="Calibri"/>
              <a:cs typeface="Calibri"/>
            </a:endParaRPr>
          </a:p>
          <a:p>
            <a:r>
              <a:rPr lang="en-US" b="1" dirty="0">
                <a:ea typeface="Calibri"/>
                <a:cs typeface="Calibri"/>
              </a:rPr>
              <a:t>b. writing up</a:t>
            </a:r>
          </a:p>
          <a:p>
            <a:r>
              <a:rPr lang="en-US" dirty="0">
                <a:ea typeface="Calibri"/>
                <a:cs typeface="Calibri"/>
              </a:rPr>
              <a:t>Do drafts – perfection is not the objective at this time so don't aim for it, just get rough content down</a:t>
            </a:r>
          </a:p>
          <a:p>
            <a:r>
              <a:rPr lang="en-US" dirty="0">
                <a:ea typeface="Calibri"/>
                <a:cs typeface="Calibri"/>
              </a:rPr>
              <a:t>Step away and go back to it and then tweak it so that you are happier with it</a:t>
            </a:r>
          </a:p>
          <a:p>
            <a:r>
              <a:rPr lang="en-US" dirty="0">
                <a:ea typeface="Calibri"/>
                <a:cs typeface="Calibri"/>
              </a:rPr>
              <a:t>Get someone else to read it and give you feedback – then edit again if needed</a:t>
            </a:r>
          </a:p>
          <a:p>
            <a:r>
              <a:rPr lang="en-US" dirty="0">
                <a:ea typeface="Calibri"/>
                <a:cs typeface="Calibri"/>
              </a:rPr>
              <a:t>Send draft in for formative feedback from supervisor </a:t>
            </a:r>
          </a:p>
          <a:p>
            <a:r>
              <a:rPr lang="en-US" dirty="0">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do you think are the features of a GOOD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list is not exhaustive , but can include things like:</a:t>
            </a:r>
          </a:p>
          <a:p>
            <a:pPr marL="171450" indent="-171450">
              <a:lnSpc>
                <a:spcPct val="90000"/>
              </a:lnSpc>
              <a:spcBef>
                <a:spcPct val="20000"/>
              </a:spcBef>
              <a:buFont typeface="Arial"/>
              <a:buChar char="•"/>
            </a:pPr>
            <a:r>
              <a:rPr lang="en-GB" dirty="0"/>
              <a:t>Irrelevant rambling – stay focused</a:t>
            </a:r>
            <a:endParaRPr lang="en-US" dirty="0"/>
          </a:p>
          <a:p>
            <a:pPr marL="171450" indent="-171450">
              <a:lnSpc>
                <a:spcPct val="90000"/>
              </a:lnSpc>
              <a:spcBef>
                <a:spcPct val="20000"/>
              </a:spcBef>
              <a:buFont typeface="Arial"/>
              <a:buChar char="•"/>
            </a:pPr>
            <a:r>
              <a:rPr lang="en-GB" dirty="0">
                <a:ea typeface="Calibri"/>
                <a:cs typeface="Calibri"/>
              </a:rPr>
              <a:t>No structure - Ideas</a:t>
            </a:r>
            <a:r>
              <a:rPr lang="en-GB" dirty="0"/>
              <a:t> presented in no order – difficult to follow argument/discussions</a:t>
            </a:r>
            <a:endParaRPr lang="en-US" dirty="0">
              <a:ea typeface="Calibri" panose="020F0502020204030204"/>
              <a:cs typeface="Calibri" panose="020F0502020204030204"/>
            </a:endParaRPr>
          </a:p>
          <a:p>
            <a:pPr marL="171450" indent="-171450">
              <a:lnSpc>
                <a:spcPct val="90000"/>
              </a:lnSpc>
              <a:spcBef>
                <a:spcPct val="20000"/>
              </a:spcBef>
              <a:buFont typeface="Arial"/>
              <a:buChar char="•"/>
            </a:pPr>
            <a:r>
              <a:rPr lang="en-GB" dirty="0"/>
              <a:t>Too descriptive – no opinion, no support</a:t>
            </a:r>
            <a:endParaRPr lang="en-US" dirty="0"/>
          </a:p>
          <a:p>
            <a:pPr marL="171450" indent="-171450">
              <a:lnSpc>
                <a:spcPct val="90000"/>
              </a:lnSpc>
              <a:spcBef>
                <a:spcPct val="20000"/>
              </a:spcBef>
              <a:buFont typeface="Arial"/>
              <a:buChar char="•"/>
            </a:pPr>
            <a:r>
              <a:rPr lang="en-GB" dirty="0">
                <a:ea typeface="Calibri"/>
                <a:cs typeface="Calibri"/>
              </a:rPr>
              <a:t>Lack of knowledge</a:t>
            </a:r>
            <a:endParaRPr lang="en-GB" dirty="0"/>
          </a:p>
          <a:p>
            <a:pPr marL="171450" indent="-171450">
              <a:lnSpc>
                <a:spcPct val="90000"/>
              </a:lnSpc>
              <a:spcBef>
                <a:spcPct val="20000"/>
              </a:spcBef>
              <a:buFont typeface="Arial"/>
              <a:buChar char="•"/>
            </a:pPr>
            <a:r>
              <a:rPr lang="en-GB" dirty="0"/>
              <a:t>Ends abruptly, without highlighting any main findings</a:t>
            </a:r>
            <a:endParaRPr lang="en-US" dirty="0"/>
          </a:p>
          <a:p>
            <a:pPr marL="171450" indent="-171450">
              <a:lnSpc>
                <a:spcPct val="90000"/>
              </a:lnSpc>
              <a:spcBef>
                <a:spcPct val="20000"/>
              </a:spcBef>
              <a:buFont typeface="Arial"/>
              <a:buChar char="•"/>
            </a:pPr>
            <a:r>
              <a:rPr lang="en-GB" dirty="0"/>
              <a:t>Limited sources used – mainly websites</a:t>
            </a:r>
          </a:p>
          <a:p>
            <a:pPr marL="171450" indent="-171450">
              <a:lnSpc>
                <a:spcPct val="90000"/>
              </a:lnSpc>
              <a:spcBef>
                <a:spcPct val="20000"/>
              </a:spcBef>
              <a:buFont typeface="Arial"/>
              <a:buChar char="•"/>
            </a:pPr>
            <a:r>
              <a:rPr lang="en-GB" dirty="0">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201925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16/11/2022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hyperlink" Target="https://edtechbooks.org/rapidwriting/literature_reviews" TargetMode="External"/><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3.png"/><Relationship Id="rId2" Type="http://schemas.microsoft.com/office/2007/relationships/media" Target="../media/media5.m4a"/><Relationship Id="rId1" Type="http://schemas.openxmlformats.org/officeDocument/2006/relationships/tags" Target="../tags/tag2.xml"/><Relationship Id="rId6" Type="http://schemas.openxmlformats.org/officeDocument/2006/relationships/image" Target="../media/image6.jpeg"/><Relationship Id="rId5" Type="http://schemas.openxmlformats.org/officeDocument/2006/relationships/notesSlide" Target="../notesSlides/notesSlide2.xml"/><Relationship Id="rId4"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3.png"/><Relationship Id="rId2" Type="http://schemas.microsoft.com/office/2007/relationships/media" Target="../media/media6.m4a"/><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notesSlide" Target="../notesSlides/notesSlide3.xml"/><Relationship Id="rId4"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3.png"/><Relationship Id="rId2" Type="http://schemas.microsoft.com/office/2007/relationships/media" Target="../media/media9.m4a"/><Relationship Id="rId1" Type="http://schemas.openxmlformats.org/officeDocument/2006/relationships/tags" Target="../tags/tag4.xml"/><Relationship Id="rId6" Type="http://schemas.openxmlformats.org/officeDocument/2006/relationships/image" Target="../media/image10.png"/><Relationship Id="rId5" Type="http://schemas.openxmlformats.org/officeDocument/2006/relationships/notesSlide" Target="../notesSlides/notesSlide4.xml"/><Relationship Id="rId4"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3.png"/><Relationship Id="rId2" Type="http://schemas.microsoft.com/office/2007/relationships/media" Target="../media/media10.m4a"/><Relationship Id="rId1" Type="http://schemas.openxmlformats.org/officeDocument/2006/relationships/tags" Target="../tags/tag5.xml"/><Relationship Id="rId6" Type="http://schemas.openxmlformats.org/officeDocument/2006/relationships/image" Target="../media/image11.jpeg"/><Relationship Id="rId5" Type="http://schemas.openxmlformats.org/officeDocument/2006/relationships/notesSlide" Target="../notesSlides/notesSlide5.xml"/><Relationship Id="rId4"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6.xml"/><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4.jpe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6.xml"/></Relationships>
</file>

<file path=ppt/slides/_rels/slide14.xml.rels><?xml version="1.0" encoding="UTF-8" standalone="yes"?>
<Relationships xmlns="http://schemas.openxmlformats.org/package/2006/relationships"><Relationship Id="rId8" Type="http://schemas.openxmlformats.org/officeDocument/2006/relationships/hyperlink" Target="https://www.scribbr.co.uk/thesis-dissertation/literature-review/#structure" TargetMode="External"/><Relationship Id="rId3" Type="http://schemas.openxmlformats.org/officeDocument/2006/relationships/slideLayout" Target="../slideLayouts/slideLayout4.xml"/><Relationship Id="rId7" Type="http://schemas.openxmlformats.org/officeDocument/2006/relationships/hyperlink" Target="https://www.scribbr.co.uk/thesis-dissertation/literature-review/#connections-themes"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scribbr.co.uk/thesis-dissertation/literature-review/#evaluate" TargetMode="External"/><Relationship Id="rId11" Type="http://schemas.openxmlformats.org/officeDocument/2006/relationships/image" Target="../media/image3.png"/><Relationship Id="rId5" Type="http://schemas.openxmlformats.org/officeDocument/2006/relationships/hyperlink" Target="https://www.scribbr.co.uk/thesis-dissertation/literature-review/#collect-select-literature" TargetMode="External"/><Relationship Id="rId10" Type="http://schemas.openxmlformats.org/officeDocument/2006/relationships/image" Target="../media/image16.png"/><Relationship Id="rId4" Type="http://schemas.openxmlformats.org/officeDocument/2006/relationships/notesSlide" Target="../notesSlides/notesSlide7.xml"/><Relationship Id="rId9" Type="http://schemas.openxmlformats.org/officeDocument/2006/relationships/hyperlink" Target="https://www.scribbr.co.uk/thesis-dissertation/literature-review/#write"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7" Type="http://schemas.openxmlformats.org/officeDocument/2006/relationships/image" Target="../media/image3.png"/><Relationship Id="rId2" Type="http://schemas.microsoft.com/office/2007/relationships/media" Target="../media/media16.m4a"/><Relationship Id="rId1" Type="http://schemas.openxmlformats.org/officeDocument/2006/relationships/tags" Target="../tags/tag7.xml"/><Relationship Id="rId6" Type="http://schemas.openxmlformats.org/officeDocument/2006/relationships/image" Target="../media/image18.png"/><Relationship Id="rId5" Type="http://schemas.openxmlformats.org/officeDocument/2006/relationships/notesSlide" Target="../notesSlides/notesSlide9.xml"/><Relationship Id="rId4"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19.png"/><Relationship Id="rId4" Type="http://schemas.openxmlformats.org/officeDocument/2006/relationships/notesSlide" Target="../notesSlides/notesSlide10.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20.jpeg"/><Relationship Id="rId4" Type="http://schemas.openxmlformats.org/officeDocument/2006/relationships/notesSlide" Target="../notesSlides/notesSlide1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5858184" cy="1160633"/>
          </a:xfrm>
        </p:spPr>
        <p:txBody>
          <a:bodyPr anchor="t">
            <a:normAutofit fontScale="90000"/>
          </a:bodyPr>
          <a:lstStyle/>
          <a:p>
            <a:r>
              <a:rPr lang="en-US" sz="3600" dirty="0">
                <a:solidFill>
                  <a:schemeClr val="tx2"/>
                </a:solidFill>
                <a:latin typeface="Bahnschrift" panose="020F0502020204030204" pitchFamily="34" charset="0"/>
              </a:rPr>
              <a:t>BMPS6003</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Literature Review/Methodology Workshop</a:t>
            </a:r>
            <a:br>
              <a:rPr lang="en-US" sz="3600" dirty="0">
                <a:solidFill>
                  <a:schemeClr val="tx2"/>
                </a:solidFill>
                <a:latin typeface="Bahnschrift" panose="020F0502020204030204" pitchFamily="34" charset="0"/>
              </a:rPr>
            </a:br>
            <a:br>
              <a:rPr lang="en-US" sz="2500" dirty="0">
                <a:solidFill>
                  <a:schemeClr val="tx2"/>
                </a:solidFill>
              </a:rPr>
            </a:br>
            <a:endParaRPr lang="en-US" sz="2500" dirty="0">
              <a:solidFill>
                <a:schemeClr val="tx2"/>
              </a:solidFill>
            </a:endParaRPr>
          </a:p>
        </p:txBody>
      </p:sp>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3737" r="-2" b="-2"/>
          <a:stretch/>
        </p:blipFill>
        <p:spPr bwMode="auto">
          <a:xfrm>
            <a:off x="283163" y="239912"/>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473547B7-E0BE-6298-5C45-8E6398AA99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629591678"/>
      </p:ext>
    </p:extLst>
  </p:cSld>
  <p:clrMapOvr>
    <a:masterClrMapping/>
  </p:clrMapOvr>
  <mc:AlternateContent xmlns:mc="http://schemas.openxmlformats.org/markup-compatibility/2006">
    <mc:Choice xmlns:p14="http://schemas.microsoft.com/office/powerpoint/2010/main" Requires="p14">
      <p:transition spd="slow" p14:dur="2000" advTm="10830"/>
    </mc:Choice>
    <mc:Fallback>
      <p:transition spd="slow" advTm="10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dirty="0" err="1">
                <a:solidFill>
                  <a:srgbClr val="0070C0"/>
                </a:solidFill>
              </a:rPr>
              <a:t>Esbonio’r</a:t>
            </a:r>
            <a:r>
              <a:rPr lang="en-GB" dirty="0">
                <a:solidFill>
                  <a:srgbClr val="0070C0"/>
                </a:solidFill>
              </a:rPr>
              <a:t> term ‘</a:t>
            </a:r>
            <a:r>
              <a:rPr lang="en-GB" dirty="0" err="1">
                <a:solidFill>
                  <a:srgbClr val="0070C0"/>
                </a:solidFill>
              </a:rPr>
              <a:t>adolygiad</a:t>
            </a:r>
            <a:r>
              <a:rPr lang="en-GB" dirty="0">
                <a:solidFill>
                  <a:srgbClr val="0070C0"/>
                </a:solidFill>
              </a:rPr>
              <a:t> </a:t>
            </a:r>
            <a:r>
              <a:rPr lang="en-GB" dirty="0" err="1">
                <a:solidFill>
                  <a:srgbClr val="0070C0"/>
                </a:solidFill>
              </a:rPr>
              <a:t>llenyddiaeth</a:t>
            </a:r>
            <a:r>
              <a:rPr lang="en-GB" dirty="0">
                <a:solidFill>
                  <a:srgbClr val="0070C0"/>
                </a:solidFill>
              </a:rPr>
              <a:t>’</a:t>
            </a:r>
          </a:p>
          <a:p>
            <a:r>
              <a:rPr lang="en-GB" dirty="0" err="1">
                <a:solidFill>
                  <a:srgbClr val="0070C0"/>
                </a:solidFill>
              </a:rPr>
              <a:t>Nodi’r</a:t>
            </a:r>
            <a:r>
              <a:rPr lang="en-GB" dirty="0">
                <a:solidFill>
                  <a:srgbClr val="0070C0"/>
                </a:solidFill>
              </a:rPr>
              <a:t> </a:t>
            </a:r>
            <a:r>
              <a:rPr lang="en-GB" dirty="0" err="1">
                <a:solidFill>
                  <a:srgbClr val="0070C0"/>
                </a:solidFill>
              </a:rPr>
              <a:t>problemau</a:t>
            </a:r>
            <a:r>
              <a:rPr lang="en-GB" dirty="0">
                <a:solidFill>
                  <a:srgbClr val="0070C0"/>
                </a:solidFill>
              </a:rPr>
              <a:t> </a:t>
            </a:r>
            <a:r>
              <a:rPr lang="en-GB" dirty="0" err="1">
                <a:solidFill>
                  <a:srgbClr val="0070C0"/>
                </a:solidFill>
              </a:rPr>
              <a:t>cyffredin</a:t>
            </a:r>
            <a:r>
              <a:rPr lang="en-GB" dirty="0">
                <a:solidFill>
                  <a:srgbClr val="0070C0"/>
                </a:solidFill>
              </a:rPr>
              <a:t> y </a:t>
            </a:r>
            <a:r>
              <a:rPr lang="en-GB" dirty="0" err="1">
                <a:solidFill>
                  <a:srgbClr val="0070C0"/>
                </a:solidFill>
              </a:rPr>
              <a:t>gellir</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cyfrif</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ddechrau</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t>
            </a:r>
            <a:r>
              <a:rPr lang="en-GB" dirty="0">
                <a:solidFill>
                  <a:srgbClr val="0070C0"/>
                </a:solidFill>
              </a:rPr>
              <a:t> o </a:t>
            </a:r>
            <a:r>
              <a:rPr lang="en-GB" dirty="0" err="1">
                <a:solidFill>
                  <a:srgbClr val="0070C0"/>
                </a:solidFill>
              </a:rPr>
              <a:t>lenyddiaeth</a:t>
            </a:r>
            <a:r>
              <a:rPr lang="en-GB" dirty="0">
                <a:solidFill>
                  <a:srgbClr val="0070C0"/>
                </a:solidFill>
              </a:rPr>
              <a:t> a </a:t>
            </a:r>
            <a:r>
              <a:rPr lang="en-GB" dirty="0" err="1">
                <a:solidFill>
                  <a:srgbClr val="0070C0"/>
                </a:solidFill>
              </a:rPr>
              <a:t>sut</a:t>
            </a:r>
            <a:r>
              <a:rPr lang="en-GB" dirty="0">
                <a:solidFill>
                  <a:srgbClr val="0070C0"/>
                </a:solidFill>
              </a:rPr>
              <a:t> </a:t>
            </a:r>
            <a:r>
              <a:rPr lang="en-GB" dirty="0" err="1">
                <a:solidFill>
                  <a:srgbClr val="0070C0"/>
                </a:solidFill>
              </a:rPr>
              <a:t>i’w</a:t>
            </a:r>
            <a:r>
              <a:rPr lang="en-GB" dirty="0">
                <a:solidFill>
                  <a:srgbClr val="0070C0"/>
                </a:solidFill>
              </a:rPr>
              <a:t> </a:t>
            </a:r>
            <a:r>
              <a:rPr lang="en-GB" dirty="0" err="1">
                <a:solidFill>
                  <a:srgbClr val="0070C0"/>
                </a:solidFill>
              </a:rPr>
              <a:t>groesgyn</a:t>
            </a:r>
            <a:endParaRPr lang="en-GB" dirty="0">
              <a:solidFill>
                <a:srgbClr val="0070C0"/>
              </a:solidFill>
            </a:endParaRPr>
          </a:p>
          <a:p>
            <a:r>
              <a:rPr lang="en-GB" dirty="0" err="1">
                <a:solidFill>
                  <a:srgbClr val="0070C0"/>
                </a:solidFill>
              </a:rPr>
              <a:t>Amlinellu</a:t>
            </a:r>
            <a:r>
              <a:rPr lang="en-GB" dirty="0">
                <a:solidFill>
                  <a:srgbClr val="0070C0"/>
                </a:solidFill>
              </a:rPr>
              <a:t> </a:t>
            </a:r>
            <a:r>
              <a:rPr lang="en-GB" dirty="0" err="1">
                <a:solidFill>
                  <a:srgbClr val="0070C0"/>
                </a:solidFill>
              </a:rPr>
              <a:t>Nodweddion</a:t>
            </a:r>
            <a:r>
              <a:rPr lang="en-GB" dirty="0">
                <a:solidFill>
                  <a:srgbClr val="0070C0"/>
                </a:solidFill>
              </a:rPr>
              <a:t> da a </a:t>
            </a:r>
            <a:r>
              <a:rPr lang="en-GB" dirty="0" err="1">
                <a:solidFill>
                  <a:srgbClr val="0070C0"/>
                </a:solidFill>
              </a:rPr>
              <a:t>drwg</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adolygiadau</a:t>
            </a:r>
            <a:r>
              <a:rPr lang="en-GB" dirty="0">
                <a:solidFill>
                  <a:srgbClr val="0070C0"/>
                </a:solidFill>
              </a:rPr>
              <a:t> </a:t>
            </a:r>
            <a:r>
              <a:rPr lang="en-GB" dirty="0" err="1">
                <a:solidFill>
                  <a:srgbClr val="0070C0"/>
                </a:solidFill>
              </a:rPr>
              <a:t>llenyddiaeth</a:t>
            </a:r>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dirty="0"/>
              <a:t>Explain the term ‘literature review’</a:t>
            </a:r>
          </a:p>
          <a:p>
            <a:r>
              <a:rPr lang="en-GB" dirty="0"/>
              <a:t>Identify the common problems that may be encountered when beginning to write a literature review and how to overcome them</a:t>
            </a:r>
          </a:p>
          <a:p>
            <a:r>
              <a:rPr lang="en-GB" dirty="0"/>
              <a:t>Outline the good/bad features of literature review writing</a:t>
            </a:r>
          </a:p>
          <a:p>
            <a:endParaRPr lang="en-GB" dirty="0"/>
          </a:p>
        </p:txBody>
      </p:sp>
      <p:pic>
        <p:nvPicPr>
          <p:cNvPr id="5" name="Audio 4">
            <a:hlinkClick r:id="" action="ppaction://media"/>
            <a:extLst>
              <a:ext uri="{FF2B5EF4-FFF2-40B4-BE49-F238E27FC236}">
                <a16:creationId xmlns:a16="http://schemas.microsoft.com/office/drawing/2014/main" id="{27758CF1-A828-86D8-D58C-BF2EA56AD51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511280831"/>
      </p:ext>
    </p:extLst>
  </p:cSld>
  <p:clrMapOvr>
    <a:masterClrMapping/>
  </p:clrMapOvr>
  <mc:AlternateContent xmlns:mc="http://schemas.openxmlformats.org/markup-compatibility/2006">
    <mc:Choice xmlns:p14="http://schemas.microsoft.com/office/powerpoint/2010/main" Requires="p14">
      <p:transition spd="slow" p14:dur="2000" advTm="27897"/>
    </mc:Choice>
    <mc:Fallback>
      <p:transition spd="slow" advTm="27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buNone/>
            </a:pPr>
            <a:endParaRPr lang="en-GB" dirty="0"/>
          </a:p>
          <a:p>
            <a:pPr marL="0" indent="0">
              <a:buNone/>
            </a:pPr>
            <a:r>
              <a:rPr lang="en-GB" b="1" dirty="0"/>
              <a:t>WHY </a:t>
            </a:r>
            <a:r>
              <a:rPr lang="en-GB" dirty="0"/>
              <a:t>do you need to undertake a literature review?</a:t>
            </a:r>
          </a:p>
          <a:p>
            <a:pPr marL="0" indent="0">
              <a:buNone/>
            </a:pPr>
            <a:endParaRPr lang="en-GB" dirty="0"/>
          </a:p>
          <a:p>
            <a:pPr marL="0" indent="0">
              <a:buNone/>
            </a:pPr>
            <a:r>
              <a:rPr lang="en-GB" dirty="0"/>
              <a:t>&amp;</a:t>
            </a:r>
          </a:p>
          <a:p>
            <a:pPr marL="0" indent="0">
              <a:buNone/>
            </a:pPr>
            <a:endParaRPr lang="en-GB" dirty="0"/>
          </a:p>
          <a:p>
            <a:pPr marL="0" indent="0">
              <a:buNone/>
            </a:pPr>
            <a:r>
              <a:rPr lang="en-GB" b="1" dirty="0"/>
              <a:t>HOW</a:t>
            </a:r>
            <a:r>
              <a:rPr lang="en-GB" dirty="0"/>
              <a:t> to write your literature review…</a:t>
            </a:r>
          </a:p>
        </p:txBody>
      </p:sp>
      <p:pic>
        <p:nvPicPr>
          <p:cNvPr id="1026" name="Picture 2" descr="How to Write a Stellar Literature Review | Grammarly Blog">
            <a:extLst>
              <a:ext uri="{FF2B5EF4-FFF2-40B4-BE49-F238E27FC236}">
                <a16:creationId xmlns:a16="http://schemas.microsoft.com/office/drawing/2014/main" id="{A56C9D76-F73E-55DD-2AD4-2AE167BB94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83400" y="2387599"/>
            <a:ext cx="3911600" cy="3201641"/>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9D0D2D66-2105-93F8-32FF-DAF1417C4C4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4288506079"/>
      </p:ext>
    </p:extLst>
  </p:cSld>
  <p:clrMapOvr>
    <a:masterClrMapping/>
  </p:clrMapOvr>
  <mc:AlternateContent xmlns:mc="http://schemas.openxmlformats.org/markup-compatibility/2006">
    <mc:Choice xmlns:p14="http://schemas.microsoft.com/office/powerpoint/2010/main" Requires="p14">
      <p:transition spd="slow" p14:dur="2000" advTm="42897"/>
    </mc:Choice>
    <mc:Fallback>
      <p:transition spd="slow" advTm="42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4"/>
                </p:tgtEl>
              </p:cMediaNode>
            </p:audio>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2C22-EF33-0CE5-51BD-F28BC42B5C68}"/>
              </a:ext>
            </a:extLst>
          </p:cNvPr>
          <p:cNvSpPr>
            <a:spLocks noGrp="1"/>
          </p:cNvSpPr>
          <p:nvPr>
            <p:ph type="title"/>
          </p:nvPr>
        </p:nvSpPr>
        <p:spPr>
          <a:xfrm>
            <a:off x="609600" y="1210854"/>
            <a:ext cx="4364736" cy="4407090"/>
          </a:xfrm>
          <a:solidFill>
            <a:schemeClr val="accent3"/>
          </a:solidFill>
        </p:spPr>
        <p:txBody>
          <a:bodyPr>
            <a:normAutofit/>
          </a:bodyPr>
          <a:lstStyle/>
          <a:p>
            <a:r>
              <a:rPr lang="en-GB" dirty="0">
                <a:solidFill>
                  <a:schemeClr val="bg1"/>
                </a:solidFill>
              </a:rPr>
              <a:t>Why do you need to do a literature review?</a:t>
            </a:r>
          </a:p>
        </p:txBody>
      </p:sp>
      <p:sp>
        <p:nvSpPr>
          <p:cNvPr id="4" name="TextBox 3">
            <a:extLst>
              <a:ext uri="{FF2B5EF4-FFF2-40B4-BE49-F238E27FC236}">
                <a16:creationId xmlns:a16="http://schemas.microsoft.com/office/drawing/2014/main" id="{462DA22A-1CF7-6947-83A6-0CEEC06880CA}"/>
              </a:ext>
            </a:extLst>
          </p:cNvPr>
          <p:cNvSpPr txBox="1"/>
          <p:nvPr/>
        </p:nvSpPr>
        <p:spPr>
          <a:xfrm>
            <a:off x="884958" y="5937031"/>
            <a:ext cx="4650210" cy="646331"/>
          </a:xfrm>
          <a:prstGeom prst="rect">
            <a:avLst/>
          </a:prstGeom>
          <a:noFill/>
        </p:spPr>
        <p:txBody>
          <a:bodyPr wrap="square">
            <a:spAutoFit/>
          </a:bodyPr>
          <a:lstStyle/>
          <a:p>
            <a:r>
              <a:rPr lang="en-GB" b="0" i="0" dirty="0">
                <a:solidFill>
                  <a:srgbClr val="333333"/>
                </a:solidFill>
                <a:effectLst/>
                <a:latin typeface="frank-new"/>
              </a:rPr>
              <a:t>Recommended steps for a literature review (from </a:t>
            </a:r>
            <a:r>
              <a:rPr lang="en-GB" b="1" i="0" u="none" strike="noStrike" dirty="0">
                <a:solidFill>
                  <a:srgbClr val="081F3E"/>
                </a:solidFill>
                <a:effectLst/>
                <a:latin typeface="frank-new"/>
                <a:hlinkClick r:id="rId5"/>
              </a:rPr>
              <a:t>Kimmons &amp; West, 2018</a:t>
            </a:r>
            <a:r>
              <a:rPr lang="en-GB" b="0" i="0" dirty="0">
                <a:solidFill>
                  <a:srgbClr val="333333"/>
                </a:solidFill>
                <a:effectLst/>
                <a:latin typeface="frank-new"/>
              </a:rPr>
              <a:t>)</a:t>
            </a:r>
            <a:endParaRPr lang="en-US" dirty="0"/>
          </a:p>
        </p:txBody>
      </p:sp>
      <p:pic>
        <p:nvPicPr>
          <p:cNvPr id="2056" name="Picture 8">
            <a:extLst>
              <a:ext uri="{FF2B5EF4-FFF2-40B4-BE49-F238E27FC236}">
                <a16:creationId xmlns:a16="http://schemas.microsoft.com/office/drawing/2014/main" id="{3D14A255-DE40-E8D7-A33F-14D6E9EEC3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73800" y="0"/>
            <a:ext cx="53086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B7923EC1-74CC-74A8-6542-22A4C176501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568220711"/>
      </p:ext>
    </p:extLst>
  </p:cSld>
  <p:clrMapOvr>
    <a:masterClrMapping/>
  </p:clrMapOvr>
  <mc:AlternateContent xmlns:mc="http://schemas.openxmlformats.org/markup-compatibility/2006">
    <mc:Choice xmlns:p14="http://schemas.microsoft.com/office/powerpoint/2010/main" Requires="p14">
      <p:transition spd="slow" p14:dur="2000" advTm="98068"/>
    </mc:Choice>
    <mc:Fallback>
      <p:transition spd="slow" advTm="98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1143000"/>
          </a:xfrm>
          <a:solidFill>
            <a:srgbClr val="92D050"/>
          </a:solidFill>
        </p:spPr>
        <p:txBody>
          <a:bodyPr anchor="ctr">
            <a:normAutofit/>
          </a:bodyPr>
          <a:lstStyle/>
          <a:p>
            <a:r>
              <a:rPr lang="en-GB" b="1" dirty="0">
                <a:solidFill>
                  <a:schemeClr val="bg1"/>
                </a:solidFill>
              </a:rPr>
              <a:t>Literature Review - ‘WHY?'</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sz="half" idx="1"/>
          </p:nvPr>
        </p:nvSpPr>
        <p:spPr>
          <a:xfrm>
            <a:off x="609600" y="2025074"/>
            <a:ext cx="5384800" cy="3989040"/>
          </a:xfrm>
        </p:spPr>
        <p:txBody>
          <a:bodyPr vert="horz" lIns="91440" tIns="45720" rIns="91440" bIns="45720" rtlCol="0">
            <a:normAutofit fontScale="92500" lnSpcReduction="10000"/>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1800" dirty="0"/>
              <a:t>To find out who is saying what about your topic area</a:t>
            </a:r>
          </a:p>
          <a:p>
            <a:pPr marL="857250" lvl="1" indent="-457200">
              <a:lnSpc>
                <a:spcPct val="90000"/>
              </a:lnSpc>
              <a:buFont typeface="Courier New" panose="02070309020205020404" pitchFamily="49" charset="0"/>
              <a:buChar char="o"/>
            </a:pPr>
            <a:r>
              <a:rPr lang="en-GB" sz="1800" dirty="0"/>
              <a:t>To identify gaps in the literature</a:t>
            </a:r>
          </a:p>
          <a:p>
            <a:pPr marL="857250" lvl="1" indent="-457200">
              <a:lnSpc>
                <a:spcPct val="90000"/>
              </a:lnSpc>
              <a:buFont typeface="Courier New" panose="02070309020205020404" pitchFamily="49" charset="0"/>
              <a:buChar char="o"/>
            </a:pPr>
            <a:r>
              <a:rPr lang="en-GB" sz="1800" dirty="0"/>
              <a:t>To provide context for your research</a:t>
            </a:r>
          </a:p>
          <a:p>
            <a:pPr marL="857250" lvl="1" indent="-457200">
              <a:lnSpc>
                <a:spcPct val="90000"/>
              </a:lnSpc>
              <a:buFont typeface="Courier New" panose="02070309020205020404" pitchFamily="49" charset="0"/>
              <a:buChar char="o"/>
            </a:pPr>
            <a:r>
              <a:rPr lang="en-GB" sz="1800" dirty="0"/>
              <a:t>To show that you have read widely and in depth</a:t>
            </a:r>
          </a:p>
          <a:p>
            <a:pPr marL="857250" lvl="1" indent="-457200">
              <a:lnSpc>
                <a:spcPct val="90000"/>
              </a:lnSpc>
              <a:buFont typeface="Courier New" panose="02070309020205020404" pitchFamily="49" charset="0"/>
              <a:buChar char="o"/>
            </a:pPr>
            <a:r>
              <a:rPr lang="en-GB" sz="1800" dirty="0"/>
              <a:t>To show you have the skills to interpret and evaluate the literature</a:t>
            </a:r>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r>
              <a:rPr lang="en-GB" sz="1800" i="1" dirty="0"/>
              <a:t>‘…review of literature should demonstrate that ‘the writer has studied existing work in the field with insight…’ (Haywood and Wragg, 1982.p2)</a:t>
            </a:r>
          </a:p>
          <a:p>
            <a:pPr>
              <a:lnSpc>
                <a:spcPct val="90000"/>
              </a:lnSpc>
            </a:pPr>
            <a:endParaRPr lang="en-GB" sz="1800" dirty="0"/>
          </a:p>
        </p:txBody>
      </p:sp>
      <p:pic>
        <p:nvPicPr>
          <p:cNvPr id="3074" name="Picture 2" descr="The literature review : Supporting Research">
            <a:extLst>
              <a:ext uri="{FF2B5EF4-FFF2-40B4-BE49-F238E27FC236}">
                <a16:creationId xmlns:a16="http://schemas.microsoft.com/office/drawing/2014/main" id="{941F674F-0C64-903D-49B0-B701CCCF2A6D}"/>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197600" y="2191428"/>
            <a:ext cx="5384800" cy="2215460"/>
          </a:xfrm>
          <a:prstGeom prst="rect">
            <a:avLst/>
          </a:prstGeom>
          <a:solidFill>
            <a:srgbClr val="FFFFFF"/>
          </a:solidFill>
        </p:spPr>
      </p:pic>
      <p:pic>
        <p:nvPicPr>
          <p:cNvPr id="4" name="Audio 3">
            <a:hlinkClick r:id="" action="ppaction://media"/>
            <a:extLst>
              <a:ext uri="{FF2B5EF4-FFF2-40B4-BE49-F238E27FC236}">
                <a16:creationId xmlns:a16="http://schemas.microsoft.com/office/drawing/2014/main" id="{A235A1C6-43DE-234B-5000-276A3B778F54}"/>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3451093567"/>
      </p:ext>
    </p:extLst>
  </p:cSld>
  <p:clrMapOvr>
    <a:masterClrMapping/>
  </p:clrMapOvr>
  <mc:AlternateContent xmlns:mc="http://schemas.openxmlformats.org/markup-compatibility/2006">
    <mc:Choice xmlns:p14="http://schemas.microsoft.com/office/powerpoint/2010/main" Requires="p14">
      <p:transition spd="slow" p14:dur="2000" advTm="93772"/>
    </mc:Choice>
    <mc:Fallback>
      <p:transition spd="slow" advTm="93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4"/>
                </p:tgtEl>
              </p:cMediaNode>
            </p:audio>
          </p:childTnLst>
        </p:cTn>
      </p:par>
    </p:tnLst>
    <p:bldLst>
      <p:bldP spid="3" grpId="0" uiExpan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chemeClr val="accent3"/>
          </a:solidFill>
        </p:spPr>
        <p:txBody>
          <a:bodyPr anchor="ctr">
            <a:normAutofit/>
          </a:bodyPr>
          <a:lstStyle/>
          <a:p>
            <a:pPr>
              <a:lnSpc>
                <a:spcPct val="90000"/>
              </a:lnSpc>
            </a:pPr>
            <a:r>
              <a:rPr lang="en-GB" sz="3700" b="1" dirty="0">
                <a:solidFill>
                  <a:schemeClr val="bg1"/>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942708"/>
            <a:ext cx="5384800" cy="3989040"/>
          </a:xfrm>
        </p:spPr>
        <p:txBody>
          <a:bodyPr vert="horz" lIns="91440" tIns="45720" rIns="91440" bIns="45720" rtlCol="0">
            <a:normAutofit/>
          </a:bodyPr>
          <a:lstStyle/>
          <a:p>
            <a:r>
              <a:rPr lang="en-GB" dirty="0"/>
              <a:t>Where will you find appropriate and relevant literature? </a:t>
            </a:r>
            <a:endParaRPr lang="en-US" dirty="0"/>
          </a:p>
          <a:p>
            <a:r>
              <a:rPr lang="en-GB" dirty="0"/>
              <a:t>How to reference correctly</a:t>
            </a:r>
          </a:p>
          <a:p>
            <a:r>
              <a:rPr lang="en-GB" dirty="0"/>
              <a:t>How to review the literature</a:t>
            </a:r>
          </a:p>
          <a:p>
            <a:r>
              <a:rPr lang="en-GB" dirty="0"/>
              <a:t>How to structure the literature review chapter</a:t>
            </a:r>
          </a:p>
        </p:txBody>
      </p:sp>
      <p:pic>
        <p:nvPicPr>
          <p:cNvPr id="4098" name="Picture 2" descr="The process of writing a literature review - Learn HQ">
            <a:extLst>
              <a:ext uri="{FF2B5EF4-FFF2-40B4-BE49-F238E27FC236}">
                <a16:creationId xmlns:a16="http://schemas.microsoft.com/office/drawing/2014/main" id="{8A36654A-B942-E8BF-A1A1-93FDC80BC35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38976" y="1600201"/>
            <a:ext cx="4653280" cy="4674054"/>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6C6D49B3-73B0-E2DA-2C70-58FF7238AD1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2162979876"/>
      </p:ext>
    </p:extLst>
  </p:cSld>
  <p:clrMapOvr>
    <a:masterClrMapping/>
  </p:clrMapOvr>
  <mc:AlternateContent xmlns:mc="http://schemas.openxmlformats.org/markup-compatibility/2006">
    <mc:Choice xmlns:p14="http://schemas.microsoft.com/office/powerpoint/2010/main" Requires="p14">
      <p:transition spd="slow" p14:dur="2000" advTm="38834"/>
    </mc:Choice>
    <mc:Fallback>
      <p:transition spd="slow" advTm="38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4"/>
                </p:tgtEl>
              </p:cMediaNode>
            </p:audio>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The 'How' of writing a Literature review</a:t>
            </a:r>
          </a:p>
        </p:txBody>
      </p:sp>
      <p:pic>
        <p:nvPicPr>
          <p:cNvPr id="5124" name="Picture 4" descr="3D Crossword Start Reading on White Background Stock Illustration -  Illustration of inspiration, cloud: 91601837">
            <a:extLst>
              <a:ext uri="{FF2B5EF4-FFF2-40B4-BE49-F238E27FC236}">
                <a16:creationId xmlns:a16="http://schemas.microsoft.com/office/drawing/2014/main" id="{5A3916F1-F708-2AEE-81E9-C9955CBBC7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23666" y="1564336"/>
            <a:ext cx="5344668" cy="406029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E2E9570A-DFB6-21A7-376F-A429979C05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439820251"/>
      </p:ext>
    </p:extLst>
  </p:cSld>
  <p:clrMapOvr>
    <a:masterClrMapping/>
  </p:clrMapOvr>
  <mc:AlternateContent xmlns:mc="http://schemas.openxmlformats.org/markup-compatibility/2006">
    <mc:Choice xmlns:p14="http://schemas.microsoft.com/office/powerpoint/2010/main" Requires="p14">
      <p:transition spd="slow" p14:dur="2000" advTm="27595"/>
    </mc:Choice>
    <mc:Fallback>
      <p:transition spd="slow" advTm="27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92D050"/>
          </a:solidFill>
        </p:spPr>
        <p:txBody>
          <a:bodyPr anchor="ctr">
            <a:normAutofit/>
          </a:bodyPr>
          <a:lstStyle/>
          <a:p>
            <a:r>
              <a:rPr lang="en-GB"/>
              <a:t>Where do you find resources?</a:t>
            </a:r>
          </a:p>
        </p:txBody>
      </p:sp>
      <p:pic>
        <p:nvPicPr>
          <p:cNvPr id="4" name="Picture 3" descr="Magnifying glass and question mark">
            <a:extLst>
              <a:ext uri="{FF2B5EF4-FFF2-40B4-BE49-F238E27FC236}">
                <a16:creationId xmlns:a16="http://schemas.microsoft.com/office/drawing/2014/main" id="{CD7E3DB6-6C9E-0F1E-063C-04771D929D98}"/>
              </a:ext>
            </a:extLst>
          </p:cNvPr>
          <p:cNvPicPr>
            <a:picLocks noChangeAspect="1"/>
          </p:cNvPicPr>
          <p:nvPr/>
        </p:nvPicPr>
        <p:blipFill rotWithShape="1">
          <a:blip r:embed="rId4"/>
          <a:srcRect t="23032" b="13506"/>
          <a:stretch/>
        </p:blipFill>
        <p:spPr>
          <a:xfrm>
            <a:off x="609600" y="1600201"/>
            <a:ext cx="10972800" cy="3917032"/>
          </a:xfrm>
          <a:prstGeom prst="rect">
            <a:avLst/>
          </a:prstGeom>
          <a:noFill/>
        </p:spPr>
      </p:pic>
      <p:pic>
        <p:nvPicPr>
          <p:cNvPr id="3" name="Audio 2">
            <a:hlinkClick r:id="" action="ppaction://media"/>
            <a:extLst>
              <a:ext uri="{FF2B5EF4-FFF2-40B4-BE49-F238E27FC236}">
                <a16:creationId xmlns:a16="http://schemas.microsoft.com/office/drawing/2014/main" id="{9D1F13E2-483E-6389-C2E1-83FF028545E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229950586"/>
      </p:ext>
    </p:extLst>
  </p:cSld>
  <p:clrMapOvr>
    <a:masterClrMapping/>
  </p:clrMapOvr>
  <mc:AlternateContent xmlns:mc="http://schemas.openxmlformats.org/markup-compatibility/2006">
    <mc:Choice xmlns:p14="http://schemas.microsoft.com/office/powerpoint/2010/main" Requires="p14">
      <p:transition spd="slow" p14:dur="2000" advTm="4352"/>
    </mc:Choice>
    <mc:Fallback>
      <p:transition spd="slow" advTm="4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chemeClr val="accent3"/>
          </a:solidFill>
        </p:spPr>
        <p:txBody>
          <a:bodyPr>
            <a:normAutofit fontScale="90000"/>
          </a:bodyPr>
          <a:lstStyle/>
          <a:p>
            <a:br>
              <a:rPr lang="en-GB" sz="3600" dirty="0">
                <a:solidFill>
                  <a:schemeClr val="bg1"/>
                </a:solidFill>
              </a:rPr>
            </a:br>
            <a:r>
              <a:rPr lang="en-GB" sz="3600" b="1" dirty="0">
                <a:solidFill>
                  <a:schemeClr val="bg1"/>
                </a:solidFill>
              </a:rPr>
              <a:t>1. How to find your resources </a:t>
            </a:r>
            <a:br>
              <a:rPr lang="en-GB" dirty="0">
                <a:solidFill>
                  <a:srgbClr val="0070C0"/>
                </a:solidFill>
              </a:rPr>
            </a:br>
            <a:endParaRPr lang="en-GB" dirty="0"/>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dirty="0">
                <a:solidFill>
                  <a:srgbClr val="0070C0"/>
                </a:solidFill>
              </a:rPr>
              <a:t>Go and look for it! :-P</a:t>
            </a:r>
            <a:br>
              <a:rPr lang="en-GB" sz="2400" b="1" i="1" dirty="0">
                <a:solidFill>
                  <a:srgbClr val="0070C0"/>
                </a:solidFill>
              </a:rPr>
            </a:br>
            <a:endParaRPr lang="en-US" dirty="0">
              <a:solidFill>
                <a:srgbClr val="0070C0"/>
              </a:solidFill>
            </a:endParaRPr>
          </a:p>
          <a:p>
            <a:pPr marL="0" indent="0">
              <a:buNone/>
            </a:pPr>
            <a:r>
              <a:rPr lang="en-GB" i="1" dirty="0"/>
              <a:t>4 methods of finding resources:</a:t>
            </a:r>
          </a:p>
          <a:p>
            <a:pPr marL="0" indent="0">
              <a:buNone/>
            </a:pPr>
            <a:r>
              <a:rPr lang="en-GB" i="1" dirty="0"/>
              <a:t>1. University Library</a:t>
            </a:r>
          </a:p>
          <a:p>
            <a:pPr marL="0" indent="0">
              <a:buNone/>
            </a:pPr>
            <a:r>
              <a:rPr lang="en-GB" i="1" dirty="0"/>
              <a:t>2. Google scholar</a:t>
            </a:r>
          </a:p>
          <a:p>
            <a:pPr marL="0" indent="0">
              <a:buNone/>
            </a:pPr>
            <a:r>
              <a:rPr lang="en-GB" i="1" dirty="0"/>
              <a:t>3. 'Snowballing'</a:t>
            </a:r>
          </a:p>
          <a:p>
            <a:pPr marL="0" indent="0">
              <a:buNone/>
            </a:pPr>
            <a:r>
              <a:rPr lang="en-GB" i="1"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dirty="0"/>
              <a:t>Just like a Detective Constable…</a:t>
            </a:r>
            <a:br>
              <a:rPr lang="en-GB" dirty="0"/>
            </a:br>
            <a:endParaRPr lang="en-GB" dirty="0"/>
          </a:p>
          <a:p>
            <a:pPr marL="514350" indent="-514350">
              <a:buAutoNum type="arabicPeriod"/>
            </a:pPr>
            <a:r>
              <a:rPr lang="en-GB" dirty="0"/>
              <a:t>Questions that need answers (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6146" name="Picture 2" descr="Library and Learning Resources | University of Wales Trinity Saint David">
            <a:extLst>
              <a:ext uri="{FF2B5EF4-FFF2-40B4-BE49-F238E27FC236}">
                <a16:creationId xmlns:a16="http://schemas.microsoft.com/office/drawing/2014/main" id="{2806788B-AB0F-EB99-1C1A-85FE6028D22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12182" y="4032249"/>
            <a:ext cx="3314700" cy="245110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DC99CA4C-B93F-4191-04CF-EE66029C9FF6}"/>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4056308915"/>
      </p:ext>
    </p:extLst>
  </p:cSld>
  <p:clrMapOvr>
    <a:masterClrMapping/>
  </p:clrMapOvr>
  <mc:AlternateContent xmlns:mc="http://schemas.openxmlformats.org/markup-compatibility/2006">
    <mc:Choice xmlns:p14="http://schemas.microsoft.com/office/powerpoint/2010/main" Requires="p14">
      <p:transition spd="slow" p14:dur="2000" advTm="186374"/>
    </mc:Choice>
    <mc:Fallback>
      <p:transition spd="slow" advTm="186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1000"/>
                                        <p:tgtEl>
                                          <p:spTgt spid="3">
                                            <p:txEl>
                                              <p:pRg st="3" end="3"/>
                                            </p:txEl>
                                          </p:spTgt>
                                        </p:tgtEl>
                                      </p:cBhvr>
                                    </p:animEffect>
                                    <p:anim calcmode="lin" valueType="num">
                                      <p:cBhvr>
                                        <p:cTn id="3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1000"/>
                                        <p:tgtEl>
                                          <p:spTgt spid="3">
                                            <p:txEl>
                                              <p:pRg st="4" end="4"/>
                                            </p:txEl>
                                          </p:spTgt>
                                        </p:tgtEl>
                                      </p:cBhvr>
                                    </p:animEffect>
                                    <p:anim calcmode="lin" valueType="num">
                                      <p:cBhvr>
                                        <p:cTn id="4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5" end="5"/>
                                            </p:txEl>
                                          </p:spTgt>
                                        </p:tgtEl>
                                        <p:attrNameLst>
                                          <p:attrName>style.visibility</p:attrName>
                                        </p:attrNameLst>
                                      </p:cBhvr>
                                      <p:to>
                                        <p:strVal val="visible"/>
                                      </p:to>
                                    </p:set>
                                    <p:animEffect transition="in" filter="fade">
                                      <p:cBhvr>
                                        <p:cTn id="46" dur="1000"/>
                                        <p:tgtEl>
                                          <p:spTgt spid="3">
                                            <p:txEl>
                                              <p:pRg st="5" end="5"/>
                                            </p:txEl>
                                          </p:spTgt>
                                        </p:tgtEl>
                                      </p:cBhvr>
                                    </p:animEffect>
                                    <p:anim calcmode="lin" valueType="num">
                                      <p:cBhvr>
                                        <p:cTn id="4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4">
                                            <p:txEl>
                                              <p:pRg st="0" end="0"/>
                                            </p:txEl>
                                          </p:spTgt>
                                        </p:tgtEl>
                                        <p:attrNameLst>
                                          <p:attrName>style.visibility</p:attrName>
                                        </p:attrNameLst>
                                      </p:cBhvr>
                                      <p:to>
                                        <p:strVal val="visible"/>
                                      </p:to>
                                    </p:set>
                                    <p:animEffect transition="in" filter="fade">
                                      <p:cBhvr>
                                        <p:cTn id="53" dur="1000"/>
                                        <p:tgtEl>
                                          <p:spTgt spid="4">
                                            <p:txEl>
                                              <p:pRg st="0" end="0"/>
                                            </p:txEl>
                                          </p:spTgt>
                                        </p:tgtEl>
                                      </p:cBhvr>
                                    </p:animEffect>
                                    <p:anim calcmode="lin" valueType="num">
                                      <p:cBhvr>
                                        <p:cTn id="5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5"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4">
                                            <p:txEl>
                                              <p:pRg st="1" end="1"/>
                                            </p:txEl>
                                          </p:spTgt>
                                        </p:tgtEl>
                                        <p:attrNameLst>
                                          <p:attrName>style.visibility</p:attrName>
                                        </p:attrNameLst>
                                      </p:cBhvr>
                                      <p:to>
                                        <p:strVal val="visible"/>
                                      </p:to>
                                    </p:set>
                                    <p:animEffect transition="in" filter="fade">
                                      <p:cBhvr>
                                        <p:cTn id="58" dur="1000"/>
                                        <p:tgtEl>
                                          <p:spTgt spid="4">
                                            <p:txEl>
                                              <p:pRg st="1" end="1"/>
                                            </p:txEl>
                                          </p:spTgt>
                                        </p:tgtEl>
                                      </p:cBhvr>
                                    </p:animEffect>
                                    <p:anim calcmode="lin" valueType="num">
                                      <p:cBhvr>
                                        <p:cTn id="5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0" dur="1000" fill="hold"/>
                                        <p:tgtEl>
                                          <p:spTgt spid="4">
                                            <p:txEl>
                                              <p:pRg st="1" end="1"/>
                                            </p:txEl>
                                          </p:spTgt>
                                        </p:tgtEl>
                                        <p:attrNameLst>
                                          <p:attrName>ppt_y</p:attrName>
                                        </p:attrNameLst>
                                      </p:cBhvr>
                                      <p:tavLst>
                                        <p:tav tm="0">
                                          <p:val>
                                            <p:strVal val="#ppt_y+.1"/>
                                          </p:val>
                                        </p:tav>
                                        <p:tav tm="100000">
                                          <p:val>
                                            <p:strVal val="#ppt_y"/>
                                          </p:val>
                                        </p:tav>
                                      </p:tavLst>
                                    </p:anim>
                                  </p:childTnLst>
                                </p:cTn>
                              </p:par>
                              <p:par>
                                <p:cTn id="61" presetID="42" presetClass="entr" presetSubtype="0" fill="hold" nodeType="withEffect">
                                  <p:stCondLst>
                                    <p:cond delay="0"/>
                                  </p:stCondLst>
                                  <p:childTnLst>
                                    <p:set>
                                      <p:cBhvr>
                                        <p:cTn id="62" dur="1" fill="hold">
                                          <p:stCondLst>
                                            <p:cond delay="0"/>
                                          </p:stCondLst>
                                        </p:cTn>
                                        <p:tgtEl>
                                          <p:spTgt spid="4">
                                            <p:txEl>
                                              <p:pRg st="2" end="2"/>
                                            </p:txEl>
                                          </p:spTgt>
                                        </p:tgtEl>
                                        <p:attrNameLst>
                                          <p:attrName>style.visibility</p:attrName>
                                        </p:attrNameLst>
                                      </p:cBhvr>
                                      <p:to>
                                        <p:strVal val="visible"/>
                                      </p:to>
                                    </p:set>
                                    <p:animEffect transition="in" filter="fade">
                                      <p:cBhvr>
                                        <p:cTn id="63" dur="1000"/>
                                        <p:tgtEl>
                                          <p:spTgt spid="4">
                                            <p:txEl>
                                              <p:pRg st="2" end="2"/>
                                            </p:txEl>
                                          </p:spTgt>
                                        </p:tgtEl>
                                      </p:cBhvr>
                                    </p:animEffect>
                                    <p:anim calcmode="lin" valueType="num">
                                      <p:cBhvr>
                                        <p:cTn id="6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6" presetID="42" presetClass="entr" presetSubtype="0" fill="hold" nodeType="withEffect">
                                  <p:stCondLst>
                                    <p:cond delay="0"/>
                                  </p:stCondLst>
                                  <p:childTnLst>
                                    <p:set>
                                      <p:cBhvr>
                                        <p:cTn id="67" dur="1" fill="hold">
                                          <p:stCondLst>
                                            <p:cond delay="0"/>
                                          </p:stCondLst>
                                        </p:cTn>
                                        <p:tgtEl>
                                          <p:spTgt spid="4">
                                            <p:txEl>
                                              <p:pRg st="3" end="3"/>
                                            </p:txEl>
                                          </p:spTgt>
                                        </p:tgtEl>
                                        <p:attrNameLst>
                                          <p:attrName>style.visibility</p:attrName>
                                        </p:attrNameLst>
                                      </p:cBhvr>
                                      <p:to>
                                        <p:strVal val="visible"/>
                                      </p:to>
                                    </p:set>
                                    <p:animEffect transition="in" filter="fade">
                                      <p:cBhvr>
                                        <p:cTn id="68" dur="1000"/>
                                        <p:tgtEl>
                                          <p:spTgt spid="4">
                                            <p:txEl>
                                              <p:pRg st="3" end="3"/>
                                            </p:txEl>
                                          </p:spTgt>
                                        </p:tgtEl>
                                      </p:cBhvr>
                                    </p:animEffect>
                                    <p:anim calcmode="lin" valueType="num">
                                      <p:cBhvr>
                                        <p:cTn id="6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0" dur="1000" fill="hold"/>
                                        <p:tgtEl>
                                          <p:spTgt spid="4">
                                            <p:txEl>
                                              <p:pRg st="3" end="3"/>
                                            </p:txEl>
                                          </p:spTgt>
                                        </p:tgtEl>
                                        <p:attrNameLst>
                                          <p:attrName>ppt_y</p:attrName>
                                        </p:attrNameLst>
                                      </p:cBhvr>
                                      <p:tavLst>
                                        <p:tav tm="0">
                                          <p:val>
                                            <p:strVal val="#ppt_y+.1"/>
                                          </p:val>
                                        </p:tav>
                                        <p:tav tm="100000">
                                          <p:val>
                                            <p:strVal val="#ppt_y"/>
                                          </p:val>
                                        </p:tav>
                                      </p:tavLst>
                                    </p:anim>
                                  </p:childTnLst>
                                </p:cTn>
                              </p:par>
                              <p:par>
                                <p:cTn id="71" presetID="42" presetClass="entr" presetSubtype="0" fill="hold" nodeType="withEffect">
                                  <p:stCondLst>
                                    <p:cond delay="0"/>
                                  </p:stCondLst>
                                  <p:childTnLst>
                                    <p:set>
                                      <p:cBhvr>
                                        <p:cTn id="72" dur="1" fill="hold">
                                          <p:stCondLst>
                                            <p:cond delay="0"/>
                                          </p:stCondLst>
                                        </p:cTn>
                                        <p:tgtEl>
                                          <p:spTgt spid="4">
                                            <p:txEl>
                                              <p:pRg st="4" end="4"/>
                                            </p:txEl>
                                          </p:spTgt>
                                        </p:tgtEl>
                                        <p:attrNameLst>
                                          <p:attrName>style.visibility</p:attrName>
                                        </p:attrNameLst>
                                      </p:cBhvr>
                                      <p:to>
                                        <p:strVal val="visible"/>
                                      </p:to>
                                    </p:set>
                                    <p:animEffect transition="in" filter="fade">
                                      <p:cBhvr>
                                        <p:cTn id="73" dur="1000"/>
                                        <p:tgtEl>
                                          <p:spTgt spid="4">
                                            <p:txEl>
                                              <p:pRg st="4" end="4"/>
                                            </p:txEl>
                                          </p:spTgt>
                                        </p:tgtEl>
                                      </p:cBhvr>
                                    </p:animEffect>
                                    <p:anim calcmode="lin" valueType="num">
                                      <p:cBhvr>
                                        <p:cTn id="74"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5"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6" presetID="42" presetClass="entr" presetSubtype="0" fill="hold" nodeType="withEffect">
                                  <p:stCondLst>
                                    <p:cond delay="0"/>
                                  </p:stCondLst>
                                  <p:childTnLst>
                                    <p:set>
                                      <p:cBhvr>
                                        <p:cTn id="77" dur="1" fill="hold">
                                          <p:stCondLst>
                                            <p:cond delay="0"/>
                                          </p:stCondLst>
                                        </p:cTn>
                                        <p:tgtEl>
                                          <p:spTgt spid="4">
                                            <p:txEl>
                                              <p:pRg st="5" end="5"/>
                                            </p:txEl>
                                          </p:spTgt>
                                        </p:tgtEl>
                                        <p:attrNameLst>
                                          <p:attrName>style.visibility</p:attrName>
                                        </p:attrNameLst>
                                      </p:cBhvr>
                                      <p:to>
                                        <p:strVal val="visible"/>
                                      </p:to>
                                    </p:set>
                                    <p:animEffect transition="in" filter="fade">
                                      <p:cBhvr>
                                        <p:cTn id="78" dur="1000"/>
                                        <p:tgtEl>
                                          <p:spTgt spid="4">
                                            <p:txEl>
                                              <p:pRg st="5" end="5"/>
                                            </p:txEl>
                                          </p:spTgt>
                                        </p:tgtEl>
                                      </p:cBhvr>
                                    </p:animEffect>
                                    <p:anim calcmode="lin" valueType="num">
                                      <p:cBhvr>
                                        <p:cTn id="79"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80" dur="1000" fill="hold"/>
                                        <p:tgtEl>
                                          <p:spTgt spid="4">
                                            <p:txEl>
                                              <p:pRg st="5" end="5"/>
                                            </p:txEl>
                                          </p:spTgt>
                                        </p:tgtEl>
                                        <p:attrNameLst>
                                          <p:attrName>ppt_y</p:attrName>
                                        </p:attrNameLst>
                                      </p:cBhvr>
                                      <p:tavLst>
                                        <p:tav tm="0">
                                          <p:val>
                                            <p:strVal val="#ppt_y+.1"/>
                                          </p:val>
                                        </p:tav>
                                        <p:tav tm="100000">
                                          <p:val>
                                            <p:strVal val="#ppt_y"/>
                                          </p:val>
                                        </p:tav>
                                      </p:tavLst>
                                    </p:anim>
                                  </p:childTnLst>
                                </p:cTn>
                              </p:par>
                              <p:par>
                                <p:cTn id="81" presetID="42" presetClass="entr" presetSubtype="0" fill="hold" nodeType="withEffect">
                                  <p:stCondLst>
                                    <p:cond delay="0"/>
                                  </p:stCondLst>
                                  <p:childTnLst>
                                    <p:set>
                                      <p:cBhvr>
                                        <p:cTn id="82" dur="1" fill="hold">
                                          <p:stCondLst>
                                            <p:cond delay="0"/>
                                          </p:stCondLst>
                                        </p:cTn>
                                        <p:tgtEl>
                                          <p:spTgt spid="4">
                                            <p:txEl>
                                              <p:pRg st="6" end="6"/>
                                            </p:txEl>
                                          </p:spTgt>
                                        </p:tgtEl>
                                        <p:attrNameLst>
                                          <p:attrName>style.visibility</p:attrName>
                                        </p:attrNameLst>
                                      </p:cBhvr>
                                      <p:to>
                                        <p:strVal val="visible"/>
                                      </p:to>
                                    </p:set>
                                    <p:animEffect transition="in" filter="fade">
                                      <p:cBhvr>
                                        <p:cTn id="83" dur="1000"/>
                                        <p:tgtEl>
                                          <p:spTgt spid="4">
                                            <p:txEl>
                                              <p:pRg st="6" end="6"/>
                                            </p:txEl>
                                          </p:spTgt>
                                        </p:tgtEl>
                                      </p:cBhvr>
                                    </p:animEffect>
                                    <p:anim calcmode="lin" valueType="num">
                                      <p:cBhvr>
                                        <p:cTn id="84"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5"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6"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chemeClr val="accent3"/>
          </a:solidFill>
        </p:spPr>
        <p:txBody>
          <a:bodyPr/>
          <a:lstStyle/>
          <a:p>
            <a:r>
              <a:rPr lang="en-GB" dirty="0">
                <a:solidFill>
                  <a:schemeClr val="bg1"/>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a. Log</a:t>
            </a:r>
          </a:p>
          <a:p>
            <a:pPr marL="0" indent="0">
              <a:buNone/>
            </a:pPr>
            <a:r>
              <a:rPr lang="en-GB" dirty="0"/>
              <a:t>Logging all the reference information – why?</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b. Catalogue</a:t>
            </a:r>
            <a:endParaRPr lang="en-US" b="1" dirty="0">
              <a:solidFill>
                <a:schemeClr val="bg1"/>
              </a:solidFill>
            </a:endParaRPr>
          </a:p>
          <a:p>
            <a:pPr marL="0" indent="0">
              <a:buNone/>
            </a:pPr>
            <a:r>
              <a:rPr lang="en-GB" dirty="0"/>
              <a:t>Catalogue all your literature – assist in remembering who said what/where etc – why?</a:t>
            </a:r>
          </a:p>
        </p:txBody>
      </p:sp>
      <p:sp>
        <p:nvSpPr>
          <p:cNvPr id="5" name="Rectangle 4">
            <a:extLst>
              <a:ext uri="{FF2B5EF4-FFF2-40B4-BE49-F238E27FC236}">
                <a16:creationId xmlns:a16="http://schemas.microsoft.com/office/drawing/2014/main" id="{84E97E43-0FE7-537D-E1B0-D35D7B872378}"/>
              </a:ext>
            </a:extLst>
          </p:cNvPr>
          <p:cNvSpPr/>
          <p:nvPr/>
        </p:nvSpPr>
        <p:spPr>
          <a:xfrm>
            <a:off x="609600" y="3845478"/>
            <a:ext cx="6016254" cy="185183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bg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 – why? </a:t>
            </a:r>
          </a:p>
          <a:p>
            <a:pPr algn="ctr"/>
            <a:endParaRPr lang="en-GB" dirty="0"/>
          </a:p>
        </p:txBody>
      </p:sp>
      <p:pic>
        <p:nvPicPr>
          <p:cNvPr id="1026" name="Picture 2" descr="Benefits of Mind Mapping - MindMapper">
            <a:extLst>
              <a:ext uri="{FF2B5EF4-FFF2-40B4-BE49-F238E27FC236}">
                <a16:creationId xmlns:a16="http://schemas.microsoft.com/office/drawing/2014/main" id="{DEB369C3-EAEC-714C-B014-72C9BDDDBE3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28819" y="3845478"/>
            <a:ext cx="3606800" cy="224790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4B7D91EE-9783-4B8A-DE2C-11826B1AED07}"/>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848828578"/>
      </p:ext>
    </p:extLst>
  </p:cSld>
  <p:clrMapOvr>
    <a:masterClrMapping/>
  </p:clrMapOvr>
  <mc:AlternateContent xmlns:mc="http://schemas.openxmlformats.org/markup-compatibility/2006">
    <mc:Choice xmlns:p14="http://schemas.microsoft.com/office/powerpoint/2010/main" Requires="p14">
      <p:transition spd="slow" p14:dur="2000" advTm="130669"/>
    </mc:Choice>
    <mc:Fallback>
      <p:transition spd="slow" advTm="130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6"/>
                </p:tgtEl>
              </p:cMediaNode>
            </p:audio>
          </p:childTnLst>
        </p:cTn>
      </p:par>
    </p:tnLst>
    <p:bldLst>
      <p:bldP spid="3" grpId="0" animBg="1"/>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xfrm>
            <a:off x="0" y="241435"/>
            <a:ext cx="10972800" cy="1143000"/>
          </a:xfrm>
          <a:solidFill>
            <a:srgbClr val="92D050"/>
          </a:solidFill>
        </p:spPr>
        <p:txBody>
          <a:bodyPr/>
          <a:lstStyle/>
          <a:p>
            <a:pPr algn="l"/>
            <a:r>
              <a:rPr lang="en-GB" dirty="0">
                <a:solidFill>
                  <a:schemeClr val="bg1"/>
                </a:solidFill>
              </a:rPr>
              <a:t>Referencing &amp; Reviewing Literature</a:t>
            </a:r>
            <a:endParaRPr lang="en-GB" dirty="0"/>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dirty="0">
                <a:solidFill>
                  <a:srgbClr val="0070C0"/>
                </a:solidFill>
              </a:rPr>
              <a:t>How to reference correctly</a:t>
            </a:r>
          </a:p>
          <a:p>
            <a:pPr marL="0" indent="0">
              <a:buNone/>
            </a:pPr>
            <a:endParaRPr lang="en-GB" dirty="0"/>
          </a:p>
          <a:p>
            <a:pPr lvl="1">
              <a:buFont typeface="Courier New" panose="02070309020205020404" pitchFamily="49" charset="0"/>
              <a:buChar char="o"/>
            </a:pPr>
            <a:r>
              <a:rPr lang="en-GB" dirty="0"/>
              <a:t> Harvard Referencing</a:t>
            </a:r>
          </a:p>
          <a:p>
            <a:pPr lvl="1">
              <a:buFont typeface="Courier New" panose="02070309020205020404" pitchFamily="49" charset="0"/>
              <a:buChar char="o"/>
            </a:pPr>
            <a:r>
              <a:rPr lang="en-GB" dirty="0"/>
              <a:t>Keep a record of everything you read/reference from the start</a:t>
            </a:r>
          </a:p>
          <a:p>
            <a:pPr lvl="1">
              <a:buFont typeface="Courier New" panose="02070309020205020404" pitchFamily="49" charset="0"/>
              <a:buChar char="o"/>
            </a:pPr>
            <a:r>
              <a:rPr lang="en-GB" dirty="0"/>
              <a:t> Make a table! </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dirty="0">
                <a:solidFill>
                  <a:srgbClr val="0070C0"/>
                </a:solidFill>
              </a:rPr>
              <a:t>How to review the literature</a:t>
            </a:r>
          </a:p>
          <a:p>
            <a:pPr marL="0" indent="0">
              <a:buNone/>
            </a:pPr>
            <a:endParaRPr lang="en-GB" dirty="0"/>
          </a:p>
          <a:p>
            <a:pPr>
              <a:buFont typeface="Courier New" panose="02070309020205020404" pitchFamily="49" charset="0"/>
              <a:buChar char="o"/>
            </a:pPr>
            <a:r>
              <a:rPr lang="en-GB" dirty="0"/>
              <a:t>Read widely</a:t>
            </a:r>
          </a:p>
          <a:p>
            <a:pPr>
              <a:buFont typeface="Courier New" panose="02070309020205020404" pitchFamily="49" charset="0"/>
              <a:buChar char="o"/>
            </a:pPr>
            <a:r>
              <a:rPr lang="en-GB" i="1" dirty="0"/>
              <a:t>‘Critically evaluate’ </a:t>
            </a:r>
            <a:r>
              <a:rPr lang="en-GB" dirty="0"/>
              <a:t>what you read</a:t>
            </a:r>
          </a:p>
          <a:p>
            <a:pPr>
              <a:buFont typeface="Courier New" panose="02070309020205020404" pitchFamily="49" charset="0"/>
              <a:buChar char="o"/>
            </a:pPr>
            <a:r>
              <a:rPr lang="en-GB" dirty="0"/>
              <a:t>Identify themes, gaps, trends, patterns</a:t>
            </a:r>
          </a:p>
          <a:p>
            <a:pPr>
              <a:buFont typeface="Courier New" panose="02070309020205020404" pitchFamily="49" charset="0"/>
              <a:buChar char="o"/>
            </a:pPr>
            <a:r>
              <a:rPr lang="en-GB" dirty="0"/>
              <a:t>Make notes</a:t>
            </a:r>
          </a:p>
          <a:p>
            <a:pPr>
              <a:buFont typeface="Courier New" panose="02070309020205020404" pitchFamily="49" charset="0"/>
              <a:buChar char="o"/>
            </a:pPr>
            <a:endParaRPr lang="en-GB" dirty="0"/>
          </a:p>
        </p:txBody>
      </p:sp>
      <p:graphicFrame>
        <p:nvGraphicFramePr>
          <p:cNvPr id="5" name="Table 5">
            <a:extLst>
              <a:ext uri="{FF2B5EF4-FFF2-40B4-BE49-F238E27FC236}">
                <a16:creationId xmlns:a16="http://schemas.microsoft.com/office/drawing/2014/main" id="{D801669A-6681-F6F1-822D-B74FA233775A}"/>
              </a:ext>
            </a:extLst>
          </p:cNvPr>
          <p:cNvGraphicFramePr>
            <a:graphicFrameLocks noGrp="1"/>
          </p:cNvGraphicFramePr>
          <p:nvPr>
            <p:extLst>
              <p:ext uri="{D42A27DB-BD31-4B8C-83A1-F6EECF244321}">
                <p14:modId xmlns:p14="http://schemas.microsoft.com/office/powerpoint/2010/main" val="3688868869"/>
              </p:ext>
            </p:extLst>
          </p:nvPr>
        </p:nvGraphicFramePr>
        <p:xfrm>
          <a:off x="609600" y="4932545"/>
          <a:ext cx="5384802" cy="1112520"/>
        </p:xfrm>
        <a:graphic>
          <a:graphicData uri="http://schemas.openxmlformats.org/drawingml/2006/table">
            <a:tbl>
              <a:tblPr firstRow="1" bandRow="1">
                <a:tableStyleId>{5C22544A-7EE6-4342-B048-85BDC9FD1C3A}</a:tableStyleId>
              </a:tblPr>
              <a:tblGrid>
                <a:gridCol w="1794934">
                  <a:extLst>
                    <a:ext uri="{9D8B030D-6E8A-4147-A177-3AD203B41FA5}">
                      <a16:colId xmlns:a16="http://schemas.microsoft.com/office/drawing/2014/main" val="3506751941"/>
                    </a:ext>
                  </a:extLst>
                </a:gridCol>
                <a:gridCol w="1794934">
                  <a:extLst>
                    <a:ext uri="{9D8B030D-6E8A-4147-A177-3AD203B41FA5}">
                      <a16:colId xmlns:a16="http://schemas.microsoft.com/office/drawing/2014/main" val="3198770614"/>
                    </a:ext>
                  </a:extLst>
                </a:gridCol>
                <a:gridCol w="1794934">
                  <a:extLst>
                    <a:ext uri="{9D8B030D-6E8A-4147-A177-3AD203B41FA5}">
                      <a16:colId xmlns:a16="http://schemas.microsoft.com/office/drawing/2014/main" val="1417250863"/>
                    </a:ext>
                  </a:extLst>
                </a:gridCol>
              </a:tblGrid>
              <a:tr h="370840">
                <a:tc>
                  <a:txBody>
                    <a:bodyPr/>
                    <a:lstStyle/>
                    <a:p>
                      <a:r>
                        <a:rPr lang="en-US" dirty="0"/>
                        <a:t>Source?</a:t>
                      </a:r>
                    </a:p>
                  </a:txBody>
                  <a:tcPr/>
                </a:tc>
                <a:tc>
                  <a:txBody>
                    <a:bodyPr/>
                    <a:lstStyle/>
                    <a:p>
                      <a:r>
                        <a:rPr lang="en-US" dirty="0"/>
                        <a:t>Where?</a:t>
                      </a:r>
                    </a:p>
                  </a:txBody>
                  <a:tcPr/>
                </a:tc>
                <a:tc>
                  <a:txBody>
                    <a:bodyPr/>
                    <a:lstStyle/>
                    <a:p>
                      <a:r>
                        <a:rPr lang="en-US" dirty="0"/>
                        <a:t>Citation?</a:t>
                      </a:r>
                    </a:p>
                  </a:txBody>
                  <a:tcPr/>
                </a:tc>
                <a:extLst>
                  <a:ext uri="{0D108BD9-81ED-4DB2-BD59-A6C34878D82A}">
                    <a16:rowId xmlns:a16="http://schemas.microsoft.com/office/drawing/2014/main" val="4179561447"/>
                  </a:ext>
                </a:extLst>
              </a:tr>
              <a:tr h="370840">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6440584"/>
                  </a:ext>
                </a:extLst>
              </a:tr>
              <a:tr h="370840">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238890985"/>
                  </a:ext>
                </a:extLst>
              </a:tr>
            </a:tbl>
          </a:graphicData>
        </a:graphic>
      </p:graphicFrame>
      <p:pic>
        <p:nvPicPr>
          <p:cNvPr id="7" name="Picture 6" descr="Text&#10;&#10;Description automatically generated">
            <a:extLst>
              <a:ext uri="{FF2B5EF4-FFF2-40B4-BE49-F238E27FC236}">
                <a16:creationId xmlns:a16="http://schemas.microsoft.com/office/drawing/2014/main" id="{E1081B8C-7379-A950-7A49-9629CC349DC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295154">
            <a:off x="9557438" y="4907720"/>
            <a:ext cx="1327134" cy="1641563"/>
          </a:xfrm>
          <a:prstGeom prst="rect">
            <a:avLst/>
          </a:prstGeom>
        </p:spPr>
      </p:pic>
      <p:pic>
        <p:nvPicPr>
          <p:cNvPr id="6" name="Audio 5">
            <a:hlinkClick r:id="" action="ppaction://media"/>
            <a:extLst>
              <a:ext uri="{FF2B5EF4-FFF2-40B4-BE49-F238E27FC236}">
                <a16:creationId xmlns:a16="http://schemas.microsoft.com/office/drawing/2014/main" id="{E3D2FF95-70C7-72B8-AA5C-87837340A3C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77577623"/>
      </p:ext>
    </p:extLst>
  </p:cSld>
  <p:clrMapOvr>
    <a:masterClrMapping/>
  </p:clrMapOvr>
  <mc:AlternateContent xmlns:mc="http://schemas.openxmlformats.org/markup-compatibility/2006">
    <mc:Choice xmlns:p14="http://schemas.microsoft.com/office/powerpoint/2010/main" Requires="p14">
      <p:transition spd="slow" p14:dur="2000" advTm="31891"/>
    </mc:Choice>
    <mc:Fallback>
      <p:transition spd="slow" advTm="318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6"/>
                </p:tgtEl>
              </p:cMediaNode>
            </p:audio>
          </p:childTnLst>
        </p:cTn>
      </p:par>
    </p:tnLst>
    <p:bldLst>
      <p:bldP spid="3"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513348" y="142871"/>
            <a:ext cx="10972800" cy="1143000"/>
          </a:xfrm>
          <a:solidFill>
            <a:srgbClr val="92D050"/>
          </a:solidFill>
        </p:spPr>
        <p:txBody>
          <a:bodyPr anchor="ctr">
            <a:normAutofit/>
          </a:bodyPr>
          <a:lstStyle/>
          <a:p>
            <a:pPr>
              <a:lnSpc>
                <a:spcPct val="90000"/>
              </a:lnSpc>
            </a:pPr>
            <a:r>
              <a:rPr lang="en-GB" sz="2800" dirty="0">
                <a:solidFill>
                  <a:schemeClr val="bg1"/>
                </a:solidFill>
              </a:rPr>
              <a:t>When reviewing the literature , what kind of questions should you be considering as you are reading and making notes?</a:t>
            </a:r>
          </a:p>
        </p:txBody>
      </p:sp>
      <p:sp>
        <p:nvSpPr>
          <p:cNvPr id="3" name="TextBox 2">
            <a:extLst>
              <a:ext uri="{FF2B5EF4-FFF2-40B4-BE49-F238E27FC236}">
                <a16:creationId xmlns:a16="http://schemas.microsoft.com/office/drawing/2014/main" id="{F97D294A-7E81-C06F-4E08-F2763C7B2D9C}"/>
              </a:ext>
            </a:extLst>
          </p:cNvPr>
          <p:cNvSpPr txBox="1"/>
          <p:nvPr/>
        </p:nvSpPr>
        <p:spPr>
          <a:xfrm>
            <a:off x="5197642" y="1617044"/>
            <a:ext cx="5072514" cy="3139321"/>
          </a:xfrm>
          <a:prstGeom prst="rect">
            <a:avLst/>
          </a:prstGeom>
          <a:noFill/>
        </p:spPr>
        <p:txBody>
          <a:bodyPr wrap="square" rtlCol="0">
            <a:spAutoFit/>
          </a:bodyPr>
          <a:lstStyle/>
          <a:p>
            <a:r>
              <a:rPr lang="en-US" b="1" u="sng" dirty="0"/>
              <a:t>Remember</a:t>
            </a:r>
          </a:p>
          <a:p>
            <a:endParaRPr lang="en-US" dirty="0"/>
          </a:p>
          <a:p>
            <a:pPr marL="285750" indent="-285750">
              <a:buFont typeface="Arial" panose="020B0604020202020204" pitchFamily="34" charset="0"/>
              <a:buChar char="•"/>
            </a:pPr>
            <a:r>
              <a:rPr lang="en-US" dirty="0"/>
              <a:t>Your objectives help meet your overall aim…</a:t>
            </a:r>
          </a:p>
          <a:p>
            <a:endParaRPr lang="en-US" dirty="0"/>
          </a:p>
          <a:p>
            <a:pPr marL="285750" indent="-285750">
              <a:buFont typeface="Arial" panose="020B0604020202020204" pitchFamily="34" charset="0"/>
              <a:buChar char="•"/>
            </a:pPr>
            <a:r>
              <a:rPr lang="en-US" dirty="0"/>
              <a:t>Your LR should link to your objectives…</a:t>
            </a:r>
          </a:p>
          <a:p>
            <a:endParaRPr lang="en-US" dirty="0"/>
          </a:p>
          <a:p>
            <a:pPr marL="285750" indent="-285750">
              <a:buFont typeface="Arial" panose="020B0604020202020204" pitchFamily="34" charset="0"/>
              <a:buChar char="•"/>
            </a:pPr>
            <a:r>
              <a:rPr lang="en-US" dirty="0"/>
              <a:t>There should be a flow through your project – what does this mean? </a:t>
            </a:r>
          </a:p>
          <a:p>
            <a:pPr marL="285750" indent="-285750">
              <a:buFont typeface="Arial" panose="020B0604020202020204" pitchFamily="34" charset="0"/>
              <a:buChar char="•"/>
            </a:pPr>
            <a:endParaRPr lang="en-US" dirty="0"/>
          </a:p>
          <a:p>
            <a:endParaRPr lang="en-US" dirty="0"/>
          </a:p>
          <a:p>
            <a:endParaRPr lang="en-US" dirty="0"/>
          </a:p>
        </p:txBody>
      </p:sp>
      <p:pic>
        <p:nvPicPr>
          <p:cNvPr id="2050" name="Picture 2" descr="What Should I Avoid When Trying to Get More Links?">
            <a:extLst>
              <a:ext uri="{FF2B5EF4-FFF2-40B4-BE49-F238E27FC236}">
                <a16:creationId xmlns:a16="http://schemas.microsoft.com/office/drawing/2014/main" id="{272ADA3A-F384-4808-96A5-55B550CC5B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9286" y="4174156"/>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Our Spaces and Opening Times | University of Wales Trinity Saint David">
            <a:extLst>
              <a:ext uri="{FF2B5EF4-FFF2-40B4-BE49-F238E27FC236}">
                <a16:creationId xmlns:a16="http://schemas.microsoft.com/office/drawing/2014/main" id="{454877D8-F11F-BB82-7422-2AF16F06E7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3348" y="1617044"/>
            <a:ext cx="3927722" cy="3927722"/>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C2846A9C-7408-56F3-FA8C-5D0722BFDFE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59367496"/>
      </p:ext>
    </p:extLst>
  </p:cSld>
  <p:clrMapOvr>
    <a:masterClrMapping/>
  </p:clrMapOvr>
  <mc:AlternateContent xmlns:mc="http://schemas.openxmlformats.org/markup-compatibility/2006">
    <mc:Choice xmlns:p14="http://schemas.microsoft.com/office/powerpoint/2010/main" Requires="p14">
      <p:transition spd="slow" p14:dur="2000" advTm="33330"/>
    </mc:Choice>
    <mc:Fallback>
      <p:transition spd="slow" advTm="33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92D050"/>
          </a:solidFill>
        </p:spPr>
        <p:txBody>
          <a:bodyPr/>
          <a:lstStyle/>
          <a:p>
            <a:pPr algn="l"/>
            <a:r>
              <a:rPr lang="en-GB" dirty="0">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a:xfrm>
            <a:off x="609600" y="2822609"/>
            <a:ext cx="10972800" cy="3917032"/>
          </a:xfrm>
        </p:spPr>
        <p:txBody>
          <a:bodyPr>
            <a:normAutofit fontScale="70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pPr marL="0" indent="0" algn="r">
              <a:buNone/>
            </a:pPr>
            <a:r>
              <a:rPr lang="en-GB" dirty="0">
                <a:solidFill>
                  <a:srgbClr val="0D405F"/>
                </a:solidFill>
                <a:latin typeface="Inter"/>
              </a:rPr>
              <a:t>(</a:t>
            </a:r>
            <a:r>
              <a:rPr lang="en-GB" dirty="0" err="1">
                <a:solidFill>
                  <a:srgbClr val="0D405F"/>
                </a:solidFill>
                <a:latin typeface="Inter"/>
              </a:rPr>
              <a:t>Scribbr</a:t>
            </a:r>
            <a:r>
              <a:rPr lang="en-GB" dirty="0">
                <a:solidFill>
                  <a:srgbClr val="0D405F"/>
                </a:solidFill>
                <a:latin typeface="Inter"/>
              </a:rPr>
              <a:t>, 2022)</a:t>
            </a:r>
            <a:endParaRPr lang="en-GB" b="0" i="0" dirty="0">
              <a:solidFill>
                <a:srgbClr val="0D405F"/>
              </a:solidFill>
              <a:effectLst/>
              <a:latin typeface="Inter"/>
            </a:endParaRPr>
          </a:p>
          <a:p>
            <a:endParaRPr lang="en-GB" dirty="0"/>
          </a:p>
        </p:txBody>
      </p:sp>
      <p:pic>
        <p:nvPicPr>
          <p:cNvPr id="3074" name="Picture 2" descr="Flat vector illustration of group of people doing discussion. Suitable for  design element of business forum, political debate, and discuss current  issues activity. 4413151 Vector Art at Vecteezy">
            <a:extLst>
              <a:ext uri="{FF2B5EF4-FFF2-40B4-BE49-F238E27FC236}">
                <a16:creationId xmlns:a16="http://schemas.microsoft.com/office/drawing/2014/main" id="{BE173BE4-E2A2-2525-60D3-8D3D66634C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69200" y="691574"/>
            <a:ext cx="3683000" cy="220980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4C9720C3-9292-BFC1-3761-70F4995716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958988389"/>
      </p:ext>
    </p:extLst>
  </p:cSld>
  <p:clrMapOvr>
    <a:masterClrMapping/>
  </p:clrMapOvr>
  <mc:AlternateContent xmlns:mc="http://schemas.openxmlformats.org/markup-compatibility/2006">
    <mc:Choice xmlns:p14="http://schemas.microsoft.com/office/powerpoint/2010/main" Requires="p14">
      <p:transition spd="slow" p14:dur="2000" advTm="70854"/>
    </mc:Choice>
    <mc:Fallback>
      <p:transition spd="slow" advTm="70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xfrm>
            <a:off x="609600" y="274638"/>
            <a:ext cx="10972800" cy="1143000"/>
          </a:xfrm>
          <a:solidFill>
            <a:srgbClr val="92D050"/>
          </a:solidFill>
        </p:spPr>
        <p:txBody>
          <a:bodyPr vert="horz" lIns="91440" tIns="45720" rIns="91440" bIns="45720" rtlCol="0" anchor="ctr">
            <a:normAutofit/>
          </a:bodyPr>
          <a:lstStyle/>
          <a:p>
            <a:r>
              <a:rPr lang="en-GB" dirty="0">
                <a:solidFill>
                  <a:schemeClr val="bg1"/>
                </a:solidFill>
              </a:rPr>
              <a:t>How to structure your literature review?</a:t>
            </a:r>
          </a:p>
        </p:txBody>
      </p:sp>
      <p:sp>
        <p:nvSpPr>
          <p:cNvPr id="4" name="TextBox 3">
            <a:extLst>
              <a:ext uri="{FF2B5EF4-FFF2-40B4-BE49-F238E27FC236}">
                <a16:creationId xmlns:a16="http://schemas.microsoft.com/office/drawing/2014/main" id="{E0702FF8-5983-C0A2-558F-3D216271E1B9}"/>
              </a:ext>
            </a:extLst>
          </p:cNvPr>
          <p:cNvSpPr txBox="1"/>
          <p:nvPr/>
        </p:nvSpPr>
        <p:spPr>
          <a:xfrm>
            <a:off x="609600" y="1600201"/>
            <a:ext cx="53848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b="0" i="0" dirty="0">
                <a:effectLst/>
              </a:rPr>
              <a:t>There are five key steps to writing a literature review:</a:t>
            </a:r>
          </a:p>
          <a:p>
            <a:pPr>
              <a:spcBef>
                <a:spcPct val="20000"/>
              </a:spcBef>
              <a:buFont typeface="Arial" pitchFamily="34" charset="0"/>
              <a:buAutoNum type="arabicPeriod"/>
            </a:pPr>
            <a:r>
              <a:rPr lang="en-GB" sz="2800" b="1" i="0" u="none" strike="noStrike" dirty="0">
                <a:effectLst/>
                <a:hlinkClick r:id="rId5"/>
              </a:rPr>
              <a:t>Search</a:t>
            </a:r>
            <a:r>
              <a:rPr lang="en-GB" sz="2800" b="0" i="0" u="none" strike="noStrike" dirty="0">
                <a:effectLst/>
                <a:hlinkClick r:id="rId5"/>
              </a:rPr>
              <a:t> for relevant literature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6"/>
              </a:rPr>
              <a:t>Evaluate</a:t>
            </a:r>
            <a:r>
              <a:rPr lang="en-GB" sz="2800" b="0" i="0" u="none" strike="noStrike" dirty="0">
                <a:effectLst/>
                <a:hlinkClick r:id="rId6"/>
              </a:rPr>
              <a:t> sources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7"/>
              </a:rPr>
              <a:t>Identify</a:t>
            </a:r>
            <a:r>
              <a:rPr lang="en-GB" sz="2800" b="0" i="0" u="none" strike="noStrike" dirty="0">
                <a:effectLst/>
                <a:hlinkClick r:id="rId7"/>
              </a:rPr>
              <a:t> themes, debates and gaps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8"/>
              </a:rPr>
              <a:t>Outline</a:t>
            </a:r>
            <a:r>
              <a:rPr lang="en-GB" sz="2800" b="0" i="0" u="none" strike="noStrike" dirty="0">
                <a:effectLst/>
                <a:hlinkClick r:id="rId8"/>
              </a:rPr>
              <a:t> the structure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9"/>
              </a:rPr>
              <a:t>Write</a:t>
            </a:r>
            <a:r>
              <a:rPr lang="en-GB" sz="2800" b="0" i="0" u="none" strike="noStrike" dirty="0">
                <a:effectLst/>
                <a:hlinkClick r:id="rId9"/>
              </a:rPr>
              <a:t> your literature review</a:t>
            </a:r>
            <a:endParaRPr lang="en-GB" sz="2800" b="0" i="0" dirty="0">
              <a:effectLst/>
            </a:endParaRPr>
          </a:p>
        </p:txBody>
      </p:sp>
      <p:pic>
        <p:nvPicPr>
          <p:cNvPr id="6" name="Picture 5" descr="Graphical user interface, text, application, chat or text message&#10;&#10;Description automatically generated">
            <a:extLst>
              <a:ext uri="{FF2B5EF4-FFF2-40B4-BE49-F238E27FC236}">
                <a16:creationId xmlns:a16="http://schemas.microsoft.com/office/drawing/2014/main" id="{D83F0FB5-7B30-0AC1-274B-515D25381D6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367969" y="1856233"/>
            <a:ext cx="5214431" cy="3989040"/>
          </a:xfrm>
          <a:prstGeom prst="rect">
            <a:avLst/>
          </a:prstGeom>
          <a:noFill/>
        </p:spPr>
      </p:pic>
      <p:pic>
        <p:nvPicPr>
          <p:cNvPr id="3" name="Audio 2">
            <a:hlinkClick r:id="" action="ppaction://media"/>
            <a:extLst>
              <a:ext uri="{FF2B5EF4-FFF2-40B4-BE49-F238E27FC236}">
                <a16:creationId xmlns:a16="http://schemas.microsoft.com/office/drawing/2014/main" id="{51BA9CC8-CA6F-0E5A-F554-9BB164A72C2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715423407"/>
      </p:ext>
    </p:extLst>
  </p:cSld>
  <p:clrMapOvr>
    <a:masterClrMapping/>
  </p:clrMapOvr>
  <mc:AlternateContent xmlns:mc="http://schemas.openxmlformats.org/markup-compatibility/2006">
    <mc:Choice xmlns:p14="http://schemas.microsoft.com/office/powerpoint/2010/main" Requires="p14">
      <p:transition spd="slow" p14:dur="2000" advTm="42781"/>
    </mc:Choice>
    <mc:Fallback>
      <p:transition spd="slow" advTm="42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xfrm>
            <a:off x="368968" y="120504"/>
            <a:ext cx="10972800" cy="1143000"/>
          </a:xfrm>
          <a:solidFill>
            <a:srgbClr val="92D050"/>
          </a:solidFill>
        </p:spPr>
        <p:txBody>
          <a:bodyPr/>
          <a:lstStyle/>
          <a:p>
            <a:r>
              <a:rPr lang="en-GB" dirty="0"/>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599" y="1432814"/>
            <a:ext cx="3719033" cy="2287830"/>
          </a:xfrm>
          <a:solidFill>
            <a:schemeClr val="accent3">
              <a:lumMod val="40000"/>
              <a:lumOff val="6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318488" y="3841865"/>
            <a:ext cx="4020289" cy="2075181"/>
          </a:xfrm>
          <a:solidFill>
            <a:schemeClr val="accent3">
              <a:lumMod val="40000"/>
              <a:lumOff val="6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p>
          <a:p>
            <a:pPr marL="457200" indent="-457200"/>
            <a:r>
              <a:rPr lang="en-GB" dirty="0"/>
              <a:t>Supervisor feedback</a:t>
            </a:r>
          </a:p>
        </p:txBody>
      </p:sp>
      <p:pic>
        <p:nvPicPr>
          <p:cNvPr id="9218" name="Picture 2" descr="Planning icon 2 - Tilos Americas">
            <a:extLst>
              <a:ext uri="{FF2B5EF4-FFF2-40B4-BE49-F238E27FC236}">
                <a16:creationId xmlns:a16="http://schemas.microsoft.com/office/drawing/2014/main" id="{2C56B012-F3DD-E435-06FE-2BE759FEB4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45835" y="1712068"/>
            <a:ext cx="4739532" cy="4739532"/>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6D395A70-0A9F-226A-873B-ACB849C72D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556983543"/>
      </p:ext>
    </p:extLst>
  </p:cSld>
  <p:clrMapOvr>
    <a:masterClrMapping/>
  </p:clrMapOvr>
  <mc:AlternateContent xmlns:mc="http://schemas.openxmlformats.org/markup-compatibility/2006">
    <mc:Choice xmlns:p14="http://schemas.microsoft.com/office/powerpoint/2010/main" Requires="p14">
      <p:transition spd="slow" p14:dur="2000" advTm="49654"/>
    </mc:Choice>
    <mc:Fallback>
      <p:transition spd="slow" advTm="49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92D050"/>
          </a:solidFill>
        </p:spPr>
        <p:txBody>
          <a:bodyPr anchor="ctr">
            <a:normAutofit/>
          </a:bodyPr>
          <a:lstStyle/>
          <a:p>
            <a:pPr>
              <a:lnSpc>
                <a:spcPct val="90000"/>
              </a:lnSpc>
            </a:pPr>
            <a:br>
              <a:rPr lang="en-GB" sz="3700" b="1" dirty="0"/>
            </a:br>
            <a:r>
              <a:rPr lang="en-GB" sz="3700" b="1" dirty="0">
                <a:solidFill>
                  <a:schemeClr val="bg1"/>
                </a:solidFill>
              </a:rPr>
              <a:t>Features of a good literature review</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4352544" y="1965961"/>
            <a:ext cx="7229858" cy="3989040"/>
          </a:xfrm>
        </p:spPr>
        <p:txBody>
          <a:bodyPr>
            <a:normAutofit/>
          </a:bodyPr>
          <a:lstStyle/>
          <a:p>
            <a:pPr>
              <a:lnSpc>
                <a:spcPct val="90000"/>
              </a:lnSpc>
            </a:pPr>
            <a:r>
              <a:rPr lang="en-GB" sz="2200" dirty="0"/>
              <a:t>Lays out what research has been done by others which is relevant to your research aim/objectives</a:t>
            </a:r>
            <a:br>
              <a:rPr lang="en-GB" sz="2200" dirty="0"/>
            </a:br>
            <a:endParaRPr lang="en-GB" sz="2200" dirty="0"/>
          </a:p>
          <a:p>
            <a:pPr>
              <a:lnSpc>
                <a:spcPct val="90000"/>
              </a:lnSpc>
            </a:pPr>
            <a:r>
              <a:rPr lang="en-GB" sz="2200" dirty="0"/>
              <a:t>Presents work of others in a clear, interesting and progressive manner ( to build up a logical picture)</a:t>
            </a:r>
            <a:br>
              <a:rPr lang="en-GB" sz="2200" dirty="0"/>
            </a:br>
            <a:endParaRPr lang="en-GB" sz="2200" dirty="0"/>
          </a:p>
          <a:p>
            <a:pPr>
              <a:lnSpc>
                <a:spcPct val="90000"/>
              </a:lnSpc>
            </a:pPr>
            <a:r>
              <a:rPr lang="en-GB" sz="2200" dirty="0"/>
              <a:t>Provides evidence of in-depth critical evaluation</a:t>
            </a:r>
            <a:br>
              <a:rPr lang="en-GB" sz="2200" dirty="0"/>
            </a:br>
            <a:endParaRPr lang="en-GB" sz="2200" dirty="0"/>
          </a:p>
          <a:p>
            <a:pPr>
              <a:lnSpc>
                <a:spcPct val="90000"/>
              </a:lnSpc>
            </a:pPr>
            <a:r>
              <a:rPr lang="en-GB" sz="2200" dirty="0"/>
              <a:t>Highlights important/emerging issues</a:t>
            </a:r>
            <a:br>
              <a:rPr lang="en-GB" sz="2200" dirty="0"/>
            </a:br>
            <a:endParaRPr lang="en-GB" sz="2200" dirty="0"/>
          </a:p>
          <a:p>
            <a:pPr>
              <a:lnSpc>
                <a:spcPct val="90000"/>
              </a:lnSpc>
            </a:pPr>
            <a:r>
              <a:rPr lang="en-GB" sz="2200" dirty="0"/>
              <a:t>Cites a variety of relevant and appropriate sources properly</a:t>
            </a:r>
          </a:p>
        </p:txBody>
      </p:sp>
      <p:pic>
        <p:nvPicPr>
          <p:cNvPr id="10244" name="Picture 4" descr="Tick Writing Yes - Free vector graphic on Pixabay">
            <a:extLst>
              <a:ext uri="{FF2B5EF4-FFF2-40B4-BE49-F238E27FC236}">
                <a16:creationId xmlns:a16="http://schemas.microsoft.com/office/drawing/2014/main" id="{6202DEA8-6377-C6BE-519F-46226B46321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4674" y="1965961"/>
            <a:ext cx="2654300" cy="306070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42D677A2-6798-4987-0B0D-3B24FC9B51C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506969829"/>
      </p:ext>
    </p:extLst>
  </p:cSld>
  <p:clrMapOvr>
    <a:masterClrMapping/>
  </p:clrMapOvr>
  <mc:AlternateContent xmlns:mc="http://schemas.openxmlformats.org/markup-compatibility/2006">
    <mc:Choice xmlns:p14="http://schemas.microsoft.com/office/powerpoint/2010/main" Requires="p14">
      <p:transition spd="slow" p14:dur="2000" advTm="37185"/>
    </mc:Choice>
    <mc:Fallback>
      <p:transition spd="slow" advTm="37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4"/>
                </p:tgtEl>
              </p:cMediaNode>
            </p:audio>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xfrm>
            <a:off x="609600" y="274638"/>
            <a:ext cx="10972800" cy="1506036"/>
          </a:xfrm>
          <a:solidFill>
            <a:srgbClr val="92D050"/>
          </a:solidFill>
        </p:spPr>
        <p:txBody>
          <a:bodyPr>
            <a:normAutofit/>
          </a:bodyPr>
          <a:lstStyle/>
          <a:p>
            <a:r>
              <a:rPr lang="en-GB" dirty="0">
                <a:solidFill>
                  <a:schemeClr val="bg1"/>
                </a:solidFill>
              </a:rPr>
              <a:t>Features of a 'bad' literature review – what to avoid in your writing</a:t>
            </a:r>
          </a:p>
        </p:txBody>
      </p:sp>
      <p:pic>
        <p:nvPicPr>
          <p:cNvPr id="4098" name="Picture 2" descr="Buzzwords and Why You Should Generally Avoid Them in Your Writing">
            <a:extLst>
              <a:ext uri="{FF2B5EF4-FFF2-40B4-BE49-F238E27FC236}">
                <a16:creationId xmlns:a16="http://schemas.microsoft.com/office/drawing/2014/main" id="{E5288049-32B0-F2A5-34EC-849B1A83F1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31890" y="2375500"/>
            <a:ext cx="5638577" cy="3438157"/>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90597604-C369-6F63-AB77-F65C78CFE1F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463891290"/>
      </p:ext>
    </p:extLst>
  </p:cSld>
  <p:clrMapOvr>
    <a:masterClrMapping/>
  </p:clrMapOvr>
  <mc:AlternateContent xmlns:mc="http://schemas.openxmlformats.org/markup-compatibility/2006">
    <mc:Choice xmlns:p14="http://schemas.microsoft.com/office/powerpoint/2010/main" Requires="p14">
      <p:transition spd="slow" p14:dur="2000" advTm="17912"/>
    </mc:Choice>
    <mc:Fallback>
      <p:transition spd="slow" advTm="17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804275"/>
            <a:ext cx="5384800" cy="3989040"/>
          </a:xfrm>
        </p:spPr>
        <p:txBody>
          <a:bodyPr>
            <a:normAutofit fontScale="92500" lnSpcReduction="10000"/>
          </a:bodyPr>
          <a:lstStyle/>
          <a:p>
            <a:pPr>
              <a:lnSpc>
                <a:spcPct val="90000"/>
              </a:lnSpc>
            </a:pPr>
            <a:r>
              <a:rPr lang="en-GB" sz="2400" dirty="0"/>
              <a:t>Irrelevant rambling – stay focused</a:t>
            </a:r>
          </a:p>
          <a:p>
            <a:pPr marL="0" indent="0">
              <a:lnSpc>
                <a:spcPct val="90000"/>
              </a:lnSpc>
              <a:buNone/>
            </a:pPr>
            <a:endParaRPr lang="en-GB" sz="2400" dirty="0"/>
          </a:p>
          <a:p>
            <a:pPr>
              <a:lnSpc>
                <a:spcPct val="90000"/>
              </a:lnSpc>
            </a:pPr>
            <a:r>
              <a:rPr lang="en-GB" sz="2400" dirty="0"/>
              <a:t>Ideas presented in no order – difficult to follow argument/discussions</a:t>
            </a:r>
          </a:p>
          <a:p>
            <a:pPr marL="0" indent="0">
              <a:lnSpc>
                <a:spcPct val="90000"/>
              </a:lnSpc>
              <a:buNone/>
            </a:pPr>
            <a:endParaRPr lang="en-GB" sz="2400" dirty="0"/>
          </a:p>
          <a:p>
            <a:pPr>
              <a:lnSpc>
                <a:spcPct val="90000"/>
              </a:lnSpc>
            </a:pPr>
            <a:r>
              <a:rPr lang="en-GB" sz="2400" dirty="0"/>
              <a:t>Too descriptive – no opinion, no support</a:t>
            </a:r>
          </a:p>
          <a:p>
            <a:pPr marL="0" indent="0">
              <a:lnSpc>
                <a:spcPct val="90000"/>
              </a:lnSpc>
              <a:buNone/>
            </a:pPr>
            <a:endParaRPr lang="en-GB" sz="2400" dirty="0"/>
          </a:p>
          <a:p>
            <a:pPr>
              <a:lnSpc>
                <a:spcPct val="90000"/>
              </a:lnSpc>
            </a:pPr>
            <a:r>
              <a:rPr lang="en-GB" sz="2400" dirty="0"/>
              <a:t>Ends abruptly, without highlighting any main findings</a:t>
            </a:r>
          </a:p>
          <a:p>
            <a:pPr marL="0" indent="0">
              <a:lnSpc>
                <a:spcPct val="90000"/>
              </a:lnSpc>
              <a:buNone/>
            </a:pPr>
            <a:endParaRPr lang="en-GB" sz="2400" dirty="0"/>
          </a:p>
          <a:p>
            <a:pPr>
              <a:lnSpc>
                <a:spcPct val="90000"/>
              </a:lnSpc>
            </a:pPr>
            <a:r>
              <a:rPr lang="en-GB" sz="2400" dirty="0"/>
              <a:t>Limited sources used – mainly websites</a:t>
            </a:r>
          </a:p>
        </p:txBody>
      </p:sp>
      <p:pic>
        <p:nvPicPr>
          <p:cNvPr id="11266" name="Picture 2" descr="Tips to remember - Harvard Health">
            <a:extLst>
              <a:ext uri="{FF2B5EF4-FFF2-40B4-BE49-F238E27FC236}">
                <a16:creationId xmlns:a16="http://schemas.microsoft.com/office/drawing/2014/main" id="{66BC4F94-0517-5AD3-83E5-3565A4ED56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82513" y="2268628"/>
            <a:ext cx="4880431" cy="3206637"/>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9C3BD0F6-C7F1-3E8D-E471-6C97EB22D3B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749282410"/>
      </p:ext>
    </p:extLst>
  </p:cSld>
  <p:clrMapOvr>
    <a:masterClrMapping/>
  </p:clrMapOvr>
  <mc:AlternateContent xmlns:mc="http://schemas.openxmlformats.org/markup-compatibility/2006">
    <mc:Choice xmlns:p14="http://schemas.microsoft.com/office/powerpoint/2010/main" Requires="p14">
      <p:transition spd="slow" p14:dur="2000" advTm="101063"/>
    </mc:Choice>
    <mc:Fallback>
      <p:transition spd="slow" advTm="101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Cwestiynau</a:t>
            </a:r>
            <a:r>
              <a:rPr lang="en-GB" dirty="0">
                <a:solidFill>
                  <a:schemeClr val="bg1"/>
                </a:solidFill>
              </a:rPr>
              <a:t>   </a:t>
            </a:r>
            <a:r>
              <a:rPr lang="en-GB" b="1" dirty="0">
                <a:solidFill>
                  <a:schemeClr val="bg1"/>
                </a:solidFill>
              </a:rPr>
              <a:t>Questions?</a:t>
            </a:r>
          </a:p>
        </p:txBody>
      </p:sp>
      <p:pic>
        <p:nvPicPr>
          <p:cNvPr id="12290" name="Picture 2" descr="Question Marks - The Origins... - Creativelix.com ⦿ Expressing Concerns">
            <a:extLst>
              <a:ext uri="{FF2B5EF4-FFF2-40B4-BE49-F238E27FC236}">
                <a16:creationId xmlns:a16="http://schemas.microsoft.com/office/drawing/2014/main" id="{BA0CEBB7-354D-6F25-4893-5B59BCEF51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30308" y="2266950"/>
            <a:ext cx="5131383" cy="340233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30974ED6-F752-7247-CA37-9CA0176195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141641234"/>
      </p:ext>
    </p:extLst>
  </p:cSld>
  <p:clrMapOvr>
    <a:masterClrMapping/>
  </p:clrMapOvr>
  <mc:AlternateContent xmlns:mc="http://schemas.openxmlformats.org/markup-compatibility/2006">
    <mc:Choice xmlns:p14="http://schemas.microsoft.com/office/powerpoint/2010/main" Requires="p14">
      <p:transition spd="slow" p14:dur="2000" advTm="66071"/>
    </mc:Choice>
    <mc:Fallback>
      <p:transition spd="slow" advTm="66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
</p:tagLst>
</file>

<file path=ppt/tags/tag2.xml><?xml version="1.0" encoding="utf-8"?>
<p:tagLst xmlns:a="http://schemas.openxmlformats.org/drawingml/2006/main" xmlns:r="http://schemas.openxmlformats.org/officeDocument/2006/relationships" xmlns:p="http://schemas.openxmlformats.org/presentationml/2006/main">
  <p:tag name="TIMING" val="|2.8"/>
</p:tagLst>
</file>

<file path=ppt/tags/tag3.xml><?xml version="1.0" encoding="utf-8"?>
<p:tagLst xmlns:a="http://schemas.openxmlformats.org/drawingml/2006/main" xmlns:r="http://schemas.openxmlformats.org/officeDocument/2006/relationships" xmlns:p="http://schemas.openxmlformats.org/presentationml/2006/main">
  <p:tag name="TIMING" val="|4.4"/>
</p:tagLst>
</file>

<file path=ppt/tags/tag4.xml><?xml version="1.0" encoding="utf-8"?>
<p:tagLst xmlns:a="http://schemas.openxmlformats.org/drawingml/2006/main" xmlns:r="http://schemas.openxmlformats.org/officeDocument/2006/relationships" xmlns:p="http://schemas.openxmlformats.org/presentationml/2006/main">
  <p:tag name="TIMING" val="|24.7|2.3|9|1|31|35.2|22.1"/>
</p:tagLst>
</file>

<file path=ppt/tags/tag5.xml><?xml version="1.0" encoding="utf-8"?>
<p:tagLst xmlns:a="http://schemas.openxmlformats.org/drawingml/2006/main" xmlns:r="http://schemas.openxmlformats.org/officeDocument/2006/relationships" xmlns:p="http://schemas.openxmlformats.org/presentationml/2006/main">
  <p:tag name="TIMING" val="|5.6|44.3|32.7"/>
</p:tagLst>
</file>

<file path=ppt/tags/tag6.xml><?xml version="1.0" encoding="utf-8"?>
<p:tagLst xmlns:a="http://schemas.openxmlformats.org/drawingml/2006/main" xmlns:r="http://schemas.openxmlformats.org/officeDocument/2006/relationships" xmlns:p="http://schemas.openxmlformats.org/presentationml/2006/main">
  <p:tag name="TIMING" val="|2.8|12.6"/>
</p:tagLst>
</file>

<file path=ppt/tags/tag7.xml><?xml version="1.0" encoding="utf-8"?>
<p:tagLst xmlns:a="http://schemas.openxmlformats.org/drawingml/2006/main" xmlns:r="http://schemas.openxmlformats.org/officeDocument/2006/relationships" xmlns:p="http://schemas.openxmlformats.org/presentationml/2006/main">
  <p:tag name="TIMING" val="|6.4"/>
</p:tagLst>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1787</Words>
  <Application>Microsoft Office PowerPoint</Application>
  <PresentationFormat>Widescreen</PresentationFormat>
  <Paragraphs>217</Paragraphs>
  <Slides>19</Slides>
  <Notes>11</Notes>
  <HiddenSlides>0</HiddenSlides>
  <MMClips>19</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Arial,Sans-Serif</vt:lpstr>
      <vt:lpstr>Courier New,monospace</vt:lpstr>
      <vt:lpstr>frank-new</vt:lpstr>
      <vt:lpstr>Inter</vt:lpstr>
      <vt:lpstr>Myriad Pro</vt:lpstr>
      <vt:lpstr>Arial</vt:lpstr>
      <vt:lpstr>Bahnschrift</vt:lpstr>
      <vt:lpstr>Calibri</vt:lpstr>
      <vt:lpstr>Courier New</vt:lpstr>
      <vt:lpstr>Theme1.thmx first page pp</vt:lpstr>
      <vt:lpstr>BMPS6003 Literature Review/Methodology Workshop  </vt:lpstr>
      <vt:lpstr>Deilliannau Dysgu Learning Outcomes</vt:lpstr>
      <vt:lpstr>Literature Review</vt:lpstr>
      <vt:lpstr>Why do you need to do a literature review?</vt:lpstr>
      <vt:lpstr>Literature Review - ‘WHY?'</vt:lpstr>
      <vt:lpstr>Starting your literature review – common problems</vt:lpstr>
      <vt:lpstr>The 'How' of writing a Literature review</vt:lpstr>
      <vt:lpstr>Where do you find resources?</vt:lpstr>
      <vt:lpstr> 1. How to find your resources  </vt:lpstr>
      <vt:lpstr>2. 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Outlining and Writing Up</vt:lpstr>
      <vt:lpstr> Features of a good literature review</vt:lpstr>
      <vt:lpstr>Features of a 'bad' literature review – what to avoid in your writing</vt:lpstr>
      <vt:lpstr>Avoid…</vt:lpstr>
      <vt:lpstr>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Sian Turvey</cp:lastModifiedBy>
  <cp:revision>5</cp:revision>
  <dcterms:created xsi:type="dcterms:W3CDTF">2021-10-13T07:56:41Z</dcterms:created>
  <dcterms:modified xsi:type="dcterms:W3CDTF">2022-11-16T16:03:13Z</dcterms:modified>
</cp:coreProperties>
</file>