
<file path=[Content_Types].xml><?xml version="1.0" encoding="utf-8"?>
<Types xmlns="http://schemas.openxmlformats.org/package/2006/content-types">
  <Default Extension="jpeg" ContentType="image/jpeg"/>
  <Default Extension="jpg" ContentType="image/jpeg"/>
  <Default Extension="png" ContentType="image/png"/>
  <Default Extension="png&amp;ehk=c0ef176nyrLHEvN0J7V2sA&amp;r=0&amp;pid=OfficeInsert"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37"/>
  </p:notesMasterIdLst>
  <p:sldIdLst>
    <p:sldId id="256" r:id="rId2"/>
    <p:sldId id="309" r:id="rId3"/>
    <p:sldId id="314" r:id="rId4"/>
    <p:sldId id="312" r:id="rId5"/>
    <p:sldId id="338" r:id="rId6"/>
    <p:sldId id="340" r:id="rId7"/>
    <p:sldId id="315" r:id="rId8"/>
    <p:sldId id="291" r:id="rId9"/>
    <p:sldId id="296" r:id="rId10"/>
    <p:sldId id="339" r:id="rId11"/>
    <p:sldId id="293" r:id="rId12"/>
    <p:sldId id="316" r:id="rId13"/>
    <p:sldId id="317" r:id="rId14"/>
    <p:sldId id="318" r:id="rId15"/>
    <p:sldId id="319" r:id="rId16"/>
    <p:sldId id="320" r:id="rId17"/>
    <p:sldId id="321" r:id="rId18"/>
    <p:sldId id="322" r:id="rId19"/>
    <p:sldId id="323" r:id="rId20"/>
    <p:sldId id="324" r:id="rId21"/>
    <p:sldId id="303" r:id="rId22"/>
    <p:sldId id="304" r:id="rId23"/>
    <p:sldId id="292" r:id="rId24"/>
    <p:sldId id="295" r:id="rId25"/>
    <p:sldId id="286" r:id="rId26"/>
    <p:sldId id="305" r:id="rId27"/>
    <p:sldId id="341" r:id="rId28"/>
    <p:sldId id="271" r:id="rId29"/>
    <p:sldId id="331" r:id="rId30"/>
    <p:sldId id="332" r:id="rId31"/>
    <p:sldId id="333" r:id="rId32"/>
    <p:sldId id="334" r:id="rId33"/>
    <p:sldId id="335" r:id="rId34"/>
    <p:sldId id="336" r:id="rId35"/>
    <p:sldId id="337"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86" autoAdjust="0"/>
  </p:normalViewPr>
  <p:slideViewPr>
    <p:cSldViewPr snapToGrid="0">
      <p:cViewPr varScale="1">
        <p:scale>
          <a:sx n="64" d="100"/>
          <a:sy n="64"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C1936-CBAF-4605-BB74-46BC5298871E}" type="doc">
      <dgm:prSet loTypeId="urn:microsoft.com/office/officeart/2005/8/layout/default" loCatId="Inbox" qsTypeId="urn:microsoft.com/office/officeart/2005/8/quickstyle/simple2" qsCatId="simple" csTypeId="urn:microsoft.com/office/officeart/2005/8/colors/accent2_2" csCatId="accent2" phldr="1"/>
      <dgm:spPr/>
      <dgm:t>
        <a:bodyPr/>
        <a:lstStyle/>
        <a:p>
          <a:endParaRPr lang="en-US"/>
        </a:p>
      </dgm:t>
    </dgm:pt>
    <dgm:pt modelId="{0A240DF7-848B-409C-BA98-F388084C8831}">
      <dgm:prSet/>
      <dgm:spPr/>
      <dgm:t>
        <a:bodyPr/>
        <a:lstStyle/>
        <a:p>
          <a:r>
            <a:rPr lang="en-GB"/>
            <a:t>Questions?</a:t>
          </a:r>
          <a:endParaRPr lang="en-US"/>
        </a:p>
      </dgm:t>
    </dgm:pt>
    <dgm:pt modelId="{F6A1EAED-48A3-4A80-9639-60678CD93228}" type="parTrans" cxnId="{0ADB1CEB-1614-4AAB-B391-6E6258067D91}">
      <dgm:prSet/>
      <dgm:spPr/>
      <dgm:t>
        <a:bodyPr/>
        <a:lstStyle/>
        <a:p>
          <a:endParaRPr lang="en-US"/>
        </a:p>
      </dgm:t>
    </dgm:pt>
    <dgm:pt modelId="{6B9F9C8E-58E9-494A-9473-FF54B5AFF6FD}" type="sibTrans" cxnId="{0ADB1CEB-1614-4AAB-B391-6E6258067D91}">
      <dgm:prSet/>
      <dgm:spPr/>
      <dgm:t>
        <a:bodyPr/>
        <a:lstStyle/>
        <a:p>
          <a:endParaRPr lang="en-US"/>
        </a:p>
      </dgm:t>
    </dgm:pt>
    <dgm:pt modelId="{12E978C4-1252-48A0-82D3-9262471EBC26}" type="pres">
      <dgm:prSet presAssocID="{106C1936-CBAF-4605-BB74-46BC5298871E}" presName="diagram" presStyleCnt="0">
        <dgm:presLayoutVars>
          <dgm:dir/>
          <dgm:resizeHandles val="exact"/>
        </dgm:presLayoutVars>
      </dgm:prSet>
      <dgm:spPr/>
    </dgm:pt>
    <dgm:pt modelId="{F8BF49F9-BFA5-403A-A194-26C2F24C58D6}" type="pres">
      <dgm:prSet presAssocID="{0A240DF7-848B-409C-BA98-F388084C8831}" presName="node" presStyleLbl="node1" presStyleIdx="0" presStyleCnt="1">
        <dgm:presLayoutVars>
          <dgm:bulletEnabled val="1"/>
        </dgm:presLayoutVars>
      </dgm:prSet>
      <dgm:spPr/>
    </dgm:pt>
  </dgm:ptLst>
  <dgm:cxnLst>
    <dgm:cxn modelId="{7AAAC97C-8E4D-4753-90A8-C45185E8CF45}" type="presOf" srcId="{106C1936-CBAF-4605-BB74-46BC5298871E}" destId="{12E978C4-1252-48A0-82D3-9262471EBC26}" srcOrd="0" destOrd="0" presId="urn:microsoft.com/office/officeart/2005/8/layout/default"/>
    <dgm:cxn modelId="{0ADB1CEB-1614-4AAB-B391-6E6258067D91}" srcId="{106C1936-CBAF-4605-BB74-46BC5298871E}" destId="{0A240DF7-848B-409C-BA98-F388084C8831}" srcOrd="0" destOrd="0" parTransId="{F6A1EAED-48A3-4A80-9639-60678CD93228}" sibTransId="{6B9F9C8E-58E9-494A-9473-FF54B5AFF6FD}"/>
    <dgm:cxn modelId="{763BC8FC-E017-4D22-8557-5B71226A32D4}" type="presOf" srcId="{0A240DF7-848B-409C-BA98-F388084C8831}" destId="{F8BF49F9-BFA5-403A-A194-26C2F24C58D6}" srcOrd="0" destOrd="0" presId="urn:microsoft.com/office/officeart/2005/8/layout/default"/>
    <dgm:cxn modelId="{8C844EEE-DC8C-4C83-AF3C-60FFCF867BEF}" type="presParOf" srcId="{12E978C4-1252-48A0-82D3-9262471EBC26}" destId="{F8BF49F9-BFA5-403A-A194-26C2F24C58D6}"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BF49F9-BFA5-403A-A194-26C2F24C58D6}">
      <dsp:nvSpPr>
        <dsp:cNvPr id="0" name=""/>
        <dsp:cNvSpPr/>
      </dsp:nvSpPr>
      <dsp:spPr>
        <a:xfrm>
          <a:off x="2545357" y="2608"/>
          <a:ext cx="5170884" cy="3102530"/>
        </a:xfrm>
        <a:prstGeom prst="rect">
          <a:avLst/>
        </a:prstGeom>
        <a:solidFill>
          <a:schemeClr val="accent2">
            <a:hueOff val="0"/>
            <a:satOff val="0"/>
            <a:lumOff val="0"/>
            <a:alphaOff val="0"/>
          </a:schemeClr>
        </a:solidFill>
        <a:ln w="317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kern="1200"/>
            <a:t>Questions?</a:t>
          </a:r>
          <a:endParaRPr lang="en-US" sz="6500" kern="1200"/>
        </a:p>
      </dsp:txBody>
      <dsp:txXfrm>
        <a:off x="2545357" y="2608"/>
        <a:ext cx="5170884" cy="31025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6D3531-1A3A-4D7F-97D4-21733F35FCAF}" type="datetimeFigureOut">
              <a:rPr lang="en-GB" smtClean="0"/>
              <a:t>13/10/2019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AB3533-2E90-4358-AD6B-2C44D468A2CD}" type="slidenum">
              <a:rPr lang="en-GB" smtClean="0"/>
              <a:t>‹#›</a:t>
            </a:fld>
            <a:endParaRPr lang="en-GB"/>
          </a:p>
        </p:txBody>
      </p:sp>
    </p:spTree>
    <p:extLst>
      <p:ext uri="{BB962C8B-B14F-4D97-AF65-F5344CB8AC3E}">
        <p14:creationId xmlns:p14="http://schemas.microsoft.com/office/powerpoint/2010/main" val="222629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763F0C-E5CD-449D-BEAA-D76A13AA8E56}" type="slidenum">
              <a:rPr lang="en-GB" smtClean="0"/>
              <a:t>7</a:t>
            </a:fld>
            <a:endParaRPr lang="en-GB"/>
          </a:p>
        </p:txBody>
      </p:sp>
    </p:spTree>
    <p:extLst>
      <p:ext uri="{BB962C8B-B14F-4D97-AF65-F5344CB8AC3E}">
        <p14:creationId xmlns:p14="http://schemas.microsoft.com/office/powerpoint/2010/main" val="6360137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2763F0C-E5CD-449D-BEAA-D76A13AA8E56}" type="slidenum">
              <a:rPr lang="en-GB" smtClean="0"/>
              <a:t>30</a:t>
            </a:fld>
            <a:endParaRPr lang="en-GB"/>
          </a:p>
        </p:txBody>
      </p:sp>
    </p:spTree>
    <p:extLst>
      <p:ext uri="{BB962C8B-B14F-4D97-AF65-F5344CB8AC3E}">
        <p14:creationId xmlns:p14="http://schemas.microsoft.com/office/powerpoint/2010/main" val="1369243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ChangeArrowheads="1" noTextEdit="1"/>
          </p:cNvSpPr>
          <p:nvPr>
            <p:ph type="sldImg"/>
          </p:nvPr>
        </p:nvSpPr>
        <p:spPr>
          <a:ln/>
        </p:spPr>
      </p:sp>
      <p:sp>
        <p:nvSpPr>
          <p:cNvPr id="24579" name="Notes Placeholder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4580" name="Slide Number Placeholder 3"/>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C3B3D0E-3B87-45B1-8B53-6627077DC5C8}" type="slidenum">
              <a:rPr lang="en-GB" altLang="en-US" sz="1200" smtClean="0"/>
              <a:pPr/>
              <a:t>31</a:t>
            </a:fld>
            <a:endParaRPr lang="en-GB" altLang="en-US" sz="1200"/>
          </a:p>
        </p:txBody>
      </p:sp>
    </p:spTree>
    <p:extLst>
      <p:ext uri="{BB962C8B-B14F-4D97-AF65-F5344CB8AC3E}">
        <p14:creationId xmlns:p14="http://schemas.microsoft.com/office/powerpoint/2010/main" val="2334032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10/13/2019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10/13/2019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10/13/2019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10/13/2019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10/13/2019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10/13/2019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10/13/2019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10/13/2019</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10/13/2019</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10/13/2019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10/13/2019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10/13/2019</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hyperlink" Target="http://www.google.co.uk/url?sa=i&amp;rct=j&amp;q=&amp;esrc=s&amp;source=images&amp;cd=&amp;cad=rja&amp;uact=8&amp;docid=KXzBAagaeb442M&amp;tbnid=c0I0hQB_haDDGM:&amp;ved=0CAcQjRw&amp;url=http://en.wikipedia.org/wiki/Fear&amp;ei=ktYSVIrdLYnVarbqgrgO&amp;bvm=bv.75097201,d.ZGU&amp;psig=AFQjCNFvwKYhUsEegC6fGFj0Ys4kzryvAQ&amp;ust=1410607039856776" TargetMode="External"/><Relationship Id="rId7" Type="http://schemas.openxmlformats.org/officeDocument/2006/relationships/hyperlink" Target="http://www.google.co.uk/url?sa=i&amp;rct=j&amp;q=&amp;esrc=s&amp;source=images&amp;cd=&amp;cad=rja&amp;uact=8&amp;docid=KXzBAagaeb442M&amp;tbnid=c0I0hQB_haDDGM:&amp;ved=0CAcQjRw&amp;url=http://seriousfacts.com/amygdala-part-human-brain-controls-fear-remove-wouldnt-able-feel-afraid/&amp;ei=A9cSVMzsKMHwaP7qgmg&amp;bvm=bv.75097201,d.ZGU&amp;psig=AFQjCNFvwKYhUsEegC6fGFj0Ys4kzryvAQ&amp;ust=1410607039856776" TargetMode="External"/><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hyperlink" Target="http://www.google.co.uk/url?sa=i&amp;rct=j&amp;q=&amp;esrc=s&amp;source=images&amp;cd=&amp;cad=rja&amp;uact=8&amp;docid=KXzBAagaeb442M&amp;tbnid=c0I0hQB_haDDGM:&amp;ved=0CAcQjRw&amp;url=http://www.all-about-body-language.com/facial-expression.html&amp;ei=8dYSVKQhk91omv6BgA0&amp;bvm=bv.75097201,d.ZGU&amp;psig=AFQjCNFvwKYhUsEegC6fGFj0Ys4kzryvAQ&amp;ust=1410607039856776" TargetMode="External"/><Relationship Id="rId10" Type="http://schemas.openxmlformats.org/officeDocument/2006/relationships/image" Target="../media/image6.jpeg"/><Relationship Id="rId4" Type="http://schemas.openxmlformats.org/officeDocument/2006/relationships/image" Target="../media/image3.jpeg"/><Relationship Id="rId9" Type="http://schemas.openxmlformats.org/officeDocument/2006/relationships/hyperlink" Target="https://www.google.co.uk/imgres?imgurl=http://3.bp.blogspot.com/-YLjYWzl1IIk/UrwmB9r6HbI/AAAAAAAAC1U/Tq_wfOxSz0k/s1600/IMG_20131226_140854.jpg&amp;imgrefurl=http://processoflife.blogspot.com/2013/12/2013-changing-fear-reaction-towards.html&amp;docid=BT8hDphW935KGM&amp;tbnid=tfzhtT3jOltS8M&amp;w=530&amp;h=530&amp;ei=fdYSVKPaLY_laKPggLAP&amp;ved=0CAcQxiAwBQ&amp;iact=c"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www.serrate.net/2012/08/05/welcome-to-my-blog/" TargetMode="External"/><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informania.wordpress.com/2012/09/04/three-for-documenting-your-impact/" TargetMode="External"/><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amp;ehk=c0ef176nyrLHEvN0J7V2sA&amp;r=0&amp;pid=OfficeInsert"/><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www.3rdgradethoughts.com/2012/03/management-monday-checking-for.html" TargetMode="External"/><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9FCE9-6A9B-408A-9EC3-BDE84D42E222}"/>
              </a:ext>
            </a:extLst>
          </p:cNvPr>
          <p:cNvSpPr>
            <a:spLocks noGrp="1"/>
          </p:cNvSpPr>
          <p:nvPr>
            <p:ph type="ctrTitle"/>
          </p:nvPr>
        </p:nvSpPr>
        <p:spPr/>
        <p:txBody>
          <a:bodyPr/>
          <a:lstStyle/>
          <a:p>
            <a:r>
              <a:rPr lang="en-GB" dirty="0"/>
              <a:t>Independent project workshop</a:t>
            </a:r>
          </a:p>
        </p:txBody>
      </p:sp>
      <p:sp>
        <p:nvSpPr>
          <p:cNvPr id="3" name="Subtitle 2">
            <a:extLst>
              <a:ext uri="{FF2B5EF4-FFF2-40B4-BE49-F238E27FC236}">
                <a16:creationId xmlns:a16="http://schemas.microsoft.com/office/drawing/2014/main" id="{3F3ED57B-F033-483F-842A-0A6C28DBE1B8}"/>
              </a:ext>
            </a:extLst>
          </p:cNvPr>
          <p:cNvSpPr>
            <a:spLocks noGrp="1"/>
          </p:cNvSpPr>
          <p:nvPr>
            <p:ph type="subTitle" idx="1"/>
          </p:nvPr>
        </p:nvSpPr>
        <p:spPr/>
        <p:txBody>
          <a:bodyPr>
            <a:normAutofit fontScale="92500"/>
          </a:bodyPr>
          <a:lstStyle/>
          <a:p>
            <a:r>
              <a:rPr lang="en-GB" sz="3600" dirty="0"/>
              <a:t>GETTING STARTED, INTRODUCTION TO THE MODULE</a:t>
            </a:r>
          </a:p>
        </p:txBody>
      </p:sp>
    </p:spTree>
    <p:extLst>
      <p:ext uri="{BB962C8B-B14F-4D97-AF65-F5344CB8AC3E}">
        <p14:creationId xmlns:p14="http://schemas.microsoft.com/office/powerpoint/2010/main" val="24216941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 GETTING TO KNOW EACH OTHER</a:t>
            </a:r>
          </a:p>
        </p:txBody>
      </p:sp>
      <p:sp>
        <p:nvSpPr>
          <p:cNvPr id="3" name="Content Placeholder 2"/>
          <p:cNvSpPr>
            <a:spLocks noGrp="1"/>
          </p:cNvSpPr>
          <p:nvPr>
            <p:ph idx="1"/>
          </p:nvPr>
        </p:nvSpPr>
        <p:spPr/>
        <p:txBody>
          <a:bodyPr/>
          <a:lstStyle/>
          <a:p>
            <a:endParaRPr lang="en-GB" dirty="0"/>
          </a:p>
          <a:p>
            <a:endParaRPr lang="en-GB" dirty="0"/>
          </a:p>
          <a:p>
            <a:r>
              <a:rPr lang="en-GB" dirty="0"/>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40241" y="2643586"/>
            <a:ext cx="5626608" cy="3136392"/>
          </a:xfrm>
          <a:prstGeom prst="rect">
            <a:avLst/>
          </a:prstGeom>
        </p:spPr>
      </p:pic>
    </p:spTree>
    <p:extLst>
      <p:ext uri="{BB962C8B-B14F-4D97-AF65-F5344CB8AC3E}">
        <p14:creationId xmlns:p14="http://schemas.microsoft.com/office/powerpoint/2010/main" val="3673107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94FBCB-7DE1-4B13-91BC-D80655E75939}"/>
              </a:ext>
            </a:extLst>
          </p:cNvPr>
          <p:cNvSpPr>
            <a:spLocks noGrp="1"/>
          </p:cNvSpPr>
          <p:nvPr>
            <p:ph type="title"/>
          </p:nvPr>
        </p:nvSpPr>
        <p:spPr/>
        <p:txBody>
          <a:bodyPr/>
          <a:lstStyle/>
          <a:p>
            <a:pPr>
              <a:defRPr/>
            </a:pPr>
            <a:r>
              <a:rPr lang="en-GB" dirty="0"/>
              <a:t>Remember why you wanted to do this degree…..</a:t>
            </a:r>
          </a:p>
        </p:txBody>
      </p:sp>
      <p:sp>
        <p:nvSpPr>
          <p:cNvPr id="11267" name="Content Placeholder 2"/>
          <p:cNvSpPr>
            <a:spLocks noGrp="1"/>
          </p:cNvSpPr>
          <p:nvPr>
            <p:ph idx="1"/>
          </p:nvPr>
        </p:nvSpPr>
        <p:spPr/>
        <p:txBody>
          <a:bodyPr/>
          <a:lstStyle/>
          <a:p>
            <a:endParaRPr lang="en-GB" altLang="en-US" dirty="0"/>
          </a:p>
          <a:p>
            <a:endParaRPr lang="en-GB" altLang="en-US" dirty="0"/>
          </a:p>
          <a:p>
            <a:r>
              <a:rPr lang="en-GB" altLang="en-US" sz="4400" dirty="0">
                <a:latin typeface="AR BLANCA" pitchFamily="2" charset="0"/>
              </a:rPr>
              <a:t>What do I want, and how am I going to get there…..</a:t>
            </a:r>
          </a:p>
        </p:txBody>
      </p:sp>
    </p:spTree>
    <p:extLst>
      <p:ext uri="{BB962C8B-B14F-4D97-AF65-F5344CB8AC3E}">
        <p14:creationId xmlns:p14="http://schemas.microsoft.com/office/powerpoint/2010/main" val="13520087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aim of this lesson is to….</a:t>
            </a:r>
          </a:p>
        </p:txBody>
      </p:sp>
      <p:sp>
        <p:nvSpPr>
          <p:cNvPr id="3" name="Content Placeholder 2"/>
          <p:cNvSpPr>
            <a:spLocks noGrp="1"/>
          </p:cNvSpPr>
          <p:nvPr>
            <p:ph idx="1"/>
          </p:nvPr>
        </p:nvSpPr>
        <p:spPr>
          <a:xfrm>
            <a:off x="914400" y="2638044"/>
            <a:ext cx="9046464" cy="3596501"/>
          </a:xfrm>
        </p:spPr>
        <p:txBody>
          <a:bodyPr>
            <a:normAutofit fontScale="62500" lnSpcReduction="20000"/>
          </a:bodyPr>
          <a:lstStyle/>
          <a:p>
            <a:pPr marL="0" indent="0">
              <a:buNone/>
            </a:pPr>
            <a:endParaRPr lang="en-GB" dirty="0"/>
          </a:p>
          <a:p>
            <a:r>
              <a:rPr lang="en-GB" sz="4000" dirty="0"/>
              <a:t>Introduce you to the Module</a:t>
            </a:r>
          </a:p>
          <a:p>
            <a:endParaRPr lang="en-GB" sz="4000" dirty="0"/>
          </a:p>
          <a:p>
            <a:r>
              <a:rPr lang="en-GB" sz="4000" dirty="0"/>
              <a:t>Ensure that you are clear about Module content, context and assignments</a:t>
            </a:r>
          </a:p>
          <a:p>
            <a:endParaRPr lang="en-GB" sz="4000" dirty="0"/>
          </a:p>
          <a:p>
            <a:r>
              <a:rPr lang="en-GB" sz="4000" dirty="0"/>
              <a:t>Consider the Ethics of your research</a:t>
            </a:r>
          </a:p>
          <a:p>
            <a:endParaRPr lang="en-GB" sz="4000" dirty="0"/>
          </a:p>
          <a:p>
            <a:r>
              <a:rPr lang="en-GB" sz="4000" dirty="0"/>
              <a:t>Enable you to begin work immediately on your research</a:t>
            </a:r>
          </a:p>
        </p:txBody>
      </p:sp>
    </p:spTree>
    <p:extLst>
      <p:ext uri="{BB962C8B-B14F-4D97-AF65-F5344CB8AC3E}">
        <p14:creationId xmlns:p14="http://schemas.microsoft.com/office/powerpoint/2010/main" val="310246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do we feel about this independent project?</a:t>
            </a:r>
          </a:p>
        </p:txBody>
      </p:sp>
      <p:sp>
        <p:nvSpPr>
          <p:cNvPr id="3" name="Content Placeholder 2"/>
          <p:cNvSpPr>
            <a:spLocks noGrp="1"/>
          </p:cNvSpPr>
          <p:nvPr>
            <p:ph idx="1"/>
          </p:nvPr>
        </p:nvSpPr>
        <p:spPr/>
        <p:txBody>
          <a:bodyPr>
            <a:normAutofit fontScale="92500"/>
          </a:bodyPr>
          <a:lstStyle/>
          <a:p>
            <a:r>
              <a:rPr lang="en-GB" sz="4800" dirty="0"/>
              <a:t>First word that comes into your mind when you hear the word ‘Research’ and ‘Literature Review’ …   ...   … </a:t>
            </a:r>
          </a:p>
        </p:txBody>
      </p:sp>
    </p:spTree>
    <p:extLst>
      <p:ext uri="{BB962C8B-B14F-4D97-AF65-F5344CB8AC3E}">
        <p14:creationId xmlns:p14="http://schemas.microsoft.com/office/powerpoint/2010/main" val="15051778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116632"/>
            <a:ext cx="8229600" cy="1143000"/>
          </a:xfrm>
          <a:prstGeom prst="rect">
            <a:avLst/>
          </a:prstGeom>
        </p:spPr>
        <p:txBody>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r>
              <a:rPr lang="en-GB" sz="2400" dirty="0"/>
              <a:t>Research/Literature Review – your first thoughts?</a:t>
            </a:r>
          </a:p>
        </p:txBody>
      </p:sp>
      <p:sp>
        <p:nvSpPr>
          <p:cNvPr id="5" name="Content Placeholder 2"/>
          <p:cNvSpPr txBox="1">
            <a:spLocks/>
          </p:cNvSpPr>
          <p:nvPr/>
        </p:nvSpPr>
        <p:spPr>
          <a:xfrm>
            <a:off x="1981200" y="1600205"/>
            <a:ext cx="8229600" cy="4525963"/>
          </a:xfrm>
          <a:prstGeom prst="rect">
            <a:avLst/>
          </a:prstGeom>
        </p:spPr>
        <p:txBody>
          <a:bodyPr/>
          <a:lst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p>
          <a:p>
            <a:endParaRPr lang="en-GB"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31" y="1275861"/>
            <a:ext cx="3894181" cy="43924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 name="Picture 6" descr="https://encrypted-tbn2.gstatic.com/images?q=tbn:ANd9GcRzGLsLL1XXqrVDC7CSEjO7FFvPYpXs7fnBytJaZbHyan1JlGNh">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18301" y="1124744"/>
            <a:ext cx="2381250" cy="298132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s://encrypted-tbn1.gstatic.com/images?q=tbn:ANd9GcTMlFe0At_9bHf6BogDq9u9TfTjM5cnuvGH3B_c7bs8V94lXaSK">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305641" y="1275866"/>
            <a:ext cx="2171700" cy="289560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ttps://encrypted-tbn2.gstatic.com/images?q=tbn:ANd9GcRdm2bLD1TbNKmSHi-s6IIppMjLC-W6pVPHDRW72nZ8OgBZd5d2">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36914" y="4171467"/>
            <a:ext cx="2857500" cy="234315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0" descr="https://encrypted-tbn1.gstatic.com/images?q=tbn:ANd9GcQWccwiXlOWNQwp3uDY5Fmm9KlD6m9KwdqQqFtC11pRkwz6bXGqdl2HPA">
            <a:hlinkClick r:id="rId9"/>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079779" y="3775634"/>
            <a:ext cx="2858021" cy="2858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514606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Small group work: Introduction – research profile</a:t>
            </a:r>
          </a:p>
        </p:txBody>
      </p:sp>
      <p:sp>
        <p:nvSpPr>
          <p:cNvPr id="3" name="Content Placeholder 2"/>
          <p:cNvSpPr>
            <a:spLocks noGrp="1"/>
          </p:cNvSpPr>
          <p:nvPr>
            <p:ph idx="1"/>
          </p:nvPr>
        </p:nvSpPr>
        <p:spPr/>
        <p:txBody>
          <a:bodyPr/>
          <a:lstStyle/>
          <a:p>
            <a:pPr marL="0" indent="0">
              <a:buNone/>
            </a:pPr>
            <a:r>
              <a:rPr lang="en-GB" b="1" dirty="0"/>
              <a:t>Choose a partner and consider the following</a:t>
            </a:r>
            <a:r>
              <a:rPr lang="en-GB" dirty="0"/>
              <a:t>:</a:t>
            </a:r>
          </a:p>
          <a:p>
            <a:endParaRPr lang="en-GB" dirty="0"/>
          </a:p>
          <a:p>
            <a:pPr marL="898525" indent="-538163">
              <a:tabLst>
                <a:tab pos="1163638" algn="l"/>
              </a:tabLst>
            </a:pPr>
            <a:r>
              <a:rPr lang="en-GB" sz="2800" dirty="0"/>
              <a:t>Your hopes for this module</a:t>
            </a:r>
          </a:p>
          <a:p>
            <a:pPr marL="898525" indent="-538163">
              <a:tabLst>
                <a:tab pos="1163638" algn="l"/>
              </a:tabLst>
            </a:pPr>
            <a:r>
              <a:rPr lang="en-GB" sz="2800" dirty="0"/>
              <a:t>Your concerns about this module</a:t>
            </a:r>
          </a:p>
          <a:p>
            <a:pPr marL="898525" indent="-538163">
              <a:tabLst>
                <a:tab pos="1163638" algn="l"/>
              </a:tabLst>
            </a:pPr>
            <a:r>
              <a:rPr lang="en-GB" sz="2800" dirty="0"/>
              <a:t>Your experience of research to date</a:t>
            </a:r>
          </a:p>
        </p:txBody>
      </p:sp>
    </p:spTree>
    <p:extLst>
      <p:ext uri="{BB962C8B-B14F-4D97-AF65-F5344CB8AC3E}">
        <p14:creationId xmlns:p14="http://schemas.microsoft.com/office/powerpoint/2010/main" val="180188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23E36-F962-45A5-B510-74137006382D}"/>
              </a:ext>
            </a:extLst>
          </p:cNvPr>
          <p:cNvSpPr>
            <a:spLocks noGrp="1"/>
          </p:cNvSpPr>
          <p:nvPr>
            <p:ph type="title"/>
          </p:nvPr>
        </p:nvSpPr>
        <p:spPr>
          <a:xfrm>
            <a:off x="804672" y="964692"/>
            <a:ext cx="3066937" cy="1188720"/>
          </a:xfrm>
        </p:spPr>
        <p:txBody>
          <a:bodyPr vert="horz" lIns="182880" tIns="182880" rIns="182880" bIns="182880" rtlCol="0" anchor="ctr">
            <a:normAutofit/>
          </a:bodyPr>
          <a:lstStyle/>
          <a:p>
            <a:r>
              <a:rPr lang="en-US" sz="1800"/>
              <a:t>Welcome to the independent project module….</a:t>
            </a:r>
          </a:p>
        </p:txBody>
      </p:sp>
      <p:sp>
        <p:nvSpPr>
          <p:cNvPr id="7" name="Content Placeholder 6">
            <a:extLst>
              <a:ext uri="{FF2B5EF4-FFF2-40B4-BE49-F238E27FC236}">
                <a16:creationId xmlns:a16="http://schemas.microsoft.com/office/drawing/2014/main" id="{E5BE2D68-5ABF-4E82-A4DB-EA634106BA84}"/>
              </a:ext>
            </a:extLst>
          </p:cNvPr>
          <p:cNvSpPr>
            <a:spLocks noGrp="1"/>
          </p:cNvSpPr>
          <p:nvPr>
            <p:ph sz="half" idx="2"/>
          </p:nvPr>
        </p:nvSpPr>
        <p:spPr>
          <a:xfrm>
            <a:off x="803244" y="2638044"/>
            <a:ext cx="3063765" cy="3263206"/>
          </a:xfrm>
        </p:spPr>
        <p:txBody>
          <a:bodyPr vert="horz" lIns="91440" tIns="45720" rIns="91440" bIns="45720" rtlCol="0">
            <a:normAutofit fontScale="85000" lnSpcReduction="20000"/>
          </a:bodyPr>
          <a:lstStyle/>
          <a:p>
            <a:r>
              <a:rPr lang="en-US" sz="4400" dirty="0"/>
              <a:t>Independent</a:t>
            </a:r>
          </a:p>
          <a:p>
            <a:r>
              <a:rPr lang="en-US" sz="4400" dirty="0"/>
              <a:t>Supported</a:t>
            </a:r>
          </a:p>
          <a:p>
            <a:r>
              <a:rPr lang="en-US" sz="4400" dirty="0"/>
              <a:t>Literature Review</a:t>
            </a:r>
          </a:p>
          <a:p>
            <a:r>
              <a:rPr lang="en-US" sz="4400" dirty="0"/>
              <a:t>Academic conventions</a:t>
            </a:r>
          </a:p>
          <a:p>
            <a:endParaRPr lang="en-US" dirty="0"/>
          </a:p>
        </p:txBody>
      </p:sp>
      <p:pic>
        <p:nvPicPr>
          <p:cNvPr id="5" name="Content Placeholder 4" descr="A close up of a sign&#10;&#10;Description generated with high confidence">
            <a:extLst>
              <a:ext uri="{FF2B5EF4-FFF2-40B4-BE49-F238E27FC236}">
                <a16:creationId xmlns:a16="http://schemas.microsoft.com/office/drawing/2014/main" id="{FB00D929-ED31-458C-98A3-92E5FA0924C3}"/>
              </a:ext>
            </a:extLst>
          </p:cNvPr>
          <p:cNvPicPr>
            <a:picLocks noGrp="1" noChangeAspect="1"/>
          </p:cNvPicPr>
          <p:nvPr>
            <p:ph sz="half" idx="1"/>
          </p:nvPr>
        </p:nvPicPr>
        <p:blipFill>
          <a:blip r:embed="rId2">
            <a:extLst>
              <a:ext uri="{837473B0-CC2E-450A-ABE3-18F120FF3D39}">
                <a1611:picAttrSrcUrl xmlns:a1611="http://schemas.microsoft.com/office/drawing/2016/11/main" r:id="rId3"/>
              </a:ext>
            </a:extLst>
          </a:blip>
          <a:stretch>
            <a:fillRect/>
          </a:stretch>
        </p:blipFill>
        <p:spPr>
          <a:xfrm>
            <a:off x="4823366" y="2140855"/>
            <a:ext cx="6227064" cy="2584231"/>
          </a:xfrm>
          <a:prstGeom prst="rect">
            <a:avLst/>
          </a:prstGeom>
        </p:spPr>
      </p:pic>
    </p:spTree>
    <p:extLst>
      <p:ext uri="{BB962C8B-B14F-4D97-AF65-F5344CB8AC3E}">
        <p14:creationId xmlns:p14="http://schemas.microsoft.com/office/powerpoint/2010/main" val="36406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p:nvPr>
        </p:nvSpPr>
        <p:spPr/>
        <p:txBody>
          <a:bodyPr/>
          <a:lstStyle/>
          <a:p>
            <a:r>
              <a:rPr lang="en-GB" dirty="0"/>
              <a:t>AT THE END OF THIS WORKSHOP YOU WILL:</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1"/>
          </p:nvPr>
        </p:nvSpPr>
        <p:spPr/>
        <p:txBody>
          <a:bodyPr>
            <a:normAutofit/>
          </a:bodyPr>
          <a:lstStyle/>
          <a:p>
            <a:r>
              <a:rPr lang="en-GB" sz="2400" dirty="0"/>
              <a:t>Understand what is expected from you for the module</a:t>
            </a:r>
          </a:p>
          <a:p>
            <a:r>
              <a:rPr lang="en-GB" sz="2400" dirty="0"/>
              <a:t>Have considered the ethical issues in relation to your research</a:t>
            </a:r>
          </a:p>
          <a:p>
            <a:r>
              <a:rPr lang="en-GB" sz="2400" dirty="0"/>
              <a:t>Be able to get started on writing your introduction</a:t>
            </a:r>
          </a:p>
        </p:txBody>
      </p:sp>
      <p:pic>
        <p:nvPicPr>
          <p:cNvPr id="10" name="Content Placeholder 9" descr="A close up of a sign&#10;&#10;Description generated with very high confidence">
            <a:extLst>
              <a:ext uri="{FF2B5EF4-FFF2-40B4-BE49-F238E27FC236}">
                <a16:creationId xmlns:a16="http://schemas.microsoft.com/office/drawing/2014/main" id="{3B7D2A03-53C7-4C6A-984F-E7A02E89088B}"/>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480810" y="2788920"/>
            <a:ext cx="4065903" cy="2951106"/>
          </a:xfrm>
        </p:spPr>
      </p:pic>
    </p:spTree>
    <p:extLst>
      <p:ext uri="{BB962C8B-B14F-4D97-AF65-F5344CB8AC3E}">
        <p14:creationId xmlns:p14="http://schemas.microsoft.com/office/powerpoint/2010/main" val="1078813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 from PowerPoint on Moodle</a:t>
            </a:r>
          </a:p>
        </p:txBody>
      </p:sp>
      <p:sp>
        <p:nvSpPr>
          <p:cNvPr id="3" name="Content Placeholder 2"/>
          <p:cNvSpPr>
            <a:spLocks noGrp="1"/>
          </p:cNvSpPr>
          <p:nvPr>
            <p:ph sz="half" idx="1"/>
          </p:nvPr>
        </p:nvSpPr>
        <p:spPr/>
        <p:txBody>
          <a:bodyPr/>
          <a:lstStyle/>
          <a:p>
            <a:endParaRPr lang="en-GB" dirty="0"/>
          </a:p>
          <a:p>
            <a:r>
              <a:rPr lang="en-GB" b="1" dirty="0"/>
              <a:t>PowerPoint on Moodle – any questions</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235825" y="2951162"/>
            <a:ext cx="2476500" cy="2476500"/>
          </a:xfrm>
          <a:prstGeom prst="rect">
            <a:avLst/>
          </a:prstGeo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8583" y="3602182"/>
            <a:ext cx="4871518" cy="2538153"/>
          </a:xfrm>
          <a:prstGeom prst="rect">
            <a:avLst/>
          </a:prstGeom>
        </p:spPr>
      </p:pic>
    </p:spTree>
    <p:extLst>
      <p:ext uri="{BB962C8B-B14F-4D97-AF65-F5344CB8AC3E}">
        <p14:creationId xmlns:p14="http://schemas.microsoft.com/office/powerpoint/2010/main" val="38820157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DA766-978A-4827-90FD-0B6ABAE6925C}"/>
              </a:ext>
            </a:extLst>
          </p:cNvPr>
          <p:cNvSpPr>
            <a:spLocks noGrp="1"/>
          </p:cNvSpPr>
          <p:nvPr>
            <p:ph type="title"/>
          </p:nvPr>
        </p:nvSpPr>
        <p:spPr/>
        <p:txBody>
          <a:bodyPr/>
          <a:lstStyle/>
          <a:p>
            <a:r>
              <a:rPr lang="en-GB" dirty="0"/>
              <a:t>The Assignment</a:t>
            </a:r>
          </a:p>
        </p:txBody>
      </p:sp>
      <p:sp>
        <p:nvSpPr>
          <p:cNvPr id="3" name="Content Placeholder 2">
            <a:extLst>
              <a:ext uri="{FF2B5EF4-FFF2-40B4-BE49-F238E27FC236}">
                <a16:creationId xmlns:a16="http://schemas.microsoft.com/office/drawing/2014/main" id="{6ED79A45-2B66-4061-BC25-D18F699B2299}"/>
              </a:ext>
            </a:extLst>
          </p:cNvPr>
          <p:cNvSpPr>
            <a:spLocks noGrp="1"/>
          </p:cNvSpPr>
          <p:nvPr>
            <p:ph idx="1"/>
          </p:nvPr>
        </p:nvSpPr>
        <p:spPr/>
        <p:txBody>
          <a:bodyPr/>
          <a:lstStyle/>
          <a:p>
            <a:endParaRPr lang="en-US" dirty="0"/>
          </a:p>
          <a:p>
            <a:endParaRPr lang="en-US" dirty="0"/>
          </a:p>
          <a:p>
            <a:r>
              <a:rPr lang="en-US" sz="3600" dirty="0"/>
              <a:t>The submission of an independent critical project of 5,000-6,000 words (weighting 100%)</a:t>
            </a:r>
            <a:endParaRPr lang="en-GB" sz="3600" dirty="0"/>
          </a:p>
          <a:p>
            <a:endParaRPr lang="en-GB" dirty="0"/>
          </a:p>
        </p:txBody>
      </p:sp>
    </p:spTree>
    <p:extLst>
      <p:ext uri="{BB962C8B-B14F-4D97-AF65-F5344CB8AC3E}">
        <p14:creationId xmlns:p14="http://schemas.microsoft.com/office/powerpoint/2010/main" val="3562221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4DDE-1EB4-4C59-AD31-4F7E32036B33}"/>
              </a:ext>
            </a:extLst>
          </p:cNvPr>
          <p:cNvSpPr>
            <a:spLocks noGrp="1"/>
          </p:cNvSpPr>
          <p:nvPr>
            <p:ph type="title"/>
          </p:nvPr>
        </p:nvSpPr>
        <p:spPr/>
        <p:txBody>
          <a:bodyPr/>
          <a:lstStyle/>
          <a:p>
            <a:r>
              <a:rPr lang="en-GB" dirty="0"/>
              <a:t>Submission information…</a:t>
            </a:r>
          </a:p>
        </p:txBody>
      </p:sp>
      <p:sp>
        <p:nvSpPr>
          <p:cNvPr id="3" name="Content Placeholder 2">
            <a:extLst>
              <a:ext uri="{FF2B5EF4-FFF2-40B4-BE49-F238E27FC236}">
                <a16:creationId xmlns:a16="http://schemas.microsoft.com/office/drawing/2014/main" id="{86BF51EE-A9E4-47AC-BDDF-78A1BF209B9E}"/>
              </a:ext>
            </a:extLst>
          </p:cNvPr>
          <p:cNvSpPr>
            <a:spLocks noGrp="1"/>
          </p:cNvSpPr>
          <p:nvPr>
            <p:ph idx="1"/>
          </p:nvPr>
        </p:nvSpPr>
        <p:spPr/>
        <p:txBody>
          <a:bodyPr>
            <a:normAutofit fontScale="70000" lnSpcReduction="20000"/>
          </a:bodyPr>
          <a:lstStyle/>
          <a:p>
            <a:r>
              <a:rPr lang="en-GB" sz="4000" b="1" u="sng" dirty="0"/>
              <a:t>The final date for submission is </a:t>
            </a:r>
            <a:r>
              <a:rPr lang="en-GB" sz="4000" b="1" u="sng" dirty="0">
                <a:solidFill>
                  <a:srgbClr val="FF0000"/>
                </a:solidFill>
              </a:rPr>
              <a:t>04/02/20 </a:t>
            </a:r>
            <a:r>
              <a:rPr lang="en-GB" sz="4000" b="1" dirty="0"/>
              <a:t>when you will need to submit your project electronically via Turnitin before 11.59 p.m.  </a:t>
            </a:r>
          </a:p>
          <a:p>
            <a:r>
              <a:rPr lang="en-GB" sz="4000" dirty="0"/>
              <a:t>[Remember to </a:t>
            </a:r>
            <a:r>
              <a:rPr lang="en-GB" sz="4000" b="1" dirty="0"/>
              <a:t>check your draft in the text matching portal </a:t>
            </a:r>
            <a:r>
              <a:rPr lang="en-GB" sz="4000" dirty="0"/>
              <a:t>and make any necessary amendments before you upload your final version for marking]</a:t>
            </a:r>
          </a:p>
          <a:p>
            <a:endParaRPr lang="en-GB" dirty="0"/>
          </a:p>
        </p:txBody>
      </p:sp>
    </p:spTree>
    <p:extLst>
      <p:ext uri="{BB962C8B-B14F-4D97-AF65-F5344CB8AC3E}">
        <p14:creationId xmlns:p14="http://schemas.microsoft.com/office/powerpoint/2010/main" val="37757443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Modus operandi……</a:t>
            </a:r>
          </a:p>
        </p:txBody>
      </p:sp>
      <p:sp>
        <p:nvSpPr>
          <p:cNvPr id="12291" name="Content Placeholder 2"/>
          <p:cNvSpPr>
            <a:spLocks noGrp="1"/>
          </p:cNvSpPr>
          <p:nvPr>
            <p:ph idx="1"/>
          </p:nvPr>
        </p:nvSpPr>
        <p:spPr/>
        <p:txBody>
          <a:bodyPr>
            <a:normAutofit fontScale="92500" lnSpcReduction="20000"/>
          </a:bodyPr>
          <a:lstStyle/>
          <a:p>
            <a:pPr>
              <a:buFont typeface="Wingdings" panose="05000000000000000000" pitchFamily="2" charset="2"/>
              <a:buChar char="q"/>
            </a:pPr>
            <a:r>
              <a:rPr lang="en-GB" altLang="en-US" sz="3600" dirty="0"/>
              <a:t>PowerPoints will be posted on Moodle as </a:t>
            </a:r>
            <a:r>
              <a:rPr lang="en-GB" altLang="en-US" sz="3600" dirty="0">
                <a:solidFill>
                  <a:srgbClr val="FF0000"/>
                </a:solidFill>
              </a:rPr>
              <a:t>an outline ONLY </a:t>
            </a:r>
            <a:r>
              <a:rPr lang="en-GB" altLang="en-US" sz="3600" dirty="0"/>
              <a:t>to help you follow each lecture, helping you concentrate on processing information as you hear it</a:t>
            </a:r>
          </a:p>
          <a:p>
            <a:pPr>
              <a:buFont typeface="Wingdings" panose="05000000000000000000" pitchFamily="2" charset="2"/>
              <a:buChar char="q"/>
            </a:pPr>
            <a:r>
              <a:rPr lang="en-GB" altLang="en-US" sz="3600" dirty="0"/>
              <a:t>There will also be helpful information posted regularly on Moodle – a lot of useful resources, so use them!</a:t>
            </a: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36975" y="4356909"/>
            <a:ext cx="2455024" cy="2455024"/>
          </a:xfrm>
          <a:prstGeom prst="rect">
            <a:avLst/>
          </a:prstGeom>
        </p:spPr>
      </p:pic>
    </p:spTree>
    <p:extLst>
      <p:ext uri="{BB962C8B-B14F-4D97-AF65-F5344CB8AC3E}">
        <p14:creationId xmlns:p14="http://schemas.microsoft.com/office/powerpoint/2010/main" val="11133304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err="1"/>
              <a:t>ModuS</a:t>
            </a:r>
            <a:r>
              <a:rPr lang="en-GB" dirty="0"/>
              <a:t> operandi…….</a:t>
            </a:r>
          </a:p>
        </p:txBody>
      </p:sp>
      <p:sp>
        <p:nvSpPr>
          <p:cNvPr id="13315" name="Content Placeholder 2"/>
          <p:cNvSpPr>
            <a:spLocks noGrp="1"/>
          </p:cNvSpPr>
          <p:nvPr>
            <p:ph idx="1"/>
          </p:nvPr>
        </p:nvSpPr>
        <p:spPr/>
        <p:txBody>
          <a:bodyPr>
            <a:normAutofit fontScale="92500" lnSpcReduction="20000"/>
          </a:bodyPr>
          <a:lstStyle/>
          <a:p>
            <a:pPr>
              <a:buFont typeface="Wingdings" panose="05000000000000000000" pitchFamily="2" charset="2"/>
              <a:buChar char="q"/>
            </a:pPr>
            <a:r>
              <a:rPr lang="en-GB" altLang="en-US" sz="4000" dirty="0"/>
              <a:t>Workshops will then </a:t>
            </a:r>
            <a:r>
              <a:rPr lang="en-GB" altLang="en-US" sz="4000" dirty="0">
                <a:solidFill>
                  <a:srgbClr val="FF0000"/>
                </a:solidFill>
              </a:rPr>
              <a:t>be experiential and interactive, </a:t>
            </a:r>
            <a:r>
              <a:rPr lang="en-GB" altLang="en-US" sz="4000" dirty="0"/>
              <a:t>presenting information and facilitating practice that cannot be learned from simply reading up on lecture notes </a:t>
            </a:r>
          </a:p>
          <a:p>
            <a:pPr>
              <a:buFont typeface="Wingdings" panose="05000000000000000000" pitchFamily="2" charset="2"/>
              <a:buChar char="q"/>
            </a:pPr>
            <a:r>
              <a:rPr lang="en-GB" altLang="en-US" sz="4000" dirty="0"/>
              <a:t>Independent study and group work</a:t>
            </a:r>
          </a:p>
          <a:p>
            <a:endParaRPr lang="en-GB" altLang="en-US" sz="4000" dirty="0"/>
          </a:p>
        </p:txBody>
      </p:sp>
    </p:spTree>
    <p:extLst>
      <p:ext uri="{BB962C8B-B14F-4D97-AF65-F5344CB8AC3E}">
        <p14:creationId xmlns:p14="http://schemas.microsoft.com/office/powerpoint/2010/main" val="3217169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defRPr/>
            </a:pPr>
            <a:r>
              <a:rPr lang="en-GB" dirty="0"/>
              <a:t>Modus operandi…….</a:t>
            </a:r>
          </a:p>
        </p:txBody>
      </p:sp>
      <p:sp>
        <p:nvSpPr>
          <p:cNvPr id="14339" name="Content Placeholder 4"/>
          <p:cNvSpPr>
            <a:spLocks noGrp="1"/>
          </p:cNvSpPr>
          <p:nvPr>
            <p:ph idx="1"/>
          </p:nvPr>
        </p:nvSpPr>
        <p:spPr/>
        <p:txBody>
          <a:bodyPr>
            <a:normAutofit fontScale="85000" lnSpcReduction="10000"/>
          </a:bodyPr>
          <a:lstStyle/>
          <a:p>
            <a:endParaRPr lang="en-GB" altLang="en-US"/>
          </a:p>
          <a:p>
            <a:pPr>
              <a:buFont typeface="Wingdings" panose="05000000000000000000" pitchFamily="2" charset="2"/>
              <a:buChar char="q"/>
            </a:pPr>
            <a:r>
              <a:rPr lang="en-GB" altLang="en-US" sz="4400"/>
              <a:t>My aim is that you leave each lesson better informed (or at least more challenged!) than when you entered</a:t>
            </a:r>
          </a:p>
          <a:p>
            <a:pPr>
              <a:buFont typeface="Wingdings" panose="05000000000000000000" pitchFamily="2" charset="2"/>
              <a:buChar char="q"/>
            </a:pPr>
            <a:r>
              <a:rPr lang="en-GB" altLang="en-US" sz="4400"/>
              <a:t>Your aim is……………………………</a:t>
            </a:r>
          </a:p>
          <a:p>
            <a:endParaRPr lang="en-GB" altLang="en-US"/>
          </a:p>
        </p:txBody>
      </p:sp>
    </p:spTree>
    <p:extLst>
      <p:ext uri="{BB962C8B-B14F-4D97-AF65-F5344CB8AC3E}">
        <p14:creationId xmlns:p14="http://schemas.microsoft.com/office/powerpoint/2010/main" val="1829751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Modus operandi…..</a:t>
            </a:r>
          </a:p>
        </p:txBody>
      </p:sp>
      <p:sp>
        <p:nvSpPr>
          <p:cNvPr id="15363" name="Content Placeholder 2"/>
          <p:cNvSpPr>
            <a:spLocks noGrp="1"/>
          </p:cNvSpPr>
          <p:nvPr>
            <p:ph idx="1"/>
          </p:nvPr>
        </p:nvSpPr>
        <p:spPr>
          <a:xfrm>
            <a:off x="2231136" y="2638044"/>
            <a:ext cx="7729728" cy="3679629"/>
          </a:xfrm>
        </p:spPr>
        <p:txBody>
          <a:bodyPr>
            <a:normAutofit fontScale="77500" lnSpcReduction="20000"/>
          </a:bodyPr>
          <a:lstStyle/>
          <a:p>
            <a:endParaRPr lang="en-GB" altLang="en-US" dirty="0"/>
          </a:p>
          <a:p>
            <a:r>
              <a:rPr lang="en-GB" altLang="en-US" sz="3600" dirty="0"/>
              <a:t>What I need from you is:</a:t>
            </a:r>
          </a:p>
          <a:p>
            <a:endParaRPr lang="en-GB" altLang="en-US" sz="3600" dirty="0"/>
          </a:p>
          <a:p>
            <a:pPr>
              <a:buFont typeface="Wingdings" panose="05000000000000000000" pitchFamily="2" charset="2"/>
              <a:buChar char="q"/>
            </a:pPr>
            <a:r>
              <a:rPr lang="en-GB" altLang="en-US" sz="3600" dirty="0"/>
              <a:t>Attendance</a:t>
            </a:r>
          </a:p>
          <a:p>
            <a:pPr>
              <a:buFont typeface="Wingdings" panose="05000000000000000000" pitchFamily="2" charset="2"/>
              <a:buChar char="q"/>
            </a:pPr>
            <a:r>
              <a:rPr lang="en-GB" altLang="en-US" sz="3600" dirty="0"/>
              <a:t>Communication [Feedback]</a:t>
            </a:r>
          </a:p>
          <a:p>
            <a:pPr>
              <a:buFont typeface="Wingdings" panose="05000000000000000000" pitchFamily="2" charset="2"/>
              <a:buChar char="q"/>
            </a:pPr>
            <a:r>
              <a:rPr lang="en-GB" altLang="en-US" sz="3600" dirty="0"/>
              <a:t>Participation</a:t>
            </a:r>
          </a:p>
          <a:p>
            <a:pPr>
              <a:buFont typeface="Wingdings" panose="05000000000000000000" pitchFamily="2" charset="2"/>
              <a:buChar char="q"/>
            </a:pPr>
            <a:r>
              <a:rPr lang="en-GB" altLang="en-US" sz="3600" dirty="0"/>
              <a:t>Reading</a:t>
            </a:r>
          </a:p>
          <a:p>
            <a:pPr>
              <a:buFont typeface="Wingdings" panose="05000000000000000000" pitchFamily="2" charset="2"/>
              <a:buChar char="q"/>
            </a:pPr>
            <a:r>
              <a:rPr lang="en-GB" altLang="en-US" sz="3600" dirty="0"/>
              <a:t>Writing</a:t>
            </a:r>
          </a:p>
          <a:p>
            <a:pPr>
              <a:buFont typeface="Wingdings" panose="05000000000000000000" pitchFamily="2" charset="2"/>
              <a:buChar char="q"/>
            </a:pPr>
            <a:endParaRPr lang="en-GB" altLang="en-US" sz="3600" dirty="0"/>
          </a:p>
          <a:p>
            <a:endParaRPr lang="en-GB" altLang="en-US" dirty="0"/>
          </a:p>
        </p:txBody>
      </p:sp>
    </p:spTree>
    <p:extLst>
      <p:ext uri="{BB962C8B-B14F-4D97-AF65-F5344CB8AC3E}">
        <p14:creationId xmlns:p14="http://schemas.microsoft.com/office/powerpoint/2010/main" val="3139273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Reminder - THE AIM OF THIS LESSON:</a:t>
            </a:r>
          </a:p>
        </p:txBody>
      </p:sp>
      <p:sp>
        <p:nvSpPr>
          <p:cNvPr id="16387" name="Content Placeholder 2"/>
          <p:cNvSpPr>
            <a:spLocks noGrp="1"/>
          </p:cNvSpPr>
          <p:nvPr>
            <p:ph idx="1"/>
          </p:nvPr>
        </p:nvSpPr>
        <p:spPr/>
        <p:txBody>
          <a:bodyPr>
            <a:normAutofit fontScale="92500" lnSpcReduction="20000"/>
          </a:bodyPr>
          <a:lstStyle/>
          <a:p>
            <a:endParaRPr lang="en-GB" altLang="en-US" dirty="0"/>
          </a:p>
          <a:p>
            <a:pPr>
              <a:buFont typeface="Wingdings" panose="05000000000000000000" pitchFamily="2" charset="2"/>
              <a:buChar char="q"/>
            </a:pPr>
            <a:r>
              <a:rPr lang="en-GB" altLang="en-US" sz="4000" dirty="0"/>
              <a:t>To </a:t>
            </a:r>
            <a:r>
              <a:rPr lang="en-GB" altLang="en-US" sz="4000" b="1" i="1" dirty="0"/>
              <a:t>introduce</a:t>
            </a:r>
            <a:r>
              <a:rPr lang="en-GB" altLang="en-US" sz="4000" dirty="0"/>
              <a:t> you to the Independent Project module</a:t>
            </a:r>
          </a:p>
          <a:p>
            <a:pPr>
              <a:buFont typeface="Wingdings" panose="05000000000000000000" pitchFamily="2" charset="2"/>
              <a:buChar char="q"/>
            </a:pPr>
            <a:r>
              <a:rPr lang="en-GB" altLang="en-US" sz="4000" dirty="0"/>
              <a:t>To ensure that you understand </a:t>
            </a:r>
            <a:r>
              <a:rPr lang="en-GB" altLang="en-US" sz="4000" b="1" i="1" dirty="0"/>
              <a:t>what</a:t>
            </a:r>
            <a:r>
              <a:rPr lang="en-GB" altLang="en-US" sz="4000" dirty="0"/>
              <a:t> you have to do and </a:t>
            </a:r>
            <a:r>
              <a:rPr lang="en-GB" altLang="en-US" sz="4000" b="1" i="1" dirty="0"/>
              <a:t>when</a:t>
            </a:r>
          </a:p>
          <a:p>
            <a:pPr>
              <a:buFont typeface="Wingdings" panose="05000000000000000000" pitchFamily="2" charset="2"/>
              <a:buChar char="q"/>
            </a:pPr>
            <a:r>
              <a:rPr lang="en-GB" altLang="en-US" sz="4000" dirty="0"/>
              <a:t>To </a:t>
            </a:r>
            <a:r>
              <a:rPr lang="en-GB" altLang="en-US" sz="4000" b="1" i="1" dirty="0"/>
              <a:t>generate</a:t>
            </a:r>
            <a:r>
              <a:rPr lang="en-GB" altLang="en-US" sz="4000" dirty="0"/>
              <a:t> ideas for research</a:t>
            </a:r>
          </a:p>
        </p:txBody>
      </p:sp>
    </p:spTree>
    <p:extLst>
      <p:ext uri="{BB962C8B-B14F-4D97-AF65-F5344CB8AC3E}">
        <p14:creationId xmlns:p14="http://schemas.microsoft.com/office/powerpoint/2010/main" val="15371171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0000"/>
                </a:solidFill>
              </a:rPr>
              <a:t>Why</a:t>
            </a:r>
            <a:r>
              <a:rPr lang="en-GB" dirty="0"/>
              <a:t> a research project…</a:t>
            </a:r>
          </a:p>
        </p:txBody>
      </p:sp>
      <p:sp>
        <p:nvSpPr>
          <p:cNvPr id="3" name="Content Placeholder 2"/>
          <p:cNvSpPr>
            <a:spLocks noGrp="1"/>
          </p:cNvSpPr>
          <p:nvPr>
            <p:ph idx="1"/>
          </p:nvPr>
        </p:nvSpPr>
        <p:spPr/>
        <p:txBody>
          <a:bodyPr>
            <a:normAutofit fontScale="85000" lnSpcReduction="10000"/>
          </a:bodyPr>
          <a:lstStyle/>
          <a:p>
            <a:pPr>
              <a:buFont typeface="Wingdings" panose="05000000000000000000" pitchFamily="2" charset="2"/>
              <a:buChar char="q"/>
              <a:defRPr/>
            </a:pPr>
            <a:r>
              <a:rPr lang="en-GB" sz="3600" b="1" dirty="0"/>
              <a:t>Research skills</a:t>
            </a:r>
            <a:r>
              <a:rPr lang="en-GB" sz="3600" dirty="0"/>
              <a:t>, such as the ability to </a:t>
            </a:r>
            <a:r>
              <a:rPr lang="en-GB" sz="3600" b="1" dirty="0"/>
              <a:t>evaluate</a:t>
            </a:r>
            <a:r>
              <a:rPr lang="en-GB" sz="3600" dirty="0"/>
              <a:t> processes, systems, concepts, issues and </a:t>
            </a:r>
            <a:r>
              <a:rPr lang="en-GB" sz="3600" b="1" dirty="0"/>
              <a:t>ideas</a:t>
            </a:r>
            <a:r>
              <a:rPr lang="en-GB" sz="3600" dirty="0"/>
              <a:t> in terms of their component parts and make </a:t>
            </a:r>
            <a:r>
              <a:rPr lang="en-GB" sz="3600" b="1" dirty="0"/>
              <a:t>informed judgements about</a:t>
            </a:r>
            <a:r>
              <a:rPr lang="en-GB" sz="3600" dirty="0"/>
              <a:t> the </a:t>
            </a:r>
            <a:r>
              <a:rPr lang="en-GB" sz="3600" b="1" dirty="0"/>
              <a:t>quality</a:t>
            </a:r>
            <a:r>
              <a:rPr lang="en-GB" sz="3600" dirty="0"/>
              <a:t>, as well as the </a:t>
            </a:r>
            <a:r>
              <a:rPr lang="en-GB" sz="3600" b="1" dirty="0"/>
              <a:t>value and relevance </a:t>
            </a:r>
            <a:r>
              <a:rPr lang="en-GB" sz="3600" dirty="0"/>
              <a:t>of information, are </a:t>
            </a:r>
            <a:r>
              <a:rPr lang="en-GB" sz="3600" b="1" dirty="0"/>
              <a:t>essential learning and life skills</a:t>
            </a:r>
          </a:p>
          <a:p>
            <a:pPr marL="0" indent="0">
              <a:buNone/>
              <a:defRPr/>
            </a:pPr>
            <a:endParaRPr lang="en-GB" sz="3600" dirty="0"/>
          </a:p>
        </p:txBody>
      </p:sp>
    </p:spTree>
    <p:extLst>
      <p:ext uri="{BB962C8B-B14F-4D97-AF65-F5344CB8AC3E}">
        <p14:creationId xmlns:p14="http://schemas.microsoft.com/office/powerpoint/2010/main" val="33770649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31136" y="964691"/>
            <a:ext cx="7729728" cy="1579004"/>
          </a:xfrm>
        </p:spPr>
        <p:txBody>
          <a:bodyPr/>
          <a:lstStyle/>
          <a:p>
            <a:r>
              <a:rPr lang="en-GB" dirty="0"/>
              <a:t>What subject I have studied interests me the most and why?</a:t>
            </a:r>
          </a:p>
        </p:txBody>
      </p:sp>
      <p:sp>
        <p:nvSpPr>
          <p:cNvPr id="3" name="Content Placeholder 2"/>
          <p:cNvSpPr>
            <a:spLocks noGrp="1"/>
          </p:cNvSpPr>
          <p:nvPr>
            <p:ph idx="1"/>
          </p:nvPr>
        </p:nvSpPr>
        <p:spPr>
          <a:xfrm>
            <a:off x="2231136" y="2643586"/>
            <a:ext cx="7729728" cy="3101983"/>
          </a:xfrm>
        </p:spPr>
        <p:txBody>
          <a:bodyPr/>
          <a:lstStyle/>
          <a:p>
            <a:endParaRPr lang="en-GB" dirty="0"/>
          </a:p>
          <a:p>
            <a:endParaRPr lang="en-GB" dirty="0"/>
          </a:p>
          <a:p>
            <a:r>
              <a:rPr lang="en-GB" sz="3200" dirty="0"/>
              <a:t>Deciding on a research question</a:t>
            </a:r>
          </a:p>
          <a:p>
            <a:r>
              <a:rPr lang="en-GB" sz="3200" dirty="0"/>
              <a:t>What is the subject/status of your research at this moment in time? </a:t>
            </a:r>
          </a:p>
          <a:p>
            <a:r>
              <a:rPr lang="en-GB" sz="3200" dirty="0"/>
              <a:t>Why?</a:t>
            </a:r>
          </a:p>
          <a:p>
            <a:endParaRPr lang="en-GB" i="1"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43517" y="4888302"/>
            <a:ext cx="2596724" cy="1969697"/>
          </a:xfrm>
          <a:prstGeom prst="rect">
            <a:avLst/>
          </a:prstGeom>
        </p:spPr>
      </p:pic>
    </p:spTree>
    <p:extLst>
      <p:ext uri="{BB962C8B-B14F-4D97-AF65-F5344CB8AC3E}">
        <p14:creationId xmlns:p14="http://schemas.microsoft.com/office/powerpoint/2010/main" val="1360829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Why are literature </a:t>
            </a:r>
            <a:r>
              <a:rPr lang="en-GB"/>
              <a:t>reviews important?</a:t>
            </a:r>
            <a:endParaRPr lang="en-GB" dirty="0"/>
          </a:p>
        </p:txBody>
      </p:sp>
      <p:sp>
        <p:nvSpPr>
          <p:cNvPr id="3" name="Content Placeholder 2"/>
          <p:cNvSpPr>
            <a:spLocks noGrp="1"/>
          </p:cNvSpPr>
          <p:nvPr>
            <p:ph idx="1"/>
          </p:nvPr>
        </p:nvSpPr>
        <p:spPr/>
        <p:txBody>
          <a:bodyPr>
            <a:normAutofit fontScale="92500" lnSpcReduction="10000"/>
          </a:bodyPr>
          <a:lstStyle/>
          <a:p>
            <a:pPr>
              <a:defRPr/>
            </a:pPr>
            <a:endParaRPr lang="en-GB" dirty="0"/>
          </a:p>
          <a:p>
            <a:pPr marL="447675" lvl="8" indent="1022350">
              <a:buFont typeface="Wingdings" panose="05000000000000000000" pitchFamily="2" charset="2"/>
              <a:buChar char="q"/>
              <a:defRPr/>
            </a:pPr>
            <a:r>
              <a:rPr lang="en-GB" sz="4400" dirty="0"/>
              <a:t>To </a:t>
            </a:r>
            <a:r>
              <a:rPr lang="en-GB" sz="4400" b="1" dirty="0"/>
              <a:t>make connections with previous knowledge </a:t>
            </a:r>
            <a:r>
              <a:rPr lang="en-GB" sz="4400" dirty="0"/>
              <a:t>and </a:t>
            </a:r>
            <a:r>
              <a:rPr lang="en-GB" sz="4400" b="1" dirty="0"/>
              <a:t>restructure it </a:t>
            </a:r>
            <a:r>
              <a:rPr lang="en-GB" sz="4400" dirty="0"/>
              <a:t>in the light of </a:t>
            </a:r>
            <a:r>
              <a:rPr lang="en-GB" sz="4400" b="1" dirty="0"/>
              <a:t>new information</a:t>
            </a:r>
            <a:r>
              <a:rPr lang="en-GB" sz="4400" dirty="0"/>
              <a:t>.  </a:t>
            </a:r>
          </a:p>
          <a:p>
            <a:pPr marL="0" indent="0">
              <a:buNone/>
              <a:defRPr/>
            </a:pPr>
            <a:r>
              <a:rPr lang="en-GB" dirty="0"/>
              <a:t> </a:t>
            </a:r>
          </a:p>
        </p:txBody>
      </p:sp>
    </p:spTree>
    <p:extLst>
      <p:ext uri="{BB962C8B-B14F-4D97-AF65-F5344CB8AC3E}">
        <p14:creationId xmlns:p14="http://schemas.microsoft.com/office/powerpoint/2010/main" val="12134898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literature review?</a:t>
            </a:r>
          </a:p>
        </p:txBody>
      </p:sp>
      <p:sp>
        <p:nvSpPr>
          <p:cNvPr id="3" name="Content Placeholder 2"/>
          <p:cNvSpPr>
            <a:spLocks noGrp="1"/>
          </p:cNvSpPr>
          <p:nvPr>
            <p:ph idx="1"/>
          </p:nvPr>
        </p:nvSpPr>
        <p:spPr/>
        <p:txBody>
          <a:bodyPr/>
          <a:lstStyle/>
          <a:p>
            <a:endParaRPr lang="en-GB" dirty="0"/>
          </a:p>
          <a:p>
            <a:endParaRPr lang="en-GB" sz="4800" dirty="0"/>
          </a:p>
          <a:p>
            <a:r>
              <a:rPr lang="en-GB" sz="4800" dirty="0"/>
              <a:t>What is a literature review?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43517" y="4888302"/>
            <a:ext cx="2596724" cy="1969697"/>
          </a:xfrm>
          <a:prstGeom prst="rect">
            <a:avLst/>
          </a:prstGeom>
        </p:spPr>
      </p:pic>
    </p:spTree>
    <p:extLst>
      <p:ext uri="{BB962C8B-B14F-4D97-AF65-F5344CB8AC3E}">
        <p14:creationId xmlns:p14="http://schemas.microsoft.com/office/powerpoint/2010/main" val="2022449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815" y="964692"/>
            <a:ext cx="9953105" cy="1188720"/>
          </a:xfrm>
        </p:spPr>
        <p:txBody>
          <a:bodyPr/>
          <a:lstStyle/>
          <a:p>
            <a:r>
              <a:rPr lang="en-GB" dirty="0"/>
              <a:t>A literature review is…..</a:t>
            </a:r>
          </a:p>
        </p:txBody>
      </p:sp>
      <p:sp>
        <p:nvSpPr>
          <p:cNvPr id="3" name="Content Placeholder 2"/>
          <p:cNvSpPr>
            <a:spLocks noGrp="1"/>
          </p:cNvSpPr>
          <p:nvPr>
            <p:ph idx="1"/>
          </p:nvPr>
        </p:nvSpPr>
        <p:spPr/>
        <p:txBody>
          <a:bodyPr/>
          <a:lstStyle/>
          <a:p>
            <a:endParaRPr lang="en-GB" dirty="0"/>
          </a:p>
          <a:p>
            <a:endParaRPr lang="en-GB" dirty="0"/>
          </a:p>
          <a:p>
            <a:endParaRPr lang="en-GB" dirty="0"/>
          </a:p>
        </p:txBody>
      </p:sp>
      <p:sp>
        <p:nvSpPr>
          <p:cNvPr id="4" name="Rectangle 3"/>
          <p:cNvSpPr/>
          <p:nvPr/>
        </p:nvSpPr>
        <p:spPr>
          <a:xfrm>
            <a:off x="620685" y="2690336"/>
            <a:ext cx="11055926" cy="3970318"/>
          </a:xfrm>
          <a:prstGeom prst="rect">
            <a:avLst/>
          </a:prstGeom>
        </p:spPr>
        <p:txBody>
          <a:bodyPr wrap="square">
            <a:spAutoFit/>
          </a:bodyPr>
          <a:lstStyle/>
          <a:p>
            <a:r>
              <a:rPr lang="en-GB" sz="3600" dirty="0">
                <a:solidFill>
                  <a:srgbClr val="444444"/>
                </a:solidFill>
                <a:latin typeface="Segoe UI" panose="020B0502040204020203" pitchFamily="34" charset="0"/>
              </a:rPr>
              <a:t>A literature review is </a:t>
            </a:r>
            <a:r>
              <a:rPr lang="en-GB" sz="3600" b="1" dirty="0">
                <a:solidFill>
                  <a:srgbClr val="444444"/>
                </a:solidFill>
                <a:latin typeface="Segoe UI" panose="020B0502040204020203" pitchFamily="34" charset="0"/>
              </a:rPr>
              <a:t>a survey of sources within a field of study</a:t>
            </a:r>
            <a:r>
              <a:rPr lang="en-GB" sz="3600" dirty="0">
                <a:solidFill>
                  <a:srgbClr val="444444"/>
                </a:solidFill>
                <a:latin typeface="Segoe UI" panose="020B0502040204020203" pitchFamily="34" charset="0"/>
              </a:rPr>
              <a:t>. </a:t>
            </a:r>
          </a:p>
          <a:p>
            <a:endParaRPr lang="en-GB" sz="3600" dirty="0">
              <a:solidFill>
                <a:srgbClr val="444444"/>
              </a:solidFill>
              <a:latin typeface="Segoe UI" panose="020B0502040204020203" pitchFamily="34" charset="0"/>
            </a:endParaRPr>
          </a:p>
          <a:p>
            <a:r>
              <a:rPr lang="en-GB" sz="3600" dirty="0">
                <a:solidFill>
                  <a:srgbClr val="444444"/>
                </a:solidFill>
                <a:latin typeface="Segoe UI" panose="020B0502040204020203" pitchFamily="34" charset="0"/>
              </a:rPr>
              <a:t>A literature review includes both </a:t>
            </a:r>
            <a:r>
              <a:rPr lang="en-GB" sz="3600" b="1" dirty="0">
                <a:solidFill>
                  <a:srgbClr val="444444"/>
                </a:solidFill>
                <a:latin typeface="Segoe UI" panose="020B0502040204020203" pitchFamily="34" charset="0"/>
              </a:rPr>
              <a:t>summary and synthesis </a:t>
            </a:r>
            <a:r>
              <a:rPr lang="en-GB" sz="3600" dirty="0">
                <a:solidFill>
                  <a:srgbClr val="444444"/>
                </a:solidFill>
                <a:latin typeface="Segoe UI" panose="020B0502040204020203" pitchFamily="34" charset="0"/>
              </a:rPr>
              <a:t>and </a:t>
            </a:r>
            <a:r>
              <a:rPr lang="en-GB" sz="3600" b="1" dirty="0">
                <a:solidFill>
                  <a:srgbClr val="444444"/>
                </a:solidFill>
                <a:latin typeface="Segoe UI" panose="020B0502040204020203" pitchFamily="34" charset="0"/>
              </a:rPr>
              <a:t>provides </a:t>
            </a:r>
            <a:r>
              <a:rPr lang="en-GB" sz="3600" dirty="0">
                <a:solidFill>
                  <a:srgbClr val="444444"/>
                </a:solidFill>
                <a:latin typeface="Segoe UI" panose="020B0502040204020203" pitchFamily="34" charset="0"/>
              </a:rPr>
              <a:t>the reader with </a:t>
            </a:r>
            <a:r>
              <a:rPr lang="en-GB" sz="3600" b="1" dirty="0">
                <a:solidFill>
                  <a:srgbClr val="444444"/>
                </a:solidFill>
                <a:latin typeface="Segoe UI" panose="020B0502040204020203" pitchFamily="34" charset="0"/>
              </a:rPr>
              <a:t>an overview of </a:t>
            </a:r>
            <a:r>
              <a:rPr lang="en-GB" sz="3600" dirty="0">
                <a:solidFill>
                  <a:srgbClr val="444444"/>
                </a:solidFill>
                <a:latin typeface="Segoe UI" panose="020B0502040204020203" pitchFamily="34" charset="0"/>
              </a:rPr>
              <a:t>the </a:t>
            </a:r>
            <a:r>
              <a:rPr lang="en-GB" sz="3600" b="1" dirty="0">
                <a:solidFill>
                  <a:srgbClr val="444444"/>
                </a:solidFill>
                <a:latin typeface="Segoe UI" panose="020B0502040204020203" pitchFamily="34" charset="0"/>
              </a:rPr>
              <a:t>scholarly work </a:t>
            </a:r>
            <a:r>
              <a:rPr lang="en-GB" sz="3600" dirty="0">
                <a:solidFill>
                  <a:srgbClr val="444444"/>
                </a:solidFill>
                <a:latin typeface="Segoe UI" panose="020B0502040204020203" pitchFamily="34" charset="0"/>
              </a:rPr>
              <a:t>that has been done </a:t>
            </a:r>
            <a:r>
              <a:rPr lang="en-GB" sz="3600" b="1" dirty="0">
                <a:solidFill>
                  <a:srgbClr val="444444"/>
                </a:solidFill>
                <a:latin typeface="Segoe UI" panose="020B0502040204020203" pitchFamily="34" charset="0"/>
              </a:rPr>
              <a:t>on a</a:t>
            </a:r>
            <a:r>
              <a:rPr lang="en-GB" sz="3600" dirty="0">
                <a:solidFill>
                  <a:srgbClr val="444444"/>
                </a:solidFill>
                <a:latin typeface="Segoe UI" panose="020B0502040204020203" pitchFamily="34" charset="0"/>
              </a:rPr>
              <a:t> particular </a:t>
            </a:r>
            <a:r>
              <a:rPr lang="en-GB" sz="3600" b="1" dirty="0">
                <a:solidFill>
                  <a:srgbClr val="444444"/>
                </a:solidFill>
                <a:latin typeface="Segoe UI" panose="020B0502040204020203" pitchFamily="34" charset="0"/>
              </a:rPr>
              <a:t>topic</a:t>
            </a:r>
            <a:r>
              <a:rPr lang="en-GB" sz="3600" dirty="0">
                <a:solidFill>
                  <a:srgbClr val="444444"/>
                </a:solidFill>
                <a:latin typeface="Segoe UI" panose="020B0502040204020203" pitchFamily="34" charset="0"/>
              </a:rPr>
              <a:t>.</a:t>
            </a:r>
            <a:endParaRPr lang="en-GB" sz="3600" dirty="0"/>
          </a:p>
        </p:txBody>
      </p:sp>
    </p:spTree>
    <p:extLst>
      <p:ext uri="{BB962C8B-B14F-4D97-AF65-F5344CB8AC3E}">
        <p14:creationId xmlns:p14="http://schemas.microsoft.com/office/powerpoint/2010/main" val="1180023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2A07B-BCA4-4304-82A3-EC4E3B296923}"/>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69EDFD7-F94E-485D-AFBF-3FF9C45B16A8}"/>
              </a:ext>
            </a:extLst>
          </p:cNvPr>
          <p:cNvSpPr>
            <a:spLocks noGrp="1"/>
          </p:cNvSpPr>
          <p:nvPr>
            <p:ph idx="1"/>
          </p:nvPr>
        </p:nvSpPr>
        <p:spPr>
          <a:xfrm>
            <a:off x="-256310" y="2638044"/>
            <a:ext cx="12448309" cy="4219956"/>
          </a:xfrm>
        </p:spPr>
        <p:txBody>
          <a:bodyPr>
            <a:normAutofit fontScale="55000" lnSpcReduction="20000"/>
          </a:bodyPr>
          <a:lstStyle/>
          <a:p>
            <a:pPr marL="0" indent="0">
              <a:buNone/>
            </a:pPr>
            <a:endParaRPr lang="en-GB" sz="1600" dirty="0"/>
          </a:p>
          <a:p>
            <a:pPr marL="0" indent="0">
              <a:buNone/>
            </a:pPr>
            <a:r>
              <a:rPr lang="en-US" sz="4400" i="1" dirty="0"/>
              <a:t>   To achieve each outcome a student must demonstrate the ability to:</a:t>
            </a:r>
            <a:endParaRPr lang="en-GB" sz="4400" dirty="0"/>
          </a:p>
          <a:p>
            <a:endParaRPr lang="en-GB" sz="4400" dirty="0"/>
          </a:p>
          <a:p>
            <a:pPr marL="742950" lvl="1" indent="-514350">
              <a:buFont typeface="+mj-lt"/>
              <a:buAutoNum type="arabicPeriod"/>
            </a:pPr>
            <a:r>
              <a:rPr lang="en-US" sz="4400" b="1" dirty="0"/>
              <a:t>Collect and evaluate relevant </a:t>
            </a:r>
            <a:r>
              <a:rPr lang="en-US" sz="4400" dirty="0"/>
              <a:t>i</a:t>
            </a:r>
            <a:r>
              <a:rPr lang="en-US" sz="4400" b="1" dirty="0"/>
              <a:t>nformation</a:t>
            </a:r>
            <a:r>
              <a:rPr lang="en-US" sz="4400" dirty="0"/>
              <a:t> from a wide variety of sources </a:t>
            </a:r>
            <a:r>
              <a:rPr lang="en-US" sz="4400" b="1" dirty="0"/>
              <a:t>using appropriate manual and electronic systems. </a:t>
            </a:r>
            <a:endParaRPr lang="en-GB" sz="4400" b="1" dirty="0"/>
          </a:p>
          <a:p>
            <a:pPr marL="742950" lvl="1" indent="-514350">
              <a:buFont typeface="+mj-lt"/>
              <a:buAutoNum type="arabicPeriod"/>
            </a:pPr>
            <a:r>
              <a:rPr lang="en-US" sz="4400" dirty="0"/>
              <a:t>Employ </a:t>
            </a:r>
            <a:r>
              <a:rPr lang="en-US" sz="4400" b="1" dirty="0"/>
              <a:t>appropriate academic conventions </a:t>
            </a:r>
            <a:r>
              <a:rPr lang="en-US" sz="4400" dirty="0"/>
              <a:t>in the production and presentation of work. </a:t>
            </a:r>
            <a:endParaRPr lang="en-GB" sz="4400" dirty="0"/>
          </a:p>
          <a:p>
            <a:pPr marL="742950" lvl="1" indent="-514350">
              <a:buFont typeface="+mj-lt"/>
              <a:buAutoNum type="arabicPeriod"/>
            </a:pPr>
            <a:r>
              <a:rPr lang="en-US" sz="4400" dirty="0"/>
              <a:t>Carry out a </a:t>
            </a:r>
            <a:r>
              <a:rPr lang="en-US" sz="4400" b="1" dirty="0"/>
              <a:t>project independently</a:t>
            </a:r>
            <a:r>
              <a:rPr lang="en-US" sz="4400" dirty="0"/>
              <a:t>.</a:t>
            </a:r>
            <a:endParaRPr lang="en-GB" sz="4400" dirty="0"/>
          </a:p>
          <a:p>
            <a:pPr marL="742950" lvl="1" indent="-514350">
              <a:buFont typeface="+mj-lt"/>
              <a:buAutoNum type="arabicPeriod"/>
            </a:pPr>
            <a:r>
              <a:rPr lang="en-US" sz="4400" dirty="0" err="1"/>
              <a:t>Analyse</a:t>
            </a:r>
            <a:r>
              <a:rPr lang="en-US" sz="4400" dirty="0"/>
              <a:t> a coherent </a:t>
            </a:r>
            <a:r>
              <a:rPr lang="en-US" sz="4400" b="1" dirty="0"/>
              <a:t>synthesis of arguments </a:t>
            </a:r>
            <a:r>
              <a:rPr lang="en-US" sz="4400" dirty="0"/>
              <a:t>from a range of contesting theories relating to care and well-being issues.</a:t>
            </a:r>
            <a:endParaRPr lang="en-GB" sz="4400" dirty="0"/>
          </a:p>
          <a:p>
            <a:pPr marL="742950" lvl="1" indent="-514350">
              <a:buFont typeface="+mj-lt"/>
              <a:buAutoNum type="arabicPeriod"/>
            </a:pPr>
            <a:r>
              <a:rPr lang="en-US" sz="4400" dirty="0"/>
              <a:t>Reflect on and </a:t>
            </a:r>
            <a:r>
              <a:rPr lang="en-US" sz="4400" b="1" dirty="0"/>
              <a:t>review progress in their own studies </a:t>
            </a:r>
            <a:r>
              <a:rPr lang="en-US" sz="4400" dirty="0"/>
              <a:t>and </a:t>
            </a:r>
            <a:r>
              <a:rPr lang="en-US" sz="4400" b="1" dirty="0"/>
              <a:t>seek assistance or guidance </a:t>
            </a:r>
            <a:r>
              <a:rPr lang="en-US" sz="4400" dirty="0"/>
              <a:t>as appropriate in order to enhance their personal development planning.</a:t>
            </a:r>
            <a:endParaRPr lang="en-GB" sz="4400" dirty="0"/>
          </a:p>
          <a:p>
            <a:endParaRPr lang="en-GB" sz="2200" dirty="0"/>
          </a:p>
          <a:p>
            <a:endParaRPr lang="en-GB" sz="1600" dirty="0"/>
          </a:p>
          <a:p>
            <a:endParaRPr lang="en-GB" dirty="0"/>
          </a:p>
        </p:txBody>
      </p:sp>
    </p:spTree>
    <p:extLst>
      <p:ext uri="{BB962C8B-B14F-4D97-AF65-F5344CB8AC3E}">
        <p14:creationId xmlns:p14="http://schemas.microsoft.com/office/powerpoint/2010/main" val="13760856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7CFEB-731D-4C3A-BF58-59DEE7BEAAD5}"/>
              </a:ext>
            </a:extLst>
          </p:cNvPr>
          <p:cNvSpPr>
            <a:spLocks noGrp="1"/>
          </p:cNvSpPr>
          <p:nvPr>
            <p:ph type="title"/>
          </p:nvPr>
        </p:nvSpPr>
        <p:spPr/>
        <p:txBody>
          <a:bodyPr/>
          <a:lstStyle/>
          <a:p>
            <a:r>
              <a:rPr lang="en-GB" dirty="0"/>
              <a:t>Supervision…..</a:t>
            </a:r>
          </a:p>
        </p:txBody>
      </p:sp>
      <p:sp>
        <p:nvSpPr>
          <p:cNvPr id="3" name="Content Placeholder 2">
            <a:extLst>
              <a:ext uri="{FF2B5EF4-FFF2-40B4-BE49-F238E27FC236}">
                <a16:creationId xmlns:a16="http://schemas.microsoft.com/office/drawing/2014/main" id="{F0C3CA2C-105B-44C3-AEFF-3ACFAA61D420}"/>
              </a:ext>
            </a:extLst>
          </p:cNvPr>
          <p:cNvSpPr>
            <a:spLocks noGrp="1"/>
          </p:cNvSpPr>
          <p:nvPr>
            <p:ph idx="1"/>
          </p:nvPr>
        </p:nvSpPr>
        <p:spPr>
          <a:xfrm>
            <a:off x="48491" y="2638044"/>
            <a:ext cx="12074235" cy="4219956"/>
          </a:xfrm>
        </p:spPr>
        <p:txBody>
          <a:bodyPr>
            <a:normAutofit/>
          </a:bodyPr>
          <a:lstStyle/>
          <a:p>
            <a:pPr marL="0" indent="0">
              <a:buNone/>
            </a:pPr>
            <a:endParaRPr lang="en-US" b="1" dirty="0"/>
          </a:p>
          <a:p>
            <a:pPr marL="0" indent="0">
              <a:lnSpc>
                <a:spcPct val="150000"/>
              </a:lnSpc>
              <a:buNone/>
            </a:pPr>
            <a:r>
              <a:rPr lang="en-US" sz="3200" b="1" dirty="0"/>
              <a:t>N.B. You will notice that to be able to meet learning outcome number 5, you will need to attend supervision sessions with your allocated supervisory tutor.  Your supervisor will have made contact with you prior to the start of this academic year</a:t>
            </a:r>
            <a:r>
              <a:rPr lang="en-GB" sz="3200" b="1" dirty="0"/>
              <a:t>.</a:t>
            </a:r>
            <a:endParaRPr lang="en-GB" sz="3200" dirty="0"/>
          </a:p>
          <a:p>
            <a:endParaRPr lang="en-GB" sz="3200" dirty="0"/>
          </a:p>
        </p:txBody>
      </p:sp>
    </p:spTree>
    <p:extLst>
      <p:ext uri="{BB962C8B-B14F-4D97-AF65-F5344CB8AC3E}">
        <p14:creationId xmlns:p14="http://schemas.microsoft.com/office/powerpoint/2010/main" val="10371855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04672" y="964692"/>
            <a:ext cx="3066937" cy="1188720"/>
          </a:xfrm>
        </p:spPr>
        <p:txBody>
          <a:bodyPr>
            <a:normAutofit/>
          </a:bodyPr>
          <a:lstStyle/>
          <a:p>
            <a:r>
              <a:rPr lang="en-GB" dirty="0"/>
              <a:t>Supervisors</a:t>
            </a:r>
          </a:p>
        </p:txBody>
      </p:sp>
      <p:sp>
        <p:nvSpPr>
          <p:cNvPr id="3" name="Content Placeholder 2"/>
          <p:cNvSpPr>
            <a:spLocks noGrp="1"/>
          </p:cNvSpPr>
          <p:nvPr>
            <p:ph idx="1"/>
          </p:nvPr>
        </p:nvSpPr>
        <p:spPr>
          <a:xfrm>
            <a:off x="803244" y="2223655"/>
            <a:ext cx="3063765" cy="4634345"/>
          </a:xfrm>
        </p:spPr>
        <p:txBody>
          <a:bodyPr>
            <a:normAutofit fontScale="85000" lnSpcReduction="20000"/>
          </a:bodyPr>
          <a:lstStyle/>
          <a:p>
            <a:endParaRPr lang="en-GB" dirty="0"/>
          </a:p>
          <a:p>
            <a:r>
              <a:rPr lang="en-GB" sz="4600" dirty="0"/>
              <a:t> Make sure that you are in contact with your supervisor and have dates to meet</a:t>
            </a:r>
          </a:p>
        </p:txBody>
      </p:sp>
      <p:sp>
        <p:nvSpPr>
          <p:cNvPr id="10" name="Rectangle 9">
            <a:extLst>
              <a:ext uri="{FF2B5EF4-FFF2-40B4-BE49-F238E27FC236}">
                <a16:creationId xmlns:a16="http://schemas.microsoft.com/office/drawing/2014/main" id="{3BBEBD03-E4CE-4B72-8DF2-6E737BDDF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4182" y="964692"/>
            <a:ext cx="6885432"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7221359-7E5B-428B-8817-A7C5104279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802" y="1128683"/>
            <a:ext cx="6558192"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Right Pointing Backhand Index ">
            <a:extLst>
              <a:ext uri="{FF2B5EF4-FFF2-40B4-BE49-F238E27FC236}">
                <a16:creationId xmlns:a16="http://schemas.microsoft.com/office/drawing/2014/main" id="{94829FF4-D517-4DE8-8D1C-44F6613E01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797202" y="1293275"/>
            <a:ext cx="4279392" cy="4279392"/>
          </a:xfrm>
          <a:prstGeom prst="rect">
            <a:avLst/>
          </a:prstGeom>
        </p:spPr>
      </p:pic>
    </p:spTree>
    <p:extLst>
      <p:ext uri="{BB962C8B-B14F-4D97-AF65-F5344CB8AC3E}">
        <p14:creationId xmlns:p14="http://schemas.microsoft.com/office/powerpoint/2010/main" val="1604352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6925" y="332563"/>
            <a:ext cx="7729728" cy="1188720"/>
          </a:xfrm>
        </p:spPr>
        <p:txBody>
          <a:bodyPr/>
          <a:lstStyle/>
          <a:p>
            <a:r>
              <a:rPr lang="en-GB" dirty="0"/>
              <a:t>WORKSHOPS………</a:t>
            </a:r>
          </a:p>
        </p:txBody>
      </p:sp>
      <p:sp>
        <p:nvSpPr>
          <p:cNvPr id="3" name="Content Placeholder 2"/>
          <p:cNvSpPr>
            <a:spLocks noGrp="1"/>
          </p:cNvSpPr>
          <p:nvPr>
            <p:ph idx="1"/>
          </p:nvPr>
        </p:nvSpPr>
        <p:spPr>
          <a:xfrm>
            <a:off x="69273" y="2638044"/>
            <a:ext cx="12122727" cy="4219956"/>
          </a:xfrm>
        </p:spPr>
        <p:txBody>
          <a:bodyPr>
            <a:normAutofit/>
          </a:bodyPr>
          <a:lstStyle/>
          <a:p>
            <a:r>
              <a:rPr lang="en-GB" sz="2800" dirty="0"/>
              <a:t> </a:t>
            </a:r>
          </a:p>
          <a:p>
            <a:endParaRPr lang="en-GB" sz="2800" dirty="0"/>
          </a:p>
          <a:p>
            <a:endParaRPr lang="en-GB" sz="2800" dirty="0"/>
          </a:p>
        </p:txBody>
      </p:sp>
      <p:sp>
        <p:nvSpPr>
          <p:cNvPr id="7" name="Rectangle 6"/>
          <p:cNvSpPr/>
          <p:nvPr/>
        </p:nvSpPr>
        <p:spPr>
          <a:xfrm>
            <a:off x="69273" y="2266102"/>
            <a:ext cx="11847907" cy="3851760"/>
          </a:xfrm>
          <a:prstGeom prst="rect">
            <a:avLst/>
          </a:prstGeom>
        </p:spPr>
        <p:txBody>
          <a:bodyPr wrap="square">
            <a:spAutoFit/>
          </a:bodyPr>
          <a:lstStyle/>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1:    8th October 2019 : Introduction to the Module</a:t>
            </a:r>
          </a:p>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2:   15th October 2019 : Library Session</a:t>
            </a:r>
          </a:p>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3: 22</a:t>
            </a:r>
            <a:r>
              <a:rPr lang="en-GB" sz="2400" baseline="30000" dirty="0">
                <a:latin typeface="Calibri" panose="020F0502020204030204" pitchFamily="34" charset="0"/>
                <a:ea typeface="Calibri" panose="020F0502020204030204" pitchFamily="34" charset="0"/>
                <a:cs typeface="Times New Roman" panose="02020603050405020304" pitchFamily="18" charset="0"/>
              </a:rPr>
              <a:t>nd</a:t>
            </a:r>
            <a:r>
              <a:rPr lang="en-GB" sz="2400" dirty="0">
                <a:latin typeface="Calibri" panose="020F0502020204030204" pitchFamily="34" charset="0"/>
                <a:ea typeface="Calibri" panose="020F0502020204030204" pitchFamily="34" charset="0"/>
                <a:cs typeface="Times New Roman" panose="02020603050405020304" pitchFamily="18" charset="0"/>
              </a:rPr>
              <a:t> October 2019 : Writing your Introduction section</a:t>
            </a:r>
          </a:p>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4: 5</a:t>
            </a:r>
            <a:r>
              <a:rPr lang="en-GB" sz="2400" baseline="30000" dirty="0">
                <a:latin typeface="Calibri" panose="020F0502020204030204" pitchFamily="34" charset="0"/>
                <a:ea typeface="Calibri" panose="020F0502020204030204" pitchFamily="34" charset="0"/>
                <a:cs typeface="Times New Roman" panose="02020603050405020304" pitchFamily="18" charset="0"/>
              </a:rPr>
              <a:t>th</a:t>
            </a:r>
            <a:r>
              <a:rPr lang="en-GB" sz="2400" dirty="0">
                <a:latin typeface="Calibri" panose="020F0502020204030204" pitchFamily="34" charset="0"/>
                <a:ea typeface="Calibri" panose="020F0502020204030204" pitchFamily="34" charset="0"/>
                <a:cs typeface="Times New Roman" panose="02020603050405020304" pitchFamily="18" charset="0"/>
              </a:rPr>
              <a:t> November 2019 : Writing the main body of your literature review</a:t>
            </a:r>
          </a:p>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5: 19</a:t>
            </a:r>
            <a:r>
              <a:rPr lang="en-GB" sz="2400" baseline="30000" dirty="0">
                <a:latin typeface="Calibri" panose="020F0502020204030204" pitchFamily="34" charset="0"/>
                <a:ea typeface="Calibri" panose="020F0502020204030204" pitchFamily="34" charset="0"/>
                <a:cs typeface="Times New Roman" panose="02020603050405020304" pitchFamily="18" charset="0"/>
              </a:rPr>
              <a:t>th</a:t>
            </a:r>
            <a:r>
              <a:rPr lang="en-GB" sz="2400" dirty="0">
                <a:latin typeface="Calibri" panose="020F0502020204030204" pitchFamily="34" charset="0"/>
                <a:ea typeface="Calibri" panose="020F0502020204030204" pitchFamily="34" charset="0"/>
                <a:cs typeface="Times New Roman" panose="02020603050405020304" pitchFamily="18" charset="0"/>
              </a:rPr>
              <a:t>  November 2019 : Academic interventions and critiquing the literature</a:t>
            </a:r>
          </a:p>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6: 3</a:t>
            </a:r>
            <a:r>
              <a:rPr lang="en-GB" sz="2400" baseline="30000" dirty="0">
                <a:latin typeface="Calibri" panose="020F0502020204030204" pitchFamily="34" charset="0"/>
                <a:ea typeface="Calibri" panose="020F0502020204030204" pitchFamily="34" charset="0"/>
                <a:cs typeface="Times New Roman" panose="02020603050405020304" pitchFamily="18" charset="0"/>
              </a:rPr>
              <a:t>rd</a:t>
            </a:r>
            <a:r>
              <a:rPr lang="en-GB" sz="2400" dirty="0">
                <a:latin typeface="Calibri" panose="020F0502020204030204" pitchFamily="34" charset="0"/>
                <a:ea typeface="Calibri" panose="020F0502020204030204" pitchFamily="34" charset="0"/>
                <a:cs typeface="Times New Roman" panose="02020603050405020304" pitchFamily="18" charset="0"/>
              </a:rPr>
              <a:t>  December 2019 : Writing your conclusion</a:t>
            </a:r>
          </a:p>
          <a:p>
            <a:pPr algn="ct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Lesson 7: 28</a:t>
            </a:r>
            <a:r>
              <a:rPr lang="en-GB" sz="2400" baseline="30000" dirty="0">
                <a:latin typeface="Calibri" panose="020F0502020204030204" pitchFamily="34" charset="0"/>
                <a:ea typeface="Calibri" panose="020F0502020204030204" pitchFamily="34" charset="0"/>
                <a:cs typeface="Times New Roman" panose="02020603050405020304" pitchFamily="18" charset="0"/>
              </a:rPr>
              <a:t>th</a:t>
            </a:r>
            <a:r>
              <a:rPr lang="en-GB" sz="2400" dirty="0">
                <a:latin typeface="Calibri" panose="020F0502020204030204" pitchFamily="34" charset="0"/>
                <a:ea typeface="Calibri" panose="020F0502020204030204" pitchFamily="34" charset="0"/>
                <a:cs typeface="Times New Roman" panose="02020603050405020304" pitchFamily="18" charset="0"/>
              </a:rPr>
              <a:t> January 2020 : Review of work and addressing any problems before hand-in date</a:t>
            </a:r>
          </a:p>
        </p:txBody>
      </p:sp>
    </p:spTree>
    <p:extLst>
      <p:ext uri="{BB962C8B-B14F-4D97-AF65-F5344CB8AC3E}">
        <p14:creationId xmlns:p14="http://schemas.microsoft.com/office/powerpoint/2010/main" val="30366521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7456EB-7B39-4A77-B57F-5CF0B542BB00}"/>
              </a:ext>
            </a:extLst>
          </p:cNvPr>
          <p:cNvSpPr>
            <a:spLocks noGrp="1"/>
          </p:cNvSpPr>
          <p:nvPr>
            <p:ph type="title"/>
          </p:nvPr>
        </p:nvSpPr>
        <p:spPr/>
        <p:txBody>
          <a:bodyPr/>
          <a:lstStyle/>
          <a:p>
            <a:r>
              <a:rPr lang="en-GB" dirty="0"/>
              <a:t>Library session next week:</a:t>
            </a:r>
          </a:p>
        </p:txBody>
      </p:sp>
      <p:sp>
        <p:nvSpPr>
          <p:cNvPr id="3" name="Content Placeholder 2">
            <a:extLst>
              <a:ext uri="{FF2B5EF4-FFF2-40B4-BE49-F238E27FC236}">
                <a16:creationId xmlns:a16="http://schemas.microsoft.com/office/drawing/2014/main" id="{5D9676F9-1BCC-4549-8E63-DB5660B05D64}"/>
              </a:ext>
            </a:extLst>
          </p:cNvPr>
          <p:cNvSpPr>
            <a:spLocks noGrp="1"/>
          </p:cNvSpPr>
          <p:nvPr>
            <p:ph idx="1"/>
          </p:nvPr>
        </p:nvSpPr>
        <p:spPr>
          <a:xfrm>
            <a:off x="614597" y="2638044"/>
            <a:ext cx="11107711" cy="3597864"/>
          </a:xfrm>
        </p:spPr>
        <p:txBody>
          <a:bodyPr>
            <a:normAutofit lnSpcReduction="10000"/>
          </a:bodyPr>
          <a:lstStyle/>
          <a:p>
            <a:pPr>
              <a:buFont typeface="Wingdings" panose="05000000000000000000" pitchFamily="2" charset="2"/>
              <a:buChar char="q"/>
            </a:pPr>
            <a:r>
              <a:rPr lang="en-GB" sz="3200" dirty="0"/>
              <a:t>Knowledge of relevant library databases</a:t>
            </a:r>
          </a:p>
          <a:p>
            <a:pPr>
              <a:buFont typeface="Wingdings" panose="05000000000000000000" pitchFamily="2" charset="2"/>
              <a:buChar char="q"/>
            </a:pPr>
            <a:r>
              <a:rPr lang="en-GB" sz="3200" dirty="0"/>
              <a:t>How to use search strategies and Boolean expressions within </a:t>
            </a:r>
          </a:p>
          <a:p>
            <a:pPr marL="0" indent="0">
              <a:buNone/>
            </a:pPr>
            <a:r>
              <a:rPr lang="en-GB" sz="3200" dirty="0"/>
              <a:t>   databases  </a:t>
            </a:r>
          </a:p>
          <a:p>
            <a:pPr>
              <a:buFont typeface="Wingdings" panose="05000000000000000000" pitchFamily="2" charset="2"/>
              <a:buChar char="q"/>
            </a:pPr>
            <a:r>
              <a:rPr lang="en-GB" sz="3200" dirty="0"/>
              <a:t>How to cite forward and backwards from key articles  </a:t>
            </a:r>
          </a:p>
          <a:p>
            <a:pPr>
              <a:buFont typeface="Wingdings" panose="05000000000000000000" pitchFamily="2" charset="2"/>
              <a:buChar char="q"/>
            </a:pPr>
            <a:r>
              <a:rPr lang="en-GB" sz="3200" dirty="0"/>
              <a:t>How to generate a list of topic‐specific search terms </a:t>
            </a:r>
          </a:p>
          <a:p>
            <a:pPr marL="0" indent="0">
              <a:buNone/>
            </a:pPr>
            <a:r>
              <a:rPr lang="en-GB" sz="3200" dirty="0"/>
              <a:t>   (and variations of these)</a:t>
            </a:r>
            <a:r>
              <a:rPr lang="en-GB" dirty="0"/>
              <a:t>  </a:t>
            </a:r>
          </a:p>
        </p:txBody>
      </p:sp>
    </p:spTree>
    <p:extLst>
      <p:ext uri="{BB962C8B-B14F-4D97-AF65-F5344CB8AC3E}">
        <p14:creationId xmlns:p14="http://schemas.microsoft.com/office/powerpoint/2010/main" val="35995057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89C13E0-A0AB-4979-A673-61A952E6893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6072915" cy="68580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0169BEC-1553-45B5-AD39-2DB483F1B28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3032" y="640080"/>
            <a:ext cx="4818888" cy="5261170"/>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BCFBB66E-6A34-42D5-B208-87DFFC5507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77586" y="806357"/>
            <a:ext cx="4511266" cy="49286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BEE85A3-88C9-45A8-91D4-A189F1FCEEA7}"/>
              </a:ext>
            </a:extLst>
          </p:cNvPr>
          <p:cNvPicPr>
            <a:picLocks noChangeAspect="1"/>
          </p:cNvPicPr>
          <p:nvPr/>
        </p:nvPicPr>
        <p:blipFill>
          <a:blip r:embed="rId2"/>
          <a:stretch>
            <a:fillRect/>
          </a:stretch>
        </p:blipFill>
        <p:spPr>
          <a:xfrm>
            <a:off x="7064692" y="1190881"/>
            <a:ext cx="4159568" cy="4159568"/>
          </a:xfrm>
          <a:prstGeom prst="rect">
            <a:avLst/>
          </a:prstGeom>
        </p:spPr>
      </p:pic>
      <p:sp>
        <p:nvSpPr>
          <p:cNvPr id="2" name="Title 1">
            <a:extLst>
              <a:ext uri="{FF2B5EF4-FFF2-40B4-BE49-F238E27FC236}">
                <a16:creationId xmlns:a16="http://schemas.microsoft.com/office/drawing/2014/main" id="{C2C403AE-C93D-42E2-92F1-2FBA10A03B99}"/>
              </a:ext>
            </a:extLst>
          </p:cNvPr>
          <p:cNvSpPr>
            <a:spLocks noGrp="1"/>
          </p:cNvSpPr>
          <p:nvPr>
            <p:ph type="title"/>
          </p:nvPr>
        </p:nvSpPr>
        <p:spPr>
          <a:xfrm>
            <a:off x="804672" y="1290025"/>
            <a:ext cx="4475892" cy="1188720"/>
          </a:xfrm>
          <a:solidFill>
            <a:srgbClr val="FFFFFF"/>
          </a:solidFill>
          <a:ln>
            <a:solidFill>
              <a:srgbClr val="404040"/>
            </a:solidFill>
          </a:ln>
        </p:spPr>
        <p:txBody>
          <a:bodyPr>
            <a:normAutofit/>
          </a:bodyPr>
          <a:lstStyle/>
          <a:p>
            <a:r>
              <a:rPr lang="en-GB">
                <a:solidFill>
                  <a:srgbClr val="262626"/>
                </a:solidFill>
              </a:rPr>
              <a:t>Applying for ethical approval</a:t>
            </a:r>
          </a:p>
        </p:txBody>
      </p:sp>
      <p:sp>
        <p:nvSpPr>
          <p:cNvPr id="3" name="Content Placeholder 2">
            <a:extLst>
              <a:ext uri="{FF2B5EF4-FFF2-40B4-BE49-F238E27FC236}">
                <a16:creationId xmlns:a16="http://schemas.microsoft.com/office/drawing/2014/main" id="{C5CC6EDC-4D80-4338-B4FF-39DCE249769A}"/>
              </a:ext>
            </a:extLst>
          </p:cNvPr>
          <p:cNvSpPr>
            <a:spLocks noGrp="1"/>
          </p:cNvSpPr>
          <p:nvPr>
            <p:ph idx="1"/>
          </p:nvPr>
        </p:nvSpPr>
        <p:spPr>
          <a:xfrm>
            <a:off x="804672" y="2858703"/>
            <a:ext cx="4475892" cy="3042547"/>
          </a:xfrm>
        </p:spPr>
        <p:txBody>
          <a:bodyPr>
            <a:normAutofit/>
          </a:bodyPr>
          <a:lstStyle/>
          <a:p>
            <a:endParaRPr lang="en-GB" dirty="0">
              <a:solidFill>
                <a:srgbClr val="FFFFFF"/>
              </a:solidFill>
            </a:endParaRPr>
          </a:p>
          <a:p>
            <a:endParaRPr lang="en-GB" dirty="0">
              <a:solidFill>
                <a:srgbClr val="FFFFFF"/>
              </a:solidFill>
            </a:endParaRPr>
          </a:p>
          <a:p>
            <a:r>
              <a:rPr lang="en-GB" sz="3200" dirty="0">
                <a:solidFill>
                  <a:srgbClr val="FFFFFF"/>
                </a:solidFill>
              </a:rPr>
              <a:t>Completing An Ethics Form</a:t>
            </a:r>
          </a:p>
        </p:txBody>
      </p:sp>
    </p:spTree>
    <p:extLst>
      <p:ext uri="{BB962C8B-B14F-4D97-AF65-F5344CB8AC3E}">
        <p14:creationId xmlns:p14="http://schemas.microsoft.com/office/powerpoint/2010/main" val="9292035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FEEDING FORWARD….  Take a few minutes to consider….</a:t>
            </a:r>
          </a:p>
        </p:txBody>
      </p:sp>
      <p:sp>
        <p:nvSpPr>
          <p:cNvPr id="3" name="Content Placeholder 2"/>
          <p:cNvSpPr>
            <a:spLocks noGrp="1"/>
          </p:cNvSpPr>
          <p:nvPr>
            <p:ph idx="1"/>
          </p:nvPr>
        </p:nvSpPr>
        <p:spPr/>
        <p:txBody>
          <a:bodyPr>
            <a:normAutofit fontScale="92500" lnSpcReduction="10000"/>
          </a:bodyPr>
          <a:lstStyle/>
          <a:p>
            <a:endParaRPr lang="en-GB" dirty="0"/>
          </a:p>
          <a:p>
            <a:r>
              <a:rPr lang="en-GB" sz="3600" dirty="0"/>
              <a:t>The ‘Kipling’ questions: What, Why, When, Where and How????????????????????????</a:t>
            </a:r>
          </a:p>
          <a:p>
            <a:r>
              <a:rPr lang="en-GB" sz="3600" dirty="0"/>
              <a:t>Outline Research Proposal</a:t>
            </a:r>
          </a:p>
          <a:p>
            <a:r>
              <a:rPr lang="en-GB" sz="3600" dirty="0"/>
              <a:t>Any ethical issues your research may invoke</a:t>
            </a:r>
          </a:p>
        </p:txBody>
      </p:sp>
    </p:spTree>
    <p:extLst>
      <p:ext uri="{BB962C8B-B14F-4D97-AF65-F5344CB8AC3E}">
        <p14:creationId xmlns:p14="http://schemas.microsoft.com/office/powerpoint/2010/main" val="389852238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l="11000" r="-2" b="-2"/>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2" name="Title 1">
            <a:extLst>
              <a:ext uri="{FF2B5EF4-FFF2-40B4-BE49-F238E27FC236}">
                <a16:creationId xmlns:a16="http://schemas.microsoft.com/office/drawing/2014/main" id="{A5C52AE6-C482-4D0C-82DE-B10BDB908048}"/>
              </a:ext>
            </a:extLst>
          </p:cNvPr>
          <p:cNvSpPr>
            <a:spLocks noGrp="1"/>
          </p:cNvSpPr>
          <p:nvPr>
            <p:ph type="title"/>
          </p:nvPr>
        </p:nvSpPr>
        <p:spPr/>
        <p:txBody>
          <a:bodyPr/>
          <a:lstStyle/>
          <a:p>
            <a:pPr>
              <a:defRPr/>
            </a:pPr>
            <a:r>
              <a:rPr lang="en-GB" altLang="en-US">
                <a:solidFill>
                  <a:schemeClr val="tx1"/>
                </a:solidFill>
              </a:rPr>
              <a:t>SKILLS AUDIT What did we learn?</a:t>
            </a:r>
          </a:p>
        </p:txBody>
      </p:sp>
      <p:sp>
        <p:nvSpPr>
          <p:cNvPr id="20484" name="Content Placeholder 2"/>
          <p:cNvSpPr>
            <a:spLocks noGrp="1"/>
          </p:cNvSpPr>
          <p:nvPr>
            <p:ph idx="1"/>
          </p:nvPr>
        </p:nvSpPr>
        <p:spPr/>
        <p:txBody>
          <a:bodyPr/>
          <a:lstStyle/>
          <a:p>
            <a:endParaRPr lang="en-GB" altLang="en-US" dirty="0">
              <a:solidFill>
                <a:schemeClr val="tx1"/>
              </a:solidFill>
            </a:endParaRPr>
          </a:p>
          <a:p>
            <a:pPr>
              <a:buFont typeface="Wingdings" panose="05000000000000000000" pitchFamily="2" charset="2"/>
              <a:buChar char="q"/>
            </a:pPr>
            <a:endParaRPr lang="en-GB" altLang="en-US" dirty="0">
              <a:solidFill>
                <a:schemeClr val="tx1"/>
              </a:solidFill>
            </a:endParaRPr>
          </a:p>
          <a:p>
            <a:pPr>
              <a:buFont typeface="Wingdings" panose="05000000000000000000" pitchFamily="2" charset="2"/>
              <a:buChar char="q"/>
            </a:pPr>
            <a:endParaRPr lang="en-GB" altLang="en-US" dirty="0">
              <a:solidFill>
                <a:schemeClr val="tx1"/>
              </a:solidFill>
            </a:endParaRPr>
          </a:p>
          <a:p>
            <a:pPr>
              <a:buFont typeface="Wingdings" panose="05000000000000000000" pitchFamily="2" charset="2"/>
              <a:buChar char="q"/>
            </a:pPr>
            <a:r>
              <a:rPr lang="en-GB" altLang="en-US" dirty="0">
                <a:solidFill>
                  <a:schemeClr val="tx1"/>
                </a:solidFill>
              </a:rPr>
              <a:t>THE LEARNING, THE LEARNING….</a:t>
            </a:r>
          </a:p>
          <a:p>
            <a:pPr marL="0" indent="0">
              <a:buNone/>
            </a:pPr>
            <a:r>
              <a:rPr lang="en-GB" altLang="en-US" b="1" dirty="0">
                <a:solidFill>
                  <a:schemeClr val="tx1"/>
                </a:solidFill>
              </a:rPr>
              <a:t>THE REFLECTION</a:t>
            </a:r>
          </a:p>
        </p:txBody>
      </p:sp>
    </p:spTree>
    <p:extLst>
      <p:ext uri="{BB962C8B-B14F-4D97-AF65-F5344CB8AC3E}">
        <p14:creationId xmlns:p14="http://schemas.microsoft.com/office/powerpoint/2010/main" val="7459953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000" y="69850"/>
            <a:ext cx="5181600" cy="271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1A450AB5-40C8-4306-9DF0-C511D3D54ED6}"/>
              </a:ext>
            </a:extLst>
          </p:cNvPr>
          <p:cNvSpPr>
            <a:spLocks noGrp="1"/>
          </p:cNvSpPr>
          <p:nvPr>
            <p:ph type="title"/>
          </p:nvPr>
        </p:nvSpPr>
        <p:spPr>
          <a:xfrm>
            <a:off x="7418388" y="635001"/>
            <a:ext cx="2768600" cy="1450975"/>
          </a:xfrm>
        </p:spPr>
        <p:txBody>
          <a:bodyPr>
            <a:normAutofit fontScale="90000"/>
          </a:bodyPr>
          <a:lstStyle/>
          <a:p>
            <a:pPr>
              <a:defRPr/>
            </a:pPr>
            <a:r>
              <a:rPr lang="en-GB" b="1" u="sng" dirty="0"/>
              <a:t>Exercise</a:t>
            </a:r>
            <a:r>
              <a:rPr lang="en-GB" dirty="0"/>
              <a:t>: Groupwork</a:t>
            </a:r>
          </a:p>
        </p:txBody>
      </p:sp>
      <p:sp>
        <p:nvSpPr>
          <p:cNvPr id="22532" name="Content Placeholder 2">
            <a:extLst>
              <a:ext uri="{FF2B5EF4-FFF2-40B4-BE49-F238E27FC236}">
                <a16:creationId xmlns:a16="http://schemas.microsoft.com/office/drawing/2014/main" id="{C1048F9B-737C-44CD-8FA9-A76D5E5A34C1}"/>
              </a:ext>
            </a:extLst>
          </p:cNvPr>
          <p:cNvSpPr>
            <a:spLocks noGrp="1"/>
          </p:cNvSpPr>
          <p:nvPr>
            <p:ph idx="1"/>
          </p:nvPr>
        </p:nvSpPr>
        <p:spPr>
          <a:xfrm>
            <a:off x="7418388" y="2198688"/>
            <a:ext cx="2768600" cy="3670300"/>
          </a:xfrm>
        </p:spPr>
        <p:txBody>
          <a:bodyPr/>
          <a:lstStyle/>
          <a:p>
            <a:pPr>
              <a:buFont typeface="Wingdings" panose="05000000000000000000" pitchFamily="2" charset="2"/>
              <a:buChar char="q"/>
              <a:defRPr/>
            </a:pPr>
            <a:r>
              <a:rPr lang="en-GB" altLang="en-US" dirty="0"/>
              <a:t> </a:t>
            </a:r>
          </a:p>
          <a:p>
            <a:pPr marL="0" indent="0">
              <a:buNone/>
              <a:defRPr/>
            </a:pPr>
            <a:endParaRPr lang="en-GB" altLang="en-US" dirty="0"/>
          </a:p>
          <a:p>
            <a:pPr>
              <a:buFont typeface="Calibri" panose="020F0502020204030204" pitchFamily="34" charset="0"/>
              <a:buNone/>
              <a:defRPr/>
            </a:pPr>
            <a:endParaRPr lang="en-GB" altLang="en-US" dirty="0"/>
          </a:p>
        </p:txBody>
      </p:sp>
      <p:pic>
        <p:nvPicPr>
          <p:cNvPr id="23557" name="Picture 3" descr="A picture containing clipart&#10;&#10;Description automatically generated"/>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8000" y="2781300"/>
            <a:ext cx="4318000" cy="30876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5" descr="A picture containing clipart&#10;&#10;Description automatically generate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24600" y="2944814"/>
            <a:ext cx="4292600"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507994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5B6C-C4AD-449B-AF9F-19176C480B7B}"/>
              </a:ext>
            </a:extLst>
          </p:cNvPr>
          <p:cNvSpPr>
            <a:spLocks noGrp="1"/>
          </p:cNvSpPr>
          <p:nvPr>
            <p:ph type="title"/>
          </p:nvPr>
        </p:nvSpPr>
        <p:spPr>
          <a:xfrm>
            <a:off x="2231136" y="964692"/>
            <a:ext cx="7729728" cy="1188720"/>
          </a:xfrm>
          <a:solidFill>
            <a:srgbClr val="FFFFFF"/>
          </a:solidFill>
          <a:ln>
            <a:solidFill>
              <a:srgbClr val="404040"/>
            </a:solidFill>
          </a:ln>
        </p:spPr>
        <p:txBody>
          <a:bodyPr>
            <a:normAutofit/>
          </a:bodyPr>
          <a:lstStyle/>
          <a:p>
            <a:r>
              <a:rPr lang="en-GB" dirty="0">
                <a:solidFill>
                  <a:srgbClr val="262626"/>
                </a:solidFill>
              </a:rPr>
              <a:t>Any questions or suggestions</a:t>
            </a:r>
          </a:p>
        </p:txBody>
      </p:sp>
      <p:graphicFrame>
        <p:nvGraphicFramePr>
          <p:cNvPr id="5" name="Content Placeholder 2"/>
          <p:cNvGraphicFramePr>
            <a:graphicFrameLocks noGrp="1"/>
          </p:cNvGraphicFramePr>
          <p:nvPr>
            <p:ph idx="1"/>
          </p:nvPr>
        </p:nvGraphicFramePr>
        <p:xfrm>
          <a:off x="965200" y="2649927"/>
          <a:ext cx="10261600" cy="3107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30119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0233A-4A83-4174-9BCB-5702C93B4250}"/>
              </a:ext>
            </a:extLst>
          </p:cNvPr>
          <p:cNvSpPr>
            <a:spLocks noGrp="1"/>
          </p:cNvSpPr>
          <p:nvPr>
            <p:ph type="title"/>
          </p:nvPr>
        </p:nvSpPr>
        <p:spPr/>
        <p:txBody>
          <a:bodyPr/>
          <a:lstStyle/>
          <a:p>
            <a:r>
              <a:rPr lang="en-GB"/>
              <a:t>Anonymous comments: </a:t>
            </a:r>
            <a:endParaRPr lang="en-GB" dirty="0"/>
          </a:p>
        </p:txBody>
      </p:sp>
      <p:sp>
        <p:nvSpPr>
          <p:cNvPr id="7" name="Content Placeholder 6">
            <a:extLst>
              <a:ext uri="{FF2B5EF4-FFF2-40B4-BE49-F238E27FC236}">
                <a16:creationId xmlns:a16="http://schemas.microsoft.com/office/drawing/2014/main" id="{9C9BD925-22C1-4C5A-912C-518660D1DF83}"/>
              </a:ext>
            </a:extLst>
          </p:cNvPr>
          <p:cNvSpPr>
            <a:spLocks noGrp="1"/>
          </p:cNvSpPr>
          <p:nvPr>
            <p:ph idx="1"/>
          </p:nvPr>
        </p:nvSpPr>
        <p:spPr/>
        <p:txBody>
          <a:bodyPr/>
          <a:lstStyle/>
          <a:p>
            <a:endParaRPr lang="en-GB" dirty="0"/>
          </a:p>
          <a:p>
            <a:endParaRPr lang="en-GB" dirty="0"/>
          </a:p>
          <a:p>
            <a:endParaRPr lang="en-GB" dirty="0"/>
          </a:p>
          <a:p>
            <a:r>
              <a:rPr lang="en-GB" sz="4000" dirty="0"/>
              <a:t>Feedback and feeding-forward</a:t>
            </a:r>
          </a:p>
        </p:txBody>
      </p:sp>
    </p:spTree>
    <p:extLst>
      <p:ext uri="{BB962C8B-B14F-4D97-AF65-F5344CB8AC3E}">
        <p14:creationId xmlns:p14="http://schemas.microsoft.com/office/powerpoint/2010/main" val="6499892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DB3B5-BD89-4CAC-9BA3-A3D9521BD9FC}"/>
              </a:ext>
            </a:extLst>
          </p:cNvPr>
          <p:cNvSpPr>
            <a:spLocks noGrp="1"/>
          </p:cNvSpPr>
          <p:nvPr>
            <p:ph type="title"/>
          </p:nvPr>
        </p:nvSpPr>
        <p:spPr/>
        <p:txBody>
          <a:bodyPr/>
          <a:lstStyle/>
          <a:p>
            <a:r>
              <a:rPr lang="en-GB" dirty="0"/>
              <a:t>THIS WORKSHOP has </a:t>
            </a:r>
            <a:r>
              <a:rPr lang="en-GB"/>
              <a:t>enableD </a:t>
            </a:r>
            <a:r>
              <a:rPr lang="en-GB" dirty="0"/>
              <a:t>you to:</a:t>
            </a:r>
          </a:p>
        </p:txBody>
      </p:sp>
      <p:sp>
        <p:nvSpPr>
          <p:cNvPr id="3" name="Content Placeholder 2">
            <a:extLst>
              <a:ext uri="{FF2B5EF4-FFF2-40B4-BE49-F238E27FC236}">
                <a16:creationId xmlns:a16="http://schemas.microsoft.com/office/drawing/2014/main" id="{19573260-5606-4C4E-9633-F93E002C3156}"/>
              </a:ext>
            </a:extLst>
          </p:cNvPr>
          <p:cNvSpPr>
            <a:spLocks noGrp="1"/>
          </p:cNvSpPr>
          <p:nvPr>
            <p:ph sz="half" idx="1"/>
          </p:nvPr>
        </p:nvSpPr>
        <p:spPr>
          <a:xfrm>
            <a:off x="1581912" y="2638043"/>
            <a:ext cx="4271771" cy="3832029"/>
          </a:xfrm>
        </p:spPr>
        <p:txBody>
          <a:bodyPr>
            <a:normAutofit/>
          </a:bodyPr>
          <a:lstStyle/>
          <a:p>
            <a:r>
              <a:rPr lang="en-GB" sz="2800" dirty="0"/>
              <a:t>Understand what is expected from you for the module</a:t>
            </a:r>
          </a:p>
          <a:p>
            <a:r>
              <a:rPr lang="en-GB" sz="2800" dirty="0"/>
              <a:t>Have considered the ethical issues in relation to your research</a:t>
            </a:r>
          </a:p>
          <a:p>
            <a:r>
              <a:rPr lang="en-GB" sz="2800" dirty="0"/>
              <a:t>Be able to get started on writing your introduction</a:t>
            </a:r>
          </a:p>
        </p:txBody>
      </p:sp>
      <p:pic>
        <p:nvPicPr>
          <p:cNvPr id="6" name="Content Placeholder 5" descr="A screenshot of a cell phone&#10;&#10;Description generated with high confidence">
            <a:extLst>
              <a:ext uri="{FF2B5EF4-FFF2-40B4-BE49-F238E27FC236}">
                <a16:creationId xmlns:a16="http://schemas.microsoft.com/office/drawing/2014/main" id="{FBDACF7B-3E54-496F-9ED8-0A0545FB50E1}"/>
              </a:ext>
            </a:extLst>
          </p:cNvPr>
          <p:cNvPicPr>
            <a:picLocks noGrp="1" noChangeAspect="1"/>
          </p:cNvPicPr>
          <p:nvPr>
            <p:ph sz="half" idx="2"/>
          </p:nvPr>
        </p:nvPicPr>
        <p:blipFill>
          <a:blip r:embed="rId2">
            <a:extLst>
              <a:ext uri="{837473B0-CC2E-450A-ABE3-18F120FF3D39}">
                <a1611:picAttrSrcUrl xmlns:a1611="http://schemas.microsoft.com/office/drawing/2016/11/main" r:id="rId3"/>
              </a:ext>
            </a:extLst>
          </a:blip>
          <a:stretch>
            <a:fillRect/>
          </a:stretch>
        </p:blipFill>
        <p:spPr>
          <a:xfrm>
            <a:off x="6950075" y="3013075"/>
            <a:ext cx="3048000" cy="2352675"/>
          </a:xfrm>
        </p:spPr>
      </p:pic>
    </p:spTree>
    <p:extLst>
      <p:ext uri="{BB962C8B-B14F-4D97-AF65-F5344CB8AC3E}">
        <p14:creationId xmlns:p14="http://schemas.microsoft.com/office/powerpoint/2010/main" val="30328378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Have The aims of this lesson been met?????????????</a:t>
            </a:r>
          </a:p>
        </p:txBody>
      </p:sp>
      <p:sp>
        <p:nvSpPr>
          <p:cNvPr id="3" name="Content Placeholder 2"/>
          <p:cNvSpPr>
            <a:spLocks noGrp="1"/>
          </p:cNvSpPr>
          <p:nvPr>
            <p:ph idx="1"/>
          </p:nvPr>
        </p:nvSpPr>
        <p:spPr/>
        <p:txBody>
          <a:bodyPr>
            <a:normAutofit fontScale="85000" lnSpcReduction="10000"/>
          </a:bodyPr>
          <a:lstStyle/>
          <a:p>
            <a:pPr marL="0" indent="0">
              <a:buNone/>
            </a:pPr>
            <a:endParaRPr lang="en-GB" dirty="0"/>
          </a:p>
          <a:p>
            <a:r>
              <a:rPr lang="en-GB" sz="2800" dirty="0"/>
              <a:t>Introduce you to the Module</a:t>
            </a:r>
          </a:p>
          <a:p>
            <a:endParaRPr lang="en-GB" sz="2800" dirty="0"/>
          </a:p>
          <a:p>
            <a:r>
              <a:rPr lang="en-GB" sz="2800" dirty="0"/>
              <a:t>Ensure that you are clear about Module content, context and assignments</a:t>
            </a:r>
          </a:p>
          <a:p>
            <a:endParaRPr lang="en-GB" sz="2800" dirty="0"/>
          </a:p>
          <a:p>
            <a:r>
              <a:rPr lang="en-GB" sz="2800" dirty="0"/>
              <a:t>Enable you to begin work immediately on your research</a:t>
            </a:r>
          </a:p>
        </p:txBody>
      </p:sp>
    </p:spTree>
    <p:extLst>
      <p:ext uri="{BB962C8B-B14F-4D97-AF65-F5344CB8AC3E}">
        <p14:creationId xmlns:p14="http://schemas.microsoft.com/office/powerpoint/2010/main" val="2330173472"/>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791</TotalTime>
  <Words>1016</Words>
  <Application>Microsoft Office PowerPoint</Application>
  <PresentationFormat>Widescreen</PresentationFormat>
  <Paragraphs>162</Paragraphs>
  <Slides>35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35</vt:i4>
      </vt:variant>
    </vt:vector>
  </HeadingPairs>
  <TitlesOfParts>
    <vt:vector size="43" baseType="lpstr">
      <vt:lpstr>AR BLANCA</vt:lpstr>
      <vt:lpstr>Arial</vt:lpstr>
      <vt:lpstr>Calibri</vt:lpstr>
      <vt:lpstr>Gill Sans MT</vt:lpstr>
      <vt:lpstr>Segoe UI</vt:lpstr>
      <vt:lpstr>Times New Roman</vt:lpstr>
      <vt:lpstr>Wingdings</vt:lpstr>
      <vt:lpstr>Parcel</vt:lpstr>
      <vt:lpstr>Independent project workshop</vt:lpstr>
      <vt:lpstr>Introduction – GETTING TO KNOW EACH OTHER</vt:lpstr>
      <vt:lpstr>Remember why you wanted to do this degree…..</vt:lpstr>
      <vt:lpstr>The aim of this lesson is to….</vt:lpstr>
      <vt:lpstr>How do we feel about this independent project?</vt:lpstr>
      <vt:lpstr>PowerPoint Presentation</vt:lpstr>
      <vt:lpstr>Small group work: Introduction – research profile</vt:lpstr>
      <vt:lpstr>Welcome to the independent project module….</vt:lpstr>
      <vt:lpstr>AT THE END OF THIS WORKSHOP YOU WILL:</vt:lpstr>
      <vt:lpstr>Questions from PowerPoint on Moodle</vt:lpstr>
      <vt:lpstr>The Assignment</vt:lpstr>
      <vt:lpstr>Submission information…</vt:lpstr>
      <vt:lpstr>Modus operandi……</vt:lpstr>
      <vt:lpstr>ModuS operandi…….</vt:lpstr>
      <vt:lpstr>Modus operandi…….</vt:lpstr>
      <vt:lpstr>Modus operandi…..</vt:lpstr>
      <vt:lpstr>Reminder - THE AIM OF THIS LESSON:</vt:lpstr>
      <vt:lpstr>Why a research project…</vt:lpstr>
      <vt:lpstr>What subject I have studied interests me the most and why?</vt:lpstr>
      <vt:lpstr>Why are literature reviews important?</vt:lpstr>
      <vt:lpstr>A literature review?</vt:lpstr>
      <vt:lpstr>A literature review is…..</vt:lpstr>
      <vt:lpstr>Learning outcomes</vt:lpstr>
      <vt:lpstr>Supervision…..</vt:lpstr>
      <vt:lpstr>Supervisors</vt:lpstr>
      <vt:lpstr>WORKSHOPS………</vt:lpstr>
      <vt:lpstr>Library session next week:</vt:lpstr>
      <vt:lpstr>Applying for ethical approval</vt:lpstr>
      <vt:lpstr>FEEDING FORWARD….  Take a few minutes to consider….</vt:lpstr>
      <vt:lpstr>SKILLS AUDIT What did we learn?</vt:lpstr>
      <vt:lpstr>Exercise: Groupwork</vt:lpstr>
      <vt:lpstr>Any questions or suggestions</vt:lpstr>
      <vt:lpstr>Anonymous comments: </vt:lpstr>
      <vt:lpstr>THIS WORKSHOP has enableD you to:</vt:lpstr>
      <vt:lpstr>Have The aims of this lesson been met?????????????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Independent project workshop</dc:title>
  <dc:creator>Beverly Cole</dc:creator>
  <cp:lastModifiedBy>Beverly Cole</cp:lastModifiedBy>
  <cp:revision>49</cp:revision>
  <dcterms:created xsi:type="dcterms:W3CDTF">2018-07-31T15:25:40Z</dcterms:created>
  <dcterms:modified xsi:type="dcterms:W3CDTF">2019-10-13T11:38:05Z</dcterms:modified>
</cp:coreProperties>
</file>