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7"/>
  </p:notesMasterIdLst>
  <p:sldIdLst>
    <p:sldId id="256" r:id="rId5"/>
    <p:sldId id="265" r:id="rId6"/>
    <p:sldId id="266" r:id="rId7"/>
    <p:sldId id="267" r:id="rId8"/>
    <p:sldId id="268" r:id="rId9"/>
    <p:sldId id="269" r:id="rId10"/>
    <p:sldId id="275" r:id="rId11"/>
    <p:sldId id="271" r:id="rId12"/>
    <p:sldId id="272" r:id="rId13"/>
    <p:sldId id="274" r:id="rId14"/>
    <p:sldId id="273" r:id="rId15"/>
    <p:sldId id="26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0" d="100"/>
          <a:sy n="60" d="100"/>
        </p:scale>
        <p:origin x="114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E5DC3F-F6E4-4613-B2CA-204B8FFEE936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C27D3AC-1CBD-4BE6-B2D7-737B3BD5B5EA}">
      <dgm:prSet/>
      <dgm:spPr/>
      <dgm:t>
        <a:bodyPr/>
        <a:lstStyle/>
        <a:p>
          <a:r>
            <a:rPr lang="en-GB" u="none">
              <a:latin typeface="Arial" panose="020B0604020202020204" pitchFamily="34" charset="0"/>
              <a:cs typeface="Arial" panose="020B0604020202020204" pitchFamily="34" charset="0"/>
            </a:rPr>
            <a:t>Module Title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PSYCHOLOGY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IN HEALTH AND SOCIAL CARE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C075EF-1BC2-46E7-A68F-44FE9FF4815A}" type="parTrans" cxnId="{D4521954-299C-4BF6-836A-19592DCC06DE}">
      <dgm:prSet/>
      <dgm:spPr/>
      <dgm:t>
        <a:bodyPr/>
        <a:lstStyle/>
        <a:p>
          <a:endParaRPr lang="en-US"/>
        </a:p>
      </dgm:t>
    </dgm:pt>
    <dgm:pt modelId="{D1EF6249-2E00-4902-A45B-9839A7FDAC62}" type="sibTrans" cxnId="{D4521954-299C-4BF6-836A-19592DCC06DE}">
      <dgm:prSet/>
      <dgm:spPr/>
      <dgm:t>
        <a:bodyPr/>
        <a:lstStyle/>
        <a:p>
          <a:endParaRPr lang="en-US"/>
        </a:p>
      </dgm:t>
    </dgm:pt>
    <dgm:pt modelId="{F44B18DF-44B0-4942-84F5-8EC5A5F8020E}">
      <dgm:prSet/>
      <dgm:spPr/>
      <dgm:t>
        <a:bodyPr/>
        <a:lstStyle/>
        <a:p>
          <a:r>
            <a:rPr lang="en-GB" u="none">
              <a:latin typeface="Arial" panose="020B0604020202020204" pitchFamily="34" charset="0"/>
              <a:cs typeface="Arial" panose="020B0604020202020204" pitchFamily="34" charset="0"/>
            </a:rPr>
            <a:t>Module Number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fr-FR" b="1">
              <a:latin typeface="Arial" panose="020B0604020202020204" pitchFamily="34" charset="0"/>
              <a:cs typeface="Arial" panose="020B0604020202020204" pitchFamily="34" charset="0"/>
            </a:rPr>
            <a:t>(LCHS4010)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5BC6867-5B38-4DE4-BC63-9267EF25B3DA}" type="parTrans" cxnId="{B74C46B3-C8F6-4CC4-B4B3-F1BEAB73D244}">
      <dgm:prSet/>
      <dgm:spPr/>
      <dgm:t>
        <a:bodyPr/>
        <a:lstStyle/>
        <a:p>
          <a:endParaRPr lang="en-US"/>
        </a:p>
      </dgm:t>
    </dgm:pt>
    <dgm:pt modelId="{B3713147-222F-47C0-98DF-35D518710FEA}" type="sibTrans" cxnId="{B74C46B3-C8F6-4CC4-B4B3-F1BEAB73D244}">
      <dgm:prSet/>
      <dgm:spPr/>
      <dgm:t>
        <a:bodyPr/>
        <a:lstStyle/>
        <a:p>
          <a:endParaRPr lang="en-US"/>
        </a:p>
      </dgm:t>
    </dgm:pt>
    <dgm:pt modelId="{24A3D57E-CFA5-4D2C-ABAF-4050062E9222}">
      <dgm:prSet/>
      <dgm:spPr/>
      <dgm:t>
        <a:bodyPr/>
        <a:lstStyle/>
        <a:p>
          <a:r>
            <a:rPr lang="en-GB" u="none">
              <a:latin typeface="Arial" panose="020B0604020202020204" pitchFamily="34" charset="0"/>
              <a:cs typeface="Arial" panose="020B0604020202020204" pitchFamily="34" charset="0"/>
            </a:rPr>
            <a:t>Assignment No</a:t>
          </a:r>
          <a:r>
            <a:rPr lang="en-GB" b="1" i="1">
              <a:latin typeface="Arial" panose="020B0604020202020204" pitchFamily="34" charset="0"/>
              <a:cs typeface="Arial" panose="020B0604020202020204" pitchFamily="34" charset="0"/>
            </a:rPr>
            <a:t>: ASSIGNMENT 1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14E1223-EAB7-49B3-B6D5-9A71BCE09651}" type="parTrans" cxnId="{AAD6B638-E9FB-40E1-9E6D-2713D8C98DF0}">
      <dgm:prSet/>
      <dgm:spPr/>
      <dgm:t>
        <a:bodyPr/>
        <a:lstStyle/>
        <a:p>
          <a:endParaRPr lang="en-US"/>
        </a:p>
      </dgm:t>
    </dgm:pt>
    <dgm:pt modelId="{29D12912-0D5E-4006-9870-48E083B66926}" type="sibTrans" cxnId="{AAD6B638-E9FB-40E1-9E6D-2713D8C98DF0}">
      <dgm:prSet/>
      <dgm:spPr/>
      <dgm:t>
        <a:bodyPr/>
        <a:lstStyle/>
        <a:p>
          <a:endParaRPr lang="en-US"/>
        </a:p>
      </dgm:t>
    </dgm:pt>
    <dgm:pt modelId="{6AB54AD6-305D-43C9-8403-38B64D20C9AA}">
      <dgm:prSet/>
      <dgm:spPr/>
      <dgm:t>
        <a:bodyPr/>
        <a:lstStyle/>
        <a:p>
          <a:r>
            <a:rPr lang="en-GB" u="none">
              <a:latin typeface="Arial" panose="020B0604020202020204" pitchFamily="34" charset="0"/>
              <a:cs typeface="Arial" panose="020B0604020202020204" pitchFamily="34" charset="0"/>
            </a:rPr>
            <a:t>Student Name</a:t>
          </a:r>
          <a:r>
            <a:rPr lang="en-GB" b="1" i="1">
              <a:latin typeface="Arial" panose="020B0604020202020204" pitchFamily="34" charset="0"/>
              <a:cs typeface="Arial" panose="020B0604020202020204" pitchFamily="34" charset="0"/>
            </a:rPr>
            <a:t>: AHOU ANNA YASMINE KRAMO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2F29AC-85B1-4D9B-8C88-76AF0605BE1D}" type="parTrans" cxnId="{EF12515D-A177-4CCC-B2DB-A498A32BCAF6}">
      <dgm:prSet/>
      <dgm:spPr/>
      <dgm:t>
        <a:bodyPr/>
        <a:lstStyle/>
        <a:p>
          <a:endParaRPr lang="en-US"/>
        </a:p>
      </dgm:t>
    </dgm:pt>
    <dgm:pt modelId="{EE9A121E-B74D-42BF-B0C6-D3F5B28193F4}" type="sibTrans" cxnId="{EF12515D-A177-4CCC-B2DB-A498A32BCAF6}">
      <dgm:prSet/>
      <dgm:spPr/>
      <dgm:t>
        <a:bodyPr/>
        <a:lstStyle/>
        <a:p>
          <a:endParaRPr lang="en-US"/>
        </a:p>
      </dgm:t>
    </dgm:pt>
    <dgm:pt modelId="{6B347ABB-BF97-4BBA-B731-C1AF1A76BF42}">
      <dgm:prSet/>
      <dgm:spPr/>
      <dgm:t>
        <a:bodyPr/>
        <a:lstStyle/>
        <a:p>
          <a:r>
            <a:rPr lang="en-GB" u="none">
              <a:latin typeface="Arial" panose="020B0604020202020204" pitchFamily="34" charset="0"/>
              <a:cs typeface="Arial" panose="020B0604020202020204" pitchFamily="34" charset="0"/>
            </a:rPr>
            <a:t>Student ID: </a:t>
          </a:r>
          <a:r>
            <a:rPr lang="en-GB" b="1" u="none">
              <a:latin typeface="Arial" panose="020B0604020202020204" pitchFamily="34" charset="0"/>
              <a:cs typeface="Arial" panose="020B0604020202020204" pitchFamily="34" charset="0"/>
            </a:rPr>
            <a:t>2437213</a:t>
          </a:r>
          <a:r>
            <a:rPr lang="en-GB" u="none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u="none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81F252-EF6E-411E-8AAF-54B0AAFCDD47}" type="parTrans" cxnId="{15EDBA4E-4484-4F00-B361-0FC006071F9B}">
      <dgm:prSet/>
      <dgm:spPr/>
      <dgm:t>
        <a:bodyPr/>
        <a:lstStyle/>
        <a:p>
          <a:endParaRPr lang="en-US"/>
        </a:p>
      </dgm:t>
    </dgm:pt>
    <dgm:pt modelId="{1DC7246D-48E1-47C9-9F50-67878BF81B2C}" type="sibTrans" cxnId="{15EDBA4E-4484-4F00-B361-0FC006071F9B}">
      <dgm:prSet/>
      <dgm:spPr/>
      <dgm:t>
        <a:bodyPr/>
        <a:lstStyle/>
        <a:p>
          <a:endParaRPr lang="en-US"/>
        </a:p>
      </dgm:t>
    </dgm:pt>
    <dgm:pt modelId="{253C4AF9-6C6C-4629-BE61-F12583EB93EB}">
      <dgm:prSet/>
      <dgm:spPr/>
      <dgm:t>
        <a:bodyPr/>
        <a:lstStyle/>
        <a:p>
          <a:r>
            <a:rPr lang="en-GB" u="none">
              <a:latin typeface="Arial" panose="020B0604020202020204" pitchFamily="34" charset="0"/>
              <a:cs typeface="Arial" panose="020B0604020202020204" pitchFamily="34" charset="0"/>
            </a:rPr>
            <a:t>Lecturer’s Name</a:t>
          </a:r>
          <a:r>
            <a:rPr lang="en-GB" b="1" i="1"/>
            <a:t>:</a:t>
          </a:r>
          <a:r>
            <a:rPr lang="en-GB" b="1" i="1">
              <a:latin typeface="Arial" panose="020B0604020202020204" pitchFamily="34" charset="0"/>
              <a:cs typeface="Arial" panose="020B0604020202020204" pitchFamily="34" charset="0"/>
            </a:rPr>
            <a:t> FARAH VIITA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9677384-C994-4A8B-B26A-134EF6A8435B}" type="parTrans" cxnId="{C12C547C-9A34-4BFA-A9CB-99EA2F866E80}">
      <dgm:prSet/>
      <dgm:spPr/>
      <dgm:t>
        <a:bodyPr/>
        <a:lstStyle/>
        <a:p>
          <a:endParaRPr lang="en-US"/>
        </a:p>
      </dgm:t>
    </dgm:pt>
    <dgm:pt modelId="{D8961C9F-1492-4F99-B9B4-B30CA599DE2C}" type="sibTrans" cxnId="{C12C547C-9A34-4BFA-A9CB-99EA2F866E80}">
      <dgm:prSet/>
      <dgm:spPr/>
      <dgm:t>
        <a:bodyPr/>
        <a:lstStyle/>
        <a:p>
          <a:endParaRPr lang="en-US"/>
        </a:p>
      </dgm:t>
    </dgm:pt>
    <dgm:pt modelId="{2C8D2A9B-8061-41AF-9B40-770F980A2359}" type="pres">
      <dgm:prSet presAssocID="{69E5DC3F-F6E4-4613-B2CA-204B8FFEE936}" presName="vert0" presStyleCnt="0">
        <dgm:presLayoutVars>
          <dgm:dir/>
          <dgm:animOne val="branch"/>
          <dgm:animLvl val="lvl"/>
        </dgm:presLayoutVars>
      </dgm:prSet>
      <dgm:spPr/>
    </dgm:pt>
    <dgm:pt modelId="{6B26D9BD-3126-4C94-A328-12E04225BD5B}" type="pres">
      <dgm:prSet presAssocID="{4C27D3AC-1CBD-4BE6-B2D7-737B3BD5B5EA}" presName="thickLine" presStyleLbl="alignNode1" presStyleIdx="0" presStyleCnt="6"/>
      <dgm:spPr/>
    </dgm:pt>
    <dgm:pt modelId="{BFE6961C-087D-42F2-8865-44BABDF65DD6}" type="pres">
      <dgm:prSet presAssocID="{4C27D3AC-1CBD-4BE6-B2D7-737B3BD5B5EA}" presName="horz1" presStyleCnt="0"/>
      <dgm:spPr/>
    </dgm:pt>
    <dgm:pt modelId="{B7A6606B-5149-4138-A25E-97E349F6B12D}" type="pres">
      <dgm:prSet presAssocID="{4C27D3AC-1CBD-4BE6-B2D7-737B3BD5B5EA}" presName="tx1" presStyleLbl="revTx" presStyleIdx="0" presStyleCnt="6"/>
      <dgm:spPr/>
    </dgm:pt>
    <dgm:pt modelId="{73ED5A51-3128-44E1-A2B0-CD18A44805A7}" type="pres">
      <dgm:prSet presAssocID="{4C27D3AC-1CBD-4BE6-B2D7-737B3BD5B5EA}" presName="vert1" presStyleCnt="0"/>
      <dgm:spPr/>
    </dgm:pt>
    <dgm:pt modelId="{27BF258C-C0E1-4BFE-80D1-1E264A227A0F}" type="pres">
      <dgm:prSet presAssocID="{F44B18DF-44B0-4942-84F5-8EC5A5F8020E}" presName="thickLine" presStyleLbl="alignNode1" presStyleIdx="1" presStyleCnt="6"/>
      <dgm:spPr/>
    </dgm:pt>
    <dgm:pt modelId="{D07588DF-9A5F-48A5-B61E-1FEC996176EB}" type="pres">
      <dgm:prSet presAssocID="{F44B18DF-44B0-4942-84F5-8EC5A5F8020E}" presName="horz1" presStyleCnt="0"/>
      <dgm:spPr/>
    </dgm:pt>
    <dgm:pt modelId="{3C63A85B-9B7C-45E5-A6E9-013C3E83B61B}" type="pres">
      <dgm:prSet presAssocID="{F44B18DF-44B0-4942-84F5-8EC5A5F8020E}" presName="tx1" presStyleLbl="revTx" presStyleIdx="1" presStyleCnt="6"/>
      <dgm:spPr/>
    </dgm:pt>
    <dgm:pt modelId="{C4626D22-1BDD-4797-8102-EEAA1C6B8138}" type="pres">
      <dgm:prSet presAssocID="{F44B18DF-44B0-4942-84F5-8EC5A5F8020E}" presName="vert1" presStyleCnt="0"/>
      <dgm:spPr/>
    </dgm:pt>
    <dgm:pt modelId="{010B44EA-8418-4E72-9A25-3E6752A3E1BB}" type="pres">
      <dgm:prSet presAssocID="{24A3D57E-CFA5-4D2C-ABAF-4050062E9222}" presName="thickLine" presStyleLbl="alignNode1" presStyleIdx="2" presStyleCnt="6"/>
      <dgm:spPr/>
    </dgm:pt>
    <dgm:pt modelId="{41340EAF-1DC6-4A81-94A7-F7260F65F8F2}" type="pres">
      <dgm:prSet presAssocID="{24A3D57E-CFA5-4D2C-ABAF-4050062E9222}" presName="horz1" presStyleCnt="0"/>
      <dgm:spPr/>
    </dgm:pt>
    <dgm:pt modelId="{F2F10E9A-0DCF-48E8-9052-73961838379D}" type="pres">
      <dgm:prSet presAssocID="{24A3D57E-CFA5-4D2C-ABAF-4050062E9222}" presName="tx1" presStyleLbl="revTx" presStyleIdx="2" presStyleCnt="6"/>
      <dgm:spPr/>
    </dgm:pt>
    <dgm:pt modelId="{13CCD77C-B628-4C94-9022-D63A113E082C}" type="pres">
      <dgm:prSet presAssocID="{24A3D57E-CFA5-4D2C-ABAF-4050062E9222}" presName="vert1" presStyleCnt="0"/>
      <dgm:spPr/>
    </dgm:pt>
    <dgm:pt modelId="{A939B6A0-6F97-4AD6-B975-2F240196621D}" type="pres">
      <dgm:prSet presAssocID="{6AB54AD6-305D-43C9-8403-38B64D20C9AA}" presName="thickLine" presStyleLbl="alignNode1" presStyleIdx="3" presStyleCnt="6"/>
      <dgm:spPr/>
    </dgm:pt>
    <dgm:pt modelId="{78EE1859-1E0F-4810-ACD3-21145060D600}" type="pres">
      <dgm:prSet presAssocID="{6AB54AD6-305D-43C9-8403-38B64D20C9AA}" presName="horz1" presStyleCnt="0"/>
      <dgm:spPr/>
    </dgm:pt>
    <dgm:pt modelId="{5C9F9379-210C-4748-A215-57686626CA25}" type="pres">
      <dgm:prSet presAssocID="{6AB54AD6-305D-43C9-8403-38B64D20C9AA}" presName="tx1" presStyleLbl="revTx" presStyleIdx="3" presStyleCnt="6"/>
      <dgm:spPr/>
    </dgm:pt>
    <dgm:pt modelId="{EF5C78D8-6375-41AA-9C28-989CC6127EA8}" type="pres">
      <dgm:prSet presAssocID="{6AB54AD6-305D-43C9-8403-38B64D20C9AA}" presName="vert1" presStyleCnt="0"/>
      <dgm:spPr/>
    </dgm:pt>
    <dgm:pt modelId="{A6EE49BC-57A6-4293-B293-F3F18759F576}" type="pres">
      <dgm:prSet presAssocID="{6B347ABB-BF97-4BBA-B731-C1AF1A76BF42}" presName="thickLine" presStyleLbl="alignNode1" presStyleIdx="4" presStyleCnt="6"/>
      <dgm:spPr/>
    </dgm:pt>
    <dgm:pt modelId="{63323866-3C9C-4981-B3D5-0351C9AEDC4E}" type="pres">
      <dgm:prSet presAssocID="{6B347ABB-BF97-4BBA-B731-C1AF1A76BF42}" presName="horz1" presStyleCnt="0"/>
      <dgm:spPr/>
    </dgm:pt>
    <dgm:pt modelId="{81FB56D7-230D-4F7D-9FBA-D5898CC64A2B}" type="pres">
      <dgm:prSet presAssocID="{6B347ABB-BF97-4BBA-B731-C1AF1A76BF42}" presName="tx1" presStyleLbl="revTx" presStyleIdx="4" presStyleCnt="6"/>
      <dgm:spPr/>
    </dgm:pt>
    <dgm:pt modelId="{1827A52F-DB9B-4CA2-91DD-3D4F9485AB8C}" type="pres">
      <dgm:prSet presAssocID="{6B347ABB-BF97-4BBA-B731-C1AF1A76BF42}" presName="vert1" presStyleCnt="0"/>
      <dgm:spPr/>
    </dgm:pt>
    <dgm:pt modelId="{472AD953-BEFC-4B43-8555-B667F0340E29}" type="pres">
      <dgm:prSet presAssocID="{253C4AF9-6C6C-4629-BE61-F12583EB93EB}" presName="thickLine" presStyleLbl="alignNode1" presStyleIdx="5" presStyleCnt="6"/>
      <dgm:spPr/>
    </dgm:pt>
    <dgm:pt modelId="{31B2E01A-F6F4-4830-9825-902B56685F89}" type="pres">
      <dgm:prSet presAssocID="{253C4AF9-6C6C-4629-BE61-F12583EB93EB}" presName="horz1" presStyleCnt="0"/>
      <dgm:spPr/>
    </dgm:pt>
    <dgm:pt modelId="{1850E1C1-FAFF-47B7-AC1C-7726D058188F}" type="pres">
      <dgm:prSet presAssocID="{253C4AF9-6C6C-4629-BE61-F12583EB93EB}" presName="tx1" presStyleLbl="revTx" presStyleIdx="5" presStyleCnt="6"/>
      <dgm:spPr/>
    </dgm:pt>
    <dgm:pt modelId="{36EFA713-EDB9-4B13-BF4B-6917B1F47B8C}" type="pres">
      <dgm:prSet presAssocID="{253C4AF9-6C6C-4629-BE61-F12583EB93EB}" presName="vert1" presStyleCnt="0"/>
      <dgm:spPr/>
    </dgm:pt>
  </dgm:ptLst>
  <dgm:cxnLst>
    <dgm:cxn modelId="{7F20F526-FC60-4071-B01D-B53F6C9589DF}" type="presOf" srcId="{6B347ABB-BF97-4BBA-B731-C1AF1A76BF42}" destId="{81FB56D7-230D-4F7D-9FBA-D5898CC64A2B}" srcOrd="0" destOrd="0" presId="urn:microsoft.com/office/officeart/2008/layout/LinedList"/>
    <dgm:cxn modelId="{AE7BF936-4B58-4136-9401-8C59F63A2EA9}" type="presOf" srcId="{6AB54AD6-305D-43C9-8403-38B64D20C9AA}" destId="{5C9F9379-210C-4748-A215-57686626CA25}" srcOrd="0" destOrd="0" presId="urn:microsoft.com/office/officeart/2008/layout/LinedList"/>
    <dgm:cxn modelId="{AAD6B638-E9FB-40E1-9E6D-2713D8C98DF0}" srcId="{69E5DC3F-F6E4-4613-B2CA-204B8FFEE936}" destId="{24A3D57E-CFA5-4D2C-ABAF-4050062E9222}" srcOrd="2" destOrd="0" parTransId="{414E1223-EAB7-49B3-B6D5-9A71BCE09651}" sibTransId="{29D12912-0D5E-4006-9870-48E083B66926}"/>
    <dgm:cxn modelId="{EF12515D-A177-4CCC-B2DB-A498A32BCAF6}" srcId="{69E5DC3F-F6E4-4613-B2CA-204B8FFEE936}" destId="{6AB54AD6-305D-43C9-8403-38B64D20C9AA}" srcOrd="3" destOrd="0" parTransId="{422F29AC-85B1-4D9B-8C88-76AF0605BE1D}" sibTransId="{EE9A121E-B74D-42BF-B0C6-D3F5B28193F4}"/>
    <dgm:cxn modelId="{4FA2B849-4746-4C2E-A2A6-2B213E541BDD}" type="presOf" srcId="{24A3D57E-CFA5-4D2C-ABAF-4050062E9222}" destId="{F2F10E9A-0DCF-48E8-9052-73961838379D}" srcOrd="0" destOrd="0" presId="urn:microsoft.com/office/officeart/2008/layout/LinedList"/>
    <dgm:cxn modelId="{15EDBA4E-4484-4F00-B361-0FC006071F9B}" srcId="{69E5DC3F-F6E4-4613-B2CA-204B8FFEE936}" destId="{6B347ABB-BF97-4BBA-B731-C1AF1A76BF42}" srcOrd="4" destOrd="0" parTransId="{8281F252-EF6E-411E-8AAF-54B0AAFCDD47}" sibTransId="{1DC7246D-48E1-47C9-9F50-67878BF81B2C}"/>
    <dgm:cxn modelId="{D4521954-299C-4BF6-836A-19592DCC06DE}" srcId="{69E5DC3F-F6E4-4613-B2CA-204B8FFEE936}" destId="{4C27D3AC-1CBD-4BE6-B2D7-737B3BD5B5EA}" srcOrd="0" destOrd="0" parTransId="{26C075EF-1BC2-46E7-A68F-44FE9FF4815A}" sibTransId="{D1EF6249-2E00-4902-A45B-9839A7FDAC62}"/>
    <dgm:cxn modelId="{C12C547C-9A34-4BFA-A9CB-99EA2F866E80}" srcId="{69E5DC3F-F6E4-4613-B2CA-204B8FFEE936}" destId="{253C4AF9-6C6C-4629-BE61-F12583EB93EB}" srcOrd="5" destOrd="0" parTransId="{E9677384-C994-4A8B-B26A-134EF6A8435B}" sibTransId="{D8961C9F-1492-4F99-B9B4-B30CA599DE2C}"/>
    <dgm:cxn modelId="{B74C46B3-C8F6-4CC4-B4B3-F1BEAB73D244}" srcId="{69E5DC3F-F6E4-4613-B2CA-204B8FFEE936}" destId="{F44B18DF-44B0-4942-84F5-8EC5A5F8020E}" srcOrd="1" destOrd="0" parTransId="{45BC6867-5B38-4DE4-BC63-9267EF25B3DA}" sibTransId="{B3713147-222F-47C0-98DF-35D518710FEA}"/>
    <dgm:cxn modelId="{D44383B3-4D22-42A3-91BC-797EC4FC749A}" type="presOf" srcId="{F44B18DF-44B0-4942-84F5-8EC5A5F8020E}" destId="{3C63A85B-9B7C-45E5-A6E9-013C3E83B61B}" srcOrd="0" destOrd="0" presId="urn:microsoft.com/office/officeart/2008/layout/LinedList"/>
    <dgm:cxn modelId="{55BB53BE-4B2B-439F-A9AA-5A1B72DB1757}" type="presOf" srcId="{253C4AF9-6C6C-4629-BE61-F12583EB93EB}" destId="{1850E1C1-FAFF-47B7-AC1C-7726D058188F}" srcOrd="0" destOrd="0" presId="urn:microsoft.com/office/officeart/2008/layout/LinedList"/>
    <dgm:cxn modelId="{7045E5E3-2AB2-41BC-9F10-C8F9E0DD0D82}" type="presOf" srcId="{4C27D3AC-1CBD-4BE6-B2D7-737B3BD5B5EA}" destId="{B7A6606B-5149-4138-A25E-97E349F6B12D}" srcOrd="0" destOrd="0" presId="urn:microsoft.com/office/officeart/2008/layout/LinedList"/>
    <dgm:cxn modelId="{6285F7F9-6939-42E3-BB8B-0D8D1F4119EB}" type="presOf" srcId="{69E5DC3F-F6E4-4613-B2CA-204B8FFEE936}" destId="{2C8D2A9B-8061-41AF-9B40-770F980A2359}" srcOrd="0" destOrd="0" presId="urn:microsoft.com/office/officeart/2008/layout/LinedList"/>
    <dgm:cxn modelId="{CAC4C4BB-C482-417F-BD35-8ADAE4CF8444}" type="presParOf" srcId="{2C8D2A9B-8061-41AF-9B40-770F980A2359}" destId="{6B26D9BD-3126-4C94-A328-12E04225BD5B}" srcOrd="0" destOrd="0" presId="urn:microsoft.com/office/officeart/2008/layout/LinedList"/>
    <dgm:cxn modelId="{6FB06E75-D704-4F08-851D-5D2DB805B16C}" type="presParOf" srcId="{2C8D2A9B-8061-41AF-9B40-770F980A2359}" destId="{BFE6961C-087D-42F2-8865-44BABDF65DD6}" srcOrd="1" destOrd="0" presId="urn:microsoft.com/office/officeart/2008/layout/LinedList"/>
    <dgm:cxn modelId="{7787FADC-BFA8-48D3-A3A8-AC224A226E4F}" type="presParOf" srcId="{BFE6961C-087D-42F2-8865-44BABDF65DD6}" destId="{B7A6606B-5149-4138-A25E-97E349F6B12D}" srcOrd="0" destOrd="0" presId="urn:microsoft.com/office/officeart/2008/layout/LinedList"/>
    <dgm:cxn modelId="{36A719EC-9833-400D-8E1D-8E059062FE67}" type="presParOf" srcId="{BFE6961C-087D-42F2-8865-44BABDF65DD6}" destId="{73ED5A51-3128-44E1-A2B0-CD18A44805A7}" srcOrd="1" destOrd="0" presId="urn:microsoft.com/office/officeart/2008/layout/LinedList"/>
    <dgm:cxn modelId="{22069F71-C1CF-4C35-8C9E-B18DBA1FAACE}" type="presParOf" srcId="{2C8D2A9B-8061-41AF-9B40-770F980A2359}" destId="{27BF258C-C0E1-4BFE-80D1-1E264A227A0F}" srcOrd="2" destOrd="0" presId="urn:microsoft.com/office/officeart/2008/layout/LinedList"/>
    <dgm:cxn modelId="{51F1EA5F-666F-43C8-A053-299C28B2017A}" type="presParOf" srcId="{2C8D2A9B-8061-41AF-9B40-770F980A2359}" destId="{D07588DF-9A5F-48A5-B61E-1FEC996176EB}" srcOrd="3" destOrd="0" presId="urn:microsoft.com/office/officeart/2008/layout/LinedList"/>
    <dgm:cxn modelId="{F01253BF-2EFA-4B4F-AAC6-7CE0D83ED344}" type="presParOf" srcId="{D07588DF-9A5F-48A5-B61E-1FEC996176EB}" destId="{3C63A85B-9B7C-45E5-A6E9-013C3E83B61B}" srcOrd="0" destOrd="0" presId="urn:microsoft.com/office/officeart/2008/layout/LinedList"/>
    <dgm:cxn modelId="{A0AB2242-19DD-46C3-9342-6F9511CFFBCC}" type="presParOf" srcId="{D07588DF-9A5F-48A5-B61E-1FEC996176EB}" destId="{C4626D22-1BDD-4797-8102-EEAA1C6B8138}" srcOrd="1" destOrd="0" presId="urn:microsoft.com/office/officeart/2008/layout/LinedList"/>
    <dgm:cxn modelId="{D0678769-E24C-4D2A-9969-E83C2E9785F0}" type="presParOf" srcId="{2C8D2A9B-8061-41AF-9B40-770F980A2359}" destId="{010B44EA-8418-4E72-9A25-3E6752A3E1BB}" srcOrd="4" destOrd="0" presId="urn:microsoft.com/office/officeart/2008/layout/LinedList"/>
    <dgm:cxn modelId="{8CCBCF0F-9940-45CC-894A-072FBA24F4DB}" type="presParOf" srcId="{2C8D2A9B-8061-41AF-9B40-770F980A2359}" destId="{41340EAF-1DC6-4A81-94A7-F7260F65F8F2}" srcOrd="5" destOrd="0" presId="urn:microsoft.com/office/officeart/2008/layout/LinedList"/>
    <dgm:cxn modelId="{37920D0C-26E0-4538-B382-DCBFF93C2B39}" type="presParOf" srcId="{41340EAF-1DC6-4A81-94A7-F7260F65F8F2}" destId="{F2F10E9A-0DCF-48E8-9052-73961838379D}" srcOrd="0" destOrd="0" presId="urn:microsoft.com/office/officeart/2008/layout/LinedList"/>
    <dgm:cxn modelId="{6E286449-90CB-4CCE-AB81-B5FAC643F34C}" type="presParOf" srcId="{41340EAF-1DC6-4A81-94A7-F7260F65F8F2}" destId="{13CCD77C-B628-4C94-9022-D63A113E082C}" srcOrd="1" destOrd="0" presId="urn:microsoft.com/office/officeart/2008/layout/LinedList"/>
    <dgm:cxn modelId="{76B6B654-DBBA-4B9A-A6BE-614A4A2DCE53}" type="presParOf" srcId="{2C8D2A9B-8061-41AF-9B40-770F980A2359}" destId="{A939B6A0-6F97-4AD6-B975-2F240196621D}" srcOrd="6" destOrd="0" presId="urn:microsoft.com/office/officeart/2008/layout/LinedList"/>
    <dgm:cxn modelId="{74DA73FD-9EB9-45B7-B733-8161ED554FCD}" type="presParOf" srcId="{2C8D2A9B-8061-41AF-9B40-770F980A2359}" destId="{78EE1859-1E0F-4810-ACD3-21145060D600}" srcOrd="7" destOrd="0" presId="urn:microsoft.com/office/officeart/2008/layout/LinedList"/>
    <dgm:cxn modelId="{98255B4B-4A3F-4776-8B1C-685410F5C60D}" type="presParOf" srcId="{78EE1859-1E0F-4810-ACD3-21145060D600}" destId="{5C9F9379-210C-4748-A215-57686626CA25}" srcOrd="0" destOrd="0" presId="urn:microsoft.com/office/officeart/2008/layout/LinedList"/>
    <dgm:cxn modelId="{A2CA93C8-C7D5-40AC-B47D-A44E38D8340A}" type="presParOf" srcId="{78EE1859-1E0F-4810-ACD3-21145060D600}" destId="{EF5C78D8-6375-41AA-9C28-989CC6127EA8}" srcOrd="1" destOrd="0" presId="urn:microsoft.com/office/officeart/2008/layout/LinedList"/>
    <dgm:cxn modelId="{24127C4B-9A82-49B5-B4FE-36DEAFB46D90}" type="presParOf" srcId="{2C8D2A9B-8061-41AF-9B40-770F980A2359}" destId="{A6EE49BC-57A6-4293-B293-F3F18759F576}" srcOrd="8" destOrd="0" presId="urn:microsoft.com/office/officeart/2008/layout/LinedList"/>
    <dgm:cxn modelId="{A822F47D-A169-4856-B3BB-CBA3BABF824A}" type="presParOf" srcId="{2C8D2A9B-8061-41AF-9B40-770F980A2359}" destId="{63323866-3C9C-4981-B3D5-0351C9AEDC4E}" srcOrd="9" destOrd="0" presId="urn:microsoft.com/office/officeart/2008/layout/LinedList"/>
    <dgm:cxn modelId="{DC3D210F-5CEA-4DA8-B235-CD11D02964EE}" type="presParOf" srcId="{63323866-3C9C-4981-B3D5-0351C9AEDC4E}" destId="{81FB56D7-230D-4F7D-9FBA-D5898CC64A2B}" srcOrd="0" destOrd="0" presId="urn:microsoft.com/office/officeart/2008/layout/LinedList"/>
    <dgm:cxn modelId="{9DD818D0-EBB8-453B-B968-38021E2997BE}" type="presParOf" srcId="{63323866-3C9C-4981-B3D5-0351C9AEDC4E}" destId="{1827A52F-DB9B-4CA2-91DD-3D4F9485AB8C}" srcOrd="1" destOrd="0" presId="urn:microsoft.com/office/officeart/2008/layout/LinedList"/>
    <dgm:cxn modelId="{ADCF9B03-6CE6-4F79-BE97-DF5566B1EF99}" type="presParOf" srcId="{2C8D2A9B-8061-41AF-9B40-770F980A2359}" destId="{472AD953-BEFC-4B43-8555-B667F0340E29}" srcOrd="10" destOrd="0" presId="urn:microsoft.com/office/officeart/2008/layout/LinedList"/>
    <dgm:cxn modelId="{B8A7691A-1332-4D80-A355-B3BF360687E7}" type="presParOf" srcId="{2C8D2A9B-8061-41AF-9B40-770F980A2359}" destId="{31B2E01A-F6F4-4830-9825-902B56685F89}" srcOrd="11" destOrd="0" presId="urn:microsoft.com/office/officeart/2008/layout/LinedList"/>
    <dgm:cxn modelId="{9F949F1D-E566-43E1-870F-EF8011C0951D}" type="presParOf" srcId="{31B2E01A-F6F4-4830-9825-902B56685F89}" destId="{1850E1C1-FAFF-47B7-AC1C-7726D058188F}" srcOrd="0" destOrd="0" presId="urn:microsoft.com/office/officeart/2008/layout/LinedList"/>
    <dgm:cxn modelId="{1C905FF8-049F-4D49-9B5D-DA890D6CD74D}" type="presParOf" srcId="{31B2E01A-F6F4-4830-9825-902B56685F89}" destId="{36EFA713-EDB9-4B13-BF4B-6917B1F47B8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26D9BD-3126-4C94-A328-12E04225BD5B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A6606B-5149-4138-A25E-97E349F6B12D}">
      <dsp:nvSpPr>
        <dsp:cNvPr id="0" name=""/>
        <dsp:cNvSpPr/>
      </dsp:nvSpPr>
      <dsp:spPr>
        <a:xfrm>
          <a:off x="0" y="212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u="none" kern="1200">
              <a:latin typeface="Arial" panose="020B0604020202020204" pitchFamily="34" charset="0"/>
              <a:cs typeface="Arial" panose="020B0604020202020204" pitchFamily="34" charset="0"/>
            </a:rPr>
            <a:t>Module Title</a:t>
          </a:r>
          <a:r>
            <a:rPr lang="en-GB" sz="2800" kern="120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GB" sz="2800" b="1" kern="1200">
              <a:latin typeface="Arial" panose="020B0604020202020204" pitchFamily="34" charset="0"/>
              <a:cs typeface="Arial" panose="020B0604020202020204" pitchFamily="34" charset="0"/>
            </a:rPr>
            <a:t>PSYCHOLOGY</a:t>
          </a:r>
          <a:r>
            <a:rPr lang="en-GB" sz="2800" kern="120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800" b="1" kern="1200">
              <a:latin typeface="Arial" panose="020B0604020202020204" pitchFamily="34" charset="0"/>
              <a:cs typeface="Arial" panose="020B0604020202020204" pitchFamily="34" charset="0"/>
            </a:rPr>
            <a:t>IN HEALTH AND SOCIAL CARE</a:t>
          </a:r>
          <a:endParaRPr lang="en-US" sz="2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124"/>
        <a:ext cx="10515600" cy="724514"/>
      </dsp:txXfrm>
    </dsp:sp>
    <dsp:sp modelId="{27BF258C-C0E1-4BFE-80D1-1E264A227A0F}">
      <dsp:nvSpPr>
        <dsp:cNvPr id="0" name=""/>
        <dsp:cNvSpPr/>
      </dsp:nvSpPr>
      <dsp:spPr>
        <a:xfrm>
          <a:off x="0" y="726639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63A85B-9B7C-45E5-A6E9-013C3E83B61B}">
      <dsp:nvSpPr>
        <dsp:cNvPr id="0" name=""/>
        <dsp:cNvSpPr/>
      </dsp:nvSpPr>
      <dsp:spPr>
        <a:xfrm>
          <a:off x="0" y="72663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u="none" kern="1200">
              <a:latin typeface="Arial" panose="020B0604020202020204" pitchFamily="34" charset="0"/>
              <a:cs typeface="Arial" panose="020B0604020202020204" pitchFamily="34" charset="0"/>
            </a:rPr>
            <a:t>Module Number</a:t>
          </a:r>
          <a:r>
            <a:rPr lang="en-GB" sz="2800" kern="120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fr-FR" sz="2800" b="1" kern="1200">
              <a:latin typeface="Arial" panose="020B0604020202020204" pitchFamily="34" charset="0"/>
              <a:cs typeface="Arial" panose="020B0604020202020204" pitchFamily="34" charset="0"/>
            </a:rPr>
            <a:t>(LCHS4010)</a:t>
          </a:r>
          <a:endParaRPr lang="en-US" sz="2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726639"/>
        <a:ext cx="10515600" cy="724514"/>
      </dsp:txXfrm>
    </dsp:sp>
    <dsp:sp modelId="{010B44EA-8418-4E72-9A25-3E6752A3E1BB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10E9A-0DCF-48E8-9052-73961838379D}">
      <dsp:nvSpPr>
        <dsp:cNvPr id="0" name=""/>
        <dsp:cNvSpPr/>
      </dsp:nvSpPr>
      <dsp:spPr>
        <a:xfrm>
          <a:off x="0" y="145115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u="none" kern="1200">
              <a:latin typeface="Arial" panose="020B0604020202020204" pitchFamily="34" charset="0"/>
              <a:cs typeface="Arial" panose="020B0604020202020204" pitchFamily="34" charset="0"/>
            </a:rPr>
            <a:t>Assignment No</a:t>
          </a:r>
          <a:r>
            <a:rPr lang="en-GB" sz="2800" b="1" i="1" kern="1200">
              <a:latin typeface="Arial" panose="020B0604020202020204" pitchFamily="34" charset="0"/>
              <a:cs typeface="Arial" panose="020B0604020202020204" pitchFamily="34" charset="0"/>
            </a:rPr>
            <a:t>: ASSIGNMENT 1</a:t>
          </a:r>
          <a:endParaRPr lang="en-US" sz="2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451154"/>
        <a:ext cx="10515600" cy="724514"/>
      </dsp:txXfrm>
    </dsp:sp>
    <dsp:sp modelId="{A939B6A0-6F97-4AD6-B975-2F240196621D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9F9379-210C-4748-A215-57686626CA25}">
      <dsp:nvSpPr>
        <dsp:cNvPr id="0" name=""/>
        <dsp:cNvSpPr/>
      </dsp:nvSpPr>
      <dsp:spPr>
        <a:xfrm>
          <a:off x="0" y="217566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u="none" kern="1200">
              <a:latin typeface="Arial" panose="020B0604020202020204" pitchFamily="34" charset="0"/>
              <a:cs typeface="Arial" panose="020B0604020202020204" pitchFamily="34" charset="0"/>
            </a:rPr>
            <a:t>Student Name</a:t>
          </a:r>
          <a:r>
            <a:rPr lang="en-GB" sz="2800" b="1" i="1" kern="1200">
              <a:latin typeface="Arial" panose="020B0604020202020204" pitchFamily="34" charset="0"/>
              <a:cs typeface="Arial" panose="020B0604020202020204" pitchFamily="34" charset="0"/>
            </a:rPr>
            <a:t>: AHOU ANNA YASMINE KRAMO </a:t>
          </a:r>
          <a:endParaRPr lang="en-US" sz="2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175669"/>
        <a:ext cx="10515600" cy="724514"/>
      </dsp:txXfrm>
    </dsp:sp>
    <dsp:sp modelId="{A6EE49BC-57A6-4293-B293-F3F18759F576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FB56D7-230D-4F7D-9FBA-D5898CC64A2B}">
      <dsp:nvSpPr>
        <dsp:cNvPr id="0" name=""/>
        <dsp:cNvSpPr/>
      </dsp:nvSpPr>
      <dsp:spPr>
        <a:xfrm>
          <a:off x="0" y="2900183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u="none" kern="1200">
              <a:latin typeface="Arial" panose="020B0604020202020204" pitchFamily="34" charset="0"/>
              <a:cs typeface="Arial" panose="020B0604020202020204" pitchFamily="34" charset="0"/>
            </a:rPr>
            <a:t>Student ID: </a:t>
          </a:r>
          <a:r>
            <a:rPr lang="en-GB" sz="2800" b="1" u="none" kern="1200">
              <a:latin typeface="Arial" panose="020B0604020202020204" pitchFamily="34" charset="0"/>
              <a:cs typeface="Arial" panose="020B0604020202020204" pitchFamily="34" charset="0"/>
            </a:rPr>
            <a:t>2437213</a:t>
          </a:r>
          <a:r>
            <a:rPr lang="en-GB" sz="2800" u="none" kern="120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800" u="none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900183"/>
        <a:ext cx="10515600" cy="724514"/>
      </dsp:txXfrm>
    </dsp:sp>
    <dsp:sp modelId="{472AD953-BEFC-4B43-8555-B667F0340E29}">
      <dsp:nvSpPr>
        <dsp:cNvPr id="0" name=""/>
        <dsp:cNvSpPr/>
      </dsp:nvSpPr>
      <dsp:spPr>
        <a:xfrm>
          <a:off x="0" y="3624698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50E1C1-FAFF-47B7-AC1C-7726D058188F}">
      <dsp:nvSpPr>
        <dsp:cNvPr id="0" name=""/>
        <dsp:cNvSpPr/>
      </dsp:nvSpPr>
      <dsp:spPr>
        <a:xfrm>
          <a:off x="0" y="3624698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u="none" kern="1200">
              <a:latin typeface="Arial" panose="020B0604020202020204" pitchFamily="34" charset="0"/>
              <a:cs typeface="Arial" panose="020B0604020202020204" pitchFamily="34" charset="0"/>
            </a:rPr>
            <a:t>Lecturer’s Name</a:t>
          </a:r>
          <a:r>
            <a:rPr lang="en-GB" sz="2800" b="1" i="1" kern="1200"/>
            <a:t>:</a:t>
          </a:r>
          <a:r>
            <a:rPr lang="en-GB" sz="2800" b="1" i="1" kern="1200">
              <a:latin typeface="Arial" panose="020B0604020202020204" pitchFamily="34" charset="0"/>
              <a:cs typeface="Arial" panose="020B0604020202020204" pitchFamily="34" charset="0"/>
            </a:rPr>
            <a:t> FARAH VIITA </a:t>
          </a:r>
          <a:endParaRPr lang="en-US" sz="2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624698"/>
        <a:ext cx="10515600" cy="7245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 dirty="0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BBFAB4-6671-4164-B854-369461D914DF}" type="datetimeFigureOut">
              <a:rPr lang="fr-FR" smtClean="0"/>
              <a:t>13/03/2026</a:t>
            </a:fld>
            <a:endParaRPr lang="fr-FR" dirty="0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 dirty="0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E34D0D-1863-40F2-921E-B76E4C77ECAE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237933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E34D0D-1863-40F2-921E-B76E4C77ECAE}" type="slidenum">
              <a:rPr lang="fr-FR" smtClean="0"/>
              <a:t>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63608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D6A8-523A-4E60-8B50-7C995A6011B9}" type="datetimeFigureOut">
              <a:rPr lang="fr-FR" smtClean="0"/>
              <a:t>13/03/2026</a:t>
            </a:fld>
            <a:endParaRPr lang="fr-FR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3D5A-214D-41F8-AEEC-2EA61B53156E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068932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D6A8-523A-4E60-8B50-7C995A6011B9}" type="datetimeFigureOut">
              <a:rPr lang="fr-FR" smtClean="0"/>
              <a:t>13/03/2026</a:t>
            </a:fld>
            <a:endParaRPr lang="fr-FR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3D5A-214D-41F8-AEEC-2EA61B53156E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84741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D6A8-523A-4E60-8B50-7C995A6011B9}" type="datetimeFigureOut">
              <a:rPr lang="fr-FR" smtClean="0"/>
              <a:t>13/03/2026</a:t>
            </a:fld>
            <a:endParaRPr lang="fr-FR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3D5A-214D-41F8-AEEC-2EA61B53156E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388115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D6A8-523A-4E60-8B50-7C995A6011B9}" type="datetimeFigureOut">
              <a:rPr lang="fr-FR" smtClean="0"/>
              <a:t>13/03/2026</a:t>
            </a:fld>
            <a:endParaRPr lang="fr-FR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3D5A-214D-41F8-AEEC-2EA61B53156E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808745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D6A8-523A-4E60-8B50-7C995A6011B9}" type="datetimeFigureOut">
              <a:rPr lang="fr-FR" smtClean="0"/>
              <a:t>13/03/2026</a:t>
            </a:fld>
            <a:endParaRPr lang="fr-FR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3D5A-214D-41F8-AEEC-2EA61B53156E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824705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D6A8-523A-4E60-8B50-7C995A6011B9}" type="datetimeFigureOut">
              <a:rPr lang="fr-FR" smtClean="0"/>
              <a:t>13/03/2026</a:t>
            </a:fld>
            <a:endParaRPr lang="fr-FR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3D5A-214D-41F8-AEEC-2EA61B53156E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23860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D6A8-523A-4E60-8B50-7C995A6011B9}" type="datetimeFigureOut">
              <a:rPr lang="fr-FR" smtClean="0"/>
              <a:t>13/03/2026</a:t>
            </a:fld>
            <a:endParaRPr lang="fr-FR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3D5A-214D-41F8-AEEC-2EA61B53156E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651686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D6A8-523A-4E60-8B50-7C995A6011B9}" type="datetimeFigureOut">
              <a:rPr lang="fr-FR" smtClean="0"/>
              <a:t>13/03/2026</a:t>
            </a:fld>
            <a:endParaRPr lang="fr-FR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3D5A-214D-41F8-AEEC-2EA61B53156E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698438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D6A8-523A-4E60-8B50-7C995A6011B9}" type="datetimeFigureOut">
              <a:rPr lang="fr-FR" smtClean="0"/>
              <a:t>13/03/2026</a:t>
            </a:fld>
            <a:endParaRPr lang="fr-FR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3D5A-214D-41F8-AEEC-2EA61B53156E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648489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D6A8-523A-4E60-8B50-7C995A6011B9}" type="datetimeFigureOut">
              <a:rPr lang="fr-FR" smtClean="0"/>
              <a:t>13/03/2026</a:t>
            </a:fld>
            <a:endParaRPr lang="fr-FR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3D5A-214D-41F8-AEEC-2EA61B53156E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992686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4D6A8-523A-4E60-8B50-7C995A6011B9}" type="datetimeFigureOut">
              <a:rPr lang="fr-FR" smtClean="0"/>
              <a:t>13/03/2026</a:t>
            </a:fld>
            <a:endParaRPr lang="fr-FR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B3D5A-214D-41F8-AEEC-2EA61B53156E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610917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C4D6A8-523A-4E60-8B50-7C995A6011B9}" type="datetimeFigureOut">
              <a:rPr lang="fr-FR" smtClean="0"/>
              <a:t>13/03/2026</a:t>
            </a:fld>
            <a:endParaRPr lang="fr-FR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AB3D5A-214D-41F8-AEEC-2EA61B53156E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525941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indsplain.com/wp-content/uploads/2021/01/Ainsworth-Patterns-of-Attachment.pdf" TargetMode="External"/><Relationship Id="rId2" Type="http://schemas.openxmlformats.org/officeDocument/2006/relationships/hyperlink" Target="https://www.increaseproject.eu/images/DOWNLOADS/IO2/HU/CURR_M4-A13_Bowlby_(EN-only)_20170920_HU_final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books.google.co.uk/books?hl=en&amp;lr=&amp;id=Q49KDwAAQBAJ&amp;oi=fnd&amp;pg=PP1&amp;dq=William+Worden" TargetMode="External"/><Relationship Id="rId4" Type="http://schemas.openxmlformats.org/officeDocument/2006/relationships/hyperlink" Target="https://sycofx.wordpress.com/wp-content/uploads/2012/11/john-bowlby-loss-sadness-and-depression-attachment-and-loss-1982.pdf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uilford.com/excerpts/cassidy.pdf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BEBFA723-5A7B-472D-ABD7-1526B8D3A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33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A6B27065-399A-4CF7-BF70-CF79B9848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330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5" name="Group 1034">
            <a:extLst>
              <a:ext uri="{FF2B5EF4-FFF2-40B4-BE49-F238E27FC236}">
                <a16:creationId xmlns:a16="http://schemas.microsoft.com/office/drawing/2014/main" id="{CF22986C-DDF7-4109-9D6A-006800D6B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6" y="52996"/>
            <a:ext cx="6093363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4C025298-F835-4B83-A3A3-6555157E0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17106C81-A3F0-4DA0-9368-6BBCDB9648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4B3B35E8-1AF4-4D76-93A5-B0B0884083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re 1">
            <a:extLst>
              <a:ext uri="{FF2B5EF4-FFF2-40B4-BE49-F238E27FC236}">
                <a16:creationId xmlns:a16="http://schemas.microsoft.com/office/drawing/2014/main" id="{99AE1AFB-0790-FD34-D02B-C0AD6E4C63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3121701"/>
            <a:ext cx="3658053" cy="1786515"/>
          </a:xfrm>
        </p:spPr>
        <p:txBody>
          <a:bodyPr anchor="t">
            <a:normAutofit/>
          </a:bodyPr>
          <a:lstStyle/>
          <a:p>
            <a:pPr algn="l"/>
            <a:r>
              <a:rPr lang="fr-FR" sz="2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WELCOME </a:t>
            </a:r>
            <a:br>
              <a:rPr lang="fr-FR" sz="2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fr-FR" sz="2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TO</a:t>
            </a:r>
            <a:br>
              <a:rPr lang="fr-FR" sz="2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fr-FR" sz="2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MY</a:t>
            </a:r>
            <a:br>
              <a:rPr lang="fr-FR" sz="2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fr-FR" sz="28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PRESENTATION...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8C7F03F-B192-2139-A866-EC5A4AB3D4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79341" y="2306121"/>
            <a:ext cx="5029200" cy="2237994"/>
          </a:xfrm>
          <a:prstGeom prst="rect">
            <a:avLst/>
          </a:prstGeom>
          <a:noFill/>
          <a:ln w="952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4182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ZoneTexte 10">
            <a:extLst>
              <a:ext uri="{FF2B5EF4-FFF2-40B4-BE49-F238E27FC236}">
                <a16:creationId xmlns:a16="http://schemas.microsoft.com/office/drawing/2014/main" id="{31A2644D-45A7-46FD-0551-7C39FD997C0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3787752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34506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oneTexte 5">
            <a:extLst>
              <a:ext uri="{FF2B5EF4-FFF2-40B4-BE49-F238E27FC236}">
                <a16:creationId xmlns:a16="http://schemas.microsoft.com/office/drawing/2014/main" id="{331C7D8D-A59B-0396-DDC4-1E39E6274D05}"/>
              </a:ext>
            </a:extLst>
          </p:cNvPr>
          <p:cNvSpPr txBox="1"/>
          <p:nvPr/>
        </p:nvSpPr>
        <p:spPr>
          <a:xfrm>
            <a:off x="4284616" y="884420"/>
            <a:ext cx="3972393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800" b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endParaRPr lang="fr-FR" sz="28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sz="28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sz="28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sz="28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fr-FR"/>
              <a:t> </a:t>
            </a:r>
          </a:p>
          <a:p>
            <a:endParaRPr lang="fr-FR"/>
          </a:p>
          <a:p>
            <a:endParaRPr lang="fr-FR" dirty="0"/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FB449EDD-0A5D-CD5F-0E6B-9C40243C5F63}"/>
              </a:ext>
            </a:extLst>
          </p:cNvPr>
          <p:cNvSpPr txBox="1"/>
          <p:nvPr/>
        </p:nvSpPr>
        <p:spPr>
          <a:xfrm>
            <a:off x="0" y="1752414"/>
            <a:ext cx="12192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 She name Jenny and have 16-year-old .This girl who takes care of mother after her father's death. She is then confronted with difficult situations. </a:t>
            </a:r>
          </a:p>
          <a:p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Takes on important responsibilities in the home and in her mother's life. In this analysis, Bowlby's attachment theory can explore the impact on situation and her personal development.</a:t>
            </a:r>
            <a:endParaRPr lang="fr-FR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ZoneTexte 8">
            <a:extLst>
              <a:ext uri="{FF2B5EF4-FFF2-40B4-BE49-F238E27FC236}">
                <a16:creationId xmlns:a16="http://schemas.microsoft.com/office/drawing/2014/main" id="{651A5E8B-E615-2A41-3632-78406CFE8077}"/>
              </a:ext>
            </a:extLst>
          </p:cNvPr>
          <p:cNvSpPr txBox="1"/>
          <p:nvPr/>
        </p:nvSpPr>
        <p:spPr>
          <a:xfrm>
            <a:off x="8109679" y="1484026"/>
            <a:ext cx="1847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fr-FR"/>
          </a:p>
          <a:p>
            <a:endParaRPr lang="fr-FR"/>
          </a:p>
          <a:p>
            <a:endParaRPr lang="fr-FR"/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825651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D844FA7-B17E-B32B-80F5-422485AE7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389433" cy="835061"/>
          </a:xfrm>
        </p:spPr>
        <p:txBody>
          <a:bodyPr/>
          <a:lstStyle/>
          <a:p>
            <a:r>
              <a:rPr lang="fr-FR">
                <a:latin typeface="Arial" panose="020B0604020202020204" pitchFamily="34" charset="0"/>
                <a:cs typeface="Arial" panose="020B0604020202020204" pitchFamily="34" charset="0"/>
              </a:rPr>
              <a:t>                         </a:t>
            </a:r>
            <a:r>
              <a:rPr lang="fr-FR" sz="2800" b="1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r>
              <a:rPr lang="fr-FR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fr-F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7F88D070-EC61-C24B-5E10-E6D179A0999B}"/>
              </a:ext>
            </a:extLst>
          </p:cNvPr>
          <p:cNvSpPr txBox="1"/>
          <p:nvPr/>
        </p:nvSpPr>
        <p:spPr>
          <a:xfrm>
            <a:off x="14989" y="835062"/>
            <a:ext cx="11947161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000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Firstly, Bowlby's attachment theory highlights the importance of early relationships in shaping future attachment styles and interpersonal relationships. </a:t>
            </a:r>
          </a:p>
          <a:p>
            <a:endParaRPr 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000" b="1">
                <a:latin typeface="Arial" panose="020B0604020202020204" pitchFamily="34" charset="0"/>
                <a:cs typeface="Arial" panose="020B0604020202020204" pitchFamily="34" charset="0"/>
              </a:rPr>
              <a:t>The attachment 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system is to encourages the child to form close bonds with one or more adult figures to obtain comfort, enabling them to regain a sense of internal security in the face of potential dangers in their environment.</a:t>
            </a:r>
            <a:r>
              <a:rPr lang="en-US" sz="2000"/>
              <a:t> 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According to Bowlby (1969) :</a:t>
            </a:r>
          </a:p>
          <a:p>
            <a:pPr marL="342900" indent="-342900">
              <a:buFontTx/>
              <a:buChar char="-"/>
            </a:pPr>
            <a:endParaRPr 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b="1">
                <a:latin typeface="Arial" panose="020B0604020202020204" pitchFamily="34" charset="0"/>
                <a:cs typeface="Arial" panose="020B0604020202020204" pitchFamily="34" charset="0"/>
              </a:rPr>
              <a:t>Secure attachment 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provides a safe and secure base. children can explore their environment while feeling protected. </a:t>
            </a:r>
          </a:p>
          <a:p>
            <a:endParaRPr 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When caregivers are warm, responsive, and consistent, children are more likely to develop secure attachment relationships.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ZoneTexte 25">
            <a:extLst>
              <a:ext uri="{FF2B5EF4-FFF2-40B4-BE49-F238E27FC236}">
                <a16:creationId xmlns:a16="http://schemas.microsoft.com/office/drawing/2014/main" id="{368DE1DD-46BC-783A-6AFD-2C9D34A3E9AE}"/>
              </a:ext>
            </a:extLst>
          </p:cNvPr>
          <p:cNvSpPr txBox="1"/>
          <p:nvPr/>
        </p:nvSpPr>
        <p:spPr>
          <a:xfrm>
            <a:off x="10643016" y="3612630"/>
            <a:ext cx="710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fr-FR" dirty="0"/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FC9492C2-08C4-8422-6B2C-DDA2D0C42AEA}"/>
              </a:ext>
            </a:extLst>
          </p:cNvPr>
          <p:cNvSpPr txBox="1"/>
          <p:nvPr/>
        </p:nvSpPr>
        <p:spPr>
          <a:xfrm>
            <a:off x="14989" y="5197643"/>
            <a:ext cx="1179200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800" b="1"/>
              <a:t>.</a:t>
            </a:r>
            <a:r>
              <a:rPr lang="fr-FR" sz="2000"/>
              <a:t> Secondly</a:t>
            </a:r>
            <a:r>
              <a:rPr lang="fr-FR" sz="200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it is important to note that during childhood, children develop an </a:t>
            </a:r>
            <a:r>
              <a:rPr lang="en-US" sz="2000" b="1">
                <a:latin typeface="Arial" panose="020B0604020202020204" pitchFamily="34" charset="0"/>
                <a:cs typeface="Arial" panose="020B0604020202020204" pitchFamily="34" charset="0"/>
              </a:rPr>
              <a:t>internal working models 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through their early attachment experiences with caregiver.</a:t>
            </a: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Furthermore, according to Bowlby ,(1988)</a:t>
            </a:r>
            <a:endParaRPr lang="fr-FR" sz="2000" dirty="0"/>
          </a:p>
        </p:txBody>
      </p:sp>
    </p:spTree>
    <p:extLst>
      <p:ext uri="{BB962C8B-B14F-4D97-AF65-F5344CB8AC3E}">
        <p14:creationId xmlns:p14="http://schemas.microsoft.com/office/powerpoint/2010/main" val="24589818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oneTexte 4">
            <a:extLst>
              <a:ext uri="{FF2B5EF4-FFF2-40B4-BE49-F238E27FC236}">
                <a16:creationId xmlns:a16="http://schemas.microsoft.com/office/drawing/2014/main" id="{821247BC-C948-DAB7-6226-0083DC164886}"/>
              </a:ext>
            </a:extLst>
          </p:cNvPr>
          <p:cNvSpPr txBox="1"/>
          <p:nvPr/>
        </p:nvSpPr>
        <p:spPr>
          <a:xfrm>
            <a:off x="-59961" y="195682"/>
            <a:ext cx="123419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fr-FR" dirty="0"/>
          </a:p>
          <a:p>
            <a:endParaRPr lang="fr-FR" dirty="0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4998D24E-203B-C112-A590-8974D9B5508A}"/>
              </a:ext>
            </a:extLst>
          </p:cNvPr>
          <p:cNvSpPr txBox="1"/>
          <p:nvPr/>
        </p:nvSpPr>
        <p:spPr>
          <a:xfrm>
            <a:off x="219855" y="453931"/>
            <a:ext cx="1175228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They influence expectations about care, trust, and emotional support . 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From a psychological point of view, in Jenny case, her experiences may affect this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influence how she perceives responsibility and family roles after the death of her father because that are not appropriate for her age.</a:t>
            </a:r>
            <a:endParaRPr lang="fr-FR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45950422-B186-17FE-ECF8-E4A7CC923A05}"/>
              </a:ext>
            </a:extLst>
          </p:cNvPr>
          <p:cNvSpPr txBox="1"/>
          <p:nvPr/>
        </p:nvSpPr>
        <p:spPr>
          <a:xfrm>
            <a:off x="3013023" y="1741168"/>
            <a:ext cx="42272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PIES domains </a:t>
            </a:r>
            <a:endParaRPr lang="fr-FR" sz="2400" dirty="0"/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F70259B2-DB71-10F9-A11D-4E57E349B2C0}"/>
              </a:ext>
            </a:extLst>
          </p:cNvPr>
          <p:cNvSpPr txBox="1"/>
          <p:nvPr/>
        </p:nvSpPr>
        <p:spPr>
          <a:xfrm>
            <a:off x="219855" y="2100535"/>
            <a:ext cx="702039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 b="1" dirty="0">
                <a:latin typeface="Arial" panose="020B0604020202020204" pitchFamily="34" charset="0"/>
                <a:cs typeface="Arial" panose="020B0604020202020204" pitchFamily="34" charset="0"/>
              </a:rPr>
              <a:t>Early attachement </a:t>
            </a:r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experiences can influence a Child development accros the PIES Domains : </a:t>
            </a:r>
            <a:r>
              <a:rPr lang="fr-FR" sz="2000" dirty="0" err="1">
                <a:latin typeface="Arial" panose="020B0604020202020204" pitchFamily="34" charset="0"/>
                <a:cs typeface="Arial" panose="020B0604020202020204" pitchFamily="34" charset="0"/>
              </a:rPr>
              <a:t>according</a:t>
            </a:r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Mary Ainsworth, M., Belhar, M., Waters, E. and Wall, S. (1978)</a:t>
            </a:r>
            <a:endParaRPr lang="fr-F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dirty="0"/>
          </a:p>
        </p:txBody>
      </p:sp>
      <p:graphicFrame>
        <p:nvGraphicFramePr>
          <p:cNvPr id="14" name="Tableau 13">
            <a:extLst>
              <a:ext uri="{FF2B5EF4-FFF2-40B4-BE49-F238E27FC236}">
                <a16:creationId xmlns:a16="http://schemas.microsoft.com/office/drawing/2014/main" id="{DE9631CB-CB52-EF99-7D40-457EDA9E15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5126141"/>
              </p:ext>
            </p:extLst>
          </p:nvPr>
        </p:nvGraphicFramePr>
        <p:xfrm>
          <a:off x="2144792" y="3252514"/>
          <a:ext cx="7902413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5764">
                  <a:extLst>
                    <a:ext uri="{9D8B030D-6E8A-4147-A177-3AD203B41FA5}">
                      <a16:colId xmlns:a16="http://schemas.microsoft.com/office/drawing/2014/main" val="1389808713"/>
                    </a:ext>
                  </a:extLst>
                </a:gridCol>
                <a:gridCol w="5556649">
                  <a:extLst>
                    <a:ext uri="{9D8B030D-6E8A-4147-A177-3AD203B41FA5}">
                      <a16:colId xmlns:a16="http://schemas.microsoft.com/office/drawing/2014/main" val="572189814"/>
                    </a:ext>
                  </a:extLst>
                </a:gridCol>
              </a:tblGrid>
              <a:tr h="8495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600" b="1" dirty="0"/>
                        <a:t>PHYSICAL</a:t>
                      </a:r>
                      <a:r>
                        <a:rPr lang="fr-FR" dirty="0"/>
                        <a:t> </a:t>
                      </a:r>
                    </a:p>
                    <a:p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600" b="0" dirty="0"/>
                        <a:t>E</a:t>
                      </a:r>
                      <a:r>
                        <a:rPr lang="fr-FR" sz="16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ARLY STRESS CAN NEGATIVEVELY AFFECT NEUROLOGICAL DEVELEPMENT </a:t>
                      </a:r>
                    </a:p>
                    <a:p>
                      <a:endParaRPr lang="fr-FR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8098834"/>
                  </a:ext>
                </a:extLst>
              </a:tr>
              <a:tr h="8495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INTELLECTUAL</a:t>
                      </a:r>
                      <a:r>
                        <a:rPr lang="fr-FR" sz="1600" b="1" dirty="0"/>
                        <a:t> </a:t>
                      </a:r>
                    </a:p>
                    <a:p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SECURE ATTACHMENT SUPPORTS FAVOURS EXPLORATION  CURIOSITY AND LEARNING </a:t>
                      </a:r>
                    </a:p>
                    <a:p>
                      <a:endParaRPr lang="fr-FR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3965152"/>
                  </a:ext>
                </a:extLst>
              </a:tr>
              <a:tr h="8495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</a:t>
                      </a:r>
                      <a:r>
                        <a:rPr lang="fr-F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DEVELOPMENT OF EMOTIONAL AND  REGULATION ABILITY TO MANAGE STRESS </a:t>
                      </a:r>
                    </a:p>
                    <a:p>
                      <a:endParaRPr lang="fr-FR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2036824"/>
                  </a:ext>
                </a:extLst>
              </a:tr>
              <a:tr h="91020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</a:t>
                      </a:r>
                      <a:r>
                        <a:rPr lang="fr-FR" dirty="0"/>
                        <a:t> </a:t>
                      </a:r>
                    </a:p>
                    <a:p>
                      <a:endParaRPr lang="fr-FR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ABILITY TO FORM STABLE AND HEALTHLY RELATIONSHIPS </a:t>
                      </a:r>
                    </a:p>
                    <a:p>
                      <a:endParaRPr lang="fr-FR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74422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3927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oneTexte 2">
            <a:extLst>
              <a:ext uri="{FF2B5EF4-FFF2-40B4-BE49-F238E27FC236}">
                <a16:creationId xmlns:a16="http://schemas.microsoft.com/office/drawing/2014/main" id="{293F1CB1-44AD-5A8D-29EB-EBB63D20E767}"/>
              </a:ext>
            </a:extLst>
          </p:cNvPr>
          <p:cNvSpPr txBox="1"/>
          <p:nvPr/>
        </p:nvSpPr>
        <p:spPr>
          <a:xfrm>
            <a:off x="359764" y="1109271"/>
            <a:ext cx="987851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We can analyse the little girl's case using Bowlby's theory .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According to Bowlby, a child's early years are fundamental to attachment: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Jenny's case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Before her father's death, she lived with her family (father and mother) and had two different personalities to whom she showed attachment.</a:t>
            </a:r>
          </a:p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She was emotionally stable and secure 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Unfortunately, at the age of 11, she lost her father. This loss may have created a problem in her relationships and have impact development .</a:t>
            </a:r>
            <a:endParaRPr lang="fr-F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dirty="0"/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4A2A6624-996C-A828-FDD9-68E6904D1D99}"/>
              </a:ext>
            </a:extLst>
          </p:cNvPr>
          <p:cNvSpPr txBox="1"/>
          <p:nvPr/>
        </p:nvSpPr>
        <p:spPr>
          <a:xfrm>
            <a:off x="1484026" y="554637"/>
            <a:ext cx="83944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 .The application of attachment theory to Jenny's case</a:t>
            </a:r>
            <a:endParaRPr lang="fr-FR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4324893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oneTexte 2">
            <a:extLst>
              <a:ext uri="{FF2B5EF4-FFF2-40B4-BE49-F238E27FC236}">
                <a16:creationId xmlns:a16="http://schemas.microsoft.com/office/drawing/2014/main" id="{83401CA3-3002-F645-377E-282EA1DE04F1}"/>
              </a:ext>
            </a:extLst>
          </p:cNvPr>
          <p:cNvSpPr txBox="1"/>
          <p:nvPr/>
        </p:nvSpPr>
        <p:spPr>
          <a:xfrm>
            <a:off x="721895" y="561474"/>
            <a:ext cx="82039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400" b="1" dirty="0">
                <a:latin typeface="Arial" panose="020B0604020202020204" pitchFamily="34" charset="0"/>
                <a:cs typeface="Arial" panose="020B0604020202020204" pitchFamily="34" charset="0"/>
              </a:rPr>
              <a:t>II. NATURE AND NUTURE IN JENNY’S DEVELOPMENT </a:t>
            </a: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D09C3BC6-E3F9-B044-5715-B4CE62A87D1E}"/>
              </a:ext>
            </a:extLst>
          </p:cNvPr>
          <p:cNvSpPr txBox="1"/>
          <p:nvPr/>
        </p:nvSpPr>
        <p:spPr>
          <a:xfrm>
            <a:off x="978568" y="1315453"/>
            <a:ext cx="40907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 b="1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fr-FR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Nature (Biological Influences)</a:t>
            </a: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782302BA-B768-5060-F353-1BFD981ADE00}"/>
              </a:ext>
            </a:extLst>
          </p:cNvPr>
          <p:cNvSpPr txBox="1"/>
          <p:nvPr/>
        </p:nvSpPr>
        <p:spPr>
          <a:xfrm>
            <a:off x="978568" y="2007877"/>
            <a:ext cx="771625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Nature is the biological factors that jenny is born with . These can influence :</a:t>
            </a:r>
          </a:p>
          <a:p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. Genetics</a:t>
            </a:r>
          </a:p>
          <a:p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.Temperament ( natural personality , calm , sensitive )</a:t>
            </a:r>
          </a:p>
          <a:p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. Development </a:t>
            </a:r>
          </a:p>
          <a:p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. Mental health ( anxiety ,depression) 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200A611E-B34F-AC64-EBCD-E2B87476E65A}"/>
              </a:ext>
            </a:extLst>
          </p:cNvPr>
          <p:cNvSpPr txBox="1"/>
          <p:nvPr/>
        </p:nvSpPr>
        <p:spPr>
          <a:xfrm>
            <a:off x="1155032" y="4251158"/>
            <a:ext cx="11041997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sz="2000" b="1" dirty="0"/>
              <a:t>2.</a:t>
            </a:r>
            <a:r>
              <a:rPr lang="fr-FR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Nuture (Environmental Influences)</a:t>
            </a:r>
          </a:p>
          <a:p>
            <a:endParaRPr lang="fr-FR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Nuture refers to the experiences and environment that shape as the grows . These can include :</a:t>
            </a:r>
          </a:p>
          <a:p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. Family relationships</a:t>
            </a:r>
          </a:p>
          <a:p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. Social relationships </a:t>
            </a:r>
          </a:p>
          <a:p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. Instability </a:t>
            </a:r>
          </a:p>
          <a:p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. Early childhood experiences </a:t>
            </a:r>
          </a:p>
        </p:txBody>
      </p:sp>
    </p:spTree>
    <p:extLst>
      <p:ext uri="{BB962C8B-B14F-4D97-AF65-F5344CB8AC3E}">
        <p14:creationId xmlns:p14="http://schemas.microsoft.com/office/powerpoint/2010/main" val="37955910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404F4ACE-66EF-29E8-F9C3-757BA5F331C9}"/>
              </a:ext>
            </a:extLst>
          </p:cNvPr>
          <p:cNvSpPr txBox="1"/>
          <p:nvPr/>
        </p:nvSpPr>
        <p:spPr>
          <a:xfrm>
            <a:off x="659568" y="689548"/>
            <a:ext cx="109278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b="1">
                <a:latin typeface="Arial" panose="020B0604020202020204" pitchFamily="34" charset="0"/>
                <a:cs typeface="Arial" panose="020B0604020202020204" pitchFamily="34" charset="0"/>
              </a:rPr>
              <a:t> III. Impact of the father’s death on Jenny development</a:t>
            </a:r>
            <a:endParaRPr lang="fr-FR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01A0FC9C-32A7-D0C7-E56A-3F9F25DBECEC}"/>
              </a:ext>
            </a:extLst>
          </p:cNvPr>
          <p:cNvSpPr txBox="1"/>
          <p:nvPr/>
        </p:nvSpPr>
        <p:spPr>
          <a:xfrm>
            <a:off x="659568" y="1272649"/>
            <a:ext cx="9144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According to Bowlby (1980),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loss of a parent during childhood may affect emotional security and attachment relationships 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For Jenny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this may lead to: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- a feeling of insecurity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- a fear of losing her mother again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- She may feel that she must be independent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After death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- Her mother has memory problems, and Jenny becomes her mother's primary carer.</a:t>
            </a:r>
            <a:endParaRPr lang="fr-FR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B94679A6-80FD-0323-69AD-2042A75ECE5E}"/>
              </a:ext>
            </a:extLst>
          </p:cNvPr>
          <p:cNvSpPr txBox="1"/>
          <p:nvPr/>
        </p:nvSpPr>
        <p:spPr>
          <a:xfrm>
            <a:off x="659568" y="5179738"/>
            <a:ext cx="9334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b="1" dirty="0"/>
              <a:t>IV</a:t>
            </a:r>
            <a:r>
              <a:rPr lang="fr-FR" sz="2400" dirty="0"/>
              <a:t>. </a:t>
            </a:r>
            <a:r>
              <a:rPr lang="fr-FR" sz="2400" b="1" dirty="0">
                <a:latin typeface="Arial" panose="020B0604020202020204" pitchFamily="34" charset="0"/>
                <a:cs typeface="Arial" panose="020B0604020202020204" pitchFamily="34" charset="0"/>
              </a:rPr>
              <a:t>Strategies and interventions for jenny and </a:t>
            </a:r>
            <a:r>
              <a:rPr lang="fr-FR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her</a:t>
            </a:r>
            <a:r>
              <a:rPr lang="fr-FR" sz="2400" b="1" dirty="0">
                <a:latin typeface="Arial" panose="020B0604020202020204" pitchFamily="34" charset="0"/>
                <a:cs typeface="Arial" panose="020B0604020202020204" pitchFamily="34" charset="0"/>
              </a:rPr>
              <a:t> Mother</a:t>
            </a:r>
            <a:r>
              <a:rPr lang="fr-FR" sz="2400" dirty="0"/>
              <a:t> </a:t>
            </a: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FA108CB6-83E4-4939-A2EE-AE59544945E9}"/>
              </a:ext>
            </a:extLst>
          </p:cNvPr>
          <p:cNvSpPr txBox="1"/>
          <p:nvPr/>
        </p:nvSpPr>
        <p:spPr>
          <a:xfrm>
            <a:off x="539646" y="5641403"/>
            <a:ext cx="102887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>
                <a:latin typeface="Arial" panose="020B0604020202020204" pitchFamily="34" charset="0"/>
                <a:cs typeface="Arial" panose="020B0604020202020204" pitchFamily="34" charset="0"/>
              </a:rPr>
              <a:t>According to Worden (2009), psychological and social support can help adolescents to express émotions and reduce anxiety following the loss of a parent</a:t>
            </a:r>
            <a:endParaRPr lang="fr-FR" sz="2000" dirty="0"/>
          </a:p>
        </p:txBody>
      </p:sp>
    </p:spTree>
    <p:extLst>
      <p:ext uri="{BB962C8B-B14F-4D97-AF65-F5344CB8AC3E}">
        <p14:creationId xmlns:p14="http://schemas.microsoft.com/office/powerpoint/2010/main" val="9536603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oneTexte 10">
            <a:extLst>
              <a:ext uri="{FF2B5EF4-FFF2-40B4-BE49-F238E27FC236}">
                <a16:creationId xmlns:a16="http://schemas.microsoft.com/office/drawing/2014/main" id="{2267D2E2-8082-D5F4-B69E-4F6E792B86B5}"/>
              </a:ext>
            </a:extLst>
          </p:cNvPr>
          <p:cNvSpPr txBox="1"/>
          <p:nvPr/>
        </p:nvSpPr>
        <p:spPr>
          <a:xfrm>
            <a:off x="666427" y="192505"/>
            <a:ext cx="28467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Support for jenny</a:t>
            </a:r>
          </a:p>
        </p:txBody>
      </p:sp>
      <p:sp>
        <p:nvSpPr>
          <p:cNvPr id="12" name="ZoneTexte 11">
            <a:extLst>
              <a:ext uri="{FF2B5EF4-FFF2-40B4-BE49-F238E27FC236}">
                <a16:creationId xmlns:a16="http://schemas.microsoft.com/office/drawing/2014/main" id="{AC4310FD-EF1C-BA7A-8A57-EB18C6B78AF4}"/>
              </a:ext>
            </a:extLst>
          </p:cNvPr>
          <p:cNvSpPr txBox="1"/>
          <p:nvPr/>
        </p:nvSpPr>
        <p:spPr>
          <a:xfrm>
            <a:off x="-288758" y="2225108"/>
            <a:ext cx="49357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 b="1" dirty="0"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fr-FR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Support for her </a:t>
            </a:r>
            <a:r>
              <a:rPr lang="fr-FR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mother</a:t>
            </a:r>
            <a:r>
              <a:rPr lang="fr-FR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3" name="ZoneTexte 12">
            <a:extLst>
              <a:ext uri="{FF2B5EF4-FFF2-40B4-BE49-F238E27FC236}">
                <a16:creationId xmlns:a16="http://schemas.microsoft.com/office/drawing/2014/main" id="{14AE64A9-55AC-5AB4-396F-B195F2446A04}"/>
              </a:ext>
            </a:extLst>
          </p:cNvPr>
          <p:cNvSpPr txBox="1"/>
          <p:nvPr/>
        </p:nvSpPr>
        <p:spPr>
          <a:xfrm>
            <a:off x="241937" y="747142"/>
            <a:ext cx="8302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- Jenny could join a group of young carers.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- Receive psychological support.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- Help her express her emotions related to the loss of her father.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- Reduce anxiety and stress.</a:t>
            </a:r>
            <a:endParaRPr lang="fr-FR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oneTexte 2">
            <a:extLst>
              <a:ext uri="{FF2B5EF4-FFF2-40B4-BE49-F238E27FC236}">
                <a16:creationId xmlns:a16="http://schemas.microsoft.com/office/drawing/2014/main" id="{A3745B5F-E08D-C5CE-FEB2-6958D4680275}"/>
              </a:ext>
            </a:extLst>
          </p:cNvPr>
          <p:cNvSpPr txBox="1"/>
          <p:nvPr/>
        </p:nvSpPr>
        <p:spPr>
          <a:xfrm>
            <a:off x="241937" y="2779745"/>
            <a:ext cx="848233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- The Mother could receive medical from home care </a:t>
            </a:r>
          </a:p>
          <a:p>
            <a:pPr marL="285750" indent="-285750">
              <a:buFontTx/>
              <a:buChar char="-"/>
            </a:pPr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Psychological support </a:t>
            </a:r>
          </a:p>
          <a:p>
            <a:pPr marL="285750" indent="-285750">
              <a:buFontTx/>
              <a:buChar char="-"/>
            </a:pPr>
            <a:r>
              <a:rPr lang="fr-FR" sz="2000" dirty="0">
                <a:latin typeface="Arial" panose="020B0604020202020204" pitchFamily="34" charset="0"/>
                <a:cs typeface="Arial" panose="020B0604020202020204" pitchFamily="34" charset="0"/>
              </a:rPr>
              <a:t>Home care  </a:t>
            </a:r>
          </a:p>
          <a:p>
            <a:endParaRPr lang="fr-FR" dirty="0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4400B7AF-2F72-C8FE-36F0-26817BE4DE1C}"/>
              </a:ext>
            </a:extLst>
          </p:cNvPr>
          <p:cNvSpPr txBox="1"/>
          <p:nvPr/>
        </p:nvSpPr>
        <p:spPr>
          <a:xfrm>
            <a:off x="3400926" y="4072407"/>
            <a:ext cx="317633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fr-FR" dirty="0"/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3ABDF71A-1D4F-9BED-114B-BEF6615EAA1D}"/>
              </a:ext>
            </a:extLst>
          </p:cNvPr>
          <p:cNvSpPr txBox="1"/>
          <p:nvPr/>
        </p:nvSpPr>
        <p:spPr>
          <a:xfrm>
            <a:off x="241937" y="4781571"/>
            <a:ext cx="1066669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To summarise, we can conclude that Bowlby's attachment theory helped to demonstrate and reinforce Jenny's situation.</a:t>
            </a:r>
            <a:endParaRPr lang="fr-F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3039893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oneTexte 3">
            <a:extLst>
              <a:ext uri="{FF2B5EF4-FFF2-40B4-BE49-F238E27FC236}">
                <a16:creationId xmlns:a16="http://schemas.microsoft.com/office/drawing/2014/main" id="{6F4B8280-E08B-65A0-9CCE-534A0EAA319A}"/>
              </a:ext>
            </a:extLst>
          </p:cNvPr>
          <p:cNvSpPr txBox="1"/>
          <p:nvPr/>
        </p:nvSpPr>
        <p:spPr>
          <a:xfrm>
            <a:off x="4002374" y="0"/>
            <a:ext cx="35213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2B4E610A-23FF-4959-49D8-BCE7FC6CB875}"/>
              </a:ext>
            </a:extLst>
          </p:cNvPr>
          <p:cNvSpPr txBox="1"/>
          <p:nvPr/>
        </p:nvSpPr>
        <p:spPr>
          <a:xfrm>
            <a:off x="344774" y="561475"/>
            <a:ext cx="10708237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Bowlby, J. (1969). Attachment and Loss, Volume I: Attachment.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The British Journal of Sociology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[online] 21(1), pp.1–326. Available</a:t>
            </a:r>
            <a:r>
              <a:rPr lang="da-DK" sz="2000" dirty="0">
                <a:latin typeface="Arial" panose="020B0604020202020204" pitchFamily="34" charset="0"/>
                <a:cs typeface="Arial" panose="020B0604020202020204" pitchFamily="34" charset="0"/>
              </a:rPr>
              <a:t> at: https://mindsplain.com/wp-content/uploads/2020/08/ATTACHMENT_AND_LOSS_VOLUME_I_ATTACHMENT.pdf.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(Accessed: 10 March 2026).</a:t>
            </a:r>
          </a:p>
          <a:p>
            <a:pPr marL="342900" indent="-342900">
              <a:buFontTx/>
              <a:buChar char="-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Bowlby, J. (1988). A Secure Base: Parent-Child Attachment and Healthy Human Development A Member of the Perseus Books Group. [online] Basic Books. Available at:</a:t>
            </a:r>
            <a:r>
              <a:rPr lang="da-DK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da-DK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https://www.increaseproject.eu/images/DOWNLOADS/IO2/HU/CURR_M4-A13_Bowlby_(EN-only)_20170920_HU_final.pdf</a:t>
            </a:r>
            <a:r>
              <a:rPr lang="da-DK" sz="2000" dirty="0">
                <a:latin typeface="Arial" panose="020B0604020202020204" pitchFamily="34" charset="0"/>
                <a:cs typeface="Arial" panose="020B0604020202020204" pitchFamily="34" charset="0"/>
              </a:rPr>
              <a:t>. (Accessed: 10 March 2026).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-    Ainsworth, M. (1978). PATTERNS OF ATTACHMENT. [online] Available at: </a:t>
            </a:r>
            <a:r>
              <a:rPr lang="da-DK" sz="2000" dirty="0">
                <a:latin typeface="Arial" panose="020B0604020202020204" pitchFamily="34" charset="0"/>
                <a:cs typeface="Arial" panose="020B0604020202020204" pitchFamily="34" charset="0"/>
              </a:rPr>
              <a:t>at: </a:t>
            </a:r>
            <a:r>
              <a:rPr lang="da-DK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https://mindsplain.com/wp-content/uploads/2021/01/Ainsworth-Patterns-of-Attachment.pdf</a:t>
            </a:r>
            <a:r>
              <a:rPr lang="da-DK" sz="2000" dirty="0">
                <a:latin typeface="Arial" panose="020B0604020202020204" pitchFamily="34" charset="0"/>
                <a:cs typeface="Arial" panose="020B0604020202020204" pitchFamily="34" charset="0"/>
              </a:rPr>
              <a:t>. (Acceessed: 10 March 2026).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-   Bowlby, J. (1980). Attachment and Loss LOSS SADNESS AND DEPRESSION A Member of the Perseus Books Group. [online] Available </a:t>
            </a:r>
            <a:r>
              <a:rPr lang="da-DK" sz="2000" dirty="0">
                <a:latin typeface="Arial" panose="020B0604020202020204" pitchFamily="34" charset="0"/>
                <a:cs typeface="Arial" panose="020B0604020202020204" pitchFamily="34" charset="0"/>
              </a:rPr>
              <a:t>at: </a:t>
            </a:r>
            <a:r>
              <a:rPr lang="da-DK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https://sycofx.wordpress.com/wp-content/uploads/2012/11/john-bowlby-loss-sadness-and-depression-attachment-and-loss-1982.pdf</a:t>
            </a:r>
            <a:r>
              <a:rPr lang="da-DK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- Google Books. (2018). Grief Counseling and Grief Therapy, Fifth Edition. [online] Available </a:t>
            </a:r>
            <a:r>
              <a:rPr lang="da-DK" sz="20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da-DK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https://books.google.co.uk/books?hl=en&amp;lr=&amp;id=Q49KDwAAQBAJ&amp;oi=fnd&amp;pg=PP1&amp;dq=William+Worden</a:t>
            </a:r>
            <a:r>
              <a:rPr lang="da-DK" sz="2000" dirty="0">
                <a:latin typeface="Arial" panose="020B0604020202020204" pitchFamily="34" charset="0"/>
                <a:cs typeface="Arial" panose="020B0604020202020204" pitchFamily="34" charset="0"/>
              </a:rPr>
              <a:t> ( Accessed: 10 March 2026).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da-DK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da-DK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fr-FR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14299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oneTexte 1">
            <a:extLst>
              <a:ext uri="{FF2B5EF4-FFF2-40B4-BE49-F238E27FC236}">
                <a16:creationId xmlns:a16="http://schemas.microsoft.com/office/drawing/2014/main" id="{E43E2727-158B-6E19-9AEE-69FF45BBC6B8}"/>
              </a:ext>
            </a:extLst>
          </p:cNvPr>
          <p:cNvSpPr txBox="1"/>
          <p:nvPr/>
        </p:nvSpPr>
        <p:spPr>
          <a:xfrm>
            <a:off x="256674" y="160421"/>
            <a:ext cx="1017069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-</a:t>
            </a:r>
            <a:r>
              <a:rPr lang="en-US" dirty="0"/>
              <a:t> Guilford.com. (2026). Available at:</a:t>
            </a:r>
          </a:p>
          <a:p>
            <a:r>
              <a:rPr lang="en-US" dirty="0">
                <a:hlinkClick r:id="rId2"/>
              </a:rPr>
              <a:t>https://www.guilford.com/excerpts/cassidy.pdf</a:t>
            </a:r>
            <a:r>
              <a:rPr lang="en-US" dirty="0"/>
              <a:t>?</a:t>
            </a:r>
          </a:p>
          <a:p>
            <a:r>
              <a:rPr lang="en-US" dirty="0"/>
              <a:t>srsltid=AfmBOooGYgEXBtYQnxXtPimgUrv2VkeEZ2zAPYKrVHxK06xAY0bkNXOR [Accessed 10 March. 2026]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9807221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ZoneTexte 1">
            <a:extLst>
              <a:ext uri="{FF2B5EF4-FFF2-40B4-BE49-F238E27FC236}">
                <a16:creationId xmlns:a16="http://schemas.microsoft.com/office/drawing/2014/main" id="{975EB1A8-4162-4BF6-255A-AAE9579289E7}"/>
              </a:ext>
            </a:extLst>
          </p:cNvPr>
          <p:cNvSpPr txBox="1"/>
          <p:nvPr/>
        </p:nvSpPr>
        <p:spPr>
          <a:xfrm>
            <a:off x="6590662" y="4267832"/>
            <a:ext cx="4805996" cy="12971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QUESTIONS ?</a:t>
            </a:r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6" name="Graphic 5" descr="Questions">
            <a:extLst>
              <a:ext uri="{FF2B5EF4-FFF2-40B4-BE49-F238E27FC236}">
                <a16:creationId xmlns:a16="http://schemas.microsoft.com/office/drawing/2014/main" id="{2608E879-9D63-6D22-CA9C-3ED8CE3AA2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435293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hème Office 2013 – 2022">
  <a:themeElements>
    <a:clrScheme name="Thème Office 2013 –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hème Office 2013 – 2022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ème Office 2013 – 2022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f4f36f-8ef1-4cda-9937-423737be097f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68C38A01DEE349B1052B190669AC58" ma:contentTypeVersion="5" ma:contentTypeDescription="Create a new document." ma:contentTypeScope="" ma:versionID="3d992db15729bc6b66f34fd5bb9818cb">
  <xsd:schema xmlns:xsd="http://www.w3.org/2001/XMLSchema" xmlns:xs="http://www.w3.org/2001/XMLSchema" xmlns:p="http://schemas.microsoft.com/office/2006/metadata/properties" xmlns:ns3="aff4f36f-8ef1-4cda-9937-423737be097f" targetNamespace="http://schemas.microsoft.com/office/2006/metadata/properties" ma:root="true" ma:fieldsID="1c10d6706a20b67473ab48526de18483" ns3:_="">
    <xsd:import namespace="aff4f36f-8ef1-4cda-9937-423737be097f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f4f36f-8ef1-4cda-9937-423737be097f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CE7BFBD-E388-4148-9525-647B8DDAB02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8DA1A5A-8A18-49E2-89C2-861DC0231B4D}">
  <ds:schemaRefs>
    <ds:schemaRef ds:uri="http://schemas.microsoft.com/office/infopath/2007/PartnerControls"/>
    <ds:schemaRef ds:uri="aff4f36f-8ef1-4cda-9937-423737be097f"/>
    <ds:schemaRef ds:uri="http://purl.org/dc/terms/"/>
    <ds:schemaRef ds:uri="http://purl.org/dc/dcmitype/"/>
    <ds:schemaRef ds:uri="http://www.w3.org/XML/1998/namespace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566AD966-3CCC-4D00-B7B1-B6066B6225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f4f36f-8ef1-4cda-9937-423737be09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1605</TotalTime>
  <Words>1100</Words>
  <Application>Microsoft Office PowerPoint</Application>
  <PresentationFormat>Grand écran</PresentationFormat>
  <Paragraphs>98</Paragraphs>
  <Slides>12</Slides>
  <Notes>1</Notes>
  <HiddenSlides>0</HiddenSlides>
  <MMClips>0</MMClips>
  <ScaleCrop>false</ScaleCrop>
  <HeadingPairs>
    <vt:vector size="6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12</vt:i4>
      </vt:variant>
    </vt:vector>
  </HeadingPairs>
  <TitlesOfParts>
    <vt:vector size="17" baseType="lpstr">
      <vt:lpstr>Aptos</vt:lpstr>
      <vt:lpstr>Arial</vt:lpstr>
      <vt:lpstr>Calibri</vt:lpstr>
      <vt:lpstr>Calibri Light</vt:lpstr>
      <vt:lpstr>Thème Office 2013 – 2022</vt:lpstr>
      <vt:lpstr>      WELCOME              TO             MY    PRESENTATION...</vt:lpstr>
      <vt:lpstr>Présentation PowerPoint</vt:lpstr>
      <vt:lpstr>Présentation PowerPoint</vt:lpstr>
      <vt:lpstr>                         DEVELOPMENT 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Ahou Anna Yasmine Kramo (2437213)</dc:creator>
  <cp:lastModifiedBy>Ahou Anna Yasmine Kramo (2437213)</cp:lastModifiedBy>
  <cp:revision>8</cp:revision>
  <dcterms:created xsi:type="dcterms:W3CDTF">2026-03-03T16:20:09Z</dcterms:created>
  <dcterms:modified xsi:type="dcterms:W3CDTF">2026-03-13T16:01:45Z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0x010100E368C38A01DEE349B1052B190669AC58</vt:lpwstr>
  </property>
</Properties>
</file>